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 ContentType="image/tif"/>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media/image15.jpg" ContentType="image/jpg"/>
  <Override PartName="/ppt/media/image16.jpg" ContentType="image/jpg"/>
  <Override PartName="/ppt/media/image17.jpg" ContentType="image/jpg"/>
  <Override PartName="/ppt/media/image30.jpg" ContentType="image/jpg"/>
  <Override PartName="/ppt/media/image32.jpg" ContentType="image/jpg"/>
  <Override PartName="/ppt/media/image37.jpg" ContentType="image/jpg"/>
  <Override PartName="/ppt/media/image39.jpg" ContentType="image/jpg"/>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2.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3.xml" ContentType="application/vnd.openxmlformats-officedocument.presentationml.tags+xml"/>
  <Override PartName="/ppt/notesSlides/notesSlide6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4.xml" ContentType="application/vnd.openxmlformats-officedocument.presentationml.tags+xml"/>
  <Override PartName="/ppt/notesSlides/notesSlide6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5.xml" ContentType="application/vnd.openxmlformats-officedocument.presentationml.tags+xml"/>
  <Override PartName="/ppt/notesSlides/notesSlide6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6.xml" ContentType="application/vnd.openxmlformats-officedocument.presentationml.tags+xml"/>
  <Override PartName="/ppt/notesSlides/notesSlide6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tags/tag7.xml" ContentType="application/vnd.openxmlformats-officedocument.presentationml.tags+xml"/>
  <Override PartName="/ppt/notesSlides/notesSlide6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8.xml" ContentType="application/vnd.openxmlformats-officedocument.presentationml.tags+xml"/>
  <Override PartName="/ppt/notesSlides/notesSlide6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84" r:id="rId3"/>
    <p:sldMasterId id="2147483703" r:id="rId4"/>
    <p:sldMasterId id="2147483715" r:id="rId5"/>
    <p:sldMasterId id="2147483733" r:id="rId6"/>
    <p:sldMasterId id="2147483753" r:id="rId7"/>
    <p:sldMasterId id="2147483765" r:id="rId8"/>
    <p:sldMasterId id="2147483767" r:id="rId9"/>
    <p:sldMasterId id="2147483777" r:id="rId10"/>
    <p:sldMasterId id="2147483789" r:id="rId11"/>
    <p:sldMasterId id="2147483804" r:id="rId12"/>
  </p:sldMasterIdLst>
  <p:notesMasterIdLst>
    <p:notesMasterId r:id="rId233"/>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 id="301" r:id="rId58"/>
    <p:sldId id="302" r:id="rId59"/>
    <p:sldId id="303" r:id="rId60"/>
    <p:sldId id="304" r:id="rId61"/>
    <p:sldId id="305" r:id="rId62"/>
    <p:sldId id="306" r:id="rId63"/>
    <p:sldId id="307" r:id="rId64"/>
    <p:sldId id="308" r:id="rId65"/>
    <p:sldId id="309" r:id="rId66"/>
    <p:sldId id="310" r:id="rId67"/>
    <p:sldId id="311" r:id="rId68"/>
    <p:sldId id="312" r:id="rId69"/>
    <p:sldId id="313" r:id="rId70"/>
    <p:sldId id="314" r:id="rId71"/>
    <p:sldId id="315" r:id="rId72"/>
    <p:sldId id="316" r:id="rId73"/>
    <p:sldId id="317" r:id="rId74"/>
    <p:sldId id="318" r:id="rId75"/>
    <p:sldId id="319" r:id="rId76"/>
    <p:sldId id="320" r:id="rId77"/>
    <p:sldId id="321" r:id="rId78"/>
    <p:sldId id="322" r:id="rId79"/>
    <p:sldId id="323" r:id="rId80"/>
    <p:sldId id="324" r:id="rId81"/>
    <p:sldId id="325" r:id="rId82"/>
    <p:sldId id="326" r:id="rId83"/>
    <p:sldId id="327" r:id="rId84"/>
    <p:sldId id="328" r:id="rId85"/>
    <p:sldId id="329" r:id="rId86"/>
    <p:sldId id="330" r:id="rId87"/>
    <p:sldId id="331" r:id="rId88"/>
    <p:sldId id="332" r:id="rId89"/>
    <p:sldId id="333" r:id="rId90"/>
    <p:sldId id="334" r:id="rId91"/>
    <p:sldId id="335" r:id="rId92"/>
    <p:sldId id="336" r:id="rId93"/>
    <p:sldId id="337" r:id="rId94"/>
    <p:sldId id="338" r:id="rId95"/>
    <p:sldId id="339" r:id="rId96"/>
    <p:sldId id="340" r:id="rId97"/>
    <p:sldId id="341" r:id="rId98"/>
    <p:sldId id="342" r:id="rId99"/>
    <p:sldId id="343" r:id="rId100"/>
    <p:sldId id="344" r:id="rId101"/>
    <p:sldId id="345" r:id="rId102"/>
    <p:sldId id="346" r:id="rId103"/>
    <p:sldId id="347" r:id="rId104"/>
    <p:sldId id="348" r:id="rId105"/>
    <p:sldId id="349" r:id="rId106"/>
    <p:sldId id="350" r:id="rId107"/>
    <p:sldId id="351" r:id="rId108"/>
    <p:sldId id="352" r:id="rId109"/>
    <p:sldId id="353" r:id="rId110"/>
    <p:sldId id="354" r:id="rId111"/>
    <p:sldId id="355" r:id="rId112"/>
    <p:sldId id="356" r:id="rId113"/>
    <p:sldId id="357" r:id="rId114"/>
    <p:sldId id="358" r:id="rId115"/>
    <p:sldId id="359" r:id="rId116"/>
    <p:sldId id="360" r:id="rId117"/>
    <p:sldId id="361" r:id="rId118"/>
    <p:sldId id="362" r:id="rId119"/>
    <p:sldId id="363" r:id="rId120"/>
    <p:sldId id="364" r:id="rId121"/>
    <p:sldId id="365" r:id="rId122"/>
    <p:sldId id="366" r:id="rId123"/>
    <p:sldId id="367" r:id="rId124"/>
    <p:sldId id="368" r:id="rId125"/>
    <p:sldId id="369" r:id="rId126"/>
    <p:sldId id="370" r:id="rId127"/>
    <p:sldId id="371" r:id="rId128"/>
    <p:sldId id="372" r:id="rId129"/>
    <p:sldId id="373" r:id="rId130"/>
    <p:sldId id="374" r:id="rId131"/>
    <p:sldId id="375" r:id="rId132"/>
    <p:sldId id="376" r:id="rId133"/>
    <p:sldId id="377" r:id="rId134"/>
    <p:sldId id="378" r:id="rId135"/>
    <p:sldId id="379" r:id="rId136"/>
    <p:sldId id="380" r:id="rId137"/>
    <p:sldId id="381" r:id="rId138"/>
    <p:sldId id="382" r:id="rId139"/>
    <p:sldId id="383" r:id="rId140"/>
    <p:sldId id="384" r:id="rId141"/>
    <p:sldId id="385" r:id="rId142"/>
    <p:sldId id="386" r:id="rId143"/>
    <p:sldId id="387" r:id="rId144"/>
    <p:sldId id="388" r:id="rId145"/>
    <p:sldId id="389" r:id="rId146"/>
    <p:sldId id="390" r:id="rId147"/>
    <p:sldId id="391" r:id="rId148"/>
    <p:sldId id="392" r:id="rId149"/>
    <p:sldId id="393" r:id="rId150"/>
    <p:sldId id="394" r:id="rId151"/>
    <p:sldId id="395" r:id="rId152"/>
    <p:sldId id="396" r:id="rId153"/>
    <p:sldId id="397" r:id="rId154"/>
    <p:sldId id="398" r:id="rId155"/>
    <p:sldId id="399" r:id="rId156"/>
    <p:sldId id="400" r:id="rId157"/>
    <p:sldId id="401" r:id="rId158"/>
    <p:sldId id="402" r:id="rId159"/>
    <p:sldId id="403" r:id="rId160"/>
    <p:sldId id="404" r:id="rId161"/>
    <p:sldId id="405" r:id="rId162"/>
    <p:sldId id="406" r:id="rId163"/>
    <p:sldId id="407" r:id="rId164"/>
    <p:sldId id="408" r:id="rId165"/>
    <p:sldId id="409" r:id="rId166"/>
    <p:sldId id="410" r:id="rId167"/>
    <p:sldId id="411" r:id="rId168"/>
    <p:sldId id="412" r:id="rId169"/>
    <p:sldId id="413" r:id="rId170"/>
    <p:sldId id="414" r:id="rId171"/>
    <p:sldId id="415" r:id="rId172"/>
    <p:sldId id="416" r:id="rId173"/>
    <p:sldId id="417" r:id="rId174"/>
    <p:sldId id="418" r:id="rId175"/>
    <p:sldId id="419" r:id="rId176"/>
    <p:sldId id="420" r:id="rId177"/>
    <p:sldId id="421" r:id="rId178"/>
    <p:sldId id="422" r:id="rId179"/>
    <p:sldId id="423" r:id="rId180"/>
    <p:sldId id="424" r:id="rId181"/>
    <p:sldId id="425" r:id="rId182"/>
    <p:sldId id="426" r:id="rId183"/>
    <p:sldId id="427" r:id="rId184"/>
    <p:sldId id="428" r:id="rId185"/>
    <p:sldId id="429" r:id="rId186"/>
    <p:sldId id="430" r:id="rId187"/>
    <p:sldId id="431" r:id="rId188"/>
    <p:sldId id="432" r:id="rId189"/>
    <p:sldId id="433" r:id="rId190"/>
    <p:sldId id="434" r:id="rId191"/>
    <p:sldId id="435" r:id="rId192"/>
    <p:sldId id="436" r:id="rId193"/>
    <p:sldId id="437" r:id="rId194"/>
    <p:sldId id="438" r:id="rId195"/>
    <p:sldId id="439" r:id="rId196"/>
    <p:sldId id="440" r:id="rId197"/>
    <p:sldId id="441" r:id="rId198"/>
    <p:sldId id="442" r:id="rId199"/>
    <p:sldId id="443" r:id="rId200"/>
    <p:sldId id="444" r:id="rId201"/>
    <p:sldId id="445" r:id="rId202"/>
    <p:sldId id="446" r:id="rId203"/>
    <p:sldId id="447" r:id="rId204"/>
    <p:sldId id="448" r:id="rId205"/>
    <p:sldId id="449" r:id="rId206"/>
    <p:sldId id="450" r:id="rId207"/>
    <p:sldId id="451" r:id="rId208"/>
    <p:sldId id="452" r:id="rId209"/>
    <p:sldId id="453" r:id="rId210"/>
    <p:sldId id="454" r:id="rId211"/>
    <p:sldId id="455" r:id="rId212"/>
    <p:sldId id="456" r:id="rId213"/>
    <p:sldId id="457" r:id="rId214"/>
    <p:sldId id="458" r:id="rId215"/>
    <p:sldId id="459" r:id="rId216"/>
    <p:sldId id="460" r:id="rId217"/>
    <p:sldId id="461" r:id="rId218"/>
    <p:sldId id="462" r:id="rId219"/>
    <p:sldId id="463" r:id="rId220"/>
    <p:sldId id="464" r:id="rId221"/>
    <p:sldId id="465" r:id="rId222"/>
    <p:sldId id="466" r:id="rId223"/>
    <p:sldId id="467" r:id="rId224"/>
    <p:sldId id="468" r:id="rId225"/>
    <p:sldId id="469" r:id="rId226"/>
    <p:sldId id="470" r:id="rId227"/>
    <p:sldId id="471" r:id="rId228"/>
    <p:sldId id="472" r:id="rId229"/>
    <p:sldId id="473" r:id="rId230"/>
    <p:sldId id="474" r:id="rId231"/>
    <p:sldId id="475" r:id="rId232"/>
  </p:sldIdLst>
  <p:sldSz cx="6858000" cy="5143500"/>
  <p:notesSz cx="9144000" cy="51435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16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44" d="100"/>
          <a:sy n="144" d="100"/>
        </p:scale>
        <p:origin x="1692" y="114"/>
      </p:cViewPr>
      <p:guideLst>
        <p:guide orient="horz" pos="2880"/>
        <p:guide pos="162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63" Type="http://schemas.openxmlformats.org/officeDocument/2006/relationships/slide" Target="slides/slide51.xml"/><Relationship Id="rId84" Type="http://schemas.openxmlformats.org/officeDocument/2006/relationships/slide" Target="slides/slide72.xml"/><Relationship Id="rId138" Type="http://schemas.openxmlformats.org/officeDocument/2006/relationships/slide" Target="slides/slide126.xml"/><Relationship Id="rId159" Type="http://schemas.openxmlformats.org/officeDocument/2006/relationships/slide" Target="slides/slide147.xml"/><Relationship Id="rId170" Type="http://schemas.openxmlformats.org/officeDocument/2006/relationships/slide" Target="slides/slide158.xml"/><Relationship Id="rId191" Type="http://schemas.openxmlformats.org/officeDocument/2006/relationships/slide" Target="slides/slide179.xml"/><Relationship Id="rId205" Type="http://schemas.openxmlformats.org/officeDocument/2006/relationships/slide" Target="slides/slide193.xml"/><Relationship Id="rId226" Type="http://schemas.openxmlformats.org/officeDocument/2006/relationships/slide" Target="slides/slide214.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53" Type="http://schemas.openxmlformats.org/officeDocument/2006/relationships/slide" Target="slides/slide41.xml"/><Relationship Id="rId74" Type="http://schemas.openxmlformats.org/officeDocument/2006/relationships/slide" Target="slides/slide62.xml"/><Relationship Id="rId128" Type="http://schemas.openxmlformats.org/officeDocument/2006/relationships/slide" Target="slides/slide116.xml"/><Relationship Id="rId149" Type="http://schemas.openxmlformats.org/officeDocument/2006/relationships/slide" Target="slides/slide137.xml"/><Relationship Id="rId5" Type="http://schemas.openxmlformats.org/officeDocument/2006/relationships/slideMaster" Target="slideMasters/slideMaster5.xml"/><Relationship Id="rId95" Type="http://schemas.openxmlformats.org/officeDocument/2006/relationships/slide" Target="slides/slide83.xml"/><Relationship Id="rId160" Type="http://schemas.openxmlformats.org/officeDocument/2006/relationships/slide" Target="slides/slide148.xml"/><Relationship Id="rId181" Type="http://schemas.openxmlformats.org/officeDocument/2006/relationships/slide" Target="slides/slide169.xml"/><Relationship Id="rId216" Type="http://schemas.openxmlformats.org/officeDocument/2006/relationships/slide" Target="slides/slide204.xml"/><Relationship Id="rId237" Type="http://schemas.openxmlformats.org/officeDocument/2006/relationships/tableStyles" Target="tableStyles.xml"/><Relationship Id="rId22" Type="http://schemas.openxmlformats.org/officeDocument/2006/relationships/slide" Target="slides/slide10.xml"/><Relationship Id="rId43" Type="http://schemas.openxmlformats.org/officeDocument/2006/relationships/slide" Target="slides/slide31.xml"/><Relationship Id="rId64" Type="http://schemas.openxmlformats.org/officeDocument/2006/relationships/slide" Target="slides/slide52.xml"/><Relationship Id="rId118" Type="http://schemas.openxmlformats.org/officeDocument/2006/relationships/slide" Target="slides/slide106.xml"/><Relationship Id="rId139" Type="http://schemas.openxmlformats.org/officeDocument/2006/relationships/slide" Target="slides/slide127.xml"/><Relationship Id="rId85" Type="http://schemas.openxmlformats.org/officeDocument/2006/relationships/slide" Target="slides/slide73.xml"/><Relationship Id="rId150" Type="http://schemas.openxmlformats.org/officeDocument/2006/relationships/slide" Target="slides/slide138.xml"/><Relationship Id="rId171" Type="http://schemas.openxmlformats.org/officeDocument/2006/relationships/slide" Target="slides/slide159.xml"/><Relationship Id="rId192" Type="http://schemas.openxmlformats.org/officeDocument/2006/relationships/slide" Target="slides/slide180.xml"/><Relationship Id="rId206" Type="http://schemas.openxmlformats.org/officeDocument/2006/relationships/slide" Target="slides/slide194.xml"/><Relationship Id="rId227" Type="http://schemas.openxmlformats.org/officeDocument/2006/relationships/slide" Target="slides/slide215.xml"/><Relationship Id="rId12" Type="http://schemas.openxmlformats.org/officeDocument/2006/relationships/slideMaster" Target="slideMasters/slideMaster12.xml"/><Relationship Id="rId33" Type="http://schemas.openxmlformats.org/officeDocument/2006/relationships/slide" Target="slides/slide21.xml"/><Relationship Id="rId108" Type="http://schemas.openxmlformats.org/officeDocument/2006/relationships/slide" Target="slides/slide96.xml"/><Relationship Id="rId129" Type="http://schemas.openxmlformats.org/officeDocument/2006/relationships/slide" Target="slides/slide117.xml"/><Relationship Id="rId54" Type="http://schemas.openxmlformats.org/officeDocument/2006/relationships/slide" Target="slides/slide42.xml"/><Relationship Id="rId75" Type="http://schemas.openxmlformats.org/officeDocument/2006/relationships/slide" Target="slides/slide63.xml"/><Relationship Id="rId96" Type="http://schemas.openxmlformats.org/officeDocument/2006/relationships/slide" Target="slides/slide84.xml"/><Relationship Id="rId140" Type="http://schemas.openxmlformats.org/officeDocument/2006/relationships/slide" Target="slides/slide128.xml"/><Relationship Id="rId161" Type="http://schemas.openxmlformats.org/officeDocument/2006/relationships/slide" Target="slides/slide149.xml"/><Relationship Id="rId182" Type="http://schemas.openxmlformats.org/officeDocument/2006/relationships/slide" Target="slides/slide170.xml"/><Relationship Id="rId217" Type="http://schemas.openxmlformats.org/officeDocument/2006/relationships/slide" Target="slides/slide205.xml"/><Relationship Id="rId6" Type="http://schemas.openxmlformats.org/officeDocument/2006/relationships/slideMaster" Target="slideMasters/slideMaster6.xml"/><Relationship Id="rId23" Type="http://schemas.openxmlformats.org/officeDocument/2006/relationships/slide" Target="slides/slide11.xml"/><Relationship Id="rId119" Type="http://schemas.openxmlformats.org/officeDocument/2006/relationships/slide" Target="slides/slide107.xml"/><Relationship Id="rId44" Type="http://schemas.openxmlformats.org/officeDocument/2006/relationships/slide" Target="slides/slide32.xml"/><Relationship Id="rId65" Type="http://schemas.openxmlformats.org/officeDocument/2006/relationships/slide" Target="slides/slide53.xml"/><Relationship Id="rId86" Type="http://schemas.openxmlformats.org/officeDocument/2006/relationships/slide" Target="slides/slide74.xml"/><Relationship Id="rId130" Type="http://schemas.openxmlformats.org/officeDocument/2006/relationships/slide" Target="slides/slide118.xml"/><Relationship Id="rId151" Type="http://schemas.openxmlformats.org/officeDocument/2006/relationships/slide" Target="slides/slide139.xml"/><Relationship Id="rId172" Type="http://schemas.openxmlformats.org/officeDocument/2006/relationships/slide" Target="slides/slide160.xml"/><Relationship Id="rId193" Type="http://schemas.openxmlformats.org/officeDocument/2006/relationships/slide" Target="slides/slide181.xml"/><Relationship Id="rId207" Type="http://schemas.openxmlformats.org/officeDocument/2006/relationships/slide" Target="slides/slide195.xml"/><Relationship Id="rId228" Type="http://schemas.openxmlformats.org/officeDocument/2006/relationships/slide" Target="slides/slide216.xml"/><Relationship Id="rId13" Type="http://schemas.openxmlformats.org/officeDocument/2006/relationships/slide" Target="slides/slide1.xml"/><Relationship Id="rId109" Type="http://schemas.openxmlformats.org/officeDocument/2006/relationships/slide" Target="slides/slide97.xml"/><Relationship Id="rId34" Type="http://schemas.openxmlformats.org/officeDocument/2006/relationships/slide" Target="slides/slide22.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20" Type="http://schemas.openxmlformats.org/officeDocument/2006/relationships/slide" Target="slides/slide108.xml"/><Relationship Id="rId141" Type="http://schemas.openxmlformats.org/officeDocument/2006/relationships/slide" Target="slides/slide129.xml"/><Relationship Id="rId7" Type="http://schemas.openxmlformats.org/officeDocument/2006/relationships/slideMaster" Target="slideMasters/slideMaster7.xml"/><Relationship Id="rId162" Type="http://schemas.openxmlformats.org/officeDocument/2006/relationships/slide" Target="slides/slide150.xml"/><Relationship Id="rId183" Type="http://schemas.openxmlformats.org/officeDocument/2006/relationships/slide" Target="slides/slide171.xml"/><Relationship Id="rId218" Type="http://schemas.openxmlformats.org/officeDocument/2006/relationships/slide" Target="slides/slide206.xml"/><Relationship Id="rId24" Type="http://schemas.openxmlformats.org/officeDocument/2006/relationships/slide" Target="slides/slide12.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31" Type="http://schemas.openxmlformats.org/officeDocument/2006/relationships/slide" Target="slides/slide119.xml"/><Relationship Id="rId152" Type="http://schemas.openxmlformats.org/officeDocument/2006/relationships/slide" Target="slides/slide140.xml"/><Relationship Id="rId173" Type="http://schemas.openxmlformats.org/officeDocument/2006/relationships/slide" Target="slides/slide161.xml"/><Relationship Id="rId194" Type="http://schemas.openxmlformats.org/officeDocument/2006/relationships/slide" Target="slides/slide182.xml"/><Relationship Id="rId208" Type="http://schemas.openxmlformats.org/officeDocument/2006/relationships/slide" Target="slides/slide196.xml"/><Relationship Id="rId229" Type="http://schemas.openxmlformats.org/officeDocument/2006/relationships/slide" Target="slides/slide217.xml"/><Relationship Id="rId14" Type="http://schemas.openxmlformats.org/officeDocument/2006/relationships/slide" Target="slides/slide2.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8" Type="http://schemas.openxmlformats.org/officeDocument/2006/relationships/slideMaster" Target="slideMasters/slideMaster8.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slide" Target="slides/slide130.xml"/><Relationship Id="rId163" Type="http://schemas.openxmlformats.org/officeDocument/2006/relationships/slide" Target="slides/slide151.xml"/><Relationship Id="rId184" Type="http://schemas.openxmlformats.org/officeDocument/2006/relationships/slide" Target="slides/slide172.xml"/><Relationship Id="rId219" Type="http://schemas.openxmlformats.org/officeDocument/2006/relationships/slide" Target="slides/slide207.xml"/><Relationship Id="rId230" Type="http://schemas.openxmlformats.org/officeDocument/2006/relationships/slide" Target="slides/slide218.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88" Type="http://schemas.openxmlformats.org/officeDocument/2006/relationships/slide" Target="slides/slide76.xml"/><Relationship Id="rId111" Type="http://schemas.openxmlformats.org/officeDocument/2006/relationships/slide" Target="slides/slide99.xml"/><Relationship Id="rId132" Type="http://schemas.openxmlformats.org/officeDocument/2006/relationships/slide" Target="slides/slide120.xml"/><Relationship Id="rId153" Type="http://schemas.openxmlformats.org/officeDocument/2006/relationships/slide" Target="slides/slide141.xml"/><Relationship Id="rId174" Type="http://schemas.openxmlformats.org/officeDocument/2006/relationships/slide" Target="slides/slide162.xml"/><Relationship Id="rId195" Type="http://schemas.openxmlformats.org/officeDocument/2006/relationships/slide" Target="slides/slide183.xml"/><Relationship Id="rId209" Type="http://schemas.openxmlformats.org/officeDocument/2006/relationships/slide" Target="slides/slide197.xml"/><Relationship Id="rId190" Type="http://schemas.openxmlformats.org/officeDocument/2006/relationships/slide" Target="slides/slide178.xml"/><Relationship Id="rId204" Type="http://schemas.openxmlformats.org/officeDocument/2006/relationships/slide" Target="slides/slide192.xml"/><Relationship Id="rId220" Type="http://schemas.openxmlformats.org/officeDocument/2006/relationships/slide" Target="slides/slide208.xml"/><Relationship Id="rId225" Type="http://schemas.openxmlformats.org/officeDocument/2006/relationships/slide" Target="slides/slide213.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 Id="rId127" Type="http://schemas.openxmlformats.org/officeDocument/2006/relationships/slide" Target="slides/slide115.xml"/><Relationship Id="rId10" Type="http://schemas.openxmlformats.org/officeDocument/2006/relationships/slideMaster" Target="slideMasters/slideMaster10.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78" Type="http://schemas.openxmlformats.org/officeDocument/2006/relationships/slide" Target="slides/slide66.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43" Type="http://schemas.openxmlformats.org/officeDocument/2006/relationships/slide" Target="slides/slide131.xml"/><Relationship Id="rId148" Type="http://schemas.openxmlformats.org/officeDocument/2006/relationships/slide" Target="slides/slide136.xml"/><Relationship Id="rId164" Type="http://schemas.openxmlformats.org/officeDocument/2006/relationships/slide" Target="slides/slide152.xml"/><Relationship Id="rId169" Type="http://schemas.openxmlformats.org/officeDocument/2006/relationships/slide" Target="slides/slide157.xml"/><Relationship Id="rId185" Type="http://schemas.openxmlformats.org/officeDocument/2006/relationships/slide" Target="slides/slide173.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8.xml"/><Relationship Id="rId210" Type="http://schemas.openxmlformats.org/officeDocument/2006/relationships/slide" Target="slides/slide198.xml"/><Relationship Id="rId215" Type="http://schemas.openxmlformats.org/officeDocument/2006/relationships/slide" Target="slides/slide203.xml"/><Relationship Id="rId236" Type="http://schemas.openxmlformats.org/officeDocument/2006/relationships/theme" Target="theme/theme1.xml"/><Relationship Id="rId26" Type="http://schemas.openxmlformats.org/officeDocument/2006/relationships/slide" Target="slides/slide14.xml"/><Relationship Id="rId231" Type="http://schemas.openxmlformats.org/officeDocument/2006/relationships/slide" Target="slides/slide219.xml"/><Relationship Id="rId47" Type="http://schemas.openxmlformats.org/officeDocument/2006/relationships/slide" Target="slides/slide35.xml"/><Relationship Id="rId68" Type="http://schemas.openxmlformats.org/officeDocument/2006/relationships/slide" Target="slides/slide56.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54" Type="http://schemas.openxmlformats.org/officeDocument/2006/relationships/slide" Target="slides/slide142.xml"/><Relationship Id="rId175" Type="http://schemas.openxmlformats.org/officeDocument/2006/relationships/slide" Target="slides/slide163.xml"/><Relationship Id="rId196" Type="http://schemas.openxmlformats.org/officeDocument/2006/relationships/slide" Target="slides/slide184.xml"/><Relationship Id="rId200" Type="http://schemas.openxmlformats.org/officeDocument/2006/relationships/slide" Target="slides/slide188.xml"/><Relationship Id="rId16" Type="http://schemas.openxmlformats.org/officeDocument/2006/relationships/slide" Target="slides/slide4.xml"/><Relationship Id="rId221" Type="http://schemas.openxmlformats.org/officeDocument/2006/relationships/slide" Target="slides/slide209.xml"/><Relationship Id="rId37" Type="http://schemas.openxmlformats.org/officeDocument/2006/relationships/slide" Target="slides/slide25.xml"/><Relationship Id="rId58" Type="http://schemas.openxmlformats.org/officeDocument/2006/relationships/slide" Target="slides/slide46.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44" Type="http://schemas.openxmlformats.org/officeDocument/2006/relationships/slide" Target="slides/slide132.xml"/><Relationship Id="rId90" Type="http://schemas.openxmlformats.org/officeDocument/2006/relationships/slide" Target="slides/slide78.xml"/><Relationship Id="rId165" Type="http://schemas.openxmlformats.org/officeDocument/2006/relationships/slide" Target="slides/slide153.xml"/><Relationship Id="rId186" Type="http://schemas.openxmlformats.org/officeDocument/2006/relationships/slide" Target="slides/slide174.xml"/><Relationship Id="rId211" Type="http://schemas.openxmlformats.org/officeDocument/2006/relationships/slide" Target="slides/slide199.xml"/><Relationship Id="rId232" Type="http://schemas.openxmlformats.org/officeDocument/2006/relationships/slide" Target="slides/slide220.xml"/><Relationship Id="rId27" Type="http://schemas.openxmlformats.org/officeDocument/2006/relationships/slide" Target="slides/slide15.xml"/><Relationship Id="rId48" Type="http://schemas.openxmlformats.org/officeDocument/2006/relationships/slide" Target="slides/slide36.xml"/><Relationship Id="rId69" Type="http://schemas.openxmlformats.org/officeDocument/2006/relationships/slide" Target="slides/slide57.xml"/><Relationship Id="rId113" Type="http://schemas.openxmlformats.org/officeDocument/2006/relationships/slide" Target="slides/slide101.xml"/><Relationship Id="rId134" Type="http://schemas.openxmlformats.org/officeDocument/2006/relationships/slide" Target="slides/slide122.xml"/><Relationship Id="rId80" Type="http://schemas.openxmlformats.org/officeDocument/2006/relationships/slide" Target="slides/slide68.xml"/><Relationship Id="rId155" Type="http://schemas.openxmlformats.org/officeDocument/2006/relationships/slide" Target="slides/slide143.xml"/><Relationship Id="rId176" Type="http://schemas.openxmlformats.org/officeDocument/2006/relationships/slide" Target="slides/slide164.xml"/><Relationship Id="rId197" Type="http://schemas.openxmlformats.org/officeDocument/2006/relationships/slide" Target="slides/slide185.xml"/><Relationship Id="rId201" Type="http://schemas.openxmlformats.org/officeDocument/2006/relationships/slide" Target="slides/slide189.xml"/><Relationship Id="rId222" Type="http://schemas.openxmlformats.org/officeDocument/2006/relationships/slide" Target="slides/slide210.xml"/><Relationship Id="rId17" Type="http://schemas.openxmlformats.org/officeDocument/2006/relationships/slide" Target="slides/slide5.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24" Type="http://schemas.openxmlformats.org/officeDocument/2006/relationships/slide" Target="slides/slide112.xml"/><Relationship Id="rId70" Type="http://schemas.openxmlformats.org/officeDocument/2006/relationships/slide" Target="slides/slide58.xml"/><Relationship Id="rId91" Type="http://schemas.openxmlformats.org/officeDocument/2006/relationships/slide" Target="slides/slide79.xml"/><Relationship Id="rId145" Type="http://schemas.openxmlformats.org/officeDocument/2006/relationships/slide" Target="slides/slide133.xml"/><Relationship Id="rId166" Type="http://schemas.openxmlformats.org/officeDocument/2006/relationships/slide" Target="slides/slide154.xml"/><Relationship Id="rId187" Type="http://schemas.openxmlformats.org/officeDocument/2006/relationships/slide" Target="slides/slide175.xml"/><Relationship Id="rId1" Type="http://schemas.openxmlformats.org/officeDocument/2006/relationships/slideMaster" Target="slideMasters/slideMaster1.xml"/><Relationship Id="rId212" Type="http://schemas.openxmlformats.org/officeDocument/2006/relationships/slide" Target="slides/slide200.xml"/><Relationship Id="rId233" Type="http://schemas.openxmlformats.org/officeDocument/2006/relationships/notesMaster" Target="notesMasters/notesMaster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60" Type="http://schemas.openxmlformats.org/officeDocument/2006/relationships/slide" Target="slides/slide48.xml"/><Relationship Id="rId81" Type="http://schemas.openxmlformats.org/officeDocument/2006/relationships/slide" Target="slides/slide69.xml"/><Relationship Id="rId135" Type="http://schemas.openxmlformats.org/officeDocument/2006/relationships/slide" Target="slides/slide123.xml"/><Relationship Id="rId156" Type="http://schemas.openxmlformats.org/officeDocument/2006/relationships/slide" Target="slides/slide144.xml"/><Relationship Id="rId177" Type="http://schemas.openxmlformats.org/officeDocument/2006/relationships/slide" Target="slides/slide165.xml"/><Relationship Id="rId198" Type="http://schemas.openxmlformats.org/officeDocument/2006/relationships/slide" Target="slides/slide186.xml"/><Relationship Id="rId202" Type="http://schemas.openxmlformats.org/officeDocument/2006/relationships/slide" Target="slides/slide190.xml"/><Relationship Id="rId223" Type="http://schemas.openxmlformats.org/officeDocument/2006/relationships/slide" Target="slides/slide211.xml"/><Relationship Id="rId18" Type="http://schemas.openxmlformats.org/officeDocument/2006/relationships/slide" Target="slides/slide6.xml"/><Relationship Id="rId39" Type="http://schemas.openxmlformats.org/officeDocument/2006/relationships/slide" Target="slides/slide27.xml"/><Relationship Id="rId50" Type="http://schemas.openxmlformats.org/officeDocument/2006/relationships/slide" Target="slides/slide38.xml"/><Relationship Id="rId104" Type="http://schemas.openxmlformats.org/officeDocument/2006/relationships/slide" Target="slides/slide92.xml"/><Relationship Id="rId125" Type="http://schemas.openxmlformats.org/officeDocument/2006/relationships/slide" Target="slides/slide113.xml"/><Relationship Id="rId146" Type="http://schemas.openxmlformats.org/officeDocument/2006/relationships/slide" Target="slides/slide134.xml"/><Relationship Id="rId167" Type="http://schemas.openxmlformats.org/officeDocument/2006/relationships/slide" Target="slides/slide155.xml"/><Relationship Id="rId188" Type="http://schemas.openxmlformats.org/officeDocument/2006/relationships/slide" Target="slides/slide176.xml"/><Relationship Id="rId71" Type="http://schemas.openxmlformats.org/officeDocument/2006/relationships/slide" Target="slides/slide59.xml"/><Relationship Id="rId92" Type="http://schemas.openxmlformats.org/officeDocument/2006/relationships/slide" Target="slides/slide80.xml"/><Relationship Id="rId213" Type="http://schemas.openxmlformats.org/officeDocument/2006/relationships/slide" Target="slides/slide201.xml"/><Relationship Id="rId234"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17.xml"/><Relationship Id="rId40" Type="http://schemas.openxmlformats.org/officeDocument/2006/relationships/slide" Target="slides/slide28.xml"/><Relationship Id="rId115" Type="http://schemas.openxmlformats.org/officeDocument/2006/relationships/slide" Target="slides/slide103.xml"/><Relationship Id="rId136" Type="http://schemas.openxmlformats.org/officeDocument/2006/relationships/slide" Target="slides/slide124.xml"/><Relationship Id="rId157" Type="http://schemas.openxmlformats.org/officeDocument/2006/relationships/slide" Target="slides/slide145.xml"/><Relationship Id="rId178" Type="http://schemas.openxmlformats.org/officeDocument/2006/relationships/slide" Target="slides/slide166.xml"/><Relationship Id="rId61" Type="http://schemas.openxmlformats.org/officeDocument/2006/relationships/slide" Target="slides/slide49.xml"/><Relationship Id="rId82" Type="http://schemas.openxmlformats.org/officeDocument/2006/relationships/slide" Target="slides/slide70.xml"/><Relationship Id="rId199" Type="http://schemas.openxmlformats.org/officeDocument/2006/relationships/slide" Target="slides/slide187.xml"/><Relationship Id="rId203" Type="http://schemas.openxmlformats.org/officeDocument/2006/relationships/slide" Target="slides/slide191.xml"/><Relationship Id="rId19" Type="http://schemas.openxmlformats.org/officeDocument/2006/relationships/slide" Target="slides/slide7.xml"/><Relationship Id="rId224" Type="http://schemas.openxmlformats.org/officeDocument/2006/relationships/slide" Target="slides/slide212.xml"/><Relationship Id="rId30" Type="http://schemas.openxmlformats.org/officeDocument/2006/relationships/slide" Target="slides/slide1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slide" Target="slides/slide135.xml"/><Relationship Id="rId168" Type="http://schemas.openxmlformats.org/officeDocument/2006/relationships/slide" Target="slides/slide156.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189" Type="http://schemas.openxmlformats.org/officeDocument/2006/relationships/slide" Target="slides/slide177.xml"/><Relationship Id="rId3" Type="http://schemas.openxmlformats.org/officeDocument/2006/relationships/slideMaster" Target="slideMasters/slideMaster3.xml"/><Relationship Id="rId214" Type="http://schemas.openxmlformats.org/officeDocument/2006/relationships/slide" Target="slides/slide202.xml"/><Relationship Id="rId235" Type="http://schemas.openxmlformats.org/officeDocument/2006/relationships/viewProps" Target="viewProps.xml"/><Relationship Id="rId116" Type="http://schemas.openxmlformats.org/officeDocument/2006/relationships/slide" Target="slides/slide104.xml"/><Relationship Id="rId137" Type="http://schemas.openxmlformats.org/officeDocument/2006/relationships/slide" Target="slides/slide125.xml"/><Relationship Id="rId158" Type="http://schemas.openxmlformats.org/officeDocument/2006/relationships/slide" Target="slides/slide146.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179" Type="http://schemas.openxmlformats.org/officeDocument/2006/relationships/slide" Target="slides/slide167.xml"/></Relationships>
</file>

<file path=ppt/charts/_rels/chart1.xml.rels><?xml version="1.0" encoding="UTF-8" standalone="yes"?>
<Relationships xmlns="http://schemas.openxmlformats.org/package/2006/relationships"><Relationship Id="rId3" Type="http://schemas.openxmlformats.org/officeDocument/2006/relationships/oleObject" Target="file:///\\Users\rebeccakarp\Dropbox\Eclipsebk\analysis\Eclipse%20Analysis%20022817.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Users\rebeccakarp\Dropbox\Eclipsebk\analysis\Eclipse%20Analysis%20022817.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Users\rebeccakarp\Dropbox\Eclipsebk\analysis\Eclipse%20Analysis%20022817.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Users\rebeccakarp\Dropbox\Eclipsebk\analysis\Eclipse%20Analysis%20022817.xlsx"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file:///\\Users\rebeccakarp\Dropbox\Eclipsebk\analysis\Eclipse%20Analysis%20022817.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rebeccakarp\Dropbox\Eclipsebk\analysis\Eclipse%20Analysis%20022817.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rebeccakarp\Dropbox\Eclipsebk\analysis\Eclipse%20Analysis%20022817.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oleObject" Target="file:///\\Users\rebeccakarp\Dropbox\Eclipsebk\analysis\Eclipse%20Analysis%20022817.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rebeccakarp\Dropbox\Eclipsebk\analysis\Eclipse%20Analysis%20022817.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rebeccakarp\Dropbox\Eclipsebk\analysis\Eclipse%20Analysis%20022817.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Users\rebeccakarp\Dropbox\Eclipsebk\analysis\Eclipse%20Analysis%20022817.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Users\rebeccakarp\Dropbox\Eclipsebk\analysis\Eclipse%20Analysis%20022817.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16"/>
          <c:order val="0"/>
          <c:tx>
            <c:v>Firm 1</c:v>
          </c:tx>
          <c:spPr>
            <a:ln w="25400" cap="rnd">
              <a:noFill/>
              <a:round/>
            </a:ln>
            <a:effectLst/>
          </c:spPr>
          <c:marker>
            <c:symbol val="circle"/>
            <c:size val="5"/>
            <c:spPr>
              <a:solidFill>
                <a:schemeClr val="accent5">
                  <a:lumMod val="80000"/>
                  <a:lumOff val="20000"/>
                </a:schemeClr>
              </a:solidFill>
              <a:ln w="9525">
                <a:solidFill>
                  <a:schemeClr val="accent5">
                    <a:lumMod val="80000"/>
                    <a:lumOff val="2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'!$K$11</c:f>
              <c:numCache>
                <c:formatCode>General</c:formatCode>
                <c:ptCount val="1"/>
              </c:numCache>
            </c:numRef>
          </c:xVal>
          <c:yVal>
            <c:numRef>
              <c:f>'heat map '!$L$11</c:f>
              <c:numCache>
                <c:formatCode>General</c:formatCode>
                <c:ptCount val="1"/>
              </c:numCache>
            </c:numRef>
          </c:yVal>
          <c:smooth val="0"/>
          <c:extLst>
            <c:ext xmlns:c16="http://schemas.microsoft.com/office/drawing/2014/chart" uri="{C3380CC4-5D6E-409C-BE32-E72D297353CC}">
              <c16:uniqueId val="{00000000-1DF4-4618-913D-82A98A8161D2}"/>
            </c:ext>
          </c:extLst>
        </c:ser>
        <c:ser>
          <c:idx val="17"/>
          <c:order val="1"/>
          <c:tx>
            <c:v>Firm 2</c:v>
          </c:tx>
          <c:spPr>
            <a:ln w="25400" cap="rnd">
              <a:noFill/>
              <a:round/>
            </a:ln>
            <a:effectLst/>
          </c:spPr>
          <c:marker>
            <c:symbol val="circle"/>
            <c:size val="5"/>
            <c:spPr>
              <a:solidFill>
                <a:schemeClr val="accent6">
                  <a:lumMod val="80000"/>
                  <a:lumOff val="20000"/>
                </a:schemeClr>
              </a:solidFill>
              <a:ln w="9525">
                <a:solidFill>
                  <a:schemeClr val="accent6">
                    <a:lumMod val="80000"/>
                    <a:lumOff val="2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'!$K$12</c:f>
              <c:numCache>
                <c:formatCode>General</c:formatCode>
                <c:ptCount val="1"/>
              </c:numCache>
            </c:numRef>
          </c:xVal>
          <c:yVal>
            <c:numRef>
              <c:f>'heat map '!$L$12</c:f>
              <c:numCache>
                <c:formatCode>General</c:formatCode>
                <c:ptCount val="1"/>
              </c:numCache>
            </c:numRef>
          </c:yVal>
          <c:smooth val="0"/>
          <c:extLst>
            <c:ext xmlns:c16="http://schemas.microsoft.com/office/drawing/2014/chart" uri="{C3380CC4-5D6E-409C-BE32-E72D297353CC}">
              <c16:uniqueId val="{00000001-1DF4-4618-913D-82A98A8161D2}"/>
            </c:ext>
          </c:extLst>
        </c:ser>
        <c:ser>
          <c:idx val="18"/>
          <c:order val="2"/>
          <c:tx>
            <c:v>Firm 3</c:v>
          </c:tx>
          <c:spPr>
            <a:ln w="25400" cap="rnd">
              <a:noFill/>
              <a:round/>
            </a:ln>
            <a:effectLst/>
          </c:spPr>
          <c:marker>
            <c:symbol val="circle"/>
            <c:size val="5"/>
            <c:spPr>
              <a:solidFill>
                <a:schemeClr val="accent1">
                  <a:lumMod val="80000"/>
                </a:schemeClr>
              </a:solidFill>
              <a:ln w="9525">
                <a:solidFill>
                  <a:schemeClr val="accent1">
                    <a:lumMod val="8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'!$K$13</c:f>
              <c:numCache>
                <c:formatCode>General</c:formatCode>
                <c:ptCount val="1"/>
              </c:numCache>
            </c:numRef>
          </c:xVal>
          <c:yVal>
            <c:numRef>
              <c:f>'heat map '!$L$13</c:f>
              <c:numCache>
                <c:formatCode>General</c:formatCode>
                <c:ptCount val="1"/>
              </c:numCache>
            </c:numRef>
          </c:yVal>
          <c:smooth val="0"/>
          <c:extLst>
            <c:ext xmlns:c16="http://schemas.microsoft.com/office/drawing/2014/chart" uri="{C3380CC4-5D6E-409C-BE32-E72D297353CC}">
              <c16:uniqueId val="{00000002-1DF4-4618-913D-82A98A8161D2}"/>
            </c:ext>
          </c:extLst>
        </c:ser>
        <c:ser>
          <c:idx val="19"/>
          <c:order val="3"/>
          <c:tx>
            <c:v>Firm 4</c:v>
          </c:tx>
          <c:spPr>
            <a:ln w="25400" cap="rnd">
              <a:noFill/>
              <a:round/>
            </a:ln>
            <a:effectLst/>
          </c:spPr>
          <c:marker>
            <c:symbol val="circle"/>
            <c:size val="5"/>
            <c:spPr>
              <a:solidFill>
                <a:schemeClr val="accent2">
                  <a:lumMod val="80000"/>
                </a:schemeClr>
              </a:solidFill>
              <a:ln w="9525">
                <a:solidFill>
                  <a:schemeClr val="accent2">
                    <a:lumMod val="8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'!$K$14</c:f>
              <c:numCache>
                <c:formatCode>General</c:formatCode>
                <c:ptCount val="1"/>
              </c:numCache>
            </c:numRef>
          </c:xVal>
          <c:yVal>
            <c:numRef>
              <c:f>'heat map '!$L$14</c:f>
              <c:numCache>
                <c:formatCode>General</c:formatCode>
                <c:ptCount val="1"/>
              </c:numCache>
            </c:numRef>
          </c:yVal>
          <c:smooth val="0"/>
          <c:extLst>
            <c:ext xmlns:c16="http://schemas.microsoft.com/office/drawing/2014/chart" uri="{C3380CC4-5D6E-409C-BE32-E72D297353CC}">
              <c16:uniqueId val="{00000003-1DF4-4618-913D-82A98A8161D2}"/>
            </c:ext>
          </c:extLst>
        </c:ser>
        <c:ser>
          <c:idx val="20"/>
          <c:order val="4"/>
          <c:tx>
            <c:v>Firm 5</c:v>
          </c:tx>
          <c:spPr>
            <a:ln w="25400" cap="rnd">
              <a:noFill/>
              <a:round/>
            </a:ln>
            <a:effectLst/>
          </c:spPr>
          <c:marker>
            <c:symbol val="circle"/>
            <c:size val="5"/>
            <c:spPr>
              <a:solidFill>
                <a:schemeClr val="accent3">
                  <a:lumMod val="80000"/>
                </a:schemeClr>
              </a:solidFill>
              <a:ln w="9525">
                <a:solidFill>
                  <a:schemeClr val="accent3">
                    <a:lumMod val="8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'!$K$15</c:f>
              <c:numCache>
                <c:formatCode>General</c:formatCode>
                <c:ptCount val="1"/>
              </c:numCache>
            </c:numRef>
          </c:xVal>
          <c:yVal>
            <c:numRef>
              <c:f>'heat map '!$L$15</c:f>
              <c:numCache>
                <c:formatCode>General</c:formatCode>
                <c:ptCount val="1"/>
              </c:numCache>
            </c:numRef>
          </c:yVal>
          <c:smooth val="0"/>
          <c:extLst>
            <c:ext xmlns:c16="http://schemas.microsoft.com/office/drawing/2014/chart" uri="{C3380CC4-5D6E-409C-BE32-E72D297353CC}">
              <c16:uniqueId val="{00000004-1DF4-4618-913D-82A98A8161D2}"/>
            </c:ext>
          </c:extLst>
        </c:ser>
        <c:ser>
          <c:idx val="21"/>
          <c:order val="5"/>
          <c:tx>
            <c:v>Firm 6</c:v>
          </c:tx>
          <c:spPr>
            <a:ln w="25400" cap="rnd">
              <a:noFill/>
              <a:round/>
            </a:ln>
            <a:effectLst/>
          </c:spPr>
          <c:marker>
            <c:symbol val="circle"/>
            <c:size val="5"/>
            <c:spPr>
              <a:solidFill>
                <a:schemeClr val="accent4">
                  <a:lumMod val="80000"/>
                </a:schemeClr>
              </a:solidFill>
              <a:ln w="9525">
                <a:solidFill>
                  <a:schemeClr val="accent4">
                    <a:lumMod val="8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'!$K$16</c:f>
              <c:numCache>
                <c:formatCode>General</c:formatCode>
                <c:ptCount val="1"/>
              </c:numCache>
            </c:numRef>
          </c:xVal>
          <c:yVal>
            <c:numRef>
              <c:f>'heat map '!$L$16</c:f>
              <c:numCache>
                <c:formatCode>General</c:formatCode>
                <c:ptCount val="1"/>
              </c:numCache>
            </c:numRef>
          </c:yVal>
          <c:smooth val="0"/>
          <c:extLst>
            <c:ext xmlns:c16="http://schemas.microsoft.com/office/drawing/2014/chart" uri="{C3380CC4-5D6E-409C-BE32-E72D297353CC}">
              <c16:uniqueId val="{00000005-1DF4-4618-913D-82A98A8161D2}"/>
            </c:ext>
          </c:extLst>
        </c:ser>
        <c:ser>
          <c:idx val="22"/>
          <c:order val="6"/>
          <c:tx>
            <c:v>Firm 7</c:v>
          </c:tx>
          <c:spPr>
            <a:ln w="25400" cap="rnd">
              <a:noFill/>
              <a:round/>
            </a:ln>
            <a:effectLst/>
          </c:spPr>
          <c:marker>
            <c:symbol val="circle"/>
            <c:size val="5"/>
            <c:spPr>
              <a:solidFill>
                <a:schemeClr val="accent5">
                  <a:lumMod val="80000"/>
                </a:schemeClr>
              </a:solidFill>
              <a:ln w="9525">
                <a:solidFill>
                  <a:schemeClr val="accent5">
                    <a:lumMod val="8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'!$K$17</c:f>
              <c:numCache>
                <c:formatCode>General</c:formatCode>
                <c:ptCount val="1"/>
              </c:numCache>
            </c:numRef>
          </c:xVal>
          <c:yVal>
            <c:numRef>
              <c:f>'heat map '!$L$17</c:f>
              <c:numCache>
                <c:formatCode>General</c:formatCode>
                <c:ptCount val="1"/>
              </c:numCache>
            </c:numRef>
          </c:yVal>
          <c:smooth val="0"/>
          <c:extLst>
            <c:ext xmlns:c16="http://schemas.microsoft.com/office/drawing/2014/chart" uri="{C3380CC4-5D6E-409C-BE32-E72D297353CC}">
              <c16:uniqueId val="{00000006-1DF4-4618-913D-82A98A8161D2}"/>
            </c:ext>
          </c:extLst>
        </c:ser>
        <c:ser>
          <c:idx val="23"/>
          <c:order val="7"/>
          <c:tx>
            <c:v>Firm 8</c:v>
          </c:tx>
          <c:spPr>
            <a:ln w="25400" cap="rnd">
              <a:solidFill>
                <a:schemeClr val="tx1"/>
              </a:solidFill>
              <a:round/>
            </a:ln>
            <a:effectLst/>
          </c:spPr>
          <c:marker>
            <c:symbol val="circle"/>
            <c:size val="5"/>
            <c:spPr>
              <a:solidFill>
                <a:schemeClr val="tx1"/>
              </a:solidFill>
              <a:ln w="9525">
                <a:solidFill>
                  <a:schemeClr val="tx1"/>
                </a:solidFill>
              </a:ln>
              <a:effectLst/>
            </c:spPr>
          </c:marker>
          <c:dLbls>
            <c:dLbl>
              <c:idx val="0"/>
              <c:layout>
                <c:manualLayout>
                  <c:x val="-5.52070339847111E-2"/>
                  <c:y val="-6.6530021104510104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7-1DF4-4618-913D-82A98A8161D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'!$K$18</c:f>
              <c:numCache>
                <c:formatCode>General</c:formatCode>
                <c:ptCount val="1"/>
                <c:pt idx="0">
                  <c:v>4</c:v>
                </c:pt>
              </c:numCache>
            </c:numRef>
          </c:xVal>
          <c:yVal>
            <c:numRef>
              <c:f>'heat map '!$L$18</c:f>
              <c:numCache>
                <c:formatCode>0</c:formatCode>
                <c:ptCount val="1"/>
                <c:pt idx="0">
                  <c:v>4</c:v>
                </c:pt>
              </c:numCache>
            </c:numRef>
          </c:yVal>
          <c:smooth val="0"/>
          <c:extLst>
            <c:ext xmlns:c16="http://schemas.microsoft.com/office/drawing/2014/chart" uri="{C3380CC4-5D6E-409C-BE32-E72D297353CC}">
              <c16:uniqueId val="{00000008-1DF4-4618-913D-82A98A8161D2}"/>
            </c:ext>
          </c:extLst>
        </c:ser>
        <c:ser>
          <c:idx val="24"/>
          <c:order val="8"/>
          <c:tx>
            <c:v>Firm 9</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extLst>
                <c:ext xmlns:c16="http://schemas.microsoft.com/office/drawing/2014/chart" uri="{C3380CC4-5D6E-409C-BE32-E72D297353CC}">
                  <c16:uniqueId val="{00000009-1DF4-4618-913D-82A98A8161D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'!$K$19</c:f>
              <c:numCache>
                <c:formatCode>General</c:formatCode>
                <c:ptCount val="1"/>
                <c:pt idx="0">
                  <c:v>2</c:v>
                </c:pt>
              </c:numCache>
            </c:numRef>
          </c:xVal>
          <c:yVal>
            <c:numRef>
              <c:f>'heat map '!$L$19</c:f>
              <c:numCache>
                <c:formatCode>0</c:formatCode>
                <c:ptCount val="1"/>
                <c:pt idx="0">
                  <c:v>4</c:v>
                </c:pt>
              </c:numCache>
            </c:numRef>
          </c:yVal>
          <c:smooth val="0"/>
          <c:extLst>
            <c:ext xmlns:c16="http://schemas.microsoft.com/office/drawing/2014/chart" uri="{C3380CC4-5D6E-409C-BE32-E72D297353CC}">
              <c16:uniqueId val="{0000000A-1DF4-4618-913D-82A98A8161D2}"/>
            </c:ext>
          </c:extLst>
        </c:ser>
        <c:ser>
          <c:idx val="25"/>
          <c:order val="9"/>
          <c:tx>
            <c:v>Firm 10</c:v>
          </c:tx>
          <c:spPr>
            <a:ln w="25400" cap="rnd">
              <a:noFill/>
              <a:round/>
            </a:ln>
            <a:effectLst/>
          </c:spPr>
          <c:marker>
            <c:symbol val="circle"/>
            <c:size val="5"/>
            <c:spPr>
              <a:solidFill>
                <a:schemeClr val="accent2">
                  <a:lumMod val="60000"/>
                  <a:lumOff val="40000"/>
                </a:schemeClr>
              </a:solidFill>
              <a:ln w="9525">
                <a:solidFill>
                  <a:schemeClr val="accent2">
                    <a:lumMod val="60000"/>
                    <a:lumOff val="4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'!$K$20</c:f>
              <c:numCache>
                <c:formatCode>General</c:formatCode>
                <c:ptCount val="1"/>
              </c:numCache>
            </c:numRef>
          </c:xVal>
          <c:yVal>
            <c:numRef>
              <c:f>'heat map '!$L$20</c:f>
              <c:numCache>
                <c:formatCode>0</c:formatCode>
                <c:ptCount val="1"/>
              </c:numCache>
            </c:numRef>
          </c:yVal>
          <c:smooth val="0"/>
          <c:extLst>
            <c:ext xmlns:c16="http://schemas.microsoft.com/office/drawing/2014/chart" uri="{C3380CC4-5D6E-409C-BE32-E72D297353CC}">
              <c16:uniqueId val="{0000000B-1DF4-4618-913D-82A98A8161D2}"/>
            </c:ext>
          </c:extLst>
        </c:ser>
        <c:ser>
          <c:idx val="26"/>
          <c:order val="10"/>
          <c:tx>
            <c:v>Firm 11</c:v>
          </c:tx>
          <c:spPr>
            <a:ln w="25400" cap="rnd">
              <a:noFill/>
              <a:round/>
            </a:ln>
            <a:effectLst/>
          </c:spPr>
          <c:marker>
            <c:symbol val="circle"/>
            <c:size val="5"/>
            <c:spPr>
              <a:solidFill>
                <a:schemeClr val="accent3">
                  <a:lumMod val="60000"/>
                  <a:lumOff val="40000"/>
                </a:schemeClr>
              </a:solidFill>
              <a:ln w="9525">
                <a:solidFill>
                  <a:schemeClr val="accent3">
                    <a:lumMod val="60000"/>
                    <a:lumOff val="4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'!$K$21</c:f>
              <c:numCache>
                <c:formatCode>General</c:formatCode>
                <c:ptCount val="1"/>
              </c:numCache>
            </c:numRef>
          </c:xVal>
          <c:yVal>
            <c:numRef>
              <c:f>'heat map '!$L$21</c:f>
              <c:numCache>
                <c:formatCode>0</c:formatCode>
                <c:ptCount val="1"/>
              </c:numCache>
            </c:numRef>
          </c:yVal>
          <c:smooth val="0"/>
          <c:extLst>
            <c:ext xmlns:c16="http://schemas.microsoft.com/office/drawing/2014/chart" uri="{C3380CC4-5D6E-409C-BE32-E72D297353CC}">
              <c16:uniqueId val="{0000000C-1DF4-4618-913D-82A98A8161D2}"/>
            </c:ext>
          </c:extLst>
        </c:ser>
        <c:ser>
          <c:idx val="27"/>
          <c:order val="11"/>
          <c:tx>
            <c:v>Firm 12</c:v>
          </c:tx>
          <c:spPr>
            <a:ln w="25400" cap="rnd">
              <a:noFill/>
              <a:round/>
            </a:ln>
            <a:effectLst/>
          </c:spPr>
          <c:marker>
            <c:symbol val="circle"/>
            <c:size val="5"/>
            <c:spPr>
              <a:solidFill>
                <a:schemeClr val="accent4">
                  <a:lumMod val="60000"/>
                  <a:lumOff val="40000"/>
                </a:schemeClr>
              </a:solidFill>
              <a:ln w="9525">
                <a:solidFill>
                  <a:schemeClr val="accent4">
                    <a:lumMod val="60000"/>
                    <a:lumOff val="4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'!$K$22</c:f>
              <c:numCache>
                <c:formatCode>General</c:formatCode>
                <c:ptCount val="1"/>
              </c:numCache>
            </c:numRef>
          </c:xVal>
          <c:yVal>
            <c:numRef>
              <c:f>'heat map '!$L$22</c:f>
              <c:numCache>
                <c:formatCode>0</c:formatCode>
                <c:ptCount val="1"/>
              </c:numCache>
            </c:numRef>
          </c:yVal>
          <c:smooth val="0"/>
          <c:extLst>
            <c:ext xmlns:c16="http://schemas.microsoft.com/office/drawing/2014/chart" uri="{C3380CC4-5D6E-409C-BE32-E72D297353CC}">
              <c16:uniqueId val="{0000000D-1DF4-4618-913D-82A98A8161D2}"/>
            </c:ext>
          </c:extLst>
        </c:ser>
        <c:ser>
          <c:idx val="28"/>
          <c:order val="12"/>
          <c:tx>
            <c:v>Firm 13</c:v>
          </c:tx>
          <c:spPr>
            <a:ln w="25400" cap="rnd">
              <a:noFill/>
              <a:round/>
            </a:ln>
            <a:effectLst/>
          </c:spPr>
          <c:marker>
            <c:symbol val="circle"/>
            <c:size val="5"/>
            <c:spPr>
              <a:solidFill>
                <a:schemeClr val="accent5">
                  <a:lumMod val="60000"/>
                  <a:lumOff val="40000"/>
                </a:schemeClr>
              </a:solidFill>
              <a:ln w="9525">
                <a:solidFill>
                  <a:schemeClr val="accent5">
                    <a:lumMod val="60000"/>
                    <a:lumOff val="4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'!$K$23</c:f>
              <c:numCache>
                <c:formatCode>General</c:formatCode>
                <c:ptCount val="1"/>
              </c:numCache>
            </c:numRef>
          </c:xVal>
          <c:yVal>
            <c:numRef>
              <c:f>'heat map '!$L$23</c:f>
              <c:numCache>
                <c:formatCode>0</c:formatCode>
                <c:ptCount val="1"/>
              </c:numCache>
            </c:numRef>
          </c:yVal>
          <c:smooth val="0"/>
          <c:extLst>
            <c:ext xmlns:c16="http://schemas.microsoft.com/office/drawing/2014/chart" uri="{C3380CC4-5D6E-409C-BE32-E72D297353CC}">
              <c16:uniqueId val="{0000000E-1DF4-4618-913D-82A98A8161D2}"/>
            </c:ext>
          </c:extLst>
        </c:ser>
        <c:ser>
          <c:idx val="29"/>
          <c:order val="13"/>
          <c:tx>
            <c:v>Firm 14</c:v>
          </c:tx>
          <c:spPr>
            <a:ln w="25400" cap="rnd">
              <a:noFill/>
              <a:round/>
            </a:ln>
            <a:effectLst/>
          </c:spPr>
          <c:marker>
            <c:symbol val="circle"/>
            <c:size val="5"/>
            <c:spPr>
              <a:solidFill>
                <a:schemeClr val="accent6">
                  <a:lumMod val="60000"/>
                  <a:lumOff val="40000"/>
                </a:schemeClr>
              </a:solidFill>
              <a:ln w="9525">
                <a:solidFill>
                  <a:schemeClr val="accent6">
                    <a:lumMod val="60000"/>
                    <a:lumOff val="4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'!$K$24</c:f>
              <c:numCache>
                <c:formatCode>General</c:formatCode>
                <c:ptCount val="1"/>
              </c:numCache>
            </c:numRef>
          </c:xVal>
          <c:yVal>
            <c:numRef>
              <c:f>'heat map '!$L$24</c:f>
              <c:numCache>
                <c:formatCode>0</c:formatCode>
                <c:ptCount val="1"/>
              </c:numCache>
            </c:numRef>
          </c:yVal>
          <c:smooth val="0"/>
          <c:extLst>
            <c:ext xmlns:c16="http://schemas.microsoft.com/office/drawing/2014/chart" uri="{C3380CC4-5D6E-409C-BE32-E72D297353CC}">
              <c16:uniqueId val="{0000000F-1DF4-4618-913D-82A98A8161D2}"/>
            </c:ext>
          </c:extLst>
        </c:ser>
        <c:ser>
          <c:idx val="30"/>
          <c:order val="14"/>
          <c:tx>
            <c:v>Firm 15</c:v>
          </c:tx>
          <c:spPr>
            <a:ln w="25400" cap="rnd">
              <a:noFill/>
              <a:round/>
            </a:ln>
            <a:effectLst/>
          </c:spPr>
          <c:marker>
            <c:symbol val="circle"/>
            <c:size val="5"/>
            <c:spPr>
              <a:solidFill>
                <a:schemeClr val="accent1">
                  <a:lumMod val="50000"/>
                </a:schemeClr>
              </a:solidFill>
              <a:ln w="9525">
                <a:solidFill>
                  <a:schemeClr val="accent1">
                    <a:lumMod val="5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'!$K$25</c:f>
              <c:numCache>
                <c:formatCode>General</c:formatCode>
                <c:ptCount val="1"/>
              </c:numCache>
            </c:numRef>
          </c:xVal>
          <c:yVal>
            <c:numRef>
              <c:f>'heat map '!$L$25</c:f>
              <c:numCache>
                <c:formatCode>0</c:formatCode>
                <c:ptCount val="1"/>
              </c:numCache>
            </c:numRef>
          </c:yVal>
          <c:smooth val="0"/>
          <c:extLst>
            <c:ext xmlns:c16="http://schemas.microsoft.com/office/drawing/2014/chart" uri="{C3380CC4-5D6E-409C-BE32-E72D297353CC}">
              <c16:uniqueId val="{00000010-1DF4-4618-913D-82A98A8161D2}"/>
            </c:ext>
          </c:extLst>
        </c:ser>
        <c:ser>
          <c:idx val="15"/>
          <c:order val="15"/>
          <c:tx>
            <c:v>Firm 16</c:v>
          </c:tx>
          <c:spPr>
            <a:ln w="25400" cap="rnd">
              <a:solidFill>
                <a:schemeClr val="tx1"/>
              </a:solidFill>
              <a:round/>
            </a:ln>
            <a:effectLst/>
          </c:spPr>
          <c:marker>
            <c:symbol val="circle"/>
            <c:size val="5"/>
            <c:spPr>
              <a:solidFill>
                <a:schemeClr val="tx1"/>
              </a:solidFill>
              <a:ln w="9525">
                <a:solidFill>
                  <a:schemeClr val="tx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'!$K$26</c:f>
              <c:numCache>
                <c:formatCode>General</c:formatCode>
                <c:ptCount val="1"/>
                <c:pt idx="0">
                  <c:v>4</c:v>
                </c:pt>
              </c:numCache>
            </c:numRef>
          </c:xVal>
          <c:yVal>
            <c:numRef>
              <c:f>'heat map '!$L$26</c:f>
              <c:numCache>
                <c:formatCode>0</c:formatCode>
                <c:ptCount val="1"/>
                <c:pt idx="0">
                  <c:v>4</c:v>
                </c:pt>
              </c:numCache>
            </c:numRef>
          </c:yVal>
          <c:smooth val="0"/>
          <c:extLst>
            <c:ext xmlns:c16="http://schemas.microsoft.com/office/drawing/2014/chart" uri="{C3380CC4-5D6E-409C-BE32-E72D297353CC}">
              <c16:uniqueId val="{00000011-1DF4-4618-913D-82A98A8161D2}"/>
            </c:ext>
          </c:extLst>
        </c:ser>
        <c:dLbls>
          <c:showLegendKey val="0"/>
          <c:showVal val="0"/>
          <c:showCatName val="0"/>
          <c:showSerName val="0"/>
          <c:showPercent val="0"/>
          <c:showBubbleSize val="0"/>
        </c:dLbls>
        <c:axId val="-1972049888"/>
        <c:axId val="-1972015616"/>
      </c:scatterChart>
      <c:valAx>
        <c:axId val="-1972049888"/>
        <c:scaling>
          <c:orientation val="minMax"/>
          <c:max val="6.5"/>
          <c:min val="0"/>
        </c:scaling>
        <c:delete val="1"/>
        <c:axPos val="b"/>
        <c:numFmt formatCode="General" sourceLinked="1"/>
        <c:majorTickMark val="none"/>
        <c:minorTickMark val="none"/>
        <c:tickLblPos val="nextTo"/>
        <c:crossAx val="-1972015616"/>
        <c:crosses val="autoZero"/>
        <c:crossBetween val="midCat"/>
      </c:valAx>
      <c:valAx>
        <c:axId val="-1972015616"/>
        <c:scaling>
          <c:orientation val="minMax"/>
          <c:max val="45"/>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972049888"/>
        <c:crosses val="autoZero"/>
        <c:crossBetween val="midCat"/>
      </c:valAx>
      <c:spPr>
        <a:noFill/>
        <a:ln w="25400">
          <a:noFill/>
        </a:ln>
        <a:effectLst/>
      </c:spPr>
    </c:plotArea>
    <c:plotVisOnly val="1"/>
    <c:dispBlanksAs val="gap"/>
    <c:showDLblsOverMax val="0"/>
  </c:chart>
  <c:spPr>
    <a:solidFill>
      <a:schemeClr val="bg1"/>
    </a:solidFill>
    <a:ln w="9525" cap="flat" cmpd="sng" algn="ctr">
      <a:solidFill>
        <a:schemeClr val="bg2">
          <a:lumMod val="75000"/>
        </a:schemeClr>
      </a:solid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16"/>
          <c:order val="0"/>
          <c:tx>
            <c:v>Firm 1</c:v>
          </c:tx>
          <c:spPr>
            <a:ln w="25400" cap="rnd">
              <a:solidFill>
                <a:schemeClr val="tx1"/>
              </a:solidFill>
              <a:round/>
            </a:ln>
            <a:effectLst/>
          </c:spPr>
          <c:marker>
            <c:symbol val="circle"/>
            <c:size val="5"/>
            <c:spPr>
              <a:solidFill>
                <a:schemeClr val="tx1"/>
              </a:solidFill>
              <a:ln w="9525">
                <a:solidFill>
                  <a:schemeClr val="tx1"/>
                </a:solidFill>
              </a:ln>
              <a:effectLst/>
            </c:spPr>
          </c:marker>
          <c:dLbls>
            <c:dLbl>
              <c:idx val="0"/>
              <c:layout>
                <c:manualLayout>
                  <c:x val="0.101910332507347"/>
                  <c:y val="3.2964225923532597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FECD-43BE-9727-63680099A29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'!$O$11</c:f>
              <c:numCache>
                <c:formatCode>General</c:formatCode>
                <c:ptCount val="1"/>
                <c:pt idx="0">
                  <c:v>4</c:v>
                </c:pt>
              </c:numCache>
            </c:numRef>
          </c:xVal>
          <c:yVal>
            <c:numRef>
              <c:f>'heat map '!$P$11</c:f>
              <c:numCache>
                <c:formatCode>General</c:formatCode>
                <c:ptCount val="1"/>
                <c:pt idx="0">
                  <c:v>8</c:v>
                </c:pt>
              </c:numCache>
            </c:numRef>
          </c:yVal>
          <c:smooth val="0"/>
          <c:extLst>
            <c:ext xmlns:c16="http://schemas.microsoft.com/office/drawing/2014/chart" uri="{C3380CC4-5D6E-409C-BE32-E72D297353CC}">
              <c16:uniqueId val="{00000001-FECD-43BE-9727-63680099A292}"/>
            </c:ext>
          </c:extLst>
        </c:ser>
        <c:ser>
          <c:idx val="17"/>
          <c:order val="1"/>
          <c:tx>
            <c:v>Firm 2</c:v>
          </c:tx>
          <c:spPr>
            <a:ln w="25400" cap="rnd">
              <a:solidFill>
                <a:schemeClr val="tx1"/>
              </a:solidFill>
              <a:round/>
            </a:ln>
            <a:effectLst/>
          </c:spPr>
          <c:marker>
            <c:symbol val="circle"/>
            <c:size val="5"/>
            <c:spPr>
              <a:solidFill>
                <a:schemeClr val="tx1"/>
              </a:solidFill>
              <a:ln w="9525">
                <a:solidFill>
                  <a:schemeClr val="tx1"/>
                </a:solidFill>
              </a:ln>
              <a:effectLst/>
            </c:spPr>
          </c:marker>
          <c:dLbls>
            <c:dLbl>
              <c:idx val="0"/>
              <c:layout>
                <c:manualLayout>
                  <c:x val="0.16873483291393701"/>
                  <c:y val="-6.1579123222602603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FECD-43BE-9727-63680099A29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'!$O$12</c:f>
              <c:numCache>
                <c:formatCode>General</c:formatCode>
                <c:ptCount val="1"/>
                <c:pt idx="0">
                  <c:v>4</c:v>
                </c:pt>
              </c:numCache>
            </c:numRef>
          </c:xVal>
          <c:yVal>
            <c:numRef>
              <c:f>'heat map '!$P$12</c:f>
              <c:numCache>
                <c:formatCode>General</c:formatCode>
                <c:ptCount val="1"/>
                <c:pt idx="0">
                  <c:v>8</c:v>
                </c:pt>
              </c:numCache>
            </c:numRef>
          </c:yVal>
          <c:smooth val="0"/>
          <c:extLst>
            <c:ext xmlns:c16="http://schemas.microsoft.com/office/drawing/2014/chart" uri="{C3380CC4-5D6E-409C-BE32-E72D297353CC}">
              <c16:uniqueId val="{00000003-FECD-43BE-9727-63680099A292}"/>
            </c:ext>
          </c:extLst>
        </c:ser>
        <c:ser>
          <c:idx val="18"/>
          <c:order val="2"/>
          <c:tx>
            <c:v>Firm 3</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0.23494833752302"/>
                  <c:y val="-0.17115906571352099"/>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4-FECD-43BE-9727-63680099A29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'!$O$13</c:f>
              <c:numCache>
                <c:formatCode>General</c:formatCode>
                <c:ptCount val="1"/>
                <c:pt idx="0">
                  <c:v>3</c:v>
                </c:pt>
              </c:numCache>
            </c:numRef>
          </c:xVal>
          <c:yVal>
            <c:numRef>
              <c:f>'heat map '!$P$13</c:f>
              <c:numCache>
                <c:formatCode>General</c:formatCode>
                <c:ptCount val="1"/>
                <c:pt idx="0">
                  <c:v>9</c:v>
                </c:pt>
              </c:numCache>
            </c:numRef>
          </c:yVal>
          <c:smooth val="0"/>
          <c:extLst>
            <c:ext xmlns:c16="http://schemas.microsoft.com/office/drawing/2014/chart" uri="{C3380CC4-5D6E-409C-BE32-E72D297353CC}">
              <c16:uniqueId val="{00000005-FECD-43BE-9727-63680099A292}"/>
            </c:ext>
          </c:extLst>
        </c:ser>
        <c:ser>
          <c:idx val="19"/>
          <c:order val="3"/>
          <c:tx>
            <c:v>Firm 4</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0.22879018804595699"/>
                  <c:y val="8.5785770639921297E-3"/>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FECD-43BE-9727-63680099A29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'!$O$14</c:f>
              <c:numCache>
                <c:formatCode>General</c:formatCode>
                <c:ptCount val="1"/>
                <c:pt idx="0">
                  <c:v>3</c:v>
                </c:pt>
              </c:numCache>
            </c:numRef>
          </c:xVal>
          <c:yVal>
            <c:numRef>
              <c:f>'heat map '!$P$14</c:f>
              <c:numCache>
                <c:formatCode>General</c:formatCode>
                <c:ptCount val="1"/>
                <c:pt idx="0">
                  <c:v>9</c:v>
                </c:pt>
              </c:numCache>
            </c:numRef>
          </c:yVal>
          <c:smooth val="0"/>
          <c:extLst>
            <c:ext xmlns:c16="http://schemas.microsoft.com/office/drawing/2014/chart" uri="{C3380CC4-5D6E-409C-BE32-E72D297353CC}">
              <c16:uniqueId val="{00000007-FECD-43BE-9727-63680099A292}"/>
            </c:ext>
          </c:extLst>
        </c:ser>
        <c:ser>
          <c:idx val="20"/>
          <c:order val="4"/>
          <c:tx>
            <c:v>Firm 5</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0.137825414485516"/>
                  <c:y val="-7.2917905043933098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FECD-43BE-9727-63680099A29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'!$O$15</c:f>
              <c:numCache>
                <c:formatCode>General</c:formatCode>
                <c:ptCount val="1"/>
                <c:pt idx="0">
                  <c:v>3</c:v>
                </c:pt>
              </c:numCache>
            </c:numRef>
          </c:xVal>
          <c:yVal>
            <c:numRef>
              <c:f>'heat map '!$P$15</c:f>
              <c:numCache>
                <c:formatCode>General</c:formatCode>
                <c:ptCount val="1"/>
                <c:pt idx="0">
                  <c:v>9</c:v>
                </c:pt>
              </c:numCache>
            </c:numRef>
          </c:yVal>
          <c:smooth val="0"/>
          <c:extLst>
            <c:ext xmlns:c16="http://schemas.microsoft.com/office/drawing/2014/chart" uri="{C3380CC4-5D6E-409C-BE32-E72D297353CC}">
              <c16:uniqueId val="{00000009-FECD-43BE-9727-63680099A292}"/>
            </c:ext>
          </c:extLst>
        </c:ser>
        <c:ser>
          <c:idx val="21"/>
          <c:order val="5"/>
          <c:tx>
            <c:v>Firm 6</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0.21955857776753299"/>
                  <c:y val="7.01770587130712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A-FECD-43BE-9727-63680099A29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'!$O$16</c:f>
              <c:numCache>
                <c:formatCode>General</c:formatCode>
                <c:ptCount val="1"/>
                <c:pt idx="0">
                  <c:v>3</c:v>
                </c:pt>
              </c:numCache>
            </c:numRef>
          </c:xVal>
          <c:yVal>
            <c:numRef>
              <c:f>'heat map '!$P$16</c:f>
              <c:numCache>
                <c:formatCode>General</c:formatCode>
                <c:ptCount val="1"/>
                <c:pt idx="0">
                  <c:v>9</c:v>
                </c:pt>
              </c:numCache>
            </c:numRef>
          </c:yVal>
          <c:smooth val="0"/>
          <c:extLst>
            <c:ext xmlns:c16="http://schemas.microsoft.com/office/drawing/2014/chart" uri="{C3380CC4-5D6E-409C-BE32-E72D297353CC}">
              <c16:uniqueId val="{0000000B-FECD-43BE-9727-63680099A292}"/>
            </c:ext>
          </c:extLst>
        </c:ser>
        <c:ser>
          <c:idx val="22"/>
          <c:order val="6"/>
          <c:tx>
            <c:v>Firm 7</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'!$O$17</c:f>
              <c:numCache>
                <c:formatCode>General</c:formatCode>
                <c:ptCount val="1"/>
                <c:pt idx="0">
                  <c:v>1</c:v>
                </c:pt>
              </c:numCache>
            </c:numRef>
          </c:xVal>
          <c:yVal>
            <c:numRef>
              <c:f>'heat map '!$P$17</c:f>
              <c:numCache>
                <c:formatCode>General</c:formatCode>
                <c:ptCount val="1"/>
                <c:pt idx="0">
                  <c:v>34</c:v>
                </c:pt>
              </c:numCache>
            </c:numRef>
          </c:yVal>
          <c:smooth val="0"/>
          <c:extLst>
            <c:ext xmlns:c16="http://schemas.microsoft.com/office/drawing/2014/chart" uri="{C3380CC4-5D6E-409C-BE32-E72D297353CC}">
              <c16:uniqueId val="{0000000C-FECD-43BE-9727-63680099A292}"/>
            </c:ext>
          </c:extLst>
        </c:ser>
        <c:ser>
          <c:idx val="23"/>
          <c:order val="7"/>
          <c:tx>
            <c:v>Firm 8</c:v>
          </c:tx>
          <c:spPr>
            <a:ln w="25400" cap="rnd">
              <a:solidFill>
                <a:schemeClr val="tx1"/>
              </a:solidFill>
              <a:round/>
            </a:ln>
            <a:effectLst/>
          </c:spPr>
          <c:marker>
            <c:symbol val="circle"/>
            <c:size val="5"/>
            <c:spPr>
              <a:solidFill>
                <a:schemeClr val="tx1"/>
              </a:solidFill>
              <a:ln w="9525">
                <a:solidFill>
                  <a:schemeClr val="tx1"/>
                </a:solidFill>
              </a:ln>
              <a:effectLst/>
            </c:spPr>
          </c:marker>
          <c:dLbls>
            <c:dLbl>
              <c:idx val="0"/>
              <c:layout>
                <c:manualLayout>
                  <c:x val="-3.8626046088732699E-2"/>
                  <c:y val="6.7177225333748106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D-FECD-43BE-9727-63680099A29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'!$O$18</c:f>
              <c:numCache>
                <c:formatCode>General</c:formatCode>
                <c:ptCount val="1"/>
                <c:pt idx="0">
                  <c:v>4</c:v>
                </c:pt>
              </c:numCache>
            </c:numRef>
          </c:xVal>
          <c:yVal>
            <c:numRef>
              <c:f>'heat map '!$P$18</c:f>
              <c:numCache>
                <c:formatCode>General</c:formatCode>
                <c:ptCount val="1"/>
                <c:pt idx="0">
                  <c:v>5</c:v>
                </c:pt>
              </c:numCache>
            </c:numRef>
          </c:yVal>
          <c:smooth val="0"/>
          <c:extLst>
            <c:ext xmlns:c16="http://schemas.microsoft.com/office/drawing/2014/chart" uri="{C3380CC4-5D6E-409C-BE32-E72D297353CC}">
              <c16:uniqueId val="{0000000E-FECD-43BE-9727-63680099A292}"/>
            </c:ext>
          </c:extLst>
        </c:ser>
        <c:ser>
          <c:idx val="24"/>
          <c:order val="8"/>
          <c:tx>
            <c:v>Firm 9</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0.122222222222222"/>
                  <c:y val="-8.3617430091445703E-17"/>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F-FECD-43BE-9727-63680099A29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'!$O$19</c:f>
              <c:numCache>
                <c:formatCode>General</c:formatCode>
                <c:ptCount val="1"/>
                <c:pt idx="0">
                  <c:v>3</c:v>
                </c:pt>
              </c:numCache>
            </c:numRef>
          </c:xVal>
          <c:yVal>
            <c:numRef>
              <c:f>'heat map '!$P$19</c:f>
              <c:numCache>
                <c:formatCode>General</c:formatCode>
                <c:ptCount val="1"/>
                <c:pt idx="0">
                  <c:v>5</c:v>
                </c:pt>
              </c:numCache>
            </c:numRef>
          </c:yVal>
          <c:smooth val="0"/>
          <c:extLst>
            <c:ext xmlns:c16="http://schemas.microsoft.com/office/drawing/2014/chart" uri="{C3380CC4-5D6E-409C-BE32-E72D297353CC}">
              <c16:uniqueId val="{00000010-FECD-43BE-9727-63680099A292}"/>
            </c:ext>
          </c:extLst>
        </c:ser>
        <c:ser>
          <c:idx val="25"/>
          <c:order val="9"/>
          <c:tx>
            <c:v>Firm 10</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0.148872718338247"/>
                  <c:y val="-1.79140277972916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1-FECD-43BE-9727-63680099A29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'!$O$20</c:f>
              <c:numCache>
                <c:formatCode>General</c:formatCode>
                <c:ptCount val="1"/>
                <c:pt idx="0">
                  <c:v>3</c:v>
                </c:pt>
              </c:numCache>
            </c:numRef>
          </c:xVal>
          <c:yVal>
            <c:numRef>
              <c:f>'heat map '!$P$20</c:f>
              <c:numCache>
                <c:formatCode>General</c:formatCode>
                <c:ptCount val="1"/>
                <c:pt idx="0">
                  <c:v>8</c:v>
                </c:pt>
              </c:numCache>
            </c:numRef>
          </c:yVal>
          <c:smooth val="0"/>
          <c:extLst>
            <c:ext xmlns:c16="http://schemas.microsoft.com/office/drawing/2014/chart" uri="{C3380CC4-5D6E-409C-BE32-E72D297353CC}">
              <c16:uniqueId val="{00000012-FECD-43BE-9727-63680099A292}"/>
            </c:ext>
          </c:extLst>
        </c:ser>
        <c:ser>
          <c:idx val="26"/>
          <c:order val="10"/>
          <c:tx>
            <c:v>Firm 11</c:v>
          </c:tx>
          <c:spPr>
            <a:ln w="25400" cap="rnd">
              <a:noFill/>
              <a:round/>
            </a:ln>
            <a:effectLst/>
          </c:spPr>
          <c:marker>
            <c:symbol val="circle"/>
            <c:size val="5"/>
            <c:spPr>
              <a:solidFill>
                <a:schemeClr val="accent3">
                  <a:lumMod val="60000"/>
                  <a:lumOff val="40000"/>
                </a:schemeClr>
              </a:solidFill>
              <a:ln w="9525">
                <a:solidFill>
                  <a:schemeClr val="accent3">
                    <a:lumMod val="60000"/>
                    <a:lumOff val="40000"/>
                  </a:schemeClr>
                </a:solidFill>
              </a:ln>
              <a:effectLst/>
            </c:spPr>
          </c:marker>
          <c:dLbls>
            <c:dLbl>
              <c:idx val="0"/>
              <c:layout>
                <c:manualLayout>
                  <c:x val="-0.156667332679711"/>
                  <c:y val="6.2559730876562594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3-FECD-43BE-9727-63680099A29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'!$O$21</c:f>
              <c:numCache>
                <c:formatCode>General</c:formatCode>
                <c:ptCount val="1"/>
                <c:pt idx="0">
                  <c:v>3</c:v>
                </c:pt>
              </c:numCache>
            </c:numRef>
          </c:xVal>
          <c:yVal>
            <c:numRef>
              <c:f>'heat map '!$P$21</c:f>
              <c:numCache>
                <c:formatCode>General</c:formatCode>
                <c:ptCount val="1"/>
                <c:pt idx="0">
                  <c:v>5</c:v>
                </c:pt>
              </c:numCache>
            </c:numRef>
          </c:yVal>
          <c:smooth val="0"/>
          <c:extLst>
            <c:ext xmlns:c16="http://schemas.microsoft.com/office/drawing/2014/chart" uri="{C3380CC4-5D6E-409C-BE32-E72D297353CC}">
              <c16:uniqueId val="{00000014-FECD-43BE-9727-63680099A292}"/>
            </c:ext>
          </c:extLst>
        </c:ser>
        <c:ser>
          <c:idx val="27"/>
          <c:order val="11"/>
          <c:tx>
            <c:v>Firm 12</c:v>
          </c:tx>
          <c:spPr>
            <a:ln w="25400" cap="rnd">
              <a:solidFill>
                <a:schemeClr val="tx1"/>
              </a:solidFill>
              <a:round/>
            </a:ln>
            <a:effectLst/>
          </c:spPr>
          <c:marker>
            <c:symbol val="circle"/>
            <c:size val="5"/>
            <c:spPr>
              <a:solidFill>
                <a:schemeClr val="tx1"/>
              </a:solidFill>
              <a:ln w="9525">
                <a:solidFill>
                  <a:schemeClr val="tx1"/>
                </a:solidFill>
              </a:ln>
              <a:effectLst/>
            </c:spPr>
          </c:marker>
          <c:dLbls>
            <c:dLbl>
              <c:idx val="0"/>
              <c:layout>
                <c:manualLayout>
                  <c:x val="6.4327173655531894E-2"/>
                  <c:y val="-3.8361545710928001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5-FECD-43BE-9727-63680099A29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'!$O$22</c:f>
              <c:numCache>
                <c:formatCode>General</c:formatCode>
                <c:ptCount val="1"/>
                <c:pt idx="0">
                  <c:v>4</c:v>
                </c:pt>
              </c:numCache>
            </c:numRef>
          </c:xVal>
          <c:yVal>
            <c:numRef>
              <c:f>'heat map '!$P$22</c:f>
              <c:numCache>
                <c:formatCode>General</c:formatCode>
                <c:ptCount val="1"/>
                <c:pt idx="0">
                  <c:v>8</c:v>
                </c:pt>
              </c:numCache>
            </c:numRef>
          </c:yVal>
          <c:smooth val="0"/>
          <c:extLst>
            <c:ext xmlns:c16="http://schemas.microsoft.com/office/drawing/2014/chart" uri="{C3380CC4-5D6E-409C-BE32-E72D297353CC}">
              <c16:uniqueId val="{00000016-FECD-43BE-9727-63680099A292}"/>
            </c:ext>
          </c:extLst>
        </c:ser>
        <c:ser>
          <c:idx val="28"/>
          <c:order val="12"/>
          <c:tx>
            <c:v>Firm 13</c:v>
          </c:tx>
          <c:spPr>
            <a:ln w="25400" cap="rnd">
              <a:solidFill>
                <a:schemeClr val="tx1"/>
              </a:solidFill>
              <a:round/>
            </a:ln>
            <a:effectLst/>
          </c:spPr>
          <c:marker>
            <c:symbol val="circle"/>
            <c:size val="5"/>
            <c:spPr>
              <a:solidFill>
                <a:schemeClr val="tx1"/>
              </a:solidFill>
              <a:ln w="9525">
                <a:solidFill>
                  <a:schemeClr val="tx1"/>
                </a:solidFill>
              </a:ln>
              <a:effectLst/>
            </c:spPr>
          </c:marker>
          <c:dLbls>
            <c:dLbl>
              <c:idx val="0"/>
              <c:layout>
                <c:manualLayout>
                  <c:x val="0.172800732502225"/>
                  <c:y val="-5.5981021111456896E-3"/>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7-FECD-43BE-9727-63680099A29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'!$O$23</c:f>
              <c:numCache>
                <c:formatCode>General</c:formatCode>
                <c:ptCount val="1"/>
                <c:pt idx="0">
                  <c:v>4</c:v>
                </c:pt>
              </c:numCache>
            </c:numRef>
          </c:xVal>
          <c:yVal>
            <c:numRef>
              <c:f>'heat map '!$P$23</c:f>
              <c:numCache>
                <c:formatCode>General</c:formatCode>
                <c:ptCount val="1"/>
                <c:pt idx="0">
                  <c:v>8</c:v>
                </c:pt>
              </c:numCache>
            </c:numRef>
          </c:yVal>
          <c:smooth val="0"/>
          <c:extLst>
            <c:ext xmlns:c16="http://schemas.microsoft.com/office/drawing/2014/chart" uri="{C3380CC4-5D6E-409C-BE32-E72D297353CC}">
              <c16:uniqueId val="{00000018-FECD-43BE-9727-63680099A292}"/>
            </c:ext>
          </c:extLst>
        </c:ser>
        <c:ser>
          <c:idx val="29"/>
          <c:order val="13"/>
          <c:tx>
            <c:v>Firm 14</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0.24346339174112899"/>
                  <c:y val="-7.9044497113803999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9-FECD-43BE-9727-63680099A29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'!$O$24</c:f>
              <c:numCache>
                <c:formatCode>General</c:formatCode>
                <c:ptCount val="1"/>
                <c:pt idx="0">
                  <c:v>3</c:v>
                </c:pt>
              </c:numCache>
            </c:numRef>
          </c:xVal>
          <c:yVal>
            <c:numRef>
              <c:f>'heat map '!$P$24</c:f>
              <c:numCache>
                <c:formatCode>General</c:formatCode>
                <c:ptCount val="1"/>
                <c:pt idx="0">
                  <c:v>9</c:v>
                </c:pt>
              </c:numCache>
            </c:numRef>
          </c:yVal>
          <c:smooth val="0"/>
          <c:extLst>
            <c:ext xmlns:c16="http://schemas.microsoft.com/office/drawing/2014/chart" uri="{C3380CC4-5D6E-409C-BE32-E72D297353CC}">
              <c16:uniqueId val="{0000001A-FECD-43BE-9727-63680099A292}"/>
            </c:ext>
          </c:extLst>
        </c:ser>
        <c:ser>
          <c:idx val="30"/>
          <c:order val="14"/>
          <c:tx>
            <c:v>Firm 15</c:v>
          </c:tx>
          <c:spPr>
            <a:ln w="25400" cap="rnd">
              <a:solidFill>
                <a:schemeClr val="tx1"/>
              </a:solidFill>
              <a:round/>
            </a:ln>
            <a:effectLst/>
          </c:spPr>
          <c:marker>
            <c:symbol val="circle"/>
            <c:size val="5"/>
            <c:spPr>
              <a:solidFill>
                <a:schemeClr val="tx1"/>
              </a:solidFill>
              <a:ln w="9525">
                <a:solidFill>
                  <a:schemeClr val="tx1"/>
                </a:solidFill>
              </a:ln>
              <a:effectLst/>
            </c:spPr>
          </c:marker>
          <c:dLbls>
            <c:dLbl>
              <c:idx val="0"/>
              <c:layout>
                <c:manualLayout>
                  <c:x val="-3.8546008695269901E-4"/>
                  <c:y val="-7.2875608407908604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B-FECD-43BE-9727-63680099A29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'!$O$25</c:f>
              <c:numCache>
                <c:formatCode>General</c:formatCode>
                <c:ptCount val="1"/>
                <c:pt idx="0">
                  <c:v>4</c:v>
                </c:pt>
              </c:numCache>
            </c:numRef>
          </c:xVal>
          <c:yVal>
            <c:numRef>
              <c:f>'heat map '!$P$25</c:f>
              <c:numCache>
                <c:formatCode>General</c:formatCode>
                <c:ptCount val="1"/>
                <c:pt idx="0">
                  <c:v>8</c:v>
                </c:pt>
              </c:numCache>
            </c:numRef>
          </c:yVal>
          <c:smooth val="0"/>
          <c:extLst>
            <c:ext xmlns:c16="http://schemas.microsoft.com/office/drawing/2014/chart" uri="{C3380CC4-5D6E-409C-BE32-E72D297353CC}">
              <c16:uniqueId val="{0000001C-FECD-43BE-9727-63680099A292}"/>
            </c:ext>
          </c:extLst>
        </c:ser>
        <c:ser>
          <c:idx val="15"/>
          <c:order val="15"/>
          <c:tx>
            <c:v>Firm 16</c:v>
          </c:tx>
          <c:spPr>
            <a:ln w="25400" cap="rnd">
              <a:solidFill>
                <a:schemeClr val="tx1"/>
              </a:solidFill>
              <a:round/>
            </a:ln>
            <a:effectLst/>
          </c:spPr>
          <c:marker>
            <c:symbol val="circle"/>
            <c:size val="5"/>
            <c:spPr>
              <a:solidFill>
                <a:schemeClr val="tx1"/>
              </a:solidFill>
              <a:ln w="9525">
                <a:solidFill>
                  <a:schemeClr val="tx1"/>
                </a:solidFill>
              </a:ln>
              <a:effectLst/>
            </c:spPr>
          </c:marker>
          <c:dLbls>
            <c:dLbl>
              <c:idx val="0"/>
              <c:layout>
                <c:manualLayout>
                  <c:x val="6.4029114402248705E-2"/>
                  <c:y val="0.112887712650741"/>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D-FECD-43BE-9727-63680099A29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'!$O$26</c:f>
              <c:numCache>
                <c:formatCode>General</c:formatCode>
                <c:ptCount val="1"/>
                <c:pt idx="0">
                  <c:v>4</c:v>
                </c:pt>
              </c:numCache>
            </c:numRef>
          </c:xVal>
          <c:yVal>
            <c:numRef>
              <c:f>'heat map '!$P$26</c:f>
              <c:numCache>
                <c:formatCode>General</c:formatCode>
                <c:ptCount val="1"/>
                <c:pt idx="0">
                  <c:v>8</c:v>
                </c:pt>
              </c:numCache>
            </c:numRef>
          </c:yVal>
          <c:smooth val="0"/>
          <c:extLst>
            <c:ext xmlns:c16="http://schemas.microsoft.com/office/drawing/2014/chart" uri="{C3380CC4-5D6E-409C-BE32-E72D297353CC}">
              <c16:uniqueId val="{0000001E-FECD-43BE-9727-63680099A292}"/>
            </c:ext>
          </c:extLst>
        </c:ser>
        <c:dLbls>
          <c:showLegendKey val="0"/>
          <c:showVal val="1"/>
          <c:showCatName val="0"/>
          <c:showSerName val="0"/>
          <c:showPercent val="0"/>
          <c:showBubbleSize val="0"/>
        </c:dLbls>
        <c:axId val="-1953693056"/>
        <c:axId val="-1953680880"/>
      </c:scatterChart>
      <c:valAx>
        <c:axId val="-1953693056"/>
        <c:scaling>
          <c:orientation val="minMax"/>
          <c:max val="6.5"/>
          <c:min val="0"/>
        </c:scaling>
        <c:delete val="1"/>
        <c:axPos val="b"/>
        <c:numFmt formatCode="General" sourceLinked="0"/>
        <c:majorTickMark val="none"/>
        <c:minorTickMark val="none"/>
        <c:tickLblPos val="nextTo"/>
        <c:crossAx val="-1953680880"/>
        <c:crosses val="autoZero"/>
        <c:crossBetween val="midCat"/>
      </c:valAx>
      <c:valAx>
        <c:axId val="-1953680880"/>
        <c:scaling>
          <c:orientation val="minMax"/>
          <c:max val="45"/>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953693056"/>
        <c:crosses val="autoZero"/>
        <c:crossBetween val="midCat"/>
      </c:valAx>
      <c:spPr>
        <a:solidFill>
          <a:schemeClr val="bg1"/>
        </a:solidFill>
        <a:ln w="19050">
          <a:noFill/>
        </a:ln>
        <a:effectLst/>
      </c:spPr>
    </c:plotArea>
    <c:plotVisOnly val="1"/>
    <c:dispBlanksAs val="gap"/>
    <c:showDLblsOverMax val="0"/>
  </c:chart>
  <c:spPr>
    <a:noFill/>
    <a:ln>
      <a:solidFill>
        <a:schemeClr val="tx1"/>
      </a:solidFill>
    </a:ln>
    <a:effectLst/>
  </c:spPr>
  <c:txPr>
    <a:bodyPr/>
    <a:lstStyle/>
    <a:p>
      <a:pPr>
        <a:defRPr sz="800"/>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16"/>
          <c:order val="0"/>
          <c:tx>
            <c:v>Firm 1</c:v>
          </c:tx>
          <c:spPr>
            <a:ln w="25400" cap="rnd">
              <a:noFill/>
              <a:round/>
            </a:ln>
            <a:effectLst/>
          </c:spPr>
          <c:marker>
            <c:symbol val="circle"/>
            <c:size val="5"/>
            <c:spPr>
              <a:solidFill>
                <a:schemeClr val="accent5">
                  <a:lumMod val="80000"/>
                  <a:lumOff val="20000"/>
                </a:schemeClr>
              </a:solidFill>
              <a:ln w="9525">
                <a:solidFill>
                  <a:schemeClr val="accent5">
                    <a:lumMod val="80000"/>
                    <a:lumOff val="20000"/>
                  </a:schemeClr>
                </a:solidFill>
              </a:ln>
              <a:effectLst/>
            </c:spPr>
          </c:marker>
          <c:xVal>
            <c:numRef>
              <c:f>'heat map '!$M$11</c:f>
              <c:numCache>
                <c:formatCode>General</c:formatCode>
                <c:ptCount val="1"/>
              </c:numCache>
            </c:numRef>
          </c:xVal>
          <c:yVal>
            <c:numRef>
              <c:f>'heat map '!$N$11</c:f>
              <c:numCache>
                <c:formatCode>General</c:formatCode>
                <c:ptCount val="1"/>
              </c:numCache>
            </c:numRef>
          </c:yVal>
          <c:smooth val="0"/>
          <c:extLst>
            <c:ext xmlns:c16="http://schemas.microsoft.com/office/drawing/2014/chart" uri="{C3380CC4-5D6E-409C-BE32-E72D297353CC}">
              <c16:uniqueId val="{00000000-043A-4BCE-9F86-80CD9BBE40F8}"/>
            </c:ext>
          </c:extLst>
        </c:ser>
        <c:ser>
          <c:idx val="17"/>
          <c:order val="1"/>
          <c:tx>
            <c:v>Firm 2</c:v>
          </c:tx>
          <c:spPr>
            <a:ln w="25400" cap="rnd">
              <a:noFill/>
              <a:round/>
            </a:ln>
            <a:effectLst/>
          </c:spPr>
          <c:marker>
            <c:symbol val="circle"/>
            <c:size val="5"/>
            <c:spPr>
              <a:solidFill>
                <a:schemeClr val="accent6">
                  <a:lumMod val="80000"/>
                  <a:lumOff val="20000"/>
                </a:schemeClr>
              </a:solidFill>
              <a:ln w="9525">
                <a:solidFill>
                  <a:schemeClr val="accent6">
                    <a:lumMod val="80000"/>
                    <a:lumOff val="2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'!$M$12</c:f>
              <c:numCache>
                <c:formatCode>General</c:formatCode>
                <c:ptCount val="1"/>
              </c:numCache>
            </c:numRef>
          </c:xVal>
          <c:yVal>
            <c:numRef>
              <c:f>'heat map '!$N$12</c:f>
              <c:numCache>
                <c:formatCode>General</c:formatCode>
                <c:ptCount val="1"/>
              </c:numCache>
            </c:numRef>
          </c:yVal>
          <c:smooth val="0"/>
          <c:extLst>
            <c:ext xmlns:c16="http://schemas.microsoft.com/office/drawing/2014/chart" uri="{C3380CC4-5D6E-409C-BE32-E72D297353CC}">
              <c16:uniqueId val="{00000001-043A-4BCE-9F86-80CD9BBE40F8}"/>
            </c:ext>
          </c:extLst>
        </c:ser>
        <c:ser>
          <c:idx val="18"/>
          <c:order val="2"/>
          <c:tx>
            <c:v>Firm 3</c:v>
          </c:tx>
          <c:spPr>
            <a:ln w="25400" cap="rnd">
              <a:noFill/>
              <a:round/>
            </a:ln>
            <a:effectLst/>
          </c:spPr>
          <c:marker>
            <c:symbol val="circle"/>
            <c:size val="5"/>
            <c:spPr>
              <a:solidFill>
                <a:schemeClr val="accent1">
                  <a:lumMod val="80000"/>
                </a:schemeClr>
              </a:solidFill>
              <a:ln w="9525">
                <a:solidFill>
                  <a:schemeClr val="accent1">
                    <a:lumMod val="8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'!$M$13</c:f>
              <c:numCache>
                <c:formatCode>General</c:formatCode>
                <c:ptCount val="1"/>
              </c:numCache>
            </c:numRef>
          </c:xVal>
          <c:yVal>
            <c:numRef>
              <c:f>'heat map '!$N$13</c:f>
              <c:numCache>
                <c:formatCode>General</c:formatCode>
                <c:ptCount val="1"/>
              </c:numCache>
            </c:numRef>
          </c:yVal>
          <c:smooth val="0"/>
          <c:extLst>
            <c:ext xmlns:c16="http://schemas.microsoft.com/office/drawing/2014/chart" uri="{C3380CC4-5D6E-409C-BE32-E72D297353CC}">
              <c16:uniqueId val="{00000002-043A-4BCE-9F86-80CD9BBE40F8}"/>
            </c:ext>
          </c:extLst>
        </c:ser>
        <c:ser>
          <c:idx val="19"/>
          <c:order val="3"/>
          <c:tx>
            <c:v>Firm 4</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0.36683347970131602"/>
                  <c:y val="-3.3434824825242501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043A-4BCE-9F86-80CD9BBE40F8}"/>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'!$M$14</c:f>
              <c:numCache>
                <c:formatCode>General</c:formatCode>
                <c:ptCount val="1"/>
                <c:pt idx="0">
                  <c:v>3</c:v>
                </c:pt>
              </c:numCache>
            </c:numRef>
          </c:xVal>
          <c:yVal>
            <c:numRef>
              <c:f>'heat map '!$N$14</c:f>
              <c:numCache>
                <c:formatCode>General</c:formatCode>
                <c:ptCount val="1"/>
                <c:pt idx="0">
                  <c:v>9</c:v>
                </c:pt>
              </c:numCache>
            </c:numRef>
          </c:yVal>
          <c:smooth val="0"/>
          <c:extLst>
            <c:ext xmlns:c16="http://schemas.microsoft.com/office/drawing/2014/chart" uri="{C3380CC4-5D6E-409C-BE32-E72D297353CC}">
              <c16:uniqueId val="{00000004-043A-4BCE-9F86-80CD9BBE40F8}"/>
            </c:ext>
          </c:extLst>
        </c:ser>
        <c:ser>
          <c:idx val="20"/>
          <c:order val="4"/>
          <c:tx>
            <c:v>Firm 5</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0.126915858751768"/>
                  <c:y val="-4.5325727700227497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043A-4BCE-9F86-80CD9BBE40F8}"/>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'!$M$15</c:f>
              <c:numCache>
                <c:formatCode>General</c:formatCode>
                <c:ptCount val="1"/>
                <c:pt idx="0">
                  <c:v>3</c:v>
                </c:pt>
              </c:numCache>
            </c:numRef>
          </c:xVal>
          <c:yVal>
            <c:numRef>
              <c:f>'heat map '!$N$15</c:f>
              <c:numCache>
                <c:formatCode>General</c:formatCode>
                <c:ptCount val="1"/>
                <c:pt idx="0">
                  <c:v>9</c:v>
                </c:pt>
              </c:numCache>
            </c:numRef>
          </c:yVal>
          <c:smooth val="0"/>
          <c:extLst>
            <c:ext xmlns:c16="http://schemas.microsoft.com/office/drawing/2014/chart" uri="{C3380CC4-5D6E-409C-BE32-E72D297353CC}">
              <c16:uniqueId val="{00000006-043A-4BCE-9F86-80CD9BBE40F8}"/>
            </c:ext>
          </c:extLst>
        </c:ser>
        <c:ser>
          <c:idx val="21"/>
          <c:order val="5"/>
          <c:tx>
            <c:v>Firm 6</c:v>
          </c:tx>
          <c:spPr>
            <a:ln w="25400" cap="rnd">
              <a:noFill/>
              <a:round/>
            </a:ln>
            <a:effectLst/>
          </c:spPr>
          <c:marker>
            <c:symbol val="circle"/>
            <c:size val="5"/>
            <c:spPr>
              <a:solidFill>
                <a:schemeClr val="accent4">
                  <a:lumMod val="80000"/>
                </a:schemeClr>
              </a:solidFill>
              <a:ln w="9525">
                <a:solidFill>
                  <a:schemeClr val="accent4">
                    <a:lumMod val="8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'!$M$16</c:f>
              <c:numCache>
                <c:formatCode>General</c:formatCode>
                <c:ptCount val="1"/>
              </c:numCache>
            </c:numRef>
          </c:xVal>
          <c:yVal>
            <c:numRef>
              <c:f>'heat map '!$N$16</c:f>
              <c:numCache>
                <c:formatCode>General</c:formatCode>
                <c:ptCount val="1"/>
              </c:numCache>
            </c:numRef>
          </c:yVal>
          <c:smooth val="0"/>
          <c:extLst>
            <c:ext xmlns:c16="http://schemas.microsoft.com/office/drawing/2014/chart" uri="{C3380CC4-5D6E-409C-BE32-E72D297353CC}">
              <c16:uniqueId val="{00000007-043A-4BCE-9F86-80CD9BBE40F8}"/>
            </c:ext>
          </c:extLst>
        </c:ser>
        <c:ser>
          <c:idx val="22"/>
          <c:order val="6"/>
          <c:tx>
            <c:v>Firm 7</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'!$M$17</c:f>
              <c:numCache>
                <c:formatCode>General</c:formatCode>
                <c:ptCount val="1"/>
                <c:pt idx="0">
                  <c:v>1</c:v>
                </c:pt>
              </c:numCache>
            </c:numRef>
          </c:xVal>
          <c:yVal>
            <c:numRef>
              <c:f>'heat map '!$N$17</c:f>
              <c:numCache>
                <c:formatCode>General</c:formatCode>
                <c:ptCount val="1"/>
                <c:pt idx="0">
                  <c:v>34</c:v>
                </c:pt>
              </c:numCache>
            </c:numRef>
          </c:yVal>
          <c:smooth val="0"/>
          <c:extLst>
            <c:ext xmlns:c16="http://schemas.microsoft.com/office/drawing/2014/chart" uri="{C3380CC4-5D6E-409C-BE32-E72D297353CC}">
              <c16:uniqueId val="{00000008-043A-4BCE-9F86-80CD9BBE40F8}"/>
            </c:ext>
          </c:extLst>
        </c:ser>
        <c:ser>
          <c:idx val="23"/>
          <c:order val="7"/>
          <c:tx>
            <c:v>Firm 8</c:v>
          </c:tx>
          <c:spPr>
            <a:ln w="25400" cap="rnd">
              <a:solidFill>
                <a:schemeClr val="tx1"/>
              </a:solidFill>
              <a:round/>
            </a:ln>
            <a:effectLst/>
          </c:spPr>
          <c:marker>
            <c:symbol val="circle"/>
            <c:size val="5"/>
            <c:spPr>
              <a:solidFill>
                <a:schemeClr val="tx1"/>
              </a:solidFill>
              <a:ln w="9525">
                <a:solidFill>
                  <a:schemeClr val="tx1"/>
                </a:solidFill>
              </a:ln>
              <a:effectLst/>
            </c:spPr>
          </c:marker>
          <c:dLbls>
            <c:dLbl>
              <c:idx val="0"/>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9-043A-4BCE-9F86-80CD9BBE40F8}"/>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'!$M$18</c:f>
              <c:numCache>
                <c:formatCode>General</c:formatCode>
                <c:ptCount val="1"/>
                <c:pt idx="0">
                  <c:v>5</c:v>
                </c:pt>
              </c:numCache>
            </c:numRef>
          </c:xVal>
          <c:yVal>
            <c:numRef>
              <c:f>'heat map '!$N$18</c:f>
              <c:numCache>
                <c:formatCode>General</c:formatCode>
                <c:ptCount val="1"/>
                <c:pt idx="0">
                  <c:v>22</c:v>
                </c:pt>
              </c:numCache>
            </c:numRef>
          </c:yVal>
          <c:smooth val="0"/>
          <c:extLst>
            <c:ext xmlns:c16="http://schemas.microsoft.com/office/drawing/2014/chart" uri="{C3380CC4-5D6E-409C-BE32-E72D297353CC}">
              <c16:uniqueId val="{0000000A-043A-4BCE-9F86-80CD9BBE40F8}"/>
            </c:ext>
          </c:extLst>
        </c:ser>
        <c:ser>
          <c:idx val="24"/>
          <c:order val="8"/>
          <c:tx>
            <c:v>Firm 9</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0"/>
                  <c:y val="2.2805017103762801E-2"/>
                </c:manualLayout>
              </c:layout>
              <c:dLblPos val="r"/>
              <c:showLegendKey val="0"/>
              <c:showVal val="0"/>
              <c:showCatName val="0"/>
              <c:showSerName val="1"/>
              <c:showPercent val="0"/>
              <c:showBubbleSize val="0"/>
              <c:extLst>
                <c:ext xmlns:c15="http://schemas.microsoft.com/office/drawing/2012/chart" uri="{CE6537A1-D6FC-4f65-9D91-7224C49458BB}">
                  <c15:layout>
                    <c:manualLayout>
                      <c:w val="8.0902668416447901E-2"/>
                      <c:h val="6.3785812406288403E-2"/>
                    </c:manualLayout>
                  </c15:layout>
                </c:ext>
                <c:ext xmlns:c16="http://schemas.microsoft.com/office/drawing/2014/chart" uri="{C3380CC4-5D6E-409C-BE32-E72D297353CC}">
                  <c16:uniqueId val="{0000000B-043A-4BCE-9F86-80CD9BBE40F8}"/>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'!$M$19</c:f>
              <c:numCache>
                <c:formatCode>General</c:formatCode>
                <c:ptCount val="1"/>
                <c:pt idx="0">
                  <c:v>2</c:v>
                </c:pt>
              </c:numCache>
            </c:numRef>
          </c:xVal>
          <c:yVal>
            <c:numRef>
              <c:f>'heat map '!$N$19</c:f>
              <c:numCache>
                <c:formatCode>General</c:formatCode>
                <c:ptCount val="1"/>
                <c:pt idx="0">
                  <c:v>17</c:v>
                </c:pt>
              </c:numCache>
            </c:numRef>
          </c:yVal>
          <c:smooth val="0"/>
          <c:extLst>
            <c:ext xmlns:c16="http://schemas.microsoft.com/office/drawing/2014/chart" uri="{C3380CC4-5D6E-409C-BE32-E72D297353CC}">
              <c16:uniqueId val="{0000000C-043A-4BCE-9F86-80CD9BBE40F8}"/>
            </c:ext>
          </c:extLst>
        </c:ser>
        <c:ser>
          <c:idx val="25"/>
          <c:order val="9"/>
          <c:tx>
            <c:v>Firm 10</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0.133333333333333"/>
                  <c:y val="-1.8244013683010301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D-043A-4BCE-9F86-80CD9BBE40F8}"/>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'!$M$20</c:f>
              <c:numCache>
                <c:formatCode>General</c:formatCode>
                <c:ptCount val="1"/>
                <c:pt idx="0">
                  <c:v>2</c:v>
                </c:pt>
              </c:numCache>
            </c:numRef>
          </c:xVal>
          <c:yVal>
            <c:numRef>
              <c:f>'heat map '!$N$20</c:f>
              <c:numCache>
                <c:formatCode>General</c:formatCode>
                <c:ptCount val="1"/>
                <c:pt idx="0">
                  <c:v>13</c:v>
                </c:pt>
              </c:numCache>
            </c:numRef>
          </c:yVal>
          <c:smooth val="0"/>
          <c:extLst>
            <c:ext xmlns:c16="http://schemas.microsoft.com/office/drawing/2014/chart" uri="{C3380CC4-5D6E-409C-BE32-E72D297353CC}">
              <c16:uniqueId val="{0000000E-043A-4BCE-9F86-80CD9BBE40F8}"/>
            </c:ext>
          </c:extLst>
        </c:ser>
        <c:ser>
          <c:idx val="26"/>
          <c:order val="10"/>
          <c:tx>
            <c:v>Firm 11</c:v>
          </c:tx>
          <c:spPr>
            <a:ln w="25400" cap="rnd">
              <a:noFill/>
              <a:round/>
            </a:ln>
            <a:effectLst/>
          </c:spPr>
          <c:marker>
            <c:symbol val="circle"/>
            <c:size val="5"/>
            <c:spPr>
              <a:solidFill>
                <a:schemeClr val="accent3">
                  <a:lumMod val="60000"/>
                  <a:lumOff val="40000"/>
                </a:schemeClr>
              </a:solidFill>
              <a:ln w="9525">
                <a:solidFill>
                  <a:schemeClr val="accent3">
                    <a:lumMod val="60000"/>
                    <a:lumOff val="40000"/>
                  </a:schemeClr>
                </a:solidFill>
              </a:ln>
              <a:effectLst/>
            </c:spPr>
          </c:marker>
          <c:dLbls>
            <c:dLbl>
              <c:idx val="0"/>
              <c:layout>
                <c:manualLayout>
                  <c:x val="-1.6666666666666701E-2"/>
                  <c:y val="-1.3683010262257701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F-043A-4BCE-9F86-80CD9BBE40F8}"/>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'!$M$21</c:f>
              <c:numCache>
                <c:formatCode>General</c:formatCode>
                <c:ptCount val="1"/>
                <c:pt idx="0">
                  <c:v>2</c:v>
                </c:pt>
              </c:numCache>
            </c:numRef>
          </c:xVal>
          <c:yVal>
            <c:numRef>
              <c:f>'heat map '!$N$21</c:f>
              <c:numCache>
                <c:formatCode>General</c:formatCode>
                <c:ptCount val="1"/>
                <c:pt idx="0">
                  <c:v>13</c:v>
                </c:pt>
              </c:numCache>
            </c:numRef>
          </c:yVal>
          <c:smooth val="0"/>
          <c:extLst>
            <c:ext xmlns:c16="http://schemas.microsoft.com/office/drawing/2014/chart" uri="{C3380CC4-5D6E-409C-BE32-E72D297353CC}">
              <c16:uniqueId val="{00000010-043A-4BCE-9F86-80CD9BBE40F8}"/>
            </c:ext>
          </c:extLst>
        </c:ser>
        <c:ser>
          <c:idx val="27"/>
          <c:order val="11"/>
          <c:tx>
            <c:v>Firm 12</c:v>
          </c:tx>
          <c:spPr>
            <a:ln w="25400" cap="rnd">
              <a:solidFill>
                <a:schemeClr val="tx1"/>
              </a:solidFill>
              <a:round/>
            </a:ln>
            <a:effectLst/>
          </c:spPr>
          <c:marker>
            <c:symbol val="circle"/>
            <c:size val="5"/>
            <c:spPr>
              <a:solidFill>
                <a:schemeClr val="tx1"/>
              </a:solidFill>
              <a:ln w="9525">
                <a:solidFill>
                  <a:schemeClr val="tx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'!$M$22</c:f>
              <c:numCache>
                <c:formatCode>General</c:formatCode>
                <c:ptCount val="1"/>
                <c:pt idx="0">
                  <c:v>5</c:v>
                </c:pt>
              </c:numCache>
            </c:numRef>
          </c:xVal>
          <c:yVal>
            <c:numRef>
              <c:f>'heat map '!$N$22</c:f>
              <c:numCache>
                <c:formatCode>General</c:formatCode>
                <c:ptCount val="1"/>
                <c:pt idx="0">
                  <c:v>17</c:v>
                </c:pt>
              </c:numCache>
            </c:numRef>
          </c:yVal>
          <c:smooth val="0"/>
          <c:extLst>
            <c:ext xmlns:c16="http://schemas.microsoft.com/office/drawing/2014/chart" uri="{C3380CC4-5D6E-409C-BE32-E72D297353CC}">
              <c16:uniqueId val="{00000011-043A-4BCE-9F86-80CD9BBE40F8}"/>
            </c:ext>
          </c:extLst>
        </c:ser>
        <c:ser>
          <c:idx val="28"/>
          <c:order val="12"/>
          <c:tx>
            <c:v>Firm 13</c:v>
          </c:tx>
          <c:spPr>
            <a:ln w="25400" cap="rnd">
              <a:solidFill>
                <a:schemeClr val="tx1"/>
              </a:solidFill>
              <a:round/>
            </a:ln>
            <a:effectLst/>
          </c:spPr>
          <c:marker>
            <c:symbol val="circle"/>
            <c:size val="5"/>
            <c:spPr>
              <a:solidFill>
                <a:schemeClr val="tx1"/>
              </a:solidFill>
              <a:ln w="9525">
                <a:solidFill>
                  <a:schemeClr val="tx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'!$M$23</c:f>
              <c:numCache>
                <c:formatCode>General</c:formatCode>
                <c:ptCount val="1"/>
                <c:pt idx="0">
                  <c:v>5</c:v>
                </c:pt>
              </c:numCache>
            </c:numRef>
          </c:xVal>
          <c:yVal>
            <c:numRef>
              <c:f>'heat map '!$N$23</c:f>
              <c:numCache>
                <c:formatCode>General</c:formatCode>
                <c:ptCount val="1"/>
                <c:pt idx="0">
                  <c:v>17</c:v>
                </c:pt>
              </c:numCache>
            </c:numRef>
          </c:yVal>
          <c:smooth val="0"/>
          <c:extLst>
            <c:ext xmlns:c16="http://schemas.microsoft.com/office/drawing/2014/chart" uri="{C3380CC4-5D6E-409C-BE32-E72D297353CC}">
              <c16:uniqueId val="{00000012-043A-4BCE-9F86-80CD9BBE40F8}"/>
            </c:ext>
          </c:extLst>
        </c:ser>
        <c:ser>
          <c:idx val="29"/>
          <c:order val="13"/>
          <c:tx>
            <c:v>Firm 14</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0.30365641161464801"/>
                  <c:y val="6.373103079449729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3-043A-4BCE-9F86-80CD9BBE40F8}"/>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'!$M$24</c:f>
              <c:numCache>
                <c:formatCode>General</c:formatCode>
                <c:ptCount val="1"/>
                <c:pt idx="0">
                  <c:v>3</c:v>
                </c:pt>
              </c:numCache>
            </c:numRef>
          </c:xVal>
          <c:yVal>
            <c:numRef>
              <c:f>'heat map '!$N$24</c:f>
              <c:numCache>
                <c:formatCode>General</c:formatCode>
                <c:ptCount val="1"/>
                <c:pt idx="0">
                  <c:v>9</c:v>
                </c:pt>
              </c:numCache>
            </c:numRef>
          </c:yVal>
          <c:smooth val="0"/>
          <c:extLst>
            <c:ext xmlns:c16="http://schemas.microsoft.com/office/drawing/2014/chart" uri="{C3380CC4-5D6E-409C-BE32-E72D297353CC}">
              <c16:uniqueId val="{00000014-043A-4BCE-9F86-80CD9BBE40F8}"/>
            </c:ext>
          </c:extLst>
        </c:ser>
        <c:ser>
          <c:idx val="30"/>
          <c:order val="14"/>
          <c:tx>
            <c:v>Firm 15</c:v>
          </c:tx>
          <c:spPr>
            <a:ln w="25400" cap="rnd">
              <a:solidFill>
                <a:schemeClr val="tx1"/>
              </a:solidFill>
              <a:round/>
            </a:ln>
            <a:effectLst/>
          </c:spPr>
          <c:marker>
            <c:symbol val="circle"/>
            <c:size val="5"/>
            <c:spPr>
              <a:solidFill>
                <a:schemeClr val="tx1"/>
              </a:solidFill>
              <a:ln w="9525">
                <a:solidFill>
                  <a:schemeClr val="tx1"/>
                </a:solidFill>
              </a:ln>
              <a:effectLst/>
            </c:spPr>
          </c:marker>
          <c:dLbls>
            <c:dLbl>
              <c:idx val="0"/>
              <c:layout>
                <c:manualLayout>
                  <c:x val="-1.48403324584427E-2"/>
                  <c:y val="-6.153942843803589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5-043A-4BCE-9F86-80CD9BBE40F8}"/>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'!$M$25</c:f>
              <c:numCache>
                <c:formatCode>General</c:formatCode>
                <c:ptCount val="1"/>
                <c:pt idx="0">
                  <c:v>4</c:v>
                </c:pt>
              </c:numCache>
            </c:numRef>
          </c:xVal>
          <c:yVal>
            <c:numRef>
              <c:f>'heat map '!$N$25</c:f>
              <c:numCache>
                <c:formatCode>General</c:formatCode>
                <c:ptCount val="1"/>
                <c:pt idx="0">
                  <c:v>8</c:v>
                </c:pt>
              </c:numCache>
            </c:numRef>
          </c:yVal>
          <c:smooth val="0"/>
          <c:extLst>
            <c:ext xmlns:c16="http://schemas.microsoft.com/office/drawing/2014/chart" uri="{C3380CC4-5D6E-409C-BE32-E72D297353CC}">
              <c16:uniqueId val="{00000016-043A-4BCE-9F86-80CD9BBE40F8}"/>
            </c:ext>
          </c:extLst>
        </c:ser>
        <c:ser>
          <c:idx val="0"/>
          <c:order val="15"/>
          <c:tx>
            <c:v>Firm 1</c:v>
          </c:tx>
          <c:spPr>
            <a:ln w="25400" cap="rnd">
              <a:no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'!$K$11</c:f>
              <c:numCache>
                <c:formatCode>General</c:formatCode>
                <c:ptCount val="1"/>
              </c:numCache>
            </c:numRef>
          </c:xVal>
          <c:yVal>
            <c:numRef>
              <c:f>'heat map '!$L$11</c:f>
              <c:numCache>
                <c:formatCode>General</c:formatCode>
                <c:ptCount val="1"/>
              </c:numCache>
            </c:numRef>
          </c:yVal>
          <c:smooth val="0"/>
          <c:extLst>
            <c:ext xmlns:c16="http://schemas.microsoft.com/office/drawing/2014/chart" uri="{C3380CC4-5D6E-409C-BE32-E72D297353CC}">
              <c16:uniqueId val="{00000017-043A-4BCE-9F86-80CD9BBE40F8}"/>
            </c:ext>
          </c:extLst>
        </c:ser>
        <c:ser>
          <c:idx val="1"/>
          <c:order val="16"/>
          <c:tx>
            <c:v>Firm 2</c:v>
          </c:tx>
          <c:spPr>
            <a:ln w="25400" cap="rnd">
              <a:no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'!$K$12</c:f>
              <c:numCache>
                <c:formatCode>General</c:formatCode>
                <c:ptCount val="1"/>
              </c:numCache>
            </c:numRef>
          </c:xVal>
          <c:yVal>
            <c:numRef>
              <c:f>'heat map '!$L$12</c:f>
              <c:numCache>
                <c:formatCode>General</c:formatCode>
                <c:ptCount val="1"/>
              </c:numCache>
            </c:numRef>
          </c:yVal>
          <c:smooth val="0"/>
          <c:extLst>
            <c:ext xmlns:c16="http://schemas.microsoft.com/office/drawing/2014/chart" uri="{C3380CC4-5D6E-409C-BE32-E72D297353CC}">
              <c16:uniqueId val="{00000018-043A-4BCE-9F86-80CD9BBE40F8}"/>
            </c:ext>
          </c:extLst>
        </c:ser>
        <c:ser>
          <c:idx val="2"/>
          <c:order val="17"/>
          <c:tx>
            <c:v>Firm 3</c:v>
          </c:tx>
          <c:spPr>
            <a:ln w="25400" cap="rnd">
              <a:noFill/>
              <a:round/>
            </a:ln>
            <a:effectLst/>
          </c:spPr>
          <c:marker>
            <c:symbol val="circle"/>
            <c:size val="5"/>
            <c:spPr>
              <a:solidFill>
                <a:schemeClr val="accent3"/>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'!$K$13</c:f>
              <c:numCache>
                <c:formatCode>General</c:formatCode>
                <c:ptCount val="1"/>
              </c:numCache>
            </c:numRef>
          </c:xVal>
          <c:yVal>
            <c:numRef>
              <c:f>'heat map '!$L$13</c:f>
              <c:numCache>
                <c:formatCode>General</c:formatCode>
                <c:ptCount val="1"/>
              </c:numCache>
            </c:numRef>
          </c:yVal>
          <c:smooth val="0"/>
          <c:extLst>
            <c:ext xmlns:c16="http://schemas.microsoft.com/office/drawing/2014/chart" uri="{C3380CC4-5D6E-409C-BE32-E72D297353CC}">
              <c16:uniqueId val="{00000019-043A-4BCE-9F86-80CD9BBE40F8}"/>
            </c:ext>
          </c:extLst>
        </c:ser>
        <c:ser>
          <c:idx val="3"/>
          <c:order val="18"/>
          <c:tx>
            <c:v>Firm 4</c:v>
          </c:tx>
          <c:spPr>
            <a:ln w="25400" cap="rnd">
              <a:noFill/>
              <a:round/>
            </a:ln>
            <a:effectLst/>
          </c:spPr>
          <c:marker>
            <c:symbol val="circle"/>
            <c:size val="5"/>
            <c:spPr>
              <a:solidFill>
                <a:schemeClr val="accent4"/>
              </a:solidFill>
              <a:ln w="9525">
                <a:solidFill>
                  <a:schemeClr val="accent4"/>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'!$K$14</c:f>
              <c:numCache>
                <c:formatCode>General</c:formatCode>
                <c:ptCount val="1"/>
              </c:numCache>
            </c:numRef>
          </c:xVal>
          <c:yVal>
            <c:numRef>
              <c:f>'heat map '!$L$14</c:f>
              <c:numCache>
                <c:formatCode>General</c:formatCode>
                <c:ptCount val="1"/>
              </c:numCache>
            </c:numRef>
          </c:yVal>
          <c:smooth val="0"/>
          <c:extLst>
            <c:ext xmlns:c16="http://schemas.microsoft.com/office/drawing/2014/chart" uri="{C3380CC4-5D6E-409C-BE32-E72D297353CC}">
              <c16:uniqueId val="{0000001A-043A-4BCE-9F86-80CD9BBE40F8}"/>
            </c:ext>
          </c:extLst>
        </c:ser>
        <c:ser>
          <c:idx val="4"/>
          <c:order val="19"/>
          <c:tx>
            <c:v>Firm 5</c:v>
          </c:tx>
          <c:spPr>
            <a:ln w="25400" cap="rnd">
              <a:noFill/>
              <a:round/>
            </a:ln>
            <a:effectLst/>
          </c:spPr>
          <c:marker>
            <c:symbol val="circle"/>
            <c:size val="5"/>
            <c:spPr>
              <a:solidFill>
                <a:schemeClr val="accent5"/>
              </a:solidFill>
              <a:ln w="9525">
                <a:solidFill>
                  <a:schemeClr val="accent5"/>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'!$K$15</c:f>
              <c:numCache>
                <c:formatCode>General</c:formatCode>
                <c:ptCount val="1"/>
              </c:numCache>
            </c:numRef>
          </c:xVal>
          <c:yVal>
            <c:numRef>
              <c:f>'heat map '!$L$15</c:f>
              <c:numCache>
                <c:formatCode>General</c:formatCode>
                <c:ptCount val="1"/>
              </c:numCache>
            </c:numRef>
          </c:yVal>
          <c:smooth val="0"/>
          <c:extLst>
            <c:ext xmlns:c16="http://schemas.microsoft.com/office/drawing/2014/chart" uri="{C3380CC4-5D6E-409C-BE32-E72D297353CC}">
              <c16:uniqueId val="{0000001B-043A-4BCE-9F86-80CD9BBE40F8}"/>
            </c:ext>
          </c:extLst>
        </c:ser>
        <c:ser>
          <c:idx val="5"/>
          <c:order val="20"/>
          <c:tx>
            <c:v>Firm 6</c:v>
          </c:tx>
          <c:spPr>
            <a:ln w="25400" cap="rnd">
              <a:noFill/>
              <a:round/>
            </a:ln>
            <a:effectLst/>
          </c:spPr>
          <c:marker>
            <c:symbol val="circle"/>
            <c:size val="5"/>
            <c:spPr>
              <a:solidFill>
                <a:schemeClr val="accent6"/>
              </a:solidFill>
              <a:ln w="9525">
                <a:solidFill>
                  <a:schemeClr val="accent6"/>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'!$K$16</c:f>
              <c:numCache>
                <c:formatCode>General</c:formatCode>
                <c:ptCount val="1"/>
              </c:numCache>
            </c:numRef>
          </c:xVal>
          <c:yVal>
            <c:numRef>
              <c:f>'heat map '!$L$16</c:f>
              <c:numCache>
                <c:formatCode>General</c:formatCode>
                <c:ptCount val="1"/>
              </c:numCache>
            </c:numRef>
          </c:yVal>
          <c:smooth val="0"/>
          <c:extLst>
            <c:ext xmlns:c16="http://schemas.microsoft.com/office/drawing/2014/chart" uri="{C3380CC4-5D6E-409C-BE32-E72D297353CC}">
              <c16:uniqueId val="{0000001C-043A-4BCE-9F86-80CD9BBE40F8}"/>
            </c:ext>
          </c:extLst>
        </c:ser>
        <c:ser>
          <c:idx val="6"/>
          <c:order val="21"/>
          <c:tx>
            <c:v>Firm 7</c:v>
          </c:tx>
          <c:spPr>
            <a:ln w="25400" cap="rnd">
              <a:noFill/>
              <a:round/>
            </a:ln>
            <a:effectLst/>
          </c:spPr>
          <c:marker>
            <c:symbol val="circle"/>
            <c:size val="5"/>
            <c:spPr>
              <a:solidFill>
                <a:schemeClr val="accent1">
                  <a:lumMod val="60000"/>
                </a:schemeClr>
              </a:solidFill>
              <a:ln w="9525">
                <a:solidFill>
                  <a:schemeClr val="accent1">
                    <a:lumMod val="6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'!$K$17</c:f>
              <c:numCache>
                <c:formatCode>General</c:formatCode>
                <c:ptCount val="1"/>
              </c:numCache>
            </c:numRef>
          </c:xVal>
          <c:yVal>
            <c:numRef>
              <c:f>'heat map '!$L$17</c:f>
              <c:numCache>
                <c:formatCode>General</c:formatCode>
                <c:ptCount val="1"/>
              </c:numCache>
            </c:numRef>
          </c:yVal>
          <c:smooth val="0"/>
          <c:extLst>
            <c:ext xmlns:c16="http://schemas.microsoft.com/office/drawing/2014/chart" uri="{C3380CC4-5D6E-409C-BE32-E72D297353CC}">
              <c16:uniqueId val="{0000001D-043A-4BCE-9F86-80CD9BBE40F8}"/>
            </c:ext>
          </c:extLst>
        </c:ser>
        <c:ser>
          <c:idx val="9"/>
          <c:order val="22"/>
          <c:tx>
            <c:v>Firm 10</c:v>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'!$K$20</c:f>
              <c:numCache>
                <c:formatCode>General</c:formatCode>
                <c:ptCount val="1"/>
              </c:numCache>
            </c:numRef>
          </c:xVal>
          <c:yVal>
            <c:numRef>
              <c:f>'heat map '!$L$20</c:f>
              <c:numCache>
                <c:formatCode>0</c:formatCode>
                <c:ptCount val="1"/>
              </c:numCache>
            </c:numRef>
          </c:yVal>
          <c:smooth val="0"/>
          <c:extLst>
            <c:ext xmlns:c16="http://schemas.microsoft.com/office/drawing/2014/chart" uri="{C3380CC4-5D6E-409C-BE32-E72D297353CC}">
              <c16:uniqueId val="{0000001E-043A-4BCE-9F86-80CD9BBE40F8}"/>
            </c:ext>
          </c:extLst>
        </c:ser>
        <c:ser>
          <c:idx val="10"/>
          <c:order val="23"/>
          <c:tx>
            <c:v>Firm 11</c:v>
          </c:tx>
          <c:spPr>
            <a:ln w="25400" cap="rnd">
              <a:noFill/>
              <a:round/>
            </a:ln>
            <a:effectLst/>
          </c:spPr>
          <c:marker>
            <c:symbol val="circle"/>
            <c:size val="5"/>
            <c:spPr>
              <a:solidFill>
                <a:schemeClr val="accent5">
                  <a:lumMod val="60000"/>
                </a:schemeClr>
              </a:solidFill>
              <a:ln w="9525">
                <a:solidFill>
                  <a:schemeClr val="accent5">
                    <a:lumMod val="6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'!$K$21</c:f>
              <c:numCache>
                <c:formatCode>General</c:formatCode>
                <c:ptCount val="1"/>
              </c:numCache>
            </c:numRef>
          </c:xVal>
          <c:yVal>
            <c:numRef>
              <c:f>'heat map '!$L$21</c:f>
              <c:numCache>
                <c:formatCode>0</c:formatCode>
                <c:ptCount val="1"/>
              </c:numCache>
            </c:numRef>
          </c:yVal>
          <c:smooth val="0"/>
          <c:extLst>
            <c:ext xmlns:c16="http://schemas.microsoft.com/office/drawing/2014/chart" uri="{C3380CC4-5D6E-409C-BE32-E72D297353CC}">
              <c16:uniqueId val="{0000001F-043A-4BCE-9F86-80CD9BBE40F8}"/>
            </c:ext>
          </c:extLst>
        </c:ser>
        <c:ser>
          <c:idx val="11"/>
          <c:order val="24"/>
          <c:tx>
            <c:v>Firm 12</c:v>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'!$K$22</c:f>
              <c:numCache>
                <c:formatCode>General</c:formatCode>
                <c:ptCount val="1"/>
              </c:numCache>
            </c:numRef>
          </c:xVal>
          <c:yVal>
            <c:numRef>
              <c:f>'heat map '!$L$22</c:f>
              <c:numCache>
                <c:formatCode>0</c:formatCode>
                <c:ptCount val="1"/>
              </c:numCache>
            </c:numRef>
          </c:yVal>
          <c:smooth val="0"/>
          <c:extLst>
            <c:ext xmlns:c16="http://schemas.microsoft.com/office/drawing/2014/chart" uri="{C3380CC4-5D6E-409C-BE32-E72D297353CC}">
              <c16:uniqueId val="{00000020-043A-4BCE-9F86-80CD9BBE40F8}"/>
            </c:ext>
          </c:extLst>
        </c:ser>
        <c:ser>
          <c:idx val="12"/>
          <c:order val="25"/>
          <c:tx>
            <c:v>Firm 13</c:v>
          </c:tx>
          <c:spPr>
            <a:ln w="25400" cap="rnd">
              <a:no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'!$K$23</c:f>
              <c:numCache>
                <c:formatCode>General</c:formatCode>
                <c:ptCount val="1"/>
              </c:numCache>
            </c:numRef>
          </c:xVal>
          <c:yVal>
            <c:numRef>
              <c:f>'heat map '!$L$23</c:f>
              <c:numCache>
                <c:formatCode>0</c:formatCode>
                <c:ptCount val="1"/>
              </c:numCache>
            </c:numRef>
          </c:yVal>
          <c:smooth val="0"/>
          <c:extLst>
            <c:ext xmlns:c16="http://schemas.microsoft.com/office/drawing/2014/chart" uri="{C3380CC4-5D6E-409C-BE32-E72D297353CC}">
              <c16:uniqueId val="{00000021-043A-4BCE-9F86-80CD9BBE40F8}"/>
            </c:ext>
          </c:extLst>
        </c:ser>
        <c:ser>
          <c:idx val="13"/>
          <c:order val="26"/>
          <c:tx>
            <c:v>Firm 14</c:v>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'!$K$24</c:f>
              <c:numCache>
                <c:formatCode>General</c:formatCode>
                <c:ptCount val="1"/>
              </c:numCache>
            </c:numRef>
          </c:xVal>
          <c:yVal>
            <c:numRef>
              <c:f>'heat map '!$L$24</c:f>
              <c:numCache>
                <c:formatCode>0</c:formatCode>
                <c:ptCount val="1"/>
              </c:numCache>
            </c:numRef>
          </c:yVal>
          <c:smooth val="0"/>
          <c:extLst>
            <c:ext xmlns:c16="http://schemas.microsoft.com/office/drawing/2014/chart" uri="{C3380CC4-5D6E-409C-BE32-E72D297353CC}">
              <c16:uniqueId val="{00000022-043A-4BCE-9F86-80CD9BBE40F8}"/>
            </c:ext>
          </c:extLst>
        </c:ser>
        <c:ser>
          <c:idx val="14"/>
          <c:order val="27"/>
          <c:tx>
            <c:v>Firm 15</c:v>
          </c:tx>
          <c:spPr>
            <a:ln w="25400" cap="rnd">
              <a:noFill/>
              <a:round/>
            </a:ln>
            <a:effectLst/>
          </c:spPr>
          <c:marker>
            <c:symbol val="circle"/>
            <c:size val="5"/>
            <c:spPr>
              <a:solidFill>
                <a:schemeClr val="accent3">
                  <a:lumMod val="80000"/>
                  <a:lumOff val="20000"/>
                </a:schemeClr>
              </a:solidFill>
              <a:ln w="9525">
                <a:solidFill>
                  <a:schemeClr val="accent3">
                    <a:lumMod val="80000"/>
                    <a:lumOff val="2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'!$K$25</c:f>
              <c:numCache>
                <c:formatCode>General</c:formatCode>
                <c:ptCount val="1"/>
              </c:numCache>
            </c:numRef>
          </c:xVal>
          <c:yVal>
            <c:numRef>
              <c:f>'heat map '!$L$25</c:f>
              <c:numCache>
                <c:formatCode>0</c:formatCode>
                <c:ptCount val="1"/>
              </c:numCache>
            </c:numRef>
          </c:yVal>
          <c:smooth val="0"/>
          <c:extLst>
            <c:ext xmlns:c16="http://schemas.microsoft.com/office/drawing/2014/chart" uri="{C3380CC4-5D6E-409C-BE32-E72D297353CC}">
              <c16:uniqueId val="{00000023-043A-4BCE-9F86-80CD9BBE40F8}"/>
            </c:ext>
          </c:extLst>
        </c:ser>
        <c:ser>
          <c:idx val="15"/>
          <c:order val="28"/>
          <c:tx>
            <c:v>Firm 16</c:v>
          </c:tx>
          <c:spPr>
            <a:ln w="25400" cap="rnd">
              <a:solidFill>
                <a:schemeClr val="tx1"/>
              </a:solidFill>
              <a:round/>
            </a:ln>
            <a:effectLst/>
          </c:spPr>
          <c:marker>
            <c:symbol val="circle"/>
            <c:size val="5"/>
            <c:spPr>
              <a:solidFill>
                <a:schemeClr val="tx1"/>
              </a:solidFill>
              <a:ln w="9525">
                <a:solidFill>
                  <a:schemeClr val="tx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'!$K$26</c:f>
              <c:numCache>
                <c:formatCode>General</c:formatCode>
                <c:ptCount val="1"/>
                <c:pt idx="0">
                  <c:v>4</c:v>
                </c:pt>
              </c:numCache>
            </c:numRef>
          </c:xVal>
          <c:yVal>
            <c:numRef>
              <c:f>'heat map '!$L$26</c:f>
              <c:numCache>
                <c:formatCode>0</c:formatCode>
                <c:ptCount val="1"/>
                <c:pt idx="0">
                  <c:v>4</c:v>
                </c:pt>
              </c:numCache>
            </c:numRef>
          </c:yVal>
          <c:smooth val="0"/>
          <c:extLst>
            <c:ext xmlns:c16="http://schemas.microsoft.com/office/drawing/2014/chart" uri="{C3380CC4-5D6E-409C-BE32-E72D297353CC}">
              <c16:uniqueId val="{00000024-043A-4BCE-9F86-80CD9BBE40F8}"/>
            </c:ext>
          </c:extLst>
        </c:ser>
        <c:dLbls>
          <c:showLegendKey val="0"/>
          <c:showVal val="0"/>
          <c:showCatName val="0"/>
          <c:showSerName val="0"/>
          <c:showPercent val="0"/>
          <c:showBubbleSize val="0"/>
        </c:dLbls>
        <c:axId val="-1963202416"/>
        <c:axId val="-1963272768"/>
      </c:scatterChart>
      <c:valAx>
        <c:axId val="-1963202416"/>
        <c:scaling>
          <c:orientation val="minMax"/>
          <c:max val="6.5"/>
          <c:min val="0"/>
        </c:scaling>
        <c:delete val="1"/>
        <c:axPos val="b"/>
        <c:numFmt formatCode="General" sourceLinked="0"/>
        <c:majorTickMark val="none"/>
        <c:minorTickMark val="none"/>
        <c:tickLblPos val="nextTo"/>
        <c:crossAx val="-1963272768"/>
        <c:crosses val="autoZero"/>
        <c:crossBetween val="midCat"/>
      </c:valAx>
      <c:valAx>
        <c:axId val="-1963272768"/>
        <c:scaling>
          <c:orientation val="minMax"/>
          <c:max val="45"/>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963202416"/>
        <c:crosses val="autoZero"/>
        <c:crossBetween val="midCat"/>
      </c:valAx>
      <c:spPr>
        <a:noFill/>
        <a:ln w="25400">
          <a:noFill/>
        </a:ln>
        <a:effectLst/>
      </c:spPr>
    </c:plotArea>
    <c:plotVisOnly val="1"/>
    <c:dispBlanksAs val="gap"/>
    <c:showDLblsOverMax val="0"/>
  </c:chart>
  <c:spPr>
    <a:solidFill>
      <a:schemeClr val="bg1"/>
    </a:solidFill>
    <a:ln w="9525" cap="flat" cmpd="sng" algn="ctr">
      <a:solidFill>
        <a:schemeClr val="bg2">
          <a:lumMod val="75000"/>
        </a:schemeClr>
      </a:solidFill>
      <a:round/>
    </a:ln>
    <a:effectLst/>
  </c:spPr>
  <c:txPr>
    <a:bodyPr/>
    <a:lstStyle/>
    <a:p>
      <a:pPr>
        <a:defRPr sz="800"/>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16"/>
          <c:order val="0"/>
          <c:tx>
            <c:v>Firm 1</c:v>
          </c:tx>
          <c:spPr>
            <a:ln w="25400" cap="rnd">
              <a:noFill/>
              <a:round/>
            </a:ln>
            <a:effectLst/>
          </c:spPr>
          <c:marker>
            <c:symbol val="circle"/>
            <c:size val="5"/>
            <c:spPr>
              <a:solidFill>
                <a:schemeClr val="accent5">
                  <a:lumMod val="80000"/>
                  <a:lumOff val="20000"/>
                </a:schemeClr>
              </a:solidFill>
              <a:ln w="9525">
                <a:solidFill>
                  <a:schemeClr val="accent5">
                    <a:lumMod val="80000"/>
                    <a:lumOff val="2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'!$K$11</c:f>
              <c:numCache>
                <c:formatCode>General</c:formatCode>
                <c:ptCount val="1"/>
              </c:numCache>
            </c:numRef>
          </c:xVal>
          <c:yVal>
            <c:numRef>
              <c:f>'heat map '!$L$11</c:f>
              <c:numCache>
                <c:formatCode>General</c:formatCode>
                <c:ptCount val="1"/>
              </c:numCache>
            </c:numRef>
          </c:yVal>
          <c:smooth val="0"/>
          <c:extLst>
            <c:ext xmlns:c16="http://schemas.microsoft.com/office/drawing/2014/chart" uri="{C3380CC4-5D6E-409C-BE32-E72D297353CC}">
              <c16:uniqueId val="{00000000-F3EF-493A-8F0E-25E3E6A33C2A}"/>
            </c:ext>
          </c:extLst>
        </c:ser>
        <c:ser>
          <c:idx val="17"/>
          <c:order val="1"/>
          <c:tx>
            <c:v>Firm 2</c:v>
          </c:tx>
          <c:spPr>
            <a:ln w="25400" cap="rnd">
              <a:noFill/>
              <a:round/>
            </a:ln>
            <a:effectLst/>
          </c:spPr>
          <c:marker>
            <c:symbol val="circle"/>
            <c:size val="5"/>
            <c:spPr>
              <a:solidFill>
                <a:schemeClr val="accent6">
                  <a:lumMod val="80000"/>
                  <a:lumOff val="20000"/>
                </a:schemeClr>
              </a:solidFill>
              <a:ln w="9525">
                <a:solidFill>
                  <a:schemeClr val="accent6">
                    <a:lumMod val="80000"/>
                    <a:lumOff val="2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'!$K$12</c:f>
              <c:numCache>
                <c:formatCode>General</c:formatCode>
                <c:ptCount val="1"/>
              </c:numCache>
            </c:numRef>
          </c:xVal>
          <c:yVal>
            <c:numRef>
              <c:f>'heat map '!$L$12</c:f>
              <c:numCache>
                <c:formatCode>General</c:formatCode>
                <c:ptCount val="1"/>
              </c:numCache>
            </c:numRef>
          </c:yVal>
          <c:smooth val="0"/>
          <c:extLst>
            <c:ext xmlns:c16="http://schemas.microsoft.com/office/drawing/2014/chart" uri="{C3380CC4-5D6E-409C-BE32-E72D297353CC}">
              <c16:uniqueId val="{00000001-F3EF-493A-8F0E-25E3E6A33C2A}"/>
            </c:ext>
          </c:extLst>
        </c:ser>
        <c:ser>
          <c:idx val="18"/>
          <c:order val="2"/>
          <c:tx>
            <c:v>Firm 3</c:v>
          </c:tx>
          <c:spPr>
            <a:ln w="25400" cap="rnd">
              <a:noFill/>
              <a:round/>
            </a:ln>
            <a:effectLst/>
          </c:spPr>
          <c:marker>
            <c:symbol val="circle"/>
            <c:size val="5"/>
            <c:spPr>
              <a:solidFill>
                <a:schemeClr val="accent1">
                  <a:lumMod val="80000"/>
                </a:schemeClr>
              </a:solidFill>
              <a:ln w="9525">
                <a:solidFill>
                  <a:schemeClr val="accent1">
                    <a:lumMod val="8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'!$K$13</c:f>
              <c:numCache>
                <c:formatCode>General</c:formatCode>
                <c:ptCount val="1"/>
              </c:numCache>
            </c:numRef>
          </c:xVal>
          <c:yVal>
            <c:numRef>
              <c:f>'heat map '!$L$13</c:f>
              <c:numCache>
                <c:formatCode>General</c:formatCode>
                <c:ptCount val="1"/>
              </c:numCache>
            </c:numRef>
          </c:yVal>
          <c:smooth val="0"/>
          <c:extLst>
            <c:ext xmlns:c16="http://schemas.microsoft.com/office/drawing/2014/chart" uri="{C3380CC4-5D6E-409C-BE32-E72D297353CC}">
              <c16:uniqueId val="{00000002-F3EF-493A-8F0E-25E3E6A33C2A}"/>
            </c:ext>
          </c:extLst>
        </c:ser>
        <c:ser>
          <c:idx val="19"/>
          <c:order val="3"/>
          <c:tx>
            <c:v>Firm 4</c:v>
          </c:tx>
          <c:spPr>
            <a:ln w="25400" cap="rnd">
              <a:noFill/>
              <a:round/>
            </a:ln>
            <a:effectLst/>
          </c:spPr>
          <c:marker>
            <c:symbol val="circle"/>
            <c:size val="5"/>
            <c:spPr>
              <a:solidFill>
                <a:schemeClr val="accent2">
                  <a:lumMod val="80000"/>
                </a:schemeClr>
              </a:solidFill>
              <a:ln w="9525">
                <a:solidFill>
                  <a:schemeClr val="accent2">
                    <a:lumMod val="8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'!$K$14</c:f>
              <c:numCache>
                <c:formatCode>General</c:formatCode>
                <c:ptCount val="1"/>
              </c:numCache>
            </c:numRef>
          </c:xVal>
          <c:yVal>
            <c:numRef>
              <c:f>'heat map '!$L$14</c:f>
              <c:numCache>
                <c:formatCode>General</c:formatCode>
                <c:ptCount val="1"/>
              </c:numCache>
            </c:numRef>
          </c:yVal>
          <c:smooth val="0"/>
          <c:extLst>
            <c:ext xmlns:c16="http://schemas.microsoft.com/office/drawing/2014/chart" uri="{C3380CC4-5D6E-409C-BE32-E72D297353CC}">
              <c16:uniqueId val="{00000003-F3EF-493A-8F0E-25E3E6A33C2A}"/>
            </c:ext>
          </c:extLst>
        </c:ser>
        <c:ser>
          <c:idx val="20"/>
          <c:order val="4"/>
          <c:tx>
            <c:v>Firm 5</c:v>
          </c:tx>
          <c:spPr>
            <a:ln w="25400" cap="rnd">
              <a:noFill/>
              <a:round/>
            </a:ln>
            <a:effectLst/>
          </c:spPr>
          <c:marker>
            <c:symbol val="circle"/>
            <c:size val="5"/>
            <c:spPr>
              <a:solidFill>
                <a:schemeClr val="accent3">
                  <a:lumMod val="80000"/>
                </a:schemeClr>
              </a:solidFill>
              <a:ln w="9525">
                <a:solidFill>
                  <a:schemeClr val="accent3">
                    <a:lumMod val="8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'!$K$15</c:f>
              <c:numCache>
                <c:formatCode>General</c:formatCode>
                <c:ptCount val="1"/>
              </c:numCache>
            </c:numRef>
          </c:xVal>
          <c:yVal>
            <c:numRef>
              <c:f>'heat map '!$L$15</c:f>
              <c:numCache>
                <c:formatCode>General</c:formatCode>
                <c:ptCount val="1"/>
              </c:numCache>
            </c:numRef>
          </c:yVal>
          <c:smooth val="0"/>
          <c:extLst>
            <c:ext xmlns:c16="http://schemas.microsoft.com/office/drawing/2014/chart" uri="{C3380CC4-5D6E-409C-BE32-E72D297353CC}">
              <c16:uniqueId val="{00000004-F3EF-493A-8F0E-25E3E6A33C2A}"/>
            </c:ext>
          </c:extLst>
        </c:ser>
        <c:ser>
          <c:idx val="21"/>
          <c:order val="5"/>
          <c:tx>
            <c:v>Firm 6</c:v>
          </c:tx>
          <c:spPr>
            <a:ln w="25400" cap="rnd">
              <a:noFill/>
              <a:round/>
            </a:ln>
            <a:effectLst/>
          </c:spPr>
          <c:marker>
            <c:symbol val="circle"/>
            <c:size val="5"/>
            <c:spPr>
              <a:solidFill>
                <a:schemeClr val="accent4">
                  <a:lumMod val="80000"/>
                </a:schemeClr>
              </a:solidFill>
              <a:ln w="9525">
                <a:solidFill>
                  <a:schemeClr val="accent4">
                    <a:lumMod val="8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'!$K$16</c:f>
              <c:numCache>
                <c:formatCode>General</c:formatCode>
                <c:ptCount val="1"/>
              </c:numCache>
            </c:numRef>
          </c:xVal>
          <c:yVal>
            <c:numRef>
              <c:f>'heat map '!$L$16</c:f>
              <c:numCache>
                <c:formatCode>General</c:formatCode>
                <c:ptCount val="1"/>
              </c:numCache>
            </c:numRef>
          </c:yVal>
          <c:smooth val="0"/>
          <c:extLst>
            <c:ext xmlns:c16="http://schemas.microsoft.com/office/drawing/2014/chart" uri="{C3380CC4-5D6E-409C-BE32-E72D297353CC}">
              <c16:uniqueId val="{00000005-F3EF-493A-8F0E-25E3E6A33C2A}"/>
            </c:ext>
          </c:extLst>
        </c:ser>
        <c:ser>
          <c:idx val="22"/>
          <c:order val="6"/>
          <c:tx>
            <c:v>Firm 7</c:v>
          </c:tx>
          <c:spPr>
            <a:ln w="25400" cap="rnd">
              <a:noFill/>
              <a:round/>
            </a:ln>
            <a:effectLst/>
          </c:spPr>
          <c:marker>
            <c:symbol val="circle"/>
            <c:size val="5"/>
            <c:spPr>
              <a:solidFill>
                <a:schemeClr val="accent5">
                  <a:lumMod val="80000"/>
                </a:schemeClr>
              </a:solidFill>
              <a:ln w="9525">
                <a:solidFill>
                  <a:schemeClr val="accent5">
                    <a:lumMod val="8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'!$K$17</c:f>
              <c:numCache>
                <c:formatCode>General</c:formatCode>
                <c:ptCount val="1"/>
              </c:numCache>
            </c:numRef>
          </c:xVal>
          <c:yVal>
            <c:numRef>
              <c:f>'heat map '!$L$17</c:f>
              <c:numCache>
                <c:formatCode>General</c:formatCode>
                <c:ptCount val="1"/>
              </c:numCache>
            </c:numRef>
          </c:yVal>
          <c:smooth val="0"/>
          <c:extLst>
            <c:ext xmlns:c16="http://schemas.microsoft.com/office/drawing/2014/chart" uri="{C3380CC4-5D6E-409C-BE32-E72D297353CC}">
              <c16:uniqueId val="{00000006-F3EF-493A-8F0E-25E3E6A33C2A}"/>
            </c:ext>
          </c:extLst>
        </c:ser>
        <c:ser>
          <c:idx val="23"/>
          <c:order val="7"/>
          <c:tx>
            <c:v>Firm 8</c:v>
          </c:tx>
          <c:spPr>
            <a:ln w="25400" cap="rnd">
              <a:solidFill>
                <a:schemeClr val="tx1"/>
              </a:solidFill>
              <a:round/>
            </a:ln>
            <a:effectLst/>
          </c:spPr>
          <c:marker>
            <c:symbol val="circle"/>
            <c:size val="5"/>
            <c:spPr>
              <a:solidFill>
                <a:schemeClr val="tx1"/>
              </a:solidFill>
              <a:ln w="9525">
                <a:solidFill>
                  <a:schemeClr val="tx1"/>
                </a:solidFill>
              </a:ln>
              <a:effectLst/>
            </c:spPr>
          </c:marker>
          <c:dLbls>
            <c:dLbl>
              <c:idx val="0"/>
              <c:layout>
                <c:manualLayout>
                  <c:x val="-5.52070339847111E-2"/>
                  <c:y val="-6.6530021104510104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7-F3EF-493A-8F0E-25E3E6A33C2A}"/>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'!$K$18</c:f>
              <c:numCache>
                <c:formatCode>General</c:formatCode>
                <c:ptCount val="1"/>
                <c:pt idx="0">
                  <c:v>4</c:v>
                </c:pt>
              </c:numCache>
            </c:numRef>
          </c:xVal>
          <c:yVal>
            <c:numRef>
              <c:f>'heat map '!$L$18</c:f>
              <c:numCache>
                <c:formatCode>0</c:formatCode>
                <c:ptCount val="1"/>
                <c:pt idx="0">
                  <c:v>4</c:v>
                </c:pt>
              </c:numCache>
            </c:numRef>
          </c:yVal>
          <c:smooth val="0"/>
          <c:extLst>
            <c:ext xmlns:c16="http://schemas.microsoft.com/office/drawing/2014/chart" uri="{C3380CC4-5D6E-409C-BE32-E72D297353CC}">
              <c16:uniqueId val="{00000008-F3EF-493A-8F0E-25E3E6A33C2A}"/>
            </c:ext>
          </c:extLst>
        </c:ser>
        <c:ser>
          <c:idx val="24"/>
          <c:order val="8"/>
          <c:tx>
            <c:v>Firm 9</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'!$K$19</c:f>
              <c:numCache>
                <c:formatCode>General</c:formatCode>
                <c:ptCount val="1"/>
                <c:pt idx="0">
                  <c:v>2</c:v>
                </c:pt>
              </c:numCache>
            </c:numRef>
          </c:xVal>
          <c:yVal>
            <c:numRef>
              <c:f>'heat map '!$L$19</c:f>
              <c:numCache>
                <c:formatCode>0</c:formatCode>
                <c:ptCount val="1"/>
                <c:pt idx="0">
                  <c:v>4</c:v>
                </c:pt>
              </c:numCache>
            </c:numRef>
          </c:yVal>
          <c:smooth val="0"/>
          <c:extLst>
            <c:ext xmlns:c16="http://schemas.microsoft.com/office/drawing/2014/chart" uri="{C3380CC4-5D6E-409C-BE32-E72D297353CC}">
              <c16:uniqueId val="{00000009-F3EF-493A-8F0E-25E3E6A33C2A}"/>
            </c:ext>
          </c:extLst>
        </c:ser>
        <c:ser>
          <c:idx val="25"/>
          <c:order val="9"/>
          <c:tx>
            <c:v>Firm 10</c:v>
          </c:tx>
          <c:spPr>
            <a:ln w="25400" cap="rnd">
              <a:noFill/>
              <a:round/>
            </a:ln>
            <a:effectLst/>
          </c:spPr>
          <c:marker>
            <c:symbol val="circle"/>
            <c:size val="5"/>
            <c:spPr>
              <a:solidFill>
                <a:schemeClr val="accent2">
                  <a:lumMod val="60000"/>
                  <a:lumOff val="40000"/>
                </a:schemeClr>
              </a:solidFill>
              <a:ln w="9525">
                <a:solidFill>
                  <a:schemeClr val="accent2">
                    <a:lumMod val="60000"/>
                    <a:lumOff val="4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'!$K$20</c:f>
              <c:numCache>
                <c:formatCode>General</c:formatCode>
                <c:ptCount val="1"/>
              </c:numCache>
            </c:numRef>
          </c:xVal>
          <c:yVal>
            <c:numRef>
              <c:f>'heat map '!$L$20</c:f>
              <c:numCache>
                <c:formatCode>0</c:formatCode>
                <c:ptCount val="1"/>
              </c:numCache>
            </c:numRef>
          </c:yVal>
          <c:smooth val="0"/>
          <c:extLst>
            <c:ext xmlns:c16="http://schemas.microsoft.com/office/drawing/2014/chart" uri="{C3380CC4-5D6E-409C-BE32-E72D297353CC}">
              <c16:uniqueId val="{0000000A-F3EF-493A-8F0E-25E3E6A33C2A}"/>
            </c:ext>
          </c:extLst>
        </c:ser>
        <c:ser>
          <c:idx val="26"/>
          <c:order val="10"/>
          <c:tx>
            <c:v>Firm 11</c:v>
          </c:tx>
          <c:spPr>
            <a:ln w="25400" cap="rnd">
              <a:noFill/>
              <a:round/>
            </a:ln>
            <a:effectLst/>
          </c:spPr>
          <c:marker>
            <c:symbol val="circle"/>
            <c:size val="5"/>
            <c:spPr>
              <a:solidFill>
                <a:schemeClr val="accent3">
                  <a:lumMod val="60000"/>
                  <a:lumOff val="40000"/>
                </a:schemeClr>
              </a:solidFill>
              <a:ln w="9525">
                <a:solidFill>
                  <a:schemeClr val="accent3">
                    <a:lumMod val="60000"/>
                    <a:lumOff val="4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'!$K$21</c:f>
              <c:numCache>
                <c:formatCode>General</c:formatCode>
                <c:ptCount val="1"/>
              </c:numCache>
            </c:numRef>
          </c:xVal>
          <c:yVal>
            <c:numRef>
              <c:f>'heat map '!$L$21</c:f>
              <c:numCache>
                <c:formatCode>0</c:formatCode>
                <c:ptCount val="1"/>
              </c:numCache>
            </c:numRef>
          </c:yVal>
          <c:smooth val="0"/>
          <c:extLst>
            <c:ext xmlns:c16="http://schemas.microsoft.com/office/drawing/2014/chart" uri="{C3380CC4-5D6E-409C-BE32-E72D297353CC}">
              <c16:uniqueId val="{0000000B-F3EF-493A-8F0E-25E3E6A33C2A}"/>
            </c:ext>
          </c:extLst>
        </c:ser>
        <c:ser>
          <c:idx val="27"/>
          <c:order val="11"/>
          <c:tx>
            <c:v>Firm 12</c:v>
          </c:tx>
          <c:spPr>
            <a:ln w="25400" cap="rnd">
              <a:noFill/>
              <a:round/>
            </a:ln>
            <a:effectLst/>
          </c:spPr>
          <c:marker>
            <c:symbol val="circle"/>
            <c:size val="5"/>
            <c:spPr>
              <a:solidFill>
                <a:schemeClr val="accent4">
                  <a:lumMod val="60000"/>
                  <a:lumOff val="40000"/>
                </a:schemeClr>
              </a:solidFill>
              <a:ln w="9525">
                <a:solidFill>
                  <a:schemeClr val="accent4">
                    <a:lumMod val="60000"/>
                    <a:lumOff val="4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'!$K$22</c:f>
              <c:numCache>
                <c:formatCode>General</c:formatCode>
                <c:ptCount val="1"/>
              </c:numCache>
            </c:numRef>
          </c:xVal>
          <c:yVal>
            <c:numRef>
              <c:f>'heat map '!$L$22</c:f>
              <c:numCache>
                <c:formatCode>0</c:formatCode>
                <c:ptCount val="1"/>
              </c:numCache>
            </c:numRef>
          </c:yVal>
          <c:smooth val="0"/>
          <c:extLst>
            <c:ext xmlns:c16="http://schemas.microsoft.com/office/drawing/2014/chart" uri="{C3380CC4-5D6E-409C-BE32-E72D297353CC}">
              <c16:uniqueId val="{0000000C-F3EF-493A-8F0E-25E3E6A33C2A}"/>
            </c:ext>
          </c:extLst>
        </c:ser>
        <c:ser>
          <c:idx val="28"/>
          <c:order val="12"/>
          <c:tx>
            <c:v>Firm 13</c:v>
          </c:tx>
          <c:spPr>
            <a:ln w="25400" cap="rnd">
              <a:noFill/>
              <a:round/>
            </a:ln>
            <a:effectLst/>
          </c:spPr>
          <c:marker>
            <c:symbol val="circle"/>
            <c:size val="5"/>
            <c:spPr>
              <a:solidFill>
                <a:schemeClr val="accent5">
                  <a:lumMod val="60000"/>
                  <a:lumOff val="40000"/>
                </a:schemeClr>
              </a:solidFill>
              <a:ln w="9525">
                <a:solidFill>
                  <a:schemeClr val="accent5">
                    <a:lumMod val="60000"/>
                    <a:lumOff val="4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'!$K$23</c:f>
              <c:numCache>
                <c:formatCode>General</c:formatCode>
                <c:ptCount val="1"/>
              </c:numCache>
            </c:numRef>
          </c:xVal>
          <c:yVal>
            <c:numRef>
              <c:f>'heat map '!$L$23</c:f>
              <c:numCache>
                <c:formatCode>0</c:formatCode>
                <c:ptCount val="1"/>
              </c:numCache>
            </c:numRef>
          </c:yVal>
          <c:smooth val="0"/>
          <c:extLst>
            <c:ext xmlns:c16="http://schemas.microsoft.com/office/drawing/2014/chart" uri="{C3380CC4-5D6E-409C-BE32-E72D297353CC}">
              <c16:uniqueId val="{0000000D-F3EF-493A-8F0E-25E3E6A33C2A}"/>
            </c:ext>
          </c:extLst>
        </c:ser>
        <c:ser>
          <c:idx val="29"/>
          <c:order val="13"/>
          <c:tx>
            <c:v>Firm 14</c:v>
          </c:tx>
          <c:spPr>
            <a:ln w="25400" cap="rnd">
              <a:noFill/>
              <a:round/>
            </a:ln>
            <a:effectLst/>
          </c:spPr>
          <c:marker>
            <c:symbol val="circle"/>
            <c:size val="5"/>
            <c:spPr>
              <a:solidFill>
                <a:schemeClr val="accent6">
                  <a:lumMod val="60000"/>
                  <a:lumOff val="40000"/>
                </a:schemeClr>
              </a:solidFill>
              <a:ln w="9525">
                <a:solidFill>
                  <a:schemeClr val="accent6">
                    <a:lumMod val="60000"/>
                    <a:lumOff val="4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'!$K$24</c:f>
              <c:numCache>
                <c:formatCode>General</c:formatCode>
                <c:ptCount val="1"/>
              </c:numCache>
            </c:numRef>
          </c:xVal>
          <c:yVal>
            <c:numRef>
              <c:f>'heat map '!$L$24</c:f>
              <c:numCache>
                <c:formatCode>0</c:formatCode>
                <c:ptCount val="1"/>
              </c:numCache>
            </c:numRef>
          </c:yVal>
          <c:smooth val="0"/>
          <c:extLst>
            <c:ext xmlns:c16="http://schemas.microsoft.com/office/drawing/2014/chart" uri="{C3380CC4-5D6E-409C-BE32-E72D297353CC}">
              <c16:uniqueId val="{0000000E-F3EF-493A-8F0E-25E3E6A33C2A}"/>
            </c:ext>
          </c:extLst>
        </c:ser>
        <c:ser>
          <c:idx val="30"/>
          <c:order val="14"/>
          <c:tx>
            <c:v>Firm 15</c:v>
          </c:tx>
          <c:spPr>
            <a:ln w="25400" cap="rnd">
              <a:noFill/>
              <a:round/>
            </a:ln>
            <a:effectLst/>
          </c:spPr>
          <c:marker>
            <c:symbol val="circle"/>
            <c:size val="5"/>
            <c:spPr>
              <a:solidFill>
                <a:schemeClr val="accent1">
                  <a:lumMod val="50000"/>
                </a:schemeClr>
              </a:solidFill>
              <a:ln w="9525">
                <a:solidFill>
                  <a:schemeClr val="accent1">
                    <a:lumMod val="5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'!$K$25</c:f>
              <c:numCache>
                <c:formatCode>General</c:formatCode>
                <c:ptCount val="1"/>
              </c:numCache>
            </c:numRef>
          </c:xVal>
          <c:yVal>
            <c:numRef>
              <c:f>'heat map '!$L$25</c:f>
              <c:numCache>
                <c:formatCode>0</c:formatCode>
                <c:ptCount val="1"/>
              </c:numCache>
            </c:numRef>
          </c:yVal>
          <c:smooth val="0"/>
          <c:extLst>
            <c:ext xmlns:c16="http://schemas.microsoft.com/office/drawing/2014/chart" uri="{C3380CC4-5D6E-409C-BE32-E72D297353CC}">
              <c16:uniqueId val="{0000000F-F3EF-493A-8F0E-25E3E6A33C2A}"/>
            </c:ext>
          </c:extLst>
        </c:ser>
        <c:ser>
          <c:idx val="15"/>
          <c:order val="15"/>
          <c:tx>
            <c:v>Firm 16</c:v>
          </c:tx>
          <c:spPr>
            <a:ln w="25400" cap="rnd">
              <a:solidFill>
                <a:schemeClr val="tx1"/>
              </a:solidFill>
              <a:round/>
            </a:ln>
            <a:effectLst/>
          </c:spPr>
          <c:marker>
            <c:symbol val="circle"/>
            <c:size val="5"/>
            <c:spPr>
              <a:solidFill>
                <a:schemeClr val="tx1"/>
              </a:solidFill>
              <a:ln w="9525">
                <a:solidFill>
                  <a:schemeClr val="tx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'!$K$26</c:f>
              <c:numCache>
                <c:formatCode>General</c:formatCode>
                <c:ptCount val="1"/>
                <c:pt idx="0">
                  <c:v>4</c:v>
                </c:pt>
              </c:numCache>
            </c:numRef>
          </c:xVal>
          <c:yVal>
            <c:numRef>
              <c:f>'heat map '!$L$26</c:f>
              <c:numCache>
                <c:formatCode>0</c:formatCode>
                <c:ptCount val="1"/>
                <c:pt idx="0">
                  <c:v>4</c:v>
                </c:pt>
              </c:numCache>
            </c:numRef>
          </c:yVal>
          <c:smooth val="0"/>
          <c:extLst>
            <c:ext xmlns:c16="http://schemas.microsoft.com/office/drawing/2014/chart" uri="{C3380CC4-5D6E-409C-BE32-E72D297353CC}">
              <c16:uniqueId val="{00000010-F3EF-493A-8F0E-25E3E6A33C2A}"/>
            </c:ext>
          </c:extLst>
        </c:ser>
        <c:dLbls>
          <c:showLegendKey val="0"/>
          <c:showVal val="0"/>
          <c:showCatName val="0"/>
          <c:showSerName val="0"/>
          <c:showPercent val="0"/>
          <c:showBubbleSize val="0"/>
        </c:dLbls>
        <c:axId val="-1963490304"/>
        <c:axId val="-1963486384"/>
      </c:scatterChart>
      <c:valAx>
        <c:axId val="-1963490304"/>
        <c:scaling>
          <c:orientation val="minMax"/>
          <c:max val="6.5"/>
          <c:min val="0"/>
        </c:scaling>
        <c:delete val="1"/>
        <c:axPos val="b"/>
        <c:numFmt formatCode="General" sourceLinked="1"/>
        <c:majorTickMark val="none"/>
        <c:minorTickMark val="none"/>
        <c:tickLblPos val="nextTo"/>
        <c:crossAx val="-1963486384"/>
        <c:crosses val="autoZero"/>
        <c:crossBetween val="midCat"/>
      </c:valAx>
      <c:valAx>
        <c:axId val="-1963486384"/>
        <c:scaling>
          <c:orientation val="minMax"/>
          <c:max val="45"/>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963490304"/>
        <c:crosses val="autoZero"/>
        <c:crossBetween val="midCat"/>
      </c:valAx>
      <c:spPr>
        <a:noFill/>
        <a:ln w="25400">
          <a:noFill/>
        </a:ln>
        <a:effectLst/>
      </c:spPr>
    </c:plotArea>
    <c:plotVisOnly val="1"/>
    <c:dispBlanksAs val="gap"/>
    <c:showDLblsOverMax val="0"/>
  </c:chart>
  <c:spPr>
    <a:solidFill>
      <a:schemeClr val="bg1"/>
    </a:solidFill>
    <a:ln w="9525" cap="flat" cmpd="sng" algn="ctr">
      <a:solidFill>
        <a:schemeClr val="bg2">
          <a:lumMod val="75000"/>
        </a:schemeClr>
      </a:solidFill>
      <a:round/>
    </a:ln>
    <a:effectLst/>
  </c:spPr>
  <c:txPr>
    <a:bodyPr/>
    <a:lstStyle/>
    <a:p>
      <a:pPr>
        <a:defRPr sz="8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16"/>
          <c:order val="0"/>
          <c:tx>
            <c:v>Firm 1</c:v>
          </c:tx>
          <c:spPr>
            <a:ln w="25400" cap="rnd">
              <a:noFill/>
              <a:round/>
            </a:ln>
            <a:effectLst/>
          </c:spPr>
          <c:marker>
            <c:symbol val="circle"/>
            <c:size val="5"/>
            <c:spPr>
              <a:solidFill>
                <a:schemeClr val="accent5">
                  <a:lumMod val="80000"/>
                  <a:lumOff val="20000"/>
                </a:schemeClr>
              </a:solidFill>
              <a:ln w="9525">
                <a:solidFill>
                  <a:schemeClr val="accent5">
                    <a:lumMod val="80000"/>
                    <a:lumOff val="20000"/>
                  </a:schemeClr>
                </a:solidFill>
              </a:ln>
              <a:effectLst/>
            </c:spPr>
          </c:marker>
          <c:xVal>
            <c:numRef>
              <c:f>'heat map '!$M$11</c:f>
              <c:numCache>
                <c:formatCode>General</c:formatCode>
                <c:ptCount val="1"/>
              </c:numCache>
            </c:numRef>
          </c:xVal>
          <c:yVal>
            <c:numRef>
              <c:f>'heat map '!$N$11</c:f>
              <c:numCache>
                <c:formatCode>General</c:formatCode>
                <c:ptCount val="1"/>
              </c:numCache>
            </c:numRef>
          </c:yVal>
          <c:smooth val="0"/>
          <c:extLst>
            <c:ext xmlns:c16="http://schemas.microsoft.com/office/drawing/2014/chart" uri="{C3380CC4-5D6E-409C-BE32-E72D297353CC}">
              <c16:uniqueId val="{00000000-828D-4B43-816B-D40AB9EE1EB6}"/>
            </c:ext>
          </c:extLst>
        </c:ser>
        <c:ser>
          <c:idx val="17"/>
          <c:order val="1"/>
          <c:tx>
            <c:v>Firm 2</c:v>
          </c:tx>
          <c:spPr>
            <a:ln w="25400" cap="rnd">
              <a:noFill/>
              <a:round/>
            </a:ln>
            <a:effectLst/>
          </c:spPr>
          <c:marker>
            <c:symbol val="circle"/>
            <c:size val="5"/>
            <c:spPr>
              <a:solidFill>
                <a:schemeClr val="accent6">
                  <a:lumMod val="80000"/>
                  <a:lumOff val="20000"/>
                </a:schemeClr>
              </a:solidFill>
              <a:ln w="9525">
                <a:solidFill>
                  <a:schemeClr val="accent6">
                    <a:lumMod val="80000"/>
                    <a:lumOff val="2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'!$M$12</c:f>
              <c:numCache>
                <c:formatCode>General</c:formatCode>
                <c:ptCount val="1"/>
              </c:numCache>
            </c:numRef>
          </c:xVal>
          <c:yVal>
            <c:numRef>
              <c:f>'heat map '!$N$12</c:f>
              <c:numCache>
                <c:formatCode>General</c:formatCode>
                <c:ptCount val="1"/>
              </c:numCache>
            </c:numRef>
          </c:yVal>
          <c:smooth val="0"/>
          <c:extLst>
            <c:ext xmlns:c16="http://schemas.microsoft.com/office/drawing/2014/chart" uri="{C3380CC4-5D6E-409C-BE32-E72D297353CC}">
              <c16:uniqueId val="{00000001-828D-4B43-816B-D40AB9EE1EB6}"/>
            </c:ext>
          </c:extLst>
        </c:ser>
        <c:ser>
          <c:idx val="18"/>
          <c:order val="2"/>
          <c:tx>
            <c:v>Firm 3</c:v>
          </c:tx>
          <c:spPr>
            <a:ln w="25400" cap="rnd">
              <a:noFill/>
              <a:round/>
            </a:ln>
            <a:effectLst/>
          </c:spPr>
          <c:marker>
            <c:symbol val="circle"/>
            <c:size val="5"/>
            <c:spPr>
              <a:solidFill>
                <a:schemeClr val="accent1">
                  <a:lumMod val="80000"/>
                </a:schemeClr>
              </a:solidFill>
              <a:ln w="9525">
                <a:solidFill>
                  <a:schemeClr val="accent1">
                    <a:lumMod val="8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'!$M$13</c:f>
              <c:numCache>
                <c:formatCode>General</c:formatCode>
                <c:ptCount val="1"/>
              </c:numCache>
            </c:numRef>
          </c:xVal>
          <c:yVal>
            <c:numRef>
              <c:f>'heat map '!$N$13</c:f>
              <c:numCache>
                <c:formatCode>General</c:formatCode>
                <c:ptCount val="1"/>
              </c:numCache>
            </c:numRef>
          </c:yVal>
          <c:smooth val="0"/>
          <c:extLst>
            <c:ext xmlns:c16="http://schemas.microsoft.com/office/drawing/2014/chart" uri="{C3380CC4-5D6E-409C-BE32-E72D297353CC}">
              <c16:uniqueId val="{00000002-828D-4B43-816B-D40AB9EE1EB6}"/>
            </c:ext>
          </c:extLst>
        </c:ser>
        <c:ser>
          <c:idx val="19"/>
          <c:order val="3"/>
          <c:tx>
            <c:v>Firm 4</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0.118983617579783"/>
                  <c:y val="3.8819994436819598E-2"/>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828D-4B43-816B-D40AB9EE1EB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'!$M$14</c:f>
              <c:numCache>
                <c:formatCode>General</c:formatCode>
                <c:ptCount val="1"/>
                <c:pt idx="0">
                  <c:v>3</c:v>
                </c:pt>
              </c:numCache>
            </c:numRef>
          </c:xVal>
          <c:yVal>
            <c:numRef>
              <c:f>'heat map '!$N$14</c:f>
              <c:numCache>
                <c:formatCode>General</c:formatCode>
                <c:ptCount val="1"/>
                <c:pt idx="0">
                  <c:v>9</c:v>
                </c:pt>
              </c:numCache>
            </c:numRef>
          </c:yVal>
          <c:smooth val="0"/>
          <c:extLst>
            <c:ext xmlns:c16="http://schemas.microsoft.com/office/drawing/2014/chart" uri="{C3380CC4-5D6E-409C-BE32-E72D297353CC}">
              <c16:uniqueId val="{00000004-828D-4B43-816B-D40AB9EE1EB6}"/>
            </c:ext>
          </c:extLst>
        </c:ser>
        <c:ser>
          <c:idx val="20"/>
          <c:order val="4"/>
          <c:tx>
            <c:v>Firm 5</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0.218136632229602"/>
                  <c:y val="2.12228341914634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828D-4B43-816B-D40AB9EE1EB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'!$M$15</c:f>
              <c:numCache>
                <c:formatCode>General</c:formatCode>
                <c:ptCount val="1"/>
                <c:pt idx="0">
                  <c:v>3</c:v>
                </c:pt>
              </c:numCache>
            </c:numRef>
          </c:xVal>
          <c:yVal>
            <c:numRef>
              <c:f>'heat map '!$N$15</c:f>
              <c:numCache>
                <c:formatCode>General</c:formatCode>
                <c:ptCount val="1"/>
                <c:pt idx="0">
                  <c:v>9</c:v>
                </c:pt>
              </c:numCache>
            </c:numRef>
          </c:yVal>
          <c:smooth val="0"/>
          <c:extLst>
            <c:ext xmlns:c16="http://schemas.microsoft.com/office/drawing/2014/chart" uri="{C3380CC4-5D6E-409C-BE32-E72D297353CC}">
              <c16:uniqueId val="{00000006-828D-4B43-816B-D40AB9EE1EB6}"/>
            </c:ext>
          </c:extLst>
        </c:ser>
        <c:ser>
          <c:idx val="21"/>
          <c:order val="5"/>
          <c:tx>
            <c:v>Firm 6</c:v>
          </c:tx>
          <c:spPr>
            <a:ln w="25400" cap="rnd">
              <a:noFill/>
              <a:round/>
            </a:ln>
            <a:effectLst/>
          </c:spPr>
          <c:marker>
            <c:symbol val="circle"/>
            <c:size val="5"/>
            <c:spPr>
              <a:solidFill>
                <a:schemeClr val="accent4">
                  <a:lumMod val="80000"/>
                </a:schemeClr>
              </a:solidFill>
              <a:ln w="9525">
                <a:solidFill>
                  <a:schemeClr val="accent4">
                    <a:lumMod val="8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'!$M$16</c:f>
              <c:numCache>
                <c:formatCode>General</c:formatCode>
                <c:ptCount val="1"/>
              </c:numCache>
            </c:numRef>
          </c:xVal>
          <c:yVal>
            <c:numRef>
              <c:f>'heat map '!$N$16</c:f>
              <c:numCache>
                <c:formatCode>General</c:formatCode>
                <c:ptCount val="1"/>
              </c:numCache>
            </c:numRef>
          </c:yVal>
          <c:smooth val="0"/>
          <c:extLst>
            <c:ext xmlns:c16="http://schemas.microsoft.com/office/drawing/2014/chart" uri="{C3380CC4-5D6E-409C-BE32-E72D297353CC}">
              <c16:uniqueId val="{00000007-828D-4B43-816B-D40AB9EE1EB6}"/>
            </c:ext>
          </c:extLst>
        </c:ser>
        <c:ser>
          <c:idx val="22"/>
          <c:order val="6"/>
          <c:tx>
            <c:v>Firm 7</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extLst>
                <c:ext xmlns:c16="http://schemas.microsoft.com/office/drawing/2014/chart" uri="{C3380CC4-5D6E-409C-BE32-E72D297353CC}">
                  <c16:uniqueId val="{00000008-828D-4B43-816B-D40AB9EE1EB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'!$M$17</c:f>
              <c:numCache>
                <c:formatCode>General</c:formatCode>
                <c:ptCount val="1"/>
                <c:pt idx="0">
                  <c:v>1</c:v>
                </c:pt>
              </c:numCache>
            </c:numRef>
          </c:xVal>
          <c:yVal>
            <c:numRef>
              <c:f>'heat map '!$N$17</c:f>
              <c:numCache>
                <c:formatCode>General</c:formatCode>
                <c:ptCount val="1"/>
                <c:pt idx="0">
                  <c:v>34</c:v>
                </c:pt>
              </c:numCache>
            </c:numRef>
          </c:yVal>
          <c:smooth val="0"/>
          <c:extLst>
            <c:ext xmlns:c16="http://schemas.microsoft.com/office/drawing/2014/chart" uri="{C3380CC4-5D6E-409C-BE32-E72D297353CC}">
              <c16:uniqueId val="{00000009-828D-4B43-816B-D40AB9EE1EB6}"/>
            </c:ext>
          </c:extLst>
        </c:ser>
        <c:ser>
          <c:idx val="23"/>
          <c:order val="7"/>
          <c:tx>
            <c:v>Firm 8</c:v>
          </c:tx>
          <c:spPr>
            <a:ln w="25400" cap="rnd">
              <a:solidFill>
                <a:schemeClr val="tx1"/>
              </a:solidFill>
              <a:round/>
            </a:ln>
            <a:effectLst/>
          </c:spPr>
          <c:marker>
            <c:symbol val="circle"/>
            <c:size val="5"/>
            <c:spPr>
              <a:solidFill>
                <a:schemeClr val="tx1"/>
              </a:solidFill>
              <a:ln w="9525">
                <a:solidFill>
                  <a:schemeClr val="tx1"/>
                </a:solidFill>
              </a:ln>
              <a:effectLst/>
            </c:spPr>
          </c:marker>
          <c:dLbls>
            <c:dLbl>
              <c:idx val="0"/>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A-828D-4B43-816B-D40AB9EE1EB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'!$M$18</c:f>
              <c:numCache>
                <c:formatCode>General</c:formatCode>
                <c:ptCount val="1"/>
                <c:pt idx="0">
                  <c:v>5</c:v>
                </c:pt>
              </c:numCache>
            </c:numRef>
          </c:xVal>
          <c:yVal>
            <c:numRef>
              <c:f>'heat map '!$N$18</c:f>
              <c:numCache>
                <c:formatCode>General</c:formatCode>
                <c:ptCount val="1"/>
                <c:pt idx="0">
                  <c:v>22</c:v>
                </c:pt>
              </c:numCache>
            </c:numRef>
          </c:yVal>
          <c:smooth val="0"/>
          <c:extLst>
            <c:ext xmlns:c16="http://schemas.microsoft.com/office/drawing/2014/chart" uri="{C3380CC4-5D6E-409C-BE32-E72D297353CC}">
              <c16:uniqueId val="{0000000B-828D-4B43-816B-D40AB9EE1EB6}"/>
            </c:ext>
          </c:extLst>
        </c:ser>
        <c:ser>
          <c:idx val="24"/>
          <c:order val="8"/>
          <c:tx>
            <c:v>Firm 9</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0"/>
                  <c:y val="2.2805017103762801E-2"/>
                </c:manualLayout>
              </c:layout>
              <c:dLblPos val="r"/>
              <c:showLegendKey val="0"/>
              <c:showVal val="0"/>
              <c:showCatName val="0"/>
              <c:showSerName val="1"/>
              <c:showPercent val="0"/>
              <c:showBubbleSize val="0"/>
              <c:extLst>
                <c:ext xmlns:c15="http://schemas.microsoft.com/office/drawing/2012/chart" uri="{CE6537A1-D6FC-4f65-9D91-7224C49458BB}">
                  <c15:layout>
                    <c:manualLayout>
                      <c:w val="8.0902668416447901E-2"/>
                      <c:h val="6.3785812406288403E-2"/>
                    </c:manualLayout>
                  </c15:layout>
                </c:ext>
                <c:ext xmlns:c16="http://schemas.microsoft.com/office/drawing/2014/chart" uri="{C3380CC4-5D6E-409C-BE32-E72D297353CC}">
                  <c16:uniqueId val="{0000000C-828D-4B43-816B-D40AB9EE1EB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'!$M$19</c:f>
              <c:numCache>
                <c:formatCode>General</c:formatCode>
                <c:ptCount val="1"/>
                <c:pt idx="0">
                  <c:v>2</c:v>
                </c:pt>
              </c:numCache>
            </c:numRef>
          </c:xVal>
          <c:yVal>
            <c:numRef>
              <c:f>'heat map '!$N$19</c:f>
              <c:numCache>
                <c:formatCode>General</c:formatCode>
                <c:ptCount val="1"/>
                <c:pt idx="0">
                  <c:v>17</c:v>
                </c:pt>
              </c:numCache>
            </c:numRef>
          </c:yVal>
          <c:smooth val="0"/>
          <c:extLst>
            <c:ext xmlns:c16="http://schemas.microsoft.com/office/drawing/2014/chart" uri="{C3380CC4-5D6E-409C-BE32-E72D297353CC}">
              <c16:uniqueId val="{0000000D-828D-4B43-816B-D40AB9EE1EB6}"/>
            </c:ext>
          </c:extLst>
        </c:ser>
        <c:ser>
          <c:idx val="25"/>
          <c:order val="9"/>
          <c:tx>
            <c:v>Firm 10</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0.111519659700608"/>
                  <c:y val="-5.4291225065577098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E-828D-4B43-816B-D40AB9EE1EB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'!$M$20</c:f>
              <c:numCache>
                <c:formatCode>General</c:formatCode>
                <c:ptCount val="1"/>
                <c:pt idx="0">
                  <c:v>2</c:v>
                </c:pt>
              </c:numCache>
            </c:numRef>
          </c:xVal>
          <c:yVal>
            <c:numRef>
              <c:f>'heat map '!$N$20</c:f>
              <c:numCache>
                <c:formatCode>General</c:formatCode>
                <c:ptCount val="1"/>
                <c:pt idx="0">
                  <c:v>13</c:v>
                </c:pt>
              </c:numCache>
            </c:numRef>
          </c:yVal>
          <c:smooth val="0"/>
          <c:extLst>
            <c:ext xmlns:c16="http://schemas.microsoft.com/office/drawing/2014/chart" uri="{C3380CC4-5D6E-409C-BE32-E72D297353CC}">
              <c16:uniqueId val="{0000000F-828D-4B43-816B-D40AB9EE1EB6}"/>
            </c:ext>
          </c:extLst>
        </c:ser>
        <c:ser>
          <c:idx val="26"/>
          <c:order val="10"/>
          <c:tx>
            <c:v>Firm 11</c:v>
          </c:tx>
          <c:spPr>
            <a:ln w="25400" cap="rnd">
              <a:noFill/>
              <a:round/>
            </a:ln>
            <a:effectLst/>
          </c:spPr>
          <c:marker>
            <c:symbol val="circle"/>
            <c:size val="5"/>
            <c:spPr>
              <a:solidFill>
                <a:schemeClr val="accent3">
                  <a:lumMod val="60000"/>
                  <a:lumOff val="40000"/>
                </a:schemeClr>
              </a:solidFill>
              <a:ln w="9525">
                <a:solidFill>
                  <a:schemeClr val="accent3">
                    <a:lumMod val="60000"/>
                    <a:lumOff val="40000"/>
                  </a:schemeClr>
                </a:solidFill>
              </a:ln>
              <a:effectLst/>
            </c:spPr>
          </c:marker>
          <c:dLbls>
            <c:dLbl>
              <c:idx val="0"/>
              <c:layout>
                <c:manualLayout>
                  <c:x val="-1.6666666666666701E-2"/>
                  <c:y val="-1.3683010262257701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0-828D-4B43-816B-D40AB9EE1EB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'!$M$21</c:f>
              <c:numCache>
                <c:formatCode>General</c:formatCode>
                <c:ptCount val="1"/>
                <c:pt idx="0">
                  <c:v>2</c:v>
                </c:pt>
              </c:numCache>
            </c:numRef>
          </c:xVal>
          <c:yVal>
            <c:numRef>
              <c:f>'heat map '!$N$21</c:f>
              <c:numCache>
                <c:formatCode>General</c:formatCode>
                <c:ptCount val="1"/>
                <c:pt idx="0">
                  <c:v>13</c:v>
                </c:pt>
              </c:numCache>
            </c:numRef>
          </c:yVal>
          <c:smooth val="0"/>
          <c:extLst>
            <c:ext xmlns:c16="http://schemas.microsoft.com/office/drawing/2014/chart" uri="{C3380CC4-5D6E-409C-BE32-E72D297353CC}">
              <c16:uniqueId val="{00000011-828D-4B43-816B-D40AB9EE1EB6}"/>
            </c:ext>
          </c:extLst>
        </c:ser>
        <c:ser>
          <c:idx val="27"/>
          <c:order val="11"/>
          <c:tx>
            <c:v>Firm 12</c:v>
          </c:tx>
          <c:spPr>
            <a:ln w="25400" cap="rnd">
              <a:solidFill>
                <a:schemeClr val="tx1"/>
              </a:solidFill>
              <a:round/>
            </a:ln>
            <a:effectLst/>
          </c:spPr>
          <c:marker>
            <c:symbol val="circle"/>
            <c:size val="5"/>
            <c:spPr>
              <a:solidFill>
                <a:schemeClr val="tx1"/>
              </a:solidFill>
              <a:ln w="9525">
                <a:solidFill>
                  <a:schemeClr val="tx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'!$M$22</c:f>
              <c:numCache>
                <c:formatCode>General</c:formatCode>
                <c:ptCount val="1"/>
                <c:pt idx="0">
                  <c:v>5</c:v>
                </c:pt>
              </c:numCache>
            </c:numRef>
          </c:xVal>
          <c:yVal>
            <c:numRef>
              <c:f>'heat map '!$N$22</c:f>
              <c:numCache>
                <c:formatCode>General</c:formatCode>
                <c:ptCount val="1"/>
                <c:pt idx="0">
                  <c:v>17</c:v>
                </c:pt>
              </c:numCache>
            </c:numRef>
          </c:yVal>
          <c:smooth val="0"/>
          <c:extLst>
            <c:ext xmlns:c16="http://schemas.microsoft.com/office/drawing/2014/chart" uri="{C3380CC4-5D6E-409C-BE32-E72D297353CC}">
              <c16:uniqueId val="{00000012-828D-4B43-816B-D40AB9EE1EB6}"/>
            </c:ext>
          </c:extLst>
        </c:ser>
        <c:ser>
          <c:idx val="28"/>
          <c:order val="12"/>
          <c:tx>
            <c:v>Firm 13</c:v>
          </c:tx>
          <c:spPr>
            <a:ln w="25400" cap="rnd">
              <a:solidFill>
                <a:schemeClr val="tx1"/>
              </a:solidFill>
              <a:round/>
            </a:ln>
            <a:effectLst/>
          </c:spPr>
          <c:marker>
            <c:symbol val="circle"/>
            <c:size val="5"/>
            <c:spPr>
              <a:solidFill>
                <a:schemeClr val="tx1"/>
              </a:solidFill>
              <a:ln w="9525">
                <a:solidFill>
                  <a:schemeClr val="tx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'!$M$23</c:f>
              <c:numCache>
                <c:formatCode>General</c:formatCode>
                <c:ptCount val="1"/>
                <c:pt idx="0">
                  <c:v>5</c:v>
                </c:pt>
              </c:numCache>
            </c:numRef>
          </c:xVal>
          <c:yVal>
            <c:numRef>
              <c:f>'heat map '!$N$23</c:f>
              <c:numCache>
                <c:formatCode>General</c:formatCode>
                <c:ptCount val="1"/>
                <c:pt idx="0">
                  <c:v>17</c:v>
                </c:pt>
              </c:numCache>
            </c:numRef>
          </c:yVal>
          <c:smooth val="0"/>
          <c:extLst>
            <c:ext xmlns:c16="http://schemas.microsoft.com/office/drawing/2014/chart" uri="{C3380CC4-5D6E-409C-BE32-E72D297353CC}">
              <c16:uniqueId val="{00000013-828D-4B43-816B-D40AB9EE1EB6}"/>
            </c:ext>
          </c:extLst>
        </c:ser>
        <c:ser>
          <c:idx val="29"/>
          <c:order val="13"/>
          <c:tx>
            <c:v>Firm 14</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0.130554852462656"/>
                  <c:y val="-2.5025577965964302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4-828D-4B43-816B-D40AB9EE1EB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'!$M$24</c:f>
              <c:numCache>
                <c:formatCode>General</c:formatCode>
                <c:ptCount val="1"/>
                <c:pt idx="0">
                  <c:v>3</c:v>
                </c:pt>
              </c:numCache>
            </c:numRef>
          </c:xVal>
          <c:yVal>
            <c:numRef>
              <c:f>'heat map '!$N$24</c:f>
              <c:numCache>
                <c:formatCode>General</c:formatCode>
                <c:ptCount val="1"/>
                <c:pt idx="0">
                  <c:v>9</c:v>
                </c:pt>
              </c:numCache>
            </c:numRef>
          </c:yVal>
          <c:smooth val="0"/>
          <c:extLst>
            <c:ext xmlns:c16="http://schemas.microsoft.com/office/drawing/2014/chart" uri="{C3380CC4-5D6E-409C-BE32-E72D297353CC}">
              <c16:uniqueId val="{00000015-828D-4B43-816B-D40AB9EE1EB6}"/>
            </c:ext>
          </c:extLst>
        </c:ser>
        <c:ser>
          <c:idx val="30"/>
          <c:order val="14"/>
          <c:tx>
            <c:v>Firm 15</c:v>
          </c:tx>
          <c:spPr>
            <a:ln w="25400" cap="rnd">
              <a:solidFill>
                <a:schemeClr val="tx1"/>
              </a:solidFill>
              <a:round/>
            </a:ln>
            <a:effectLst/>
          </c:spPr>
          <c:marker>
            <c:symbol val="circle"/>
            <c:size val="5"/>
            <c:spPr>
              <a:solidFill>
                <a:schemeClr val="tx1"/>
              </a:solidFill>
              <a:ln w="9525">
                <a:solidFill>
                  <a:schemeClr val="tx1"/>
                </a:solidFill>
              </a:ln>
              <a:effectLst/>
            </c:spPr>
          </c:marker>
          <c:dLbls>
            <c:dLbl>
              <c:idx val="0"/>
              <c:layout>
                <c:manualLayout>
                  <c:x val="1.0939466225750601E-2"/>
                  <c:y val="3.2737613081246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6-828D-4B43-816B-D40AB9EE1EB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'!$M$25</c:f>
              <c:numCache>
                <c:formatCode>General</c:formatCode>
                <c:ptCount val="1"/>
                <c:pt idx="0">
                  <c:v>4</c:v>
                </c:pt>
              </c:numCache>
            </c:numRef>
          </c:xVal>
          <c:yVal>
            <c:numRef>
              <c:f>'heat map '!$N$25</c:f>
              <c:numCache>
                <c:formatCode>General</c:formatCode>
                <c:ptCount val="1"/>
                <c:pt idx="0">
                  <c:v>8</c:v>
                </c:pt>
              </c:numCache>
            </c:numRef>
          </c:yVal>
          <c:smooth val="0"/>
          <c:extLst>
            <c:ext xmlns:c16="http://schemas.microsoft.com/office/drawing/2014/chart" uri="{C3380CC4-5D6E-409C-BE32-E72D297353CC}">
              <c16:uniqueId val="{00000017-828D-4B43-816B-D40AB9EE1EB6}"/>
            </c:ext>
          </c:extLst>
        </c:ser>
        <c:ser>
          <c:idx val="0"/>
          <c:order val="15"/>
          <c:tx>
            <c:v>Firm 1</c:v>
          </c:tx>
          <c:spPr>
            <a:ln w="25400" cap="rnd">
              <a:no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'!$K$11</c:f>
              <c:numCache>
                <c:formatCode>General</c:formatCode>
                <c:ptCount val="1"/>
              </c:numCache>
            </c:numRef>
          </c:xVal>
          <c:yVal>
            <c:numRef>
              <c:f>'heat map '!$L$11</c:f>
              <c:numCache>
                <c:formatCode>General</c:formatCode>
                <c:ptCount val="1"/>
              </c:numCache>
            </c:numRef>
          </c:yVal>
          <c:smooth val="0"/>
          <c:extLst>
            <c:ext xmlns:c16="http://schemas.microsoft.com/office/drawing/2014/chart" uri="{C3380CC4-5D6E-409C-BE32-E72D297353CC}">
              <c16:uniqueId val="{00000018-828D-4B43-816B-D40AB9EE1EB6}"/>
            </c:ext>
          </c:extLst>
        </c:ser>
        <c:ser>
          <c:idx val="1"/>
          <c:order val="16"/>
          <c:tx>
            <c:v>Firm 2</c:v>
          </c:tx>
          <c:spPr>
            <a:ln w="25400" cap="rnd">
              <a:no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'!$K$12</c:f>
              <c:numCache>
                <c:formatCode>General</c:formatCode>
                <c:ptCount val="1"/>
              </c:numCache>
            </c:numRef>
          </c:xVal>
          <c:yVal>
            <c:numRef>
              <c:f>'heat map '!$L$12</c:f>
              <c:numCache>
                <c:formatCode>General</c:formatCode>
                <c:ptCount val="1"/>
              </c:numCache>
            </c:numRef>
          </c:yVal>
          <c:smooth val="0"/>
          <c:extLst>
            <c:ext xmlns:c16="http://schemas.microsoft.com/office/drawing/2014/chart" uri="{C3380CC4-5D6E-409C-BE32-E72D297353CC}">
              <c16:uniqueId val="{00000019-828D-4B43-816B-D40AB9EE1EB6}"/>
            </c:ext>
          </c:extLst>
        </c:ser>
        <c:ser>
          <c:idx val="2"/>
          <c:order val="17"/>
          <c:tx>
            <c:v>Firm 3</c:v>
          </c:tx>
          <c:spPr>
            <a:ln w="25400" cap="rnd">
              <a:noFill/>
              <a:round/>
            </a:ln>
            <a:effectLst/>
          </c:spPr>
          <c:marker>
            <c:symbol val="circle"/>
            <c:size val="5"/>
            <c:spPr>
              <a:solidFill>
                <a:schemeClr val="accent3"/>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'!$K$13</c:f>
              <c:numCache>
                <c:formatCode>General</c:formatCode>
                <c:ptCount val="1"/>
              </c:numCache>
            </c:numRef>
          </c:xVal>
          <c:yVal>
            <c:numRef>
              <c:f>'heat map '!$L$13</c:f>
              <c:numCache>
                <c:formatCode>General</c:formatCode>
                <c:ptCount val="1"/>
              </c:numCache>
            </c:numRef>
          </c:yVal>
          <c:smooth val="0"/>
          <c:extLst>
            <c:ext xmlns:c16="http://schemas.microsoft.com/office/drawing/2014/chart" uri="{C3380CC4-5D6E-409C-BE32-E72D297353CC}">
              <c16:uniqueId val="{0000001A-828D-4B43-816B-D40AB9EE1EB6}"/>
            </c:ext>
          </c:extLst>
        </c:ser>
        <c:ser>
          <c:idx val="3"/>
          <c:order val="18"/>
          <c:tx>
            <c:v>Firm 4</c:v>
          </c:tx>
          <c:spPr>
            <a:ln w="25400" cap="rnd">
              <a:noFill/>
              <a:round/>
            </a:ln>
            <a:effectLst/>
          </c:spPr>
          <c:marker>
            <c:symbol val="circle"/>
            <c:size val="5"/>
            <c:spPr>
              <a:solidFill>
                <a:schemeClr val="accent4"/>
              </a:solidFill>
              <a:ln w="9525">
                <a:solidFill>
                  <a:schemeClr val="accent4"/>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'!$K$14</c:f>
              <c:numCache>
                <c:formatCode>General</c:formatCode>
                <c:ptCount val="1"/>
              </c:numCache>
            </c:numRef>
          </c:xVal>
          <c:yVal>
            <c:numRef>
              <c:f>'heat map '!$L$14</c:f>
              <c:numCache>
                <c:formatCode>General</c:formatCode>
                <c:ptCount val="1"/>
              </c:numCache>
            </c:numRef>
          </c:yVal>
          <c:smooth val="0"/>
          <c:extLst>
            <c:ext xmlns:c16="http://schemas.microsoft.com/office/drawing/2014/chart" uri="{C3380CC4-5D6E-409C-BE32-E72D297353CC}">
              <c16:uniqueId val="{0000001B-828D-4B43-816B-D40AB9EE1EB6}"/>
            </c:ext>
          </c:extLst>
        </c:ser>
        <c:ser>
          <c:idx val="4"/>
          <c:order val="19"/>
          <c:tx>
            <c:v>Firm 5</c:v>
          </c:tx>
          <c:spPr>
            <a:ln w="25400" cap="rnd">
              <a:noFill/>
              <a:round/>
            </a:ln>
            <a:effectLst/>
          </c:spPr>
          <c:marker>
            <c:symbol val="circle"/>
            <c:size val="5"/>
            <c:spPr>
              <a:solidFill>
                <a:schemeClr val="accent5"/>
              </a:solidFill>
              <a:ln w="9525">
                <a:solidFill>
                  <a:schemeClr val="accent5"/>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'!$K$15</c:f>
              <c:numCache>
                <c:formatCode>General</c:formatCode>
                <c:ptCount val="1"/>
              </c:numCache>
            </c:numRef>
          </c:xVal>
          <c:yVal>
            <c:numRef>
              <c:f>'heat map '!$L$15</c:f>
              <c:numCache>
                <c:formatCode>General</c:formatCode>
                <c:ptCount val="1"/>
              </c:numCache>
            </c:numRef>
          </c:yVal>
          <c:smooth val="0"/>
          <c:extLst>
            <c:ext xmlns:c16="http://schemas.microsoft.com/office/drawing/2014/chart" uri="{C3380CC4-5D6E-409C-BE32-E72D297353CC}">
              <c16:uniqueId val="{0000001C-828D-4B43-816B-D40AB9EE1EB6}"/>
            </c:ext>
          </c:extLst>
        </c:ser>
        <c:ser>
          <c:idx val="5"/>
          <c:order val="20"/>
          <c:tx>
            <c:v>Firm 6</c:v>
          </c:tx>
          <c:spPr>
            <a:ln w="25400" cap="rnd">
              <a:noFill/>
              <a:round/>
            </a:ln>
            <a:effectLst/>
          </c:spPr>
          <c:marker>
            <c:symbol val="circle"/>
            <c:size val="5"/>
            <c:spPr>
              <a:solidFill>
                <a:schemeClr val="accent6"/>
              </a:solidFill>
              <a:ln w="9525">
                <a:solidFill>
                  <a:schemeClr val="accent6"/>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'!$K$16</c:f>
              <c:numCache>
                <c:formatCode>General</c:formatCode>
                <c:ptCount val="1"/>
              </c:numCache>
            </c:numRef>
          </c:xVal>
          <c:yVal>
            <c:numRef>
              <c:f>'heat map '!$L$16</c:f>
              <c:numCache>
                <c:formatCode>General</c:formatCode>
                <c:ptCount val="1"/>
              </c:numCache>
            </c:numRef>
          </c:yVal>
          <c:smooth val="0"/>
          <c:extLst>
            <c:ext xmlns:c16="http://schemas.microsoft.com/office/drawing/2014/chart" uri="{C3380CC4-5D6E-409C-BE32-E72D297353CC}">
              <c16:uniqueId val="{0000001D-828D-4B43-816B-D40AB9EE1EB6}"/>
            </c:ext>
          </c:extLst>
        </c:ser>
        <c:ser>
          <c:idx val="6"/>
          <c:order val="21"/>
          <c:tx>
            <c:v>Firm 7</c:v>
          </c:tx>
          <c:spPr>
            <a:ln w="25400" cap="rnd">
              <a:noFill/>
              <a:round/>
            </a:ln>
            <a:effectLst/>
          </c:spPr>
          <c:marker>
            <c:symbol val="circle"/>
            <c:size val="5"/>
            <c:spPr>
              <a:solidFill>
                <a:schemeClr val="accent1">
                  <a:lumMod val="60000"/>
                </a:schemeClr>
              </a:solidFill>
              <a:ln w="9525">
                <a:solidFill>
                  <a:schemeClr val="accent1">
                    <a:lumMod val="6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'!$K$17</c:f>
              <c:numCache>
                <c:formatCode>General</c:formatCode>
                <c:ptCount val="1"/>
              </c:numCache>
            </c:numRef>
          </c:xVal>
          <c:yVal>
            <c:numRef>
              <c:f>'heat map '!$L$17</c:f>
              <c:numCache>
                <c:formatCode>General</c:formatCode>
                <c:ptCount val="1"/>
              </c:numCache>
            </c:numRef>
          </c:yVal>
          <c:smooth val="0"/>
          <c:extLst>
            <c:ext xmlns:c16="http://schemas.microsoft.com/office/drawing/2014/chart" uri="{C3380CC4-5D6E-409C-BE32-E72D297353CC}">
              <c16:uniqueId val="{0000001E-828D-4B43-816B-D40AB9EE1EB6}"/>
            </c:ext>
          </c:extLst>
        </c:ser>
        <c:ser>
          <c:idx val="9"/>
          <c:order val="22"/>
          <c:tx>
            <c:v>Firm 10</c:v>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'!$K$20</c:f>
              <c:numCache>
                <c:formatCode>General</c:formatCode>
                <c:ptCount val="1"/>
              </c:numCache>
            </c:numRef>
          </c:xVal>
          <c:yVal>
            <c:numRef>
              <c:f>'heat map '!$L$20</c:f>
              <c:numCache>
                <c:formatCode>0</c:formatCode>
                <c:ptCount val="1"/>
              </c:numCache>
            </c:numRef>
          </c:yVal>
          <c:smooth val="0"/>
          <c:extLst>
            <c:ext xmlns:c16="http://schemas.microsoft.com/office/drawing/2014/chart" uri="{C3380CC4-5D6E-409C-BE32-E72D297353CC}">
              <c16:uniqueId val="{0000001F-828D-4B43-816B-D40AB9EE1EB6}"/>
            </c:ext>
          </c:extLst>
        </c:ser>
        <c:ser>
          <c:idx val="10"/>
          <c:order val="23"/>
          <c:tx>
            <c:v>Firm 11</c:v>
          </c:tx>
          <c:spPr>
            <a:ln w="25400" cap="rnd">
              <a:noFill/>
              <a:round/>
            </a:ln>
            <a:effectLst/>
          </c:spPr>
          <c:marker>
            <c:symbol val="circle"/>
            <c:size val="5"/>
            <c:spPr>
              <a:solidFill>
                <a:schemeClr val="accent5">
                  <a:lumMod val="60000"/>
                </a:schemeClr>
              </a:solidFill>
              <a:ln w="9525">
                <a:solidFill>
                  <a:schemeClr val="accent5">
                    <a:lumMod val="6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'!$K$21</c:f>
              <c:numCache>
                <c:formatCode>General</c:formatCode>
                <c:ptCount val="1"/>
              </c:numCache>
            </c:numRef>
          </c:xVal>
          <c:yVal>
            <c:numRef>
              <c:f>'heat map '!$L$21</c:f>
              <c:numCache>
                <c:formatCode>0</c:formatCode>
                <c:ptCount val="1"/>
              </c:numCache>
            </c:numRef>
          </c:yVal>
          <c:smooth val="0"/>
          <c:extLst>
            <c:ext xmlns:c16="http://schemas.microsoft.com/office/drawing/2014/chart" uri="{C3380CC4-5D6E-409C-BE32-E72D297353CC}">
              <c16:uniqueId val="{00000020-828D-4B43-816B-D40AB9EE1EB6}"/>
            </c:ext>
          </c:extLst>
        </c:ser>
        <c:ser>
          <c:idx val="11"/>
          <c:order val="24"/>
          <c:tx>
            <c:v>Firm 12</c:v>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'!$K$22</c:f>
              <c:numCache>
                <c:formatCode>General</c:formatCode>
                <c:ptCount val="1"/>
              </c:numCache>
            </c:numRef>
          </c:xVal>
          <c:yVal>
            <c:numRef>
              <c:f>'heat map '!$L$22</c:f>
              <c:numCache>
                <c:formatCode>0</c:formatCode>
                <c:ptCount val="1"/>
              </c:numCache>
            </c:numRef>
          </c:yVal>
          <c:smooth val="0"/>
          <c:extLst>
            <c:ext xmlns:c16="http://schemas.microsoft.com/office/drawing/2014/chart" uri="{C3380CC4-5D6E-409C-BE32-E72D297353CC}">
              <c16:uniqueId val="{00000021-828D-4B43-816B-D40AB9EE1EB6}"/>
            </c:ext>
          </c:extLst>
        </c:ser>
        <c:ser>
          <c:idx val="12"/>
          <c:order val="25"/>
          <c:tx>
            <c:v>Firm 13</c:v>
          </c:tx>
          <c:spPr>
            <a:ln w="25400" cap="rnd">
              <a:no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'!$K$23</c:f>
              <c:numCache>
                <c:formatCode>General</c:formatCode>
                <c:ptCount val="1"/>
              </c:numCache>
            </c:numRef>
          </c:xVal>
          <c:yVal>
            <c:numRef>
              <c:f>'heat map '!$L$23</c:f>
              <c:numCache>
                <c:formatCode>0</c:formatCode>
                <c:ptCount val="1"/>
              </c:numCache>
            </c:numRef>
          </c:yVal>
          <c:smooth val="0"/>
          <c:extLst>
            <c:ext xmlns:c16="http://schemas.microsoft.com/office/drawing/2014/chart" uri="{C3380CC4-5D6E-409C-BE32-E72D297353CC}">
              <c16:uniqueId val="{00000022-828D-4B43-816B-D40AB9EE1EB6}"/>
            </c:ext>
          </c:extLst>
        </c:ser>
        <c:ser>
          <c:idx val="13"/>
          <c:order val="26"/>
          <c:tx>
            <c:v>Firm 14</c:v>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'!$K$24</c:f>
              <c:numCache>
                <c:formatCode>General</c:formatCode>
                <c:ptCount val="1"/>
              </c:numCache>
            </c:numRef>
          </c:xVal>
          <c:yVal>
            <c:numRef>
              <c:f>'heat map '!$L$24</c:f>
              <c:numCache>
                <c:formatCode>0</c:formatCode>
                <c:ptCount val="1"/>
              </c:numCache>
            </c:numRef>
          </c:yVal>
          <c:smooth val="0"/>
          <c:extLst>
            <c:ext xmlns:c16="http://schemas.microsoft.com/office/drawing/2014/chart" uri="{C3380CC4-5D6E-409C-BE32-E72D297353CC}">
              <c16:uniqueId val="{00000023-828D-4B43-816B-D40AB9EE1EB6}"/>
            </c:ext>
          </c:extLst>
        </c:ser>
        <c:ser>
          <c:idx val="14"/>
          <c:order val="27"/>
          <c:tx>
            <c:v>Firm 15</c:v>
          </c:tx>
          <c:spPr>
            <a:ln w="25400" cap="rnd">
              <a:noFill/>
              <a:round/>
            </a:ln>
            <a:effectLst/>
          </c:spPr>
          <c:marker>
            <c:symbol val="circle"/>
            <c:size val="5"/>
            <c:spPr>
              <a:solidFill>
                <a:schemeClr val="accent3">
                  <a:lumMod val="80000"/>
                  <a:lumOff val="20000"/>
                </a:schemeClr>
              </a:solidFill>
              <a:ln w="9525">
                <a:solidFill>
                  <a:schemeClr val="accent3">
                    <a:lumMod val="80000"/>
                    <a:lumOff val="2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'!$K$25</c:f>
              <c:numCache>
                <c:formatCode>General</c:formatCode>
                <c:ptCount val="1"/>
              </c:numCache>
            </c:numRef>
          </c:xVal>
          <c:yVal>
            <c:numRef>
              <c:f>'heat map '!$L$25</c:f>
              <c:numCache>
                <c:formatCode>0</c:formatCode>
                <c:ptCount val="1"/>
              </c:numCache>
            </c:numRef>
          </c:yVal>
          <c:smooth val="0"/>
          <c:extLst>
            <c:ext xmlns:c16="http://schemas.microsoft.com/office/drawing/2014/chart" uri="{C3380CC4-5D6E-409C-BE32-E72D297353CC}">
              <c16:uniqueId val="{00000024-828D-4B43-816B-D40AB9EE1EB6}"/>
            </c:ext>
          </c:extLst>
        </c:ser>
        <c:ser>
          <c:idx val="15"/>
          <c:order val="28"/>
          <c:tx>
            <c:v>Firm 16</c:v>
          </c:tx>
          <c:spPr>
            <a:ln w="25400" cap="rnd">
              <a:solidFill>
                <a:schemeClr val="tx1"/>
              </a:solidFill>
              <a:round/>
            </a:ln>
            <a:effectLst/>
          </c:spPr>
          <c:marker>
            <c:symbol val="circle"/>
            <c:size val="5"/>
            <c:spPr>
              <a:solidFill>
                <a:schemeClr val="tx1"/>
              </a:solidFill>
              <a:ln w="9525">
                <a:solidFill>
                  <a:schemeClr val="tx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'!$K$26</c:f>
              <c:numCache>
                <c:formatCode>General</c:formatCode>
                <c:ptCount val="1"/>
                <c:pt idx="0">
                  <c:v>4</c:v>
                </c:pt>
              </c:numCache>
            </c:numRef>
          </c:xVal>
          <c:yVal>
            <c:numRef>
              <c:f>'heat map '!$L$26</c:f>
              <c:numCache>
                <c:formatCode>0</c:formatCode>
                <c:ptCount val="1"/>
                <c:pt idx="0">
                  <c:v>4</c:v>
                </c:pt>
              </c:numCache>
            </c:numRef>
          </c:yVal>
          <c:smooth val="0"/>
          <c:extLst>
            <c:ext xmlns:c16="http://schemas.microsoft.com/office/drawing/2014/chart" uri="{C3380CC4-5D6E-409C-BE32-E72D297353CC}">
              <c16:uniqueId val="{00000025-828D-4B43-816B-D40AB9EE1EB6}"/>
            </c:ext>
          </c:extLst>
        </c:ser>
        <c:dLbls>
          <c:showLegendKey val="0"/>
          <c:showVal val="0"/>
          <c:showCatName val="0"/>
          <c:showSerName val="0"/>
          <c:showPercent val="0"/>
          <c:showBubbleSize val="0"/>
        </c:dLbls>
        <c:axId val="-1515994528"/>
        <c:axId val="-1593590112"/>
      </c:scatterChart>
      <c:valAx>
        <c:axId val="-1515994528"/>
        <c:scaling>
          <c:orientation val="minMax"/>
          <c:max val="6.5"/>
          <c:min val="0"/>
        </c:scaling>
        <c:delete val="1"/>
        <c:axPos val="b"/>
        <c:numFmt formatCode="General" sourceLinked="0"/>
        <c:majorTickMark val="none"/>
        <c:minorTickMark val="none"/>
        <c:tickLblPos val="nextTo"/>
        <c:crossAx val="-1593590112"/>
        <c:crosses val="autoZero"/>
        <c:crossBetween val="midCat"/>
      </c:valAx>
      <c:valAx>
        <c:axId val="-1593590112"/>
        <c:scaling>
          <c:orientation val="minMax"/>
          <c:max val="45"/>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515994528"/>
        <c:crosses val="autoZero"/>
        <c:crossBetween val="midCat"/>
      </c:valAx>
      <c:spPr>
        <a:noFill/>
        <a:ln w="25400">
          <a:noFill/>
        </a:ln>
        <a:effectLst/>
      </c:spPr>
    </c:plotArea>
    <c:plotVisOnly val="1"/>
    <c:dispBlanksAs val="gap"/>
    <c:showDLblsOverMax val="0"/>
  </c:chart>
  <c:spPr>
    <a:solidFill>
      <a:schemeClr val="bg1"/>
    </a:solidFill>
    <a:ln w="9525" cap="flat" cmpd="sng" algn="ctr">
      <a:solidFill>
        <a:schemeClr val="bg2">
          <a:lumMod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16"/>
          <c:order val="0"/>
          <c:tx>
            <c:v>Firm 1</c:v>
          </c:tx>
          <c:spPr>
            <a:ln w="25400" cap="rnd">
              <a:solidFill>
                <a:schemeClr val="tx1"/>
              </a:solidFill>
              <a:round/>
            </a:ln>
            <a:effectLst/>
          </c:spPr>
          <c:marker>
            <c:symbol val="circle"/>
            <c:size val="5"/>
            <c:spPr>
              <a:solidFill>
                <a:schemeClr val="tx1"/>
              </a:solidFill>
              <a:ln w="9525">
                <a:solidFill>
                  <a:schemeClr val="tx1"/>
                </a:solidFill>
              </a:ln>
              <a:effectLst/>
            </c:spPr>
          </c:marker>
          <c:dLbls>
            <c:dLbl>
              <c:idx val="0"/>
              <c:layout>
                <c:manualLayout>
                  <c:x val="0.101910332507347"/>
                  <c:y val="3.2964225923532597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B7BA-4B7B-8035-8853E980976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'!$O$11</c:f>
              <c:numCache>
                <c:formatCode>General</c:formatCode>
                <c:ptCount val="1"/>
                <c:pt idx="0">
                  <c:v>4</c:v>
                </c:pt>
              </c:numCache>
            </c:numRef>
          </c:xVal>
          <c:yVal>
            <c:numRef>
              <c:f>'heat map '!$P$11</c:f>
              <c:numCache>
                <c:formatCode>General</c:formatCode>
                <c:ptCount val="1"/>
                <c:pt idx="0">
                  <c:v>8</c:v>
                </c:pt>
              </c:numCache>
            </c:numRef>
          </c:yVal>
          <c:smooth val="0"/>
          <c:extLst>
            <c:ext xmlns:c16="http://schemas.microsoft.com/office/drawing/2014/chart" uri="{C3380CC4-5D6E-409C-BE32-E72D297353CC}">
              <c16:uniqueId val="{00000001-B7BA-4B7B-8035-8853E9809761}"/>
            </c:ext>
          </c:extLst>
        </c:ser>
        <c:ser>
          <c:idx val="17"/>
          <c:order val="1"/>
          <c:tx>
            <c:v>Firm 2</c:v>
          </c:tx>
          <c:spPr>
            <a:ln w="25400" cap="rnd">
              <a:solidFill>
                <a:schemeClr val="tx1"/>
              </a:solidFill>
              <a:round/>
            </a:ln>
            <a:effectLst/>
          </c:spPr>
          <c:marker>
            <c:symbol val="circle"/>
            <c:size val="5"/>
            <c:spPr>
              <a:solidFill>
                <a:schemeClr val="tx1"/>
              </a:solidFill>
              <a:ln w="9525">
                <a:solidFill>
                  <a:schemeClr val="tx1"/>
                </a:solidFill>
              </a:ln>
              <a:effectLst/>
            </c:spPr>
          </c:marker>
          <c:dLbls>
            <c:dLbl>
              <c:idx val="0"/>
              <c:layout>
                <c:manualLayout>
                  <c:x val="0.16873483291393701"/>
                  <c:y val="-6.1579123222602603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B7BA-4B7B-8035-8853E980976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'!$O$12</c:f>
              <c:numCache>
                <c:formatCode>General</c:formatCode>
                <c:ptCount val="1"/>
                <c:pt idx="0">
                  <c:v>4</c:v>
                </c:pt>
              </c:numCache>
            </c:numRef>
          </c:xVal>
          <c:yVal>
            <c:numRef>
              <c:f>'heat map '!$P$12</c:f>
              <c:numCache>
                <c:formatCode>General</c:formatCode>
                <c:ptCount val="1"/>
                <c:pt idx="0">
                  <c:v>8</c:v>
                </c:pt>
              </c:numCache>
            </c:numRef>
          </c:yVal>
          <c:smooth val="0"/>
          <c:extLst>
            <c:ext xmlns:c16="http://schemas.microsoft.com/office/drawing/2014/chart" uri="{C3380CC4-5D6E-409C-BE32-E72D297353CC}">
              <c16:uniqueId val="{00000003-B7BA-4B7B-8035-8853E9809761}"/>
            </c:ext>
          </c:extLst>
        </c:ser>
        <c:ser>
          <c:idx val="18"/>
          <c:order val="2"/>
          <c:tx>
            <c:v>Firm 3</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8.5451756981020102E-2"/>
                  <c:y val="-0.12867865595988201"/>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4-B7BA-4B7B-8035-8853E980976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'!$O$13</c:f>
              <c:numCache>
                <c:formatCode>General</c:formatCode>
                <c:ptCount val="1"/>
                <c:pt idx="0">
                  <c:v>3</c:v>
                </c:pt>
              </c:numCache>
            </c:numRef>
          </c:xVal>
          <c:yVal>
            <c:numRef>
              <c:f>'heat map '!$P$13</c:f>
              <c:numCache>
                <c:formatCode>General</c:formatCode>
                <c:ptCount val="1"/>
                <c:pt idx="0">
                  <c:v>9</c:v>
                </c:pt>
              </c:numCache>
            </c:numRef>
          </c:yVal>
          <c:smooth val="0"/>
          <c:extLst>
            <c:ext xmlns:c16="http://schemas.microsoft.com/office/drawing/2014/chart" uri="{C3380CC4-5D6E-409C-BE32-E72D297353CC}">
              <c16:uniqueId val="{00000005-B7BA-4B7B-8035-8853E9809761}"/>
            </c:ext>
          </c:extLst>
        </c:ser>
        <c:ser>
          <c:idx val="19"/>
          <c:order val="3"/>
          <c:tx>
            <c:v>Firm 4</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0.22879018804595699"/>
                  <c:y val="8.5785770639921297E-3"/>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B7BA-4B7B-8035-8853E980976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'!$O$14</c:f>
              <c:numCache>
                <c:formatCode>General</c:formatCode>
                <c:ptCount val="1"/>
                <c:pt idx="0">
                  <c:v>3</c:v>
                </c:pt>
              </c:numCache>
            </c:numRef>
          </c:xVal>
          <c:yVal>
            <c:numRef>
              <c:f>'heat map '!$P$14</c:f>
              <c:numCache>
                <c:formatCode>General</c:formatCode>
                <c:ptCount val="1"/>
                <c:pt idx="0">
                  <c:v>9</c:v>
                </c:pt>
              </c:numCache>
            </c:numRef>
          </c:yVal>
          <c:smooth val="0"/>
          <c:extLst>
            <c:ext xmlns:c16="http://schemas.microsoft.com/office/drawing/2014/chart" uri="{C3380CC4-5D6E-409C-BE32-E72D297353CC}">
              <c16:uniqueId val="{00000007-B7BA-4B7B-8035-8853E9809761}"/>
            </c:ext>
          </c:extLst>
        </c:ser>
        <c:ser>
          <c:idx val="20"/>
          <c:order val="4"/>
          <c:tx>
            <c:v>Firm 5</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0.137825414485516"/>
                  <c:y val="-7.2917905043933098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B7BA-4B7B-8035-8853E980976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'!$O$15</c:f>
              <c:numCache>
                <c:formatCode>General</c:formatCode>
                <c:ptCount val="1"/>
                <c:pt idx="0">
                  <c:v>3</c:v>
                </c:pt>
              </c:numCache>
            </c:numRef>
          </c:xVal>
          <c:yVal>
            <c:numRef>
              <c:f>'heat map '!$P$15</c:f>
              <c:numCache>
                <c:formatCode>General</c:formatCode>
                <c:ptCount val="1"/>
                <c:pt idx="0">
                  <c:v>9</c:v>
                </c:pt>
              </c:numCache>
            </c:numRef>
          </c:yVal>
          <c:smooth val="0"/>
          <c:extLst>
            <c:ext xmlns:c16="http://schemas.microsoft.com/office/drawing/2014/chart" uri="{C3380CC4-5D6E-409C-BE32-E72D297353CC}">
              <c16:uniqueId val="{00000009-B7BA-4B7B-8035-8853E9809761}"/>
            </c:ext>
          </c:extLst>
        </c:ser>
        <c:ser>
          <c:idx val="21"/>
          <c:order val="5"/>
          <c:tx>
            <c:v>Firm 6</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0.21955857776753299"/>
                  <c:y val="7.01770587130712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A-B7BA-4B7B-8035-8853E980976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'!$O$16</c:f>
              <c:numCache>
                <c:formatCode>General</c:formatCode>
                <c:ptCount val="1"/>
                <c:pt idx="0">
                  <c:v>3</c:v>
                </c:pt>
              </c:numCache>
            </c:numRef>
          </c:xVal>
          <c:yVal>
            <c:numRef>
              <c:f>'heat map '!$P$16</c:f>
              <c:numCache>
                <c:formatCode>General</c:formatCode>
                <c:ptCount val="1"/>
                <c:pt idx="0">
                  <c:v>9</c:v>
                </c:pt>
              </c:numCache>
            </c:numRef>
          </c:yVal>
          <c:smooth val="0"/>
          <c:extLst>
            <c:ext xmlns:c16="http://schemas.microsoft.com/office/drawing/2014/chart" uri="{C3380CC4-5D6E-409C-BE32-E72D297353CC}">
              <c16:uniqueId val="{0000000B-B7BA-4B7B-8035-8853E9809761}"/>
            </c:ext>
          </c:extLst>
        </c:ser>
        <c:ser>
          <c:idx val="22"/>
          <c:order val="6"/>
          <c:tx>
            <c:v>Firm 7</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'!$O$17</c:f>
              <c:numCache>
                <c:formatCode>General</c:formatCode>
                <c:ptCount val="1"/>
                <c:pt idx="0">
                  <c:v>1</c:v>
                </c:pt>
              </c:numCache>
            </c:numRef>
          </c:xVal>
          <c:yVal>
            <c:numRef>
              <c:f>'heat map '!$P$17</c:f>
              <c:numCache>
                <c:formatCode>General</c:formatCode>
                <c:ptCount val="1"/>
                <c:pt idx="0">
                  <c:v>34</c:v>
                </c:pt>
              </c:numCache>
            </c:numRef>
          </c:yVal>
          <c:smooth val="0"/>
          <c:extLst>
            <c:ext xmlns:c16="http://schemas.microsoft.com/office/drawing/2014/chart" uri="{C3380CC4-5D6E-409C-BE32-E72D297353CC}">
              <c16:uniqueId val="{0000000C-B7BA-4B7B-8035-8853E9809761}"/>
            </c:ext>
          </c:extLst>
        </c:ser>
        <c:ser>
          <c:idx val="23"/>
          <c:order val="7"/>
          <c:tx>
            <c:v>Firm 8</c:v>
          </c:tx>
          <c:spPr>
            <a:ln w="25400" cap="rnd">
              <a:solidFill>
                <a:schemeClr val="tx1"/>
              </a:solidFill>
              <a:round/>
            </a:ln>
            <a:effectLst/>
          </c:spPr>
          <c:marker>
            <c:symbol val="circle"/>
            <c:size val="5"/>
            <c:spPr>
              <a:solidFill>
                <a:schemeClr val="tx1"/>
              </a:solidFill>
              <a:ln w="9525">
                <a:solidFill>
                  <a:schemeClr val="tx1"/>
                </a:solidFill>
              </a:ln>
              <a:effectLst/>
            </c:spPr>
          </c:marker>
          <c:dLbls>
            <c:dLbl>
              <c:idx val="0"/>
              <c:layout>
                <c:manualLayout>
                  <c:x val="-3.8626046088732699E-2"/>
                  <c:y val="6.7177225333748106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D-B7BA-4B7B-8035-8853E980976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'!$O$18</c:f>
              <c:numCache>
                <c:formatCode>General</c:formatCode>
                <c:ptCount val="1"/>
                <c:pt idx="0">
                  <c:v>4</c:v>
                </c:pt>
              </c:numCache>
            </c:numRef>
          </c:xVal>
          <c:yVal>
            <c:numRef>
              <c:f>'heat map '!$P$18</c:f>
              <c:numCache>
                <c:formatCode>General</c:formatCode>
                <c:ptCount val="1"/>
                <c:pt idx="0">
                  <c:v>5</c:v>
                </c:pt>
              </c:numCache>
            </c:numRef>
          </c:yVal>
          <c:smooth val="0"/>
          <c:extLst>
            <c:ext xmlns:c16="http://schemas.microsoft.com/office/drawing/2014/chart" uri="{C3380CC4-5D6E-409C-BE32-E72D297353CC}">
              <c16:uniqueId val="{0000000E-B7BA-4B7B-8035-8853E9809761}"/>
            </c:ext>
          </c:extLst>
        </c:ser>
        <c:ser>
          <c:idx val="24"/>
          <c:order val="8"/>
          <c:tx>
            <c:v>Firm 9</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0.122222222222222"/>
                  <c:y val="-8.3617430091445296E-17"/>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F-B7BA-4B7B-8035-8853E980976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'!$O$19</c:f>
              <c:numCache>
                <c:formatCode>General</c:formatCode>
                <c:ptCount val="1"/>
                <c:pt idx="0">
                  <c:v>3</c:v>
                </c:pt>
              </c:numCache>
            </c:numRef>
          </c:xVal>
          <c:yVal>
            <c:numRef>
              <c:f>'heat map '!$P$19</c:f>
              <c:numCache>
                <c:formatCode>General</c:formatCode>
                <c:ptCount val="1"/>
                <c:pt idx="0">
                  <c:v>5</c:v>
                </c:pt>
              </c:numCache>
            </c:numRef>
          </c:yVal>
          <c:smooth val="0"/>
          <c:extLst>
            <c:ext xmlns:c16="http://schemas.microsoft.com/office/drawing/2014/chart" uri="{C3380CC4-5D6E-409C-BE32-E72D297353CC}">
              <c16:uniqueId val="{00000010-B7BA-4B7B-8035-8853E9809761}"/>
            </c:ext>
          </c:extLst>
        </c:ser>
        <c:ser>
          <c:idx val="25"/>
          <c:order val="9"/>
          <c:tx>
            <c:v>Firm 10</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0.148872718338247"/>
                  <c:y val="-1.79140277972916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1-B7BA-4B7B-8035-8853E980976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'!$O$20</c:f>
              <c:numCache>
                <c:formatCode>General</c:formatCode>
                <c:ptCount val="1"/>
                <c:pt idx="0">
                  <c:v>3</c:v>
                </c:pt>
              </c:numCache>
            </c:numRef>
          </c:xVal>
          <c:yVal>
            <c:numRef>
              <c:f>'heat map '!$P$20</c:f>
              <c:numCache>
                <c:formatCode>General</c:formatCode>
                <c:ptCount val="1"/>
                <c:pt idx="0">
                  <c:v>8</c:v>
                </c:pt>
              </c:numCache>
            </c:numRef>
          </c:yVal>
          <c:smooth val="0"/>
          <c:extLst>
            <c:ext xmlns:c16="http://schemas.microsoft.com/office/drawing/2014/chart" uri="{C3380CC4-5D6E-409C-BE32-E72D297353CC}">
              <c16:uniqueId val="{00000012-B7BA-4B7B-8035-8853E9809761}"/>
            </c:ext>
          </c:extLst>
        </c:ser>
        <c:ser>
          <c:idx val="26"/>
          <c:order val="10"/>
          <c:tx>
            <c:v>Firm 11</c:v>
          </c:tx>
          <c:spPr>
            <a:ln w="25400" cap="rnd">
              <a:noFill/>
              <a:round/>
            </a:ln>
            <a:effectLst/>
          </c:spPr>
          <c:marker>
            <c:symbol val="circle"/>
            <c:size val="5"/>
            <c:spPr>
              <a:solidFill>
                <a:schemeClr val="accent3">
                  <a:lumMod val="60000"/>
                  <a:lumOff val="40000"/>
                </a:schemeClr>
              </a:solidFill>
              <a:ln w="9525">
                <a:solidFill>
                  <a:schemeClr val="accent3">
                    <a:lumMod val="60000"/>
                    <a:lumOff val="40000"/>
                  </a:schemeClr>
                </a:solidFill>
              </a:ln>
              <a:effectLst/>
            </c:spPr>
          </c:marker>
          <c:dLbls>
            <c:dLbl>
              <c:idx val="0"/>
              <c:layout>
                <c:manualLayout>
                  <c:x val="-9.3721281850150995E-2"/>
                  <c:y val="6.8628616511936996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3-B7BA-4B7B-8035-8853E980976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'!$O$21</c:f>
              <c:numCache>
                <c:formatCode>General</c:formatCode>
                <c:ptCount val="1"/>
                <c:pt idx="0">
                  <c:v>3</c:v>
                </c:pt>
              </c:numCache>
            </c:numRef>
          </c:xVal>
          <c:yVal>
            <c:numRef>
              <c:f>'heat map '!$P$21</c:f>
              <c:numCache>
                <c:formatCode>General</c:formatCode>
                <c:ptCount val="1"/>
                <c:pt idx="0">
                  <c:v>5</c:v>
                </c:pt>
              </c:numCache>
            </c:numRef>
          </c:yVal>
          <c:smooth val="0"/>
          <c:extLst>
            <c:ext xmlns:c16="http://schemas.microsoft.com/office/drawing/2014/chart" uri="{C3380CC4-5D6E-409C-BE32-E72D297353CC}">
              <c16:uniqueId val="{00000014-B7BA-4B7B-8035-8853E9809761}"/>
            </c:ext>
          </c:extLst>
        </c:ser>
        <c:ser>
          <c:idx val="27"/>
          <c:order val="11"/>
          <c:tx>
            <c:v>Firm 12</c:v>
          </c:tx>
          <c:spPr>
            <a:ln w="25400" cap="rnd">
              <a:solidFill>
                <a:schemeClr val="tx1"/>
              </a:solidFill>
              <a:round/>
            </a:ln>
            <a:effectLst/>
          </c:spPr>
          <c:marker>
            <c:symbol val="circle"/>
            <c:size val="5"/>
            <c:spPr>
              <a:solidFill>
                <a:schemeClr val="tx1"/>
              </a:solidFill>
              <a:ln w="9525">
                <a:solidFill>
                  <a:schemeClr val="tx1"/>
                </a:solidFill>
              </a:ln>
              <a:effectLst/>
            </c:spPr>
          </c:marker>
          <c:dLbls>
            <c:dLbl>
              <c:idx val="0"/>
              <c:layout>
                <c:manualLayout>
                  <c:x val="6.4327173655531894E-2"/>
                  <c:y val="-3.8361545710928001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5-B7BA-4B7B-8035-8853E980976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'!$O$22</c:f>
              <c:numCache>
                <c:formatCode>General</c:formatCode>
                <c:ptCount val="1"/>
                <c:pt idx="0">
                  <c:v>4</c:v>
                </c:pt>
              </c:numCache>
            </c:numRef>
          </c:xVal>
          <c:yVal>
            <c:numRef>
              <c:f>'heat map '!$P$22</c:f>
              <c:numCache>
                <c:formatCode>General</c:formatCode>
                <c:ptCount val="1"/>
                <c:pt idx="0">
                  <c:v>8</c:v>
                </c:pt>
              </c:numCache>
            </c:numRef>
          </c:yVal>
          <c:smooth val="0"/>
          <c:extLst>
            <c:ext xmlns:c16="http://schemas.microsoft.com/office/drawing/2014/chart" uri="{C3380CC4-5D6E-409C-BE32-E72D297353CC}">
              <c16:uniqueId val="{00000016-B7BA-4B7B-8035-8853E9809761}"/>
            </c:ext>
          </c:extLst>
        </c:ser>
        <c:ser>
          <c:idx val="28"/>
          <c:order val="12"/>
          <c:tx>
            <c:v>Firm 13</c:v>
          </c:tx>
          <c:spPr>
            <a:ln w="25400" cap="rnd">
              <a:solidFill>
                <a:schemeClr val="tx1"/>
              </a:solidFill>
              <a:round/>
            </a:ln>
            <a:effectLst/>
          </c:spPr>
          <c:marker>
            <c:symbol val="circle"/>
            <c:size val="5"/>
            <c:spPr>
              <a:solidFill>
                <a:schemeClr val="tx1"/>
              </a:solidFill>
              <a:ln w="9525">
                <a:solidFill>
                  <a:schemeClr val="tx1"/>
                </a:solidFill>
              </a:ln>
              <a:effectLst/>
            </c:spPr>
          </c:marker>
          <c:dLbls>
            <c:dLbl>
              <c:idx val="0"/>
              <c:layout>
                <c:manualLayout>
                  <c:x val="0.172800732502225"/>
                  <c:y val="-5.5981021111456896E-3"/>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7-B7BA-4B7B-8035-8853E980976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'!$O$23</c:f>
              <c:numCache>
                <c:formatCode>General</c:formatCode>
                <c:ptCount val="1"/>
                <c:pt idx="0">
                  <c:v>4</c:v>
                </c:pt>
              </c:numCache>
            </c:numRef>
          </c:xVal>
          <c:yVal>
            <c:numRef>
              <c:f>'heat map '!$P$23</c:f>
              <c:numCache>
                <c:formatCode>General</c:formatCode>
                <c:ptCount val="1"/>
                <c:pt idx="0">
                  <c:v>8</c:v>
                </c:pt>
              </c:numCache>
            </c:numRef>
          </c:yVal>
          <c:smooth val="0"/>
          <c:extLst>
            <c:ext xmlns:c16="http://schemas.microsoft.com/office/drawing/2014/chart" uri="{C3380CC4-5D6E-409C-BE32-E72D297353CC}">
              <c16:uniqueId val="{00000018-B7BA-4B7B-8035-8853E9809761}"/>
            </c:ext>
          </c:extLst>
        </c:ser>
        <c:ser>
          <c:idx val="29"/>
          <c:order val="13"/>
          <c:tx>
            <c:v>Firm 14</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3.8888888888888903E-2"/>
                  <c:y val="-7.2976054732040996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9-B7BA-4B7B-8035-8853E980976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'!$O$24</c:f>
              <c:numCache>
                <c:formatCode>General</c:formatCode>
                <c:ptCount val="1"/>
                <c:pt idx="0">
                  <c:v>3</c:v>
                </c:pt>
              </c:numCache>
            </c:numRef>
          </c:xVal>
          <c:yVal>
            <c:numRef>
              <c:f>'heat map '!$P$24</c:f>
              <c:numCache>
                <c:formatCode>General</c:formatCode>
                <c:ptCount val="1"/>
                <c:pt idx="0">
                  <c:v>9</c:v>
                </c:pt>
              </c:numCache>
            </c:numRef>
          </c:yVal>
          <c:smooth val="0"/>
          <c:extLst>
            <c:ext xmlns:c16="http://schemas.microsoft.com/office/drawing/2014/chart" uri="{C3380CC4-5D6E-409C-BE32-E72D297353CC}">
              <c16:uniqueId val="{0000001A-B7BA-4B7B-8035-8853E9809761}"/>
            </c:ext>
          </c:extLst>
        </c:ser>
        <c:ser>
          <c:idx val="30"/>
          <c:order val="14"/>
          <c:tx>
            <c:v>Firm 15</c:v>
          </c:tx>
          <c:spPr>
            <a:ln w="25400" cap="rnd">
              <a:solidFill>
                <a:schemeClr val="tx1"/>
              </a:solidFill>
              <a:round/>
            </a:ln>
            <a:effectLst/>
          </c:spPr>
          <c:marker>
            <c:symbol val="circle"/>
            <c:size val="5"/>
            <c:spPr>
              <a:solidFill>
                <a:schemeClr val="tx1"/>
              </a:solidFill>
              <a:ln w="9525">
                <a:solidFill>
                  <a:schemeClr val="tx1"/>
                </a:solidFill>
              </a:ln>
              <a:effectLst/>
            </c:spPr>
          </c:marker>
          <c:dLbls>
            <c:dLbl>
              <c:idx val="0"/>
              <c:layout>
                <c:manualLayout>
                  <c:x val="-3.8546008695269901E-4"/>
                  <c:y val="-7.2875608407908604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B-B7BA-4B7B-8035-8853E980976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'!$O$25</c:f>
              <c:numCache>
                <c:formatCode>General</c:formatCode>
                <c:ptCount val="1"/>
                <c:pt idx="0">
                  <c:v>4</c:v>
                </c:pt>
              </c:numCache>
            </c:numRef>
          </c:xVal>
          <c:yVal>
            <c:numRef>
              <c:f>'heat map '!$P$25</c:f>
              <c:numCache>
                <c:formatCode>General</c:formatCode>
                <c:ptCount val="1"/>
                <c:pt idx="0">
                  <c:v>8</c:v>
                </c:pt>
              </c:numCache>
            </c:numRef>
          </c:yVal>
          <c:smooth val="0"/>
          <c:extLst>
            <c:ext xmlns:c16="http://schemas.microsoft.com/office/drawing/2014/chart" uri="{C3380CC4-5D6E-409C-BE32-E72D297353CC}">
              <c16:uniqueId val="{0000001C-B7BA-4B7B-8035-8853E9809761}"/>
            </c:ext>
          </c:extLst>
        </c:ser>
        <c:ser>
          <c:idx val="15"/>
          <c:order val="15"/>
          <c:tx>
            <c:v>Firm 16</c:v>
          </c:tx>
          <c:spPr>
            <a:ln w="25400" cap="rnd">
              <a:solidFill>
                <a:schemeClr val="tx1"/>
              </a:solidFill>
              <a:round/>
            </a:ln>
            <a:effectLst/>
          </c:spPr>
          <c:marker>
            <c:symbol val="circle"/>
            <c:size val="5"/>
            <c:spPr>
              <a:solidFill>
                <a:schemeClr val="tx1"/>
              </a:solidFill>
              <a:ln w="9525">
                <a:solidFill>
                  <a:schemeClr val="tx1"/>
                </a:solidFill>
              </a:ln>
              <a:effectLst/>
            </c:spPr>
          </c:marker>
          <c:dLbls>
            <c:dLbl>
              <c:idx val="0"/>
              <c:layout>
                <c:manualLayout>
                  <c:x val="6.4029114402248705E-2"/>
                  <c:y val="0.112887712650741"/>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D-B7BA-4B7B-8035-8853E980976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'!$O$26</c:f>
              <c:numCache>
                <c:formatCode>General</c:formatCode>
                <c:ptCount val="1"/>
                <c:pt idx="0">
                  <c:v>4</c:v>
                </c:pt>
              </c:numCache>
            </c:numRef>
          </c:xVal>
          <c:yVal>
            <c:numRef>
              <c:f>'heat map '!$P$26</c:f>
              <c:numCache>
                <c:formatCode>General</c:formatCode>
                <c:ptCount val="1"/>
                <c:pt idx="0">
                  <c:v>8</c:v>
                </c:pt>
              </c:numCache>
            </c:numRef>
          </c:yVal>
          <c:smooth val="0"/>
          <c:extLst>
            <c:ext xmlns:c16="http://schemas.microsoft.com/office/drawing/2014/chart" uri="{C3380CC4-5D6E-409C-BE32-E72D297353CC}">
              <c16:uniqueId val="{0000001E-B7BA-4B7B-8035-8853E9809761}"/>
            </c:ext>
          </c:extLst>
        </c:ser>
        <c:dLbls>
          <c:showLegendKey val="0"/>
          <c:showVal val="1"/>
          <c:showCatName val="0"/>
          <c:showSerName val="0"/>
          <c:showPercent val="0"/>
          <c:showBubbleSize val="0"/>
        </c:dLbls>
        <c:axId val="-1972282240"/>
        <c:axId val="-2000557984"/>
      </c:scatterChart>
      <c:valAx>
        <c:axId val="-1972282240"/>
        <c:scaling>
          <c:orientation val="minMax"/>
          <c:max val="6.5"/>
          <c:min val="0"/>
        </c:scaling>
        <c:delete val="1"/>
        <c:axPos val="b"/>
        <c:numFmt formatCode="General" sourceLinked="0"/>
        <c:majorTickMark val="none"/>
        <c:minorTickMark val="none"/>
        <c:tickLblPos val="nextTo"/>
        <c:crossAx val="-2000557984"/>
        <c:crosses val="autoZero"/>
        <c:crossBetween val="midCat"/>
      </c:valAx>
      <c:valAx>
        <c:axId val="-2000557984"/>
        <c:scaling>
          <c:orientation val="minMax"/>
          <c:max val="45"/>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972282240"/>
        <c:crosses val="autoZero"/>
        <c:crossBetween val="midCat"/>
      </c:valAx>
      <c:spPr>
        <a:solidFill>
          <a:schemeClr val="bg1"/>
        </a:solidFill>
        <a:ln w="19050">
          <a:noFill/>
        </a:ln>
        <a:effectLst/>
      </c:spPr>
    </c:plotArea>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16"/>
          <c:order val="0"/>
          <c:tx>
            <c:v>Firm 1</c:v>
          </c:tx>
          <c:spPr>
            <a:ln w="25400" cap="rnd">
              <a:solidFill>
                <a:schemeClr val="tx1"/>
              </a:solidFill>
              <a:round/>
            </a:ln>
            <a:effectLst/>
          </c:spPr>
          <c:marker>
            <c:symbol val="circle"/>
            <c:size val="5"/>
            <c:spPr>
              <a:solidFill>
                <a:schemeClr val="tx1"/>
              </a:solidFill>
              <a:ln w="9525">
                <a:solidFill>
                  <a:schemeClr val="tx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'!$Q$11</c:f>
              <c:numCache>
                <c:formatCode>General</c:formatCode>
                <c:ptCount val="1"/>
                <c:pt idx="0">
                  <c:v>6</c:v>
                </c:pt>
              </c:numCache>
            </c:numRef>
          </c:xVal>
          <c:yVal>
            <c:numRef>
              <c:f>'heat map '!$R$11</c:f>
              <c:numCache>
                <c:formatCode>General</c:formatCode>
                <c:ptCount val="1"/>
                <c:pt idx="0">
                  <c:v>34</c:v>
                </c:pt>
              </c:numCache>
            </c:numRef>
          </c:yVal>
          <c:smooth val="0"/>
          <c:extLst>
            <c:ext xmlns:c16="http://schemas.microsoft.com/office/drawing/2014/chart" uri="{C3380CC4-5D6E-409C-BE32-E72D297353CC}">
              <c16:uniqueId val="{00000000-3391-4D86-AB31-3DAB169C3F99}"/>
            </c:ext>
          </c:extLst>
        </c:ser>
        <c:ser>
          <c:idx val="17"/>
          <c:order val="1"/>
          <c:tx>
            <c:v>Firm 2</c:v>
          </c:tx>
          <c:spPr>
            <a:ln w="25400" cap="rnd">
              <a:solidFill>
                <a:schemeClr val="tx1"/>
              </a:solidFill>
              <a:round/>
            </a:ln>
            <a:effectLst/>
          </c:spPr>
          <c:marker>
            <c:symbol val="circle"/>
            <c:size val="5"/>
            <c:spPr>
              <a:solidFill>
                <a:schemeClr val="tx1"/>
              </a:solidFill>
              <a:ln w="9525">
                <a:solidFill>
                  <a:schemeClr val="tx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'!$Q$12</c:f>
              <c:numCache>
                <c:formatCode>General</c:formatCode>
                <c:ptCount val="1"/>
                <c:pt idx="0">
                  <c:v>5</c:v>
                </c:pt>
              </c:numCache>
            </c:numRef>
          </c:xVal>
          <c:yVal>
            <c:numRef>
              <c:f>'heat map '!$R$12</c:f>
              <c:numCache>
                <c:formatCode>General</c:formatCode>
                <c:ptCount val="1"/>
                <c:pt idx="0">
                  <c:v>21</c:v>
                </c:pt>
              </c:numCache>
            </c:numRef>
          </c:yVal>
          <c:smooth val="0"/>
          <c:extLst>
            <c:ext xmlns:c16="http://schemas.microsoft.com/office/drawing/2014/chart" uri="{C3380CC4-5D6E-409C-BE32-E72D297353CC}">
              <c16:uniqueId val="{00000001-3391-4D86-AB31-3DAB169C3F99}"/>
            </c:ext>
          </c:extLst>
        </c:ser>
        <c:ser>
          <c:idx val="18"/>
          <c:order val="2"/>
          <c:tx>
            <c:v>Firm 3</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'!$Q$13</c:f>
              <c:numCache>
                <c:formatCode>General</c:formatCode>
                <c:ptCount val="1"/>
                <c:pt idx="0">
                  <c:v>1</c:v>
                </c:pt>
              </c:numCache>
            </c:numRef>
          </c:xVal>
          <c:yVal>
            <c:numRef>
              <c:f>'heat map '!$R$13</c:f>
              <c:numCache>
                <c:formatCode>General</c:formatCode>
                <c:ptCount val="1"/>
                <c:pt idx="0">
                  <c:v>34</c:v>
                </c:pt>
              </c:numCache>
            </c:numRef>
          </c:yVal>
          <c:smooth val="0"/>
          <c:extLst>
            <c:ext xmlns:c16="http://schemas.microsoft.com/office/drawing/2014/chart" uri="{C3380CC4-5D6E-409C-BE32-E72D297353CC}">
              <c16:uniqueId val="{00000002-3391-4D86-AB31-3DAB169C3F99}"/>
            </c:ext>
          </c:extLst>
        </c:ser>
        <c:ser>
          <c:idx val="19"/>
          <c:order val="3"/>
          <c:tx>
            <c:v>Firm 4</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2.0236934668482402E-3"/>
                  <c:y val="-4.9323495676534497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3391-4D86-AB31-3DAB169C3F99}"/>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'!$Q$14</c:f>
              <c:numCache>
                <c:formatCode>General</c:formatCode>
                <c:ptCount val="1"/>
                <c:pt idx="0">
                  <c:v>1</c:v>
                </c:pt>
              </c:numCache>
            </c:numRef>
          </c:xVal>
          <c:yVal>
            <c:numRef>
              <c:f>'heat map '!$R$14</c:f>
              <c:numCache>
                <c:formatCode>General</c:formatCode>
                <c:ptCount val="1"/>
                <c:pt idx="0">
                  <c:v>34</c:v>
                </c:pt>
              </c:numCache>
            </c:numRef>
          </c:yVal>
          <c:smooth val="0"/>
          <c:extLst>
            <c:ext xmlns:c16="http://schemas.microsoft.com/office/drawing/2014/chart" uri="{C3380CC4-5D6E-409C-BE32-E72D297353CC}">
              <c16:uniqueId val="{00000004-3391-4D86-AB31-3DAB169C3F99}"/>
            </c:ext>
          </c:extLst>
        </c:ser>
        <c:ser>
          <c:idx val="20"/>
          <c:order val="4"/>
          <c:tx>
            <c:v>Firm 5</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'!$Q$15</c:f>
              <c:numCache>
                <c:formatCode>General</c:formatCode>
                <c:ptCount val="1"/>
                <c:pt idx="0">
                  <c:v>1</c:v>
                </c:pt>
              </c:numCache>
            </c:numRef>
          </c:xVal>
          <c:yVal>
            <c:numRef>
              <c:f>'heat map '!$R$15</c:f>
              <c:numCache>
                <c:formatCode>General</c:formatCode>
                <c:ptCount val="1"/>
                <c:pt idx="0">
                  <c:v>40</c:v>
                </c:pt>
              </c:numCache>
            </c:numRef>
          </c:yVal>
          <c:smooth val="0"/>
          <c:extLst>
            <c:ext xmlns:c16="http://schemas.microsoft.com/office/drawing/2014/chart" uri="{C3380CC4-5D6E-409C-BE32-E72D297353CC}">
              <c16:uniqueId val="{00000005-3391-4D86-AB31-3DAB169C3F99}"/>
            </c:ext>
          </c:extLst>
        </c:ser>
        <c:ser>
          <c:idx val="21"/>
          <c:order val="5"/>
          <c:tx>
            <c:v>Firm 6</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0.105555555555556"/>
                  <c:y val="3.1927023945268002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3391-4D86-AB31-3DAB169C3F99}"/>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'!$Q$16</c:f>
              <c:numCache>
                <c:formatCode>General</c:formatCode>
                <c:ptCount val="1"/>
                <c:pt idx="0">
                  <c:v>1</c:v>
                </c:pt>
              </c:numCache>
            </c:numRef>
          </c:xVal>
          <c:yVal>
            <c:numRef>
              <c:f>'heat map '!$R$16</c:f>
              <c:numCache>
                <c:formatCode>General</c:formatCode>
                <c:ptCount val="1"/>
                <c:pt idx="0">
                  <c:v>40</c:v>
                </c:pt>
              </c:numCache>
            </c:numRef>
          </c:yVal>
          <c:smooth val="0"/>
          <c:extLst>
            <c:ext xmlns:c16="http://schemas.microsoft.com/office/drawing/2014/chart" uri="{C3380CC4-5D6E-409C-BE32-E72D297353CC}">
              <c16:uniqueId val="{00000007-3391-4D86-AB31-3DAB169C3F99}"/>
            </c:ext>
          </c:extLst>
        </c:ser>
        <c:ser>
          <c:idx val="22"/>
          <c:order val="6"/>
          <c:tx>
            <c:v>Firm 7</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1.82132412016341E-2"/>
                  <c:y val="4.3843107268030701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3391-4D86-AB31-3DAB169C3F99}"/>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'!$Q$17</c:f>
              <c:numCache>
                <c:formatCode>General</c:formatCode>
                <c:ptCount val="1"/>
                <c:pt idx="0">
                  <c:v>1</c:v>
                </c:pt>
              </c:numCache>
            </c:numRef>
          </c:xVal>
          <c:yVal>
            <c:numRef>
              <c:f>'heat map '!$R$17</c:f>
              <c:numCache>
                <c:formatCode>General</c:formatCode>
                <c:ptCount val="1"/>
                <c:pt idx="0">
                  <c:v>34</c:v>
                </c:pt>
              </c:numCache>
            </c:numRef>
          </c:yVal>
          <c:smooth val="0"/>
          <c:extLst>
            <c:ext xmlns:c16="http://schemas.microsoft.com/office/drawing/2014/chart" uri="{C3380CC4-5D6E-409C-BE32-E72D297353CC}">
              <c16:uniqueId val="{00000009-3391-4D86-AB31-3DAB169C3F99}"/>
            </c:ext>
          </c:extLst>
        </c:ser>
        <c:ser>
          <c:idx val="23"/>
          <c:order val="7"/>
          <c:tx>
            <c:v>Firm 8</c:v>
          </c:tx>
          <c:spPr>
            <a:ln w="25400" cap="rnd">
              <a:solidFill>
                <a:schemeClr val="tx1"/>
              </a:solidFill>
              <a:round/>
            </a:ln>
            <a:effectLst/>
          </c:spPr>
          <c:marker>
            <c:symbol val="circle"/>
            <c:size val="5"/>
            <c:spPr>
              <a:solidFill>
                <a:schemeClr val="tx1"/>
              </a:solidFill>
              <a:ln w="9525">
                <a:solidFill>
                  <a:schemeClr val="tx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'!$Q$18</c:f>
              <c:numCache>
                <c:formatCode>General</c:formatCode>
                <c:ptCount val="1"/>
                <c:pt idx="0">
                  <c:v>6</c:v>
                </c:pt>
              </c:numCache>
            </c:numRef>
          </c:xVal>
          <c:yVal>
            <c:numRef>
              <c:f>'heat map '!$R$18</c:f>
              <c:numCache>
                <c:formatCode>General</c:formatCode>
                <c:ptCount val="1"/>
                <c:pt idx="0">
                  <c:v>40</c:v>
                </c:pt>
              </c:numCache>
            </c:numRef>
          </c:yVal>
          <c:smooth val="0"/>
          <c:extLst>
            <c:ext xmlns:c16="http://schemas.microsoft.com/office/drawing/2014/chart" uri="{C3380CC4-5D6E-409C-BE32-E72D297353CC}">
              <c16:uniqueId val="{0000000A-3391-4D86-AB31-3DAB169C3F99}"/>
            </c:ext>
          </c:extLst>
        </c:ser>
        <c:ser>
          <c:idx val="24"/>
          <c:order val="8"/>
          <c:tx>
            <c:v>Firm 9</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0.113888888888889"/>
                  <c:y val="1.3683010262257701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B-3391-4D86-AB31-3DAB169C3F99}"/>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'!$Q$19</c:f>
              <c:numCache>
                <c:formatCode>General</c:formatCode>
                <c:ptCount val="1"/>
                <c:pt idx="0">
                  <c:v>1</c:v>
                </c:pt>
              </c:numCache>
            </c:numRef>
          </c:xVal>
          <c:yVal>
            <c:numRef>
              <c:f>'heat map '!$R$19</c:f>
              <c:numCache>
                <c:formatCode>General</c:formatCode>
                <c:ptCount val="1"/>
                <c:pt idx="0">
                  <c:v>34</c:v>
                </c:pt>
              </c:numCache>
            </c:numRef>
          </c:yVal>
          <c:smooth val="0"/>
          <c:extLst>
            <c:ext xmlns:c16="http://schemas.microsoft.com/office/drawing/2014/chart" uri="{C3380CC4-5D6E-409C-BE32-E72D297353CC}">
              <c16:uniqueId val="{0000000C-3391-4D86-AB31-3DAB169C3F99}"/>
            </c:ext>
          </c:extLst>
        </c:ser>
        <c:ser>
          <c:idx val="25"/>
          <c:order val="9"/>
          <c:tx>
            <c:v>Firm 10</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0.12344530147774201"/>
                  <c:y val="-5.48038840850394E-3"/>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D-3391-4D86-AB31-3DAB169C3F99}"/>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'!$Q$20</c:f>
              <c:numCache>
                <c:formatCode>General</c:formatCode>
                <c:ptCount val="1"/>
                <c:pt idx="0">
                  <c:v>3</c:v>
                </c:pt>
              </c:numCache>
            </c:numRef>
          </c:xVal>
          <c:yVal>
            <c:numRef>
              <c:f>'heat map '!$R$20</c:f>
              <c:numCache>
                <c:formatCode>General</c:formatCode>
                <c:ptCount val="1"/>
                <c:pt idx="0">
                  <c:v>8</c:v>
                </c:pt>
              </c:numCache>
            </c:numRef>
          </c:yVal>
          <c:smooth val="0"/>
          <c:extLst>
            <c:ext xmlns:c16="http://schemas.microsoft.com/office/drawing/2014/chart" uri="{C3380CC4-5D6E-409C-BE32-E72D297353CC}">
              <c16:uniqueId val="{0000000E-3391-4D86-AB31-3DAB169C3F99}"/>
            </c:ext>
          </c:extLst>
        </c:ser>
        <c:ser>
          <c:idx val="26"/>
          <c:order val="10"/>
          <c:tx>
            <c:v>Firm 11</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0.13356376881198401"/>
                  <c:y val="2.7401942042519201E-3"/>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F-3391-4D86-AB31-3DAB169C3F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'!$Q$21</c:f>
              <c:numCache>
                <c:formatCode>General</c:formatCode>
                <c:ptCount val="1"/>
                <c:pt idx="0">
                  <c:v>3</c:v>
                </c:pt>
              </c:numCache>
            </c:numRef>
          </c:xVal>
          <c:yVal>
            <c:numRef>
              <c:f>'heat map '!$R$21</c:f>
              <c:numCache>
                <c:formatCode>General</c:formatCode>
                <c:ptCount val="1"/>
                <c:pt idx="0">
                  <c:v>5</c:v>
                </c:pt>
              </c:numCache>
            </c:numRef>
          </c:yVal>
          <c:smooth val="0"/>
          <c:extLst>
            <c:ext xmlns:c16="http://schemas.microsoft.com/office/drawing/2014/chart" uri="{C3380CC4-5D6E-409C-BE32-E72D297353CC}">
              <c16:uniqueId val="{00000010-3391-4D86-AB31-3DAB169C3F99}"/>
            </c:ext>
          </c:extLst>
        </c:ser>
        <c:ser>
          <c:idx val="27"/>
          <c:order val="11"/>
          <c:tx>
            <c:v>Firm 12</c:v>
          </c:tx>
          <c:spPr>
            <a:ln w="25400" cap="rnd">
              <a:solidFill>
                <a:schemeClr val="tx1"/>
              </a:solidFill>
              <a:round/>
            </a:ln>
            <a:effectLst/>
          </c:spPr>
          <c:marker>
            <c:symbol val="circle"/>
            <c:size val="5"/>
            <c:spPr>
              <a:solidFill>
                <a:schemeClr val="tx1"/>
              </a:solidFill>
              <a:ln w="9525">
                <a:solidFill>
                  <a:schemeClr val="tx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'!$Q$22</c:f>
              <c:numCache>
                <c:formatCode>General</c:formatCode>
                <c:ptCount val="1"/>
                <c:pt idx="0">
                  <c:v>4</c:v>
                </c:pt>
              </c:numCache>
            </c:numRef>
          </c:xVal>
          <c:yVal>
            <c:numRef>
              <c:f>'heat map '!$R$22</c:f>
              <c:numCache>
                <c:formatCode>General</c:formatCode>
                <c:ptCount val="1"/>
                <c:pt idx="0">
                  <c:v>8</c:v>
                </c:pt>
              </c:numCache>
            </c:numRef>
          </c:yVal>
          <c:smooth val="0"/>
          <c:extLst>
            <c:ext xmlns:c16="http://schemas.microsoft.com/office/drawing/2014/chart" uri="{C3380CC4-5D6E-409C-BE32-E72D297353CC}">
              <c16:uniqueId val="{00000011-3391-4D86-AB31-3DAB169C3F99}"/>
            </c:ext>
          </c:extLst>
        </c:ser>
        <c:ser>
          <c:idx val="28"/>
          <c:order val="12"/>
          <c:tx>
            <c:v>Firm 13</c:v>
          </c:tx>
          <c:spPr>
            <a:ln w="25400" cap="rnd">
              <a:solidFill>
                <a:schemeClr val="tx1"/>
              </a:solidFill>
              <a:round/>
            </a:ln>
            <a:effectLst/>
          </c:spPr>
          <c:marker>
            <c:symbol val="circle"/>
            <c:size val="5"/>
            <c:spPr>
              <a:solidFill>
                <a:schemeClr val="tx1"/>
              </a:solidFill>
              <a:ln w="9525">
                <a:solidFill>
                  <a:schemeClr val="tx1"/>
                </a:solidFill>
              </a:ln>
              <a:effectLst/>
            </c:spPr>
          </c:marker>
          <c:dLbls>
            <c:dLbl>
              <c:idx val="0"/>
              <c:layout>
                <c:manualLayout>
                  <c:x val="0.10320836680926"/>
                  <c:y val="-2.7401942042520199E-3"/>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2-3391-4D86-AB31-3DAB169C3F99}"/>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'!$Q$23</c:f>
              <c:numCache>
                <c:formatCode>General</c:formatCode>
                <c:ptCount val="1"/>
                <c:pt idx="0">
                  <c:v>4</c:v>
                </c:pt>
              </c:numCache>
            </c:numRef>
          </c:xVal>
          <c:yVal>
            <c:numRef>
              <c:f>'heat map '!$R$23</c:f>
              <c:numCache>
                <c:formatCode>General</c:formatCode>
                <c:ptCount val="1"/>
                <c:pt idx="0">
                  <c:v>8</c:v>
                </c:pt>
              </c:numCache>
            </c:numRef>
          </c:yVal>
          <c:smooth val="0"/>
          <c:extLst>
            <c:ext xmlns:c16="http://schemas.microsoft.com/office/drawing/2014/chart" uri="{C3380CC4-5D6E-409C-BE32-E72D297353CC}">
              <c16:uniqueId val="{00000013-3391-4D86-AB31-3DAB169C3F99}"/>
            </c:ext>
          </c:extLst>
        </c:ser>
        <c:ser>
          <c:idx val="29"/>
          <c:order val="13"/>
          <c:tx>
            <c:v>Firm 14</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0.29166666666666702"/>
                  <c:y val="-1.3567923229802501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4-3391-4D86-AB31-3DAB169C3F99}"/>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'!$Q$24</c:f>
              <c:numCache>
                <c:formatCode>General</c:formatCode>
                <c:ptCount val="1"/>
                <c:pt idx="0">
                  <c:v>3</c:v>
                </c:pt>
              </c:numCache>
            </c:numRef>
          </c:xVal>
          <c:yVal>
            <c:numRef>
              <c:f>'heat map '!$R$24</c:f>
              <c:numCache>
                <c:formatCode>General</c:formatCode>
                <c:ptCount val="1"/>
                <c:pt idx="0">
                  <c:v>9</c:v>
                </c:pt>
              </c:numCache>
            </c:numRef>
          </c:yVal>
          <c:smooth val="0"/>
          <c:extLst>
            <c:ext xmlns:c16="http://schemas.microsoft.com/office/drawing/2014/chart" uri="{C3380CC4-5D6E-409C-BE32-E72D297353CC}">
              <c16:uniqueId val="{00000015-3391-4D86-AB31-3DAB169C3F99}"/>
            </c:ext>
          </c:extLst>
        </c:ser>
        <c:ser>
          <c:idx val="30"/>
          <c:order val="14"/>
          <c:tx>
            <c:v>Firm 15</c:v>
          </c:tx>
          <c:spPr>
            <a:ln w="25400" cap="rnd">
              <a:solidFill>
                <a:schemeClr val="tx1"/>
              </a:solidFill>
              <a:round/>
            </a:ln>
            <a:effectLst/>
          </c:spPr>
          <c:marker>
            <c:symbol val="circle"/>
            <c:size val="5"/>
            <c:spPr>
              <a:solidFill>
                <a:schemeClr val="tx1"/>
              </a:solidFill>
              <a:ln w="9525">
                <a:solidFill>
                  <a:schemeClr val="tx1"/>
                </a:solidFill>
              </a:ln>
              <a:effectLst/>
            </c:spPr>
          </c:marker>
          <c:dLbls>
            <c:dLbl>
              <c:idx val="0"/>
              <c:layout>
                <c:manualLayout>
                  <c:x val="0"/>
                  <c:y val="9.5781071835803894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6-3391-4D86-AB31-3DAB169C3F99}"/>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'!$Q$25</c:f>
              <c:numCache>
                <c:formatCode>General</c:formatCode>
                <c:ptCount val="1"/>
                <c:pt idx="0">
                  <c:v>4</c:v>
                </c:pt>
              </c:numCache>
            </c:numRef>
          </c:xVal>
          <c:yVal>
            <c:numRef>
              <c:f>'heat map '!$R$25</c:f>
              <c:numCache>
                <c:formatCode>General</c:formatCode>
                <c:ptCount val="1"/>
                <c:pt idx="0">
                  <c:v>8</c:v>
                </c:pt>
              </c:numCache>
            </c:numRef>
          </c:yVal>
          <c:smooth val="0"/>
          <c:extLst>
            <c:ext xmlns:c16="http://schemas.microsoft.com/office/drawing/2014/chart" uri="{C3380CC4-5D6E-409C-BE32-E72D297353CC}">
              <c16:uniqueId val="{00000017-3391-4D86-AB31-3DAB169C3F99}"/>
            </c:ext>
          </c:extLst>
        </c:ser>
        <c:ser>
          <c:idx val="15"/>
          <c:order val="15"/>
          <c:tx>
            <c:v>Firm 16</c:v>
          </c:tx>
          <c:spPr>
            <a:ln w="25400" cap="rnd">
              <a:solidFill>
                <a:schemeClr val="tx1"/>
              </a:solidFill>
              <a:round/>
            </a:ln>
            <a:effectLst/>
          </c:spPr>
          <c:marker>
            <c:symbol val="circle"/>
            <c:size val="5"/>
            <c:spPr>
              <a:solidFill>
                <a:schemeClr val="tx1"/>
              </a:solidFill>
              <a:ln w="9525">
                <a:solidFill>
                  <a:schemeClr val="tx1"/>
                </a:solidFill>
              </a:ln>
              <a:effectLst/>
            </c:spPr>
          </c:marker>
          <c:dLbls>
            <c:dLbl>
              <c:idx val="0"/>
              <c:layout>
                <c:manualLayout>
                  <c:x val="0.10959479282956"/>
                  <c:y val="4.9368374447753702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8-3391-4D86-AB31-3DAB169C3F99}"/>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'!$Q$26</c:f>
              <c:numCache>
                <c:formatCode>General</c:formatCode>
                <c:ptCount val="1"/>
                <c:pt idx="0">
                  <c:v>4</c:v>
                </c:pt>
              </c:numCache>
            </c:numRef>
          </c:xVal>
          <c:yVal>
            <c:numRef>
              <c:f>'heat map '!$R$26</c:f>
              <c:numCache>
                <c:formatCode>General</c:formatCode>
                <c:ptCount val="1"/>
                <c:pt idx="0">
                  <c:v>8</c:v>
                </c:pt>
              </c:numCache>
            </c:numRef>
          </c:yVal>
          <c:smooth val="0"/>
          <c:extLst>
            <c:ext xmlns:c16="http://schemas.microsoft.com/office/drawing/2014/chart" uri="{C3380CC4-5D6E-409C-BE32-E72D297353CC}">
              <c16:uniqueId val="{00000019-3391-4D86-AB31-3DAB169C3F99}"/>
            </c:ext>
          </c:extLst>
        </c:ser>
        <c:dLbls>
          <c:showLegendKey val="0"/>
          <c:showVal val="1"/>
          <c:showCatName val="0"/>
          <c:showSerName val="0"/>
          <c:showPercent val="0"/>
          <c:showBubbleSize val="0"/>
        </c:dLbls>
        <c:axId val="-1952722432"/>
        <c:axId val="-1952718592"/>
      </c:scatterChart>
      <c:valAx>
        <c:axId val="-1952722432"/>
        <c:scaling>
          <c:orientation val="minMax"/>
          <c:max val="6.5"/>
          <c:min val="0"/>
        </c:scaling>
        <c:delete val="1"/>
        <c:axPos val="b"/>
        <c:numFmt formatCode="General" sourceLinked="0"/>
        <c:majorTickMark val="none"/>
        <c:minorTickMark val="none"/>
        <c:tickLblPos val="nextTo"/>
        <c:crossAx val="-1952718592"/>
        <c:crosses val="autoZero"/>
        <c:crossBetween val="midCat"/>
      </c:valAx>
      <c:valAx>
        <c:axId val="-1952718592"/>
        <c:scaling>
          <c:orientation val="minMax"/>
          <c:max val="45"/>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52722432"/>
        <c:crosses val="autoZero"/>
        <c:crossBetween val="midCat"/>
      </c:valAx>
      <c:spPr>
        <a:noFill/>
        <a:ln w="25400">
          <a:noFill/>
        </a:ln>
        <a:effectLst/>
      </c:spPr>
    </c:plotArea>
    <c:plotVisOnly val="1"/>
    <c:dispBlanksAs val="gap"/>
    <c:showDLblsOverMax val="0"/>
  </c:chart>
  <c:spPr>
    <a:noFill/>
    <a:ln>
      <a:solidFill>
        <a:schemeClr val="tx1"/>
      </a:solid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16"/>
          <c:order val="0"/>
          <c:tx>
            <c:v>Firm 1</c:v>
          </c:tx>
          <c:spPr>
            <a:ln w="25400" cap="rnd">
              <a:solidFill>
                <a:schemeClr val="tx1"/>
              </a:solidFill>
              <a:round/>
            </a:ln>
            <a:effectLst/>
          </c:spPr>
          <c:marker>
            <c:symbol val="circle"/>
            <c:size val="5"/>
            <c:spPr>
              <a:solidFill>
                <a:schemeClr val="tx1"/>
              </a:solidFill>
              <a:ln w="9525">
                <a:solidFill>
                  <a:schemeClr val="tx1"/>
                </a:solidFill>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'!$Q$11</c:f>
              <c:numCache>
                <c:formatCode>General</c:formatCode>
                <c:ptCount val="1"/>
                <c:pt idx="0">
                  <c:v>6</c:v>
                </c:pt>
              </c:numCache>
            </c:numRef>
          </c:xVal>
          <c:yVal>
            <c:numRef>
              <c:f>'heat map '!$R$11</c:f>
              <c:numCache>
                <c:formatCode>General</c:formatCode>
                <c:ptCount val="1"/>
                <c:pt idx="0">
                  <c:v>34</c:v>
                </c:pt>
              </c:numCache>
            </c:numRef>
          </c:yVal>
          <c:smooth val="0"/>
          <c:extLst>
            <c:ext xmlns:c16="http://schemas.microsoft.com/office/drawing/2014/chart" uri="{C3380CC4-5D6E-409C-BE32-E72D297353CC}">
              <c16:uniqueId val="{00000000-6D1F-406B-9C9A-220694E89821}"/>
            </c:ext>
          </c:extLst>
        </c:ser>
        <c:ser>
          <c:idx val="17"/>
          <c:order val="1"/>
          <c:tx>
            <c:v>Firm 2</c:v>
          </c:tx>
          <c:spPr>
            <a:ln w="25400" cap="rnd">
              <a:solidFill>
                <a:schemeClr val="tx1"/>
              </a:solidFill>
              <a:round/>
            </a:ln>
            <a:effectLst/>
          </c:spPr>
          <c:marker>
            <c:symbol val="circle"/>
            <c:size val="5"/>
            <c:spPr>
              <a:solidFill>
                <a:schemeClr val="tx1"/>
              </a:solidFill>
              <a:ln w="9525">
                <a:solidFill>
                  <a:schemeClr val="tx1"/>
                </a:solidFill>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'!$Q$12</c:f>
              <c:numCache>
                <c:formatCode>General</c:formatCode>
                <c:ptCount val="1"/>
                <c:pt idx="0">
                  <c:v>5</c:v>
                </c:pt>
              </c:numCache>
            </c:numRef>
          </c:xVal>
          <c:yVal>
            <c:numRef>
              <c:f>'heat map '!$R$12</c:f>
              <c:numCache>
                <c:formatCode>General</c:formatCode>
                <c:ptCount val="1"/>
                <c:pt idx="0">
                  <c:v>21</c:v>
                </c:pt>
              </c:numCache>
            </c:numRef>
          </c:yVal>
          <c:smooth val="0"/>
          <c:extLst>
            <c:ext xmlns:c16="http://schemas.microsoft.com/office/drawing/2014/chart" uri="{C3380CC4-5D6E-409C-BE32-E72D297353CC}">
              <c16:uniqueId val="{00000001-6D1F-406B-9C9A-220694E89821}"/>
            </c:ext>
          </c:extLst>
        </c:ser>
        <c:ser>
          <c:idx val="18"/>
          <c:order val="2"/>
          <c:tx>
            <c:v>Firm 3</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'!$Q$13</c:f>
              <c:numCache>
                <c:formatCode>General</c:formatCode>
                <c:ptCount val="1"/>
                <c:pt idx="0">
                  <c:v>1</c:v>
                </c:pt>
              </c:numCache>
            </c:numRef>
          </c:xVal>
          <c:yVal>
            <c:numRef>
              <c:f>'heat map '!$R$13</c:f>
              <c:numCache>
                <c:formatCode>General</c:formatCode>
                <c:ptCount val="1"/>
                <c:pt idx="0">
                  <c:v>34</c:v>
                </c:pt>
              </c:numCache>
            </c:numRef>
          </c:yVal>
          <c:smooth val="0"/>
          <c:extLst>
            <c:ext xmlns:c16="http://schemas.microsoft.com/office/drawing/2014/chart" uri="{C3380CC4-5D6E-409C-BE32-E72D297353CC}">
              <c16:uniqueId val="{00000002-6D1F-406B-9C9A-220694E89821}"/>
            </c:ext>
          </c:extLst>
        </c:ser>
        <c:ser>
          <c:idx val="19"/>
          <c:order val="3"/>
          <c:tx>
            <c:v>Firm 4</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2.0236934668482402E-3"/>
                  <c:y val="-4.9323495676534497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6D1F-406B-9C9A-220694E89821}"/>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'!$Q$14</c:f>
              <c:numCache>
                <c:formatCode>General</c:formatCode>
                <c:ptCount val="1"/>
                <c:pt idx="0">
                  <c:v>1</c:v>
                </c:pt>
              </c:numCache>
            </c:numRef>
          </c:xVal>
          <c:yVal>
            <c:numRef>
              <c:f>'heat map '!$R$14</c:f>
              <c:numCache>
                <c:formatCode>General</c:formatCode>
                <c:ptCount val="1"/>
                <c:pt idx="0">
                  <c:v>34</c:v>
                </c:pt>
              </c:numCache>
            </c:numRef>
          </c:yVal>
          <c:smooth val="0"/>
          <c:extLst>
            <c:ext xmlns:c16="http://schemas.microsoft.com/office/drawing/2014/chart" uri="{C3380CC4-5D6E-409C-BE32-E72D297353CC}">
              <c16:uniqueId val="{00000004-6D1F-406B-9C9A-220694E89821}"/>
            </c:ext>
          </c:extLst>
        </c:ser>
        <c:ser>
          <c:idx val="20"/>
          <c:order val="4"/>
          <c:tx>
            <c:v>Firm 5</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'!$Q$15</c:f>
              <c:numCache>
                <c:formatCode>General</c:formatCode>
                <c:ptCount val="1"/>
                <c:pt idx="0">
                  <c:v>1</c:v>
                </c:pt>
              </c:numCache>
            </c:numRef>
          </c:xVal>
          <c:yVal>
            <c:numRef>
              <c:f>'heat map '!$R$15</c:f>
              <c:numCache>
                <c:formatCode>General</c:formatCode>
                <c:ptCount val="1"/>
                <c:pt idx="0">
                  <c:v>40</c:v>
                </c:pt>
              </c:numCache>
            </c:numRef>
          </c:yVal>
          <c:smooth val="0"/>
          <c:extLst>
            <c:ext xmlns:c16="http://schemas.microsoft.com/office/drawing/2014/chart" uri="{C3380CC4-5D6E-409C-BE32-E72D297353CC}">
              <c16:uniqueId val="{00000005-6D1F-406B-9C9A-220694E89821}"/>
            </c:ext>
          </c:extLst>
        </c:ser>
        <c:ser>
          <c:idx val="21"/>
          <c:order val="5"/>
          <c:tx>
            <c:v>Firm 6</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0.105555555555556"/>
                  <c:y val="3.1927023945268002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6D1F-406B-9C9A-220694E89821}"/>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'!$Q$16</c:f>
              <c:numCache>
                <c:formatCode>General</c:formatCode>
                <c:ptCount val="1"/>
                <c:pt idx="0">
                  <c:v>1</c:v>
                </c:pt>
              </c:numCache>
            </c:numRef>
          </c:xVal>
          <c:yVal>
            <c:numRef>
              <c:f>'heat map '!$R$16</c:f>
              <c:numCache>
                <c:formatCode>General</c:formatCode>
                <c:ptCount val="1"/>
                <c:pt idx="0">
                  <c:v>40</c:v>
                </c:pt>
              </c:numCache>
            </c:numRef>
          </c:yVal>
          <c:smooth val="0"/>
          <c:extLst>
            <c:ext xmlns:c16="http://schemas.microsoft.com/office/drawing/2014/chart" uri="{C3380CC4-5D6E-409C-BE32-E72D297353CC}">
              <c16:uniqueId val="{00000007-6D1F-406B-9C9A-220694E89821}"/>
            </c:ext>
          </c:extLst>
        </c:ser>
        <c:ser>
          <c:idx val="22"/>
          <c:order val="6"/>
          <c:tx>
            <c:v>Firm 7</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1.82132412016341E-2"/>
                  <c:y val="4.3843107268030701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6D1F-406B-9C9A-220694E89821}"/>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'!$Q$17</c:f>
              <c:numCache>
                <c:formatCode>General</c:formatCode>
                <c:ptCount val="1"/>
                <c:pt idx="0">
                  <c:v>1</c:v>
                </c:pt>
              </c:numCache>
            </c:numRef>
          </c:xVal>
          <c:yVal>
            <c:numRef>
              <c:f>'heat map '!$R$17</c:f>
              <c:numCache>
                <c:formatCode>General</c:formatCode>
                <c:ptCount val="1"/>
                <c:pt idx="0">
                  <c:v>34</c:v>
                </c:pt>
              </c:numCache>
            </c:numRef>
          </c:yVal>
          <c:smooth val="0"/>
          <c:extLst>
            <c:ext xmlns:c16="http://schemas.microsoft.com/office/drawing/2014/chart" uri="{C3380CC4-5D6E-409C-BE32-E72D297353CC}">
              <c16:uniqueId val="{00000009-6D1F-406B-9C9A-220694E89821}"/>
            </c:ext>
          </c:extLst>
        </c:ser>
        <c:ser>
          <c:idx val="23"/>
          <c:order val="7"/>
          <c:tx>
            <c:v>Firm 8</c:v>
          </c:tx>
          <c:spPr>
            <a:ln w="25400" cap="rnd">
              <a:solidFill>
                <a:schemeClr val="tx1"/>
              </a:solidFill>
              <a:round/>
            </a:ln>
            <a:effectLst/>
          </c:spPr>
          <c:marker>
            <c:symbol val="circle"/>
            <c:size val="5"/>
            <c:spPr>
              <a:solidFill>
                <a:schemeClr val="tx1"/>
              </a:solidFill>
              <a:ln w="9525">
                <a:solidFill>
                  <a:schemeClr val="tx1"/>
                </a:solidFill>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'!$Q$18</c:f>
              <c:numCache>
                <c:formatCode>General</c:formatCode>
                <c:ptCount val="1"/>
                <c:pt idx="0">
                  <c:v>6</c:v>
                </c:pt>
              </c:numCache>
            </c:numRef>
          </c:xVal>
          <c:yVal>
            <c:numRef>
              <c:f>'heat map '!$R$18</c:f>
              <c:numCache>
                <c:formatCode>General</c:formatCode>
                <c:ptCount val="1"/>
                <c:pt idx="0">
                  <c:v>40</c:v>
                </c:pt>
              </c:numCache>
            </c:numRef>
          </c:yVal>
          <c:smooth val="0"/>
          <c:extLst>
            <c:ext xmlns:c16="http://schemas.microsoft.com/office/drawing/2014/chart" uri="{C3380CC4-5D6E-409C-BE32-E72D297353CC}">
              <c16:uniqueId val="{0000000A-6D1F-406B-9C9A-220694E89821}"/>
            </c:ext>
          </c:extLst>
        </c:ser>
        <c:ser>
          <c:idx val="24"/>
          <c:order val="8"/>
          <c:tx>
            <c:v>Firm 9</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0.113888888888889"/>
                  <c:y val="1.3683010262257701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B-6D1F-406B-9C9A-220694E89821}"/>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'!$Q$19</c:f>
              <c:numCache>
                <c:formatCode>General</c:formatCode>
                <c:ptCount val="1"/>
                <c:pt idx="0">
                  <c:v>1</c:v>
                </c:pt>
              </c:numCache>
            </c:numRef>
          </c:xVal>
          <c:yVal>
            <c:numRef>
              <c:f>'heat map '!$R$19</c:f>
              <c:numCache>
                <c:formatCode>General</c:formatCode>
                <c:ptCount val="1"/>
                <c:pt idx="0">
                  <c:v>34</c:v>
                </c:pt>
              </c:numCache>
            </c:numRef>
          </c:yVal>
          <c:smooth val="0"/>
          <c:extLst>
            <c:ext xmlns:c16="http://schemas.microsoft.com/office/drawing/2014/chart" uri="{C3380CC4-5D6E-409C-BE32-E72D297353CC}">
              <c16:uniqueId val="{0000000C-6D1F-406B-9C9A-220694E89821}"/>
            </c:ext>
          </c:extLst>
        </c:ser>
        <c:ser>
          <c:idx val="25"/>
          <c:order val="9"/>
          <c:tx>
            <c:v>Firm 10</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0.12344530147774201"/>
                  <c:y val="-5.48038840850394E-3"/>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D-6D1F-406B-9C9A-220694E89821}"/>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'!$Q$20</c:f>
              <c:numCache>
                <c:formatCode>General</c:formatCode>
                <c:ptCount val="1"/>
                <c:pt idx="0">
                  <c:v>3</c:v>
                </c:pt>
              </c:numCache>
            </c:numRef>
          </c:xVal>
          <c:yVal>
            <c:numRef>
              <c:f>'heat map '!$R$20</c:f>
              <c:numCache>
                <c:formatCode>General</c:formatCode>
                <c:ptCount val="1"/>
                <c:pt idx="0">
                  <c:v>8</c:v>
                </c:pt>
              </c:numCache>
            </c:numRef>
          </c:yVal>
          <c:smooth val="0"/>
          <c:extLst>
            <c:ext xmlns:c16="http://schemas.microsoft.com/office/drawing/2014/chart" uri="{C3380CC4-5D6E-409C-BE32-E72D297353CC}">
              <c16:uniqueId val="{0000000E-6D1F-406B-9C9A-220694E89821}"/>
            </c:ext>
          </c:extLst>
        </c:ser>
        <c:ser>
          <c:idx val="26"/>
          <c:order val="10"/>
          <c:tx>
            <c:v>Firm 11</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0.13356376881198401"/>
                  <c:y val="2.7401942042519201E-3"/>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F-6D1F-406B-9C9A-220694E89821}"/>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'!$Q$21</c:f>
              <c:numCache>
                <c:formatCode>General</c:formatCode>
                <c:ptCount val="1"/>
                <c:pt idx="0">
                  <c:v>3</c:v>
                </c:pt>
              </c:numCache>
            </c:numRef>
          </c:xVal>
          <c:yVal>
            <c:numRef>
              <c:f>'heat map '!$R$21</c:f>
              <c:numCache>
                <c:formatCode>General</c:formatCode>
                <c:ptCount val="1"/>
                <c:pt idx="0">
                  <c:v>5</c:v>
                </c:pt>
              </c:numCache>
            </c:numRef>
          </c:yVal>
          <c:smooth val="0"/>
          <c:extLst>
            <c:ext xmlns:c16="http://schemas.microsoft.com/office/drawing/2014/chart" uri="{C3380CC4-5D6E-409C-BE32-E72D297353CC}">
              <c16:uniqueId val="{00000010-6D1F-406B-9C9A-220694E89821}"/>
            </c:ext>
          </c:extLst>
        </c:ser>
        <c:ser>
          <c:idx val="27"/>
          <c:order val="11"/>
          <c:tx>
            <c:v>Firm 12</c:v>
          </c:tx>
          <c:spPr>
            <a:ln w="25400" cap="rnd">
              <a:solidFill>
                <a:schemeClr val="tx1"/>
              </a:solidFill>
              <a:round/>
            </a:ln>
            <a:effectLst/>
          </c:spPr>
          <c:marker>
            <c:symbol val="circle"/>
            <c:size val="5"/>
            <c:spPr>
              <a:solidFill>
                <a:schemeClr val="tx1"/>
              </a:solidFill>
              <a:ln w="9525">
                <a:solidFill>
                  <a:schemeClr val="tx1"/>
                </a:solidFill>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'!$Q$22</c:f>
              <c:numCache>
                <c:formatCode>General</c:formatCode>
                <c:ptCount val="1"/>
                <c:pt idx="0">
                  <c:v>4</c:v>
                </c:pt>
              </c:numCache>
            </c:numRef>
          </c:xVal>
          <c:yVal>
            <c:numRef>
              <c:f>'heat map '!$R$22</c:f>
              <c:numCache>
                <c:formatCode>General</c:formatCode>
                <c:ptCount val="1"/>
                <c:pt idx="0">
                  <c:v>8</c:v>
                </c:pt>
              </c:numCache>
            </c:numRef>
          </c:yVal>
          <c:smooth val="0"/>
          <c:extLst>
            <c:ext xmlns:c16="http://schemas.microsoft.com/office/drawing/2014/chart" uri="{C3380CC4-5D6E-409C-BE32-E72D297353CC}">
              <c16:uniqueId val="{00000011-6D1F-406B-9C9A-220694E89821}"/>
            </c:ext>
          </c:extLst>
        </c:ser>
        <c:ser>
          <c:idx val="28"/>
          <c:order val="12"/>
          <c:tx>
            <c:v>Firm 13</c:v>
          </c:tx>
          <c:spPr>
            <a:ln w="25400" cap="rnd">
              <a:solidFill>
                <a:schemeClr val="tx1"/>
              </a:solidFill>
              <a:round/>
            </a:ln>
            <a:effectLst/>
          </c:spPr>
          <c:marker>
            <c:symbol val="circle"/>
            <c:size val="5"/>
            <c:spPr>
              <a:solidFill>
                <a:schemeClr val="tx1"/>
              </a:solidFill>
              <a:ln w="9525">
                <a:solidFill>
                  <a:schemeClr val="tx1"/>
                </a:solidFill>
              </a:ln>
              <a:effectLst/>
            </c:spPr>
          </c:marker>
          <c:dLbls>
            <c:dLbl>
              <c:idx val="0"/>
              <c:layout>
                <c:manualLayout>
                  <c:x val="0.10320836680926"/>
                  <c:y val="-2.7401942042520199E-3"/>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2-6D1F-406B-9C9A-220694E89821}"/>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'!$Q$23</c:f>
              <c:numCache>
                <c:formatCode>General</c:formatCode>
                <c:ptCount val="1"/>
                <c:pt idx="0">
                  <c:v>4</c:v>
                </c:pt>
              </c:numCache>
            </c:numRef>
          </c:xVal>
          <c:yVal>
            <c:numRef>
              <c:f>'heat map '!$R$23</c:f>
              <c:numCache>
                <c:formatCode>General</c:formatCode>
                <c:ptCount val="1"/>
                <c:pt idx="0">
                  <c:v>8</c:v>
                </c:pt>
              </c:numCache>
            </c:numRef>
          </c:yVal>
          <c:smooth val="0"/>
          <c:extLst>
            <c:ext xmlns:c16="http://schemas.microsoft.com/office/drawing/2014/chart" uri="{C3380CC4-5D6E-409C-BE32-E72D297353CC}">
              <c16:uniqueId val="{00000013-6D1F-406B-9C9A-220694E89821}"/>
            </c:ext>
          </c:extLst>
        </c:ser>
        <c:ser>
          <c:idx val="29"/>
          <c:order val="13"/>
          <c:tx>
            <c:v>Firm 14</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0.29166666666666702"/>
                  <c:y val="-1.3567923229802501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4-6D1F-406B-9C9A-220694E89821}"/>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'!$Q$24</c:f>
              <c:numCache>
                <c:formatCode>General</c:formatCode>
                <c:ptCount val="1"/>
                <c:pt idx="0">
                  <c:v>3</c:v>
                </c:pt>
              </c:numCache>
            </c:numRef>
          </c:xVal>
          <c:yVal>
            <c:numRef>
              <c:f>'heat map '!$R$24</c:f>
              <c:numCache>
                <c:formatCode>General</c:formatCode>
                <c:ptCount val="1"/>
                <c:pt idx="0">
                  <c:v>9</c:v>
                </c:pt>
              </c:numCache>
            </c:numRef>
          </c:yVal>
          <c:smooth val="0"/>
          <c:extLst>
            <c:ext xmlns:c16="http://schemas.microsoft.com/office/drawing/2014/chart" uri="{C3380CC4-5D6E-409C-BE32-E72D297353CC}">
              <c16:uniqueId val="{00000015-6D1F-406B-9C9A-220694E89821}"/>
            </c:ext>
          </c:extLst>
        </c:ser>
        <c:ser>
          <c:idx val="30"/>
          <c:order val="14"/>
          <c:tx>
            <c:v>Firm 15</c:v>
          </c:tx>
          <c:spPr>
            <a:ln w="25400" cap="rnd">
              <a:solidFill>
                <a:schemeClr val="tx1"/>
              </a:solidFill>
              <a:round/>
            </a:ln>
            <a:effectLst/>
          </c:spPr>
          <c:marker>
            <c:symbol val="circle"/>
            <c:size val="5"/>
            <c:spPr>
              <a:solidFill>
                <a:schemeClr val="tx1"/>
              </a:solidFill>
              <a:ln w="9525">
                <a:solidFill>
                  <a:schemeClr val="tx1"/>
                </a:solidFill>
              </a:ln>
              <a:effectLst/>
            </c:spPr>
          </c:marker>
          <c:dLbls>
            <c:dLbl>
              <c:idx val="0"/>
              <c:layout>
                <c:manualLayout>
                  <c:x val="0"/>
                  <c:y val="9.5781071835803894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6-6D1F-406B-9C9A-220694E89821}"/>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'!$Q$25</c:f>
              <c:numCache>
                <c:formatCode>General</c:formatCode>
                <c:ptCount val="1"/>
                <c:pt idx="0">
                  <c:v>4</c:v>
                </c:pt>
              </c:numCache>
            </c:numRef>
          </c:xVal>
          <c:yVal>
            <c:numRef>
              <c:f>'heat map '!$R$25</c:f>
              <c:numCache>
                <c:formatCode>General</c:formatCode>
                <c:ptCount val="1"/>
                <c:pt idx="0">
                  <c:v>8</c:v>
                </c:pt>
              </c:numCache>
            </c:numRef>
          </c:yVal>
          <c:smooth val="0"/>
          <c:extLst>
            <c:ext xmlns:c16="http://schemas.microsoft.com/office/drawing/2014/chart" uri="{C3380CC4-5D6E-409C-BE32-E72D297353CC}">
              <c16:uniqueId val="{00000017-6D1F-406B-9C9A-220694E89821}"/>
            </c:ext>
          </c:extLst>
        </c:ser>
        <c:ser>
          <c:idx val="15"/>
          <c:order val="15"/>
          <c:tx>
            <c:v>Firm 16</c:v>
          </c:tx>
          <c:spPr>
            <a:ln w="25400" cap="rnd">
              <a:solidFill>
                <a:schemeClr val="tx1"/>
              </a:solidFill>
              <a:round/>
            </a:ln>
            <a:effectLst/>
          </c:spPr>
          <c:marker>
            <c:symbol val="circle"/>
            <c:size val="5"/>
            <c:spPr>
              <a:solidFill>
                <a:schemeClr val="tx1"/>
              </a:solidFill>
              <a:ln w="9525">
                <a:solidFill>
                  <a:schemeClr val="tx1"/>
                </a:solidFill>
              </a:ln>
              <a:effectLst/>
            </c:spPr>
          </c:marker>
          <c:dLbls>
            <c:dLbl>
              <c:idx val="0"/>
              <c:layout>
                <c:manualLayout>
                  <c:x val="0.10959479282956"/>
                  <c:y val="4.9368374447753702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8-6D1F-406B-9C9A-220694E89821}"/>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'!$Q$26</c:f>
              <c:numCache>
                <c:formatCode>General</c:formatCode>
                <c:ptCount val="1"/>
                <c:pt idx="0">
                  <c:v>4</c:v>
                </c:pt>
              </c:numCache>
            </c:numRef>
          </c:xVal>
          <c:yVal>
            <c:numRef>
              <c:f>'heat map '!$R$26</c:f>
              <c:numCache>
                <c:formatCode>General</c:formatCode>
                <c:ptCount val="1"/>
                <c:pt idx="0">
                  <c:v>8</c:v>
                </c:pt>
              </c:numCache>
            </c:numRef>
          </c:yVal>
          <c:smooth val="0"/>
          <c:extLst>
            <c:ext xmlns:c16="http://schemas.microsoft.com/office/drawing/2014/chart" uri="{C3380CC4-5D6E-409C-BE32-E72D297353CC}">
              <c16:uniqueId val="{00000019-6D1F-406B-9C9A-220694E89821}"/>
            </c:ext>
          </c:extLst>
        </c:ser>
        <c:dLbls>
          <c:showLegendKey val="0"/>
          <c:showVal val="1"/>
          <c:showCatName val="0"/>
          <c:showSerName val="0"/>
          <c:showPercent val="0"/>
          <c:showBubbleSize val="0"/>
        </c:dLbls>
        <c:axId val="-1514868384"/>
        <c:axId val="-1514225216"/>
      </c:scatterChart>
      <c:valAx>
        <c:axId val="-1514868384"/>
        <c:scaling>
          <c:orientation val="minMax"/>
          <c:max val="6.5"/>
          <c:min val="0"/>
        </c:scaling>
        <c:delete val="1"/>
        <c:axPos val="b"/>
        <c:numFmt formatCode="General" sourceLinked="0"/>
        <c:majorTickMark val="none"/>
        <c:minorTickMark val="none"/>
        <c:tickLblPos val="nextTo"/>
        <c:crossAx val="-1514225216"/>
        <c:crosses val="autoZero"/>
        <c:crossBetween val="midCat"/>
      </c:valAx>
      <c:valAx>
        <c:axId val="-1514225216"/>
        <c:scaling>
          <c:orientation val="minMax"/>
          <c:max val="45"/>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514868384"/>
        <c:crosses val="autoZero"/>
        <c:crossBetween val="midCat"/>
      </c:valAx>
      <c:spPr>
        <a:noFill/>
        <a:ln w="25400">
          <a:noFill/>
        </a:ln>
        <a:effectLst/>
      </c:spPr>
    </c:plotArea>
    <c:plotVisOnly val="1"/>
    <c:dispBlanksAs val="gap"/>
    <c:showDLblsOverMax val="0"/>
  </c:chart>
  <c:spPr>
    <a:noFill/>
    <a:ln>
      <a:solidFill>
        <a:schemeClr val="tx1"/>
      </a:solidFill>
    </a:ln>
    <a:effectLst/>
  </c:spPr>
  <c:txPr>
    <a:bodyPr/>
    <a:lstStyle/>
    <a:p>
      <a:pPr>
        <a:defRPr sz="8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16"/>
          <c:order val="0"/>
          <c:tx>
            <c:v>Firm 1</c:v>
          </c:tx>
          <c:spPr>
            <a:ln w="25400" cap="rnd">
              <a:solidFill>
                <a:schemeClr val="tx1"/>
              </a:solidFill>
              <a:round/>
            </a:ln>
            <a:effectLst/>
          </c:spPr>
          <c:marker>
            <c:symbol val="circle"/>
            <c:size val="5"/>
            <c:spPr>
              <a:solidFill>
                <a:schemeClr val="tx1"/>
              </a:solidFill>
              <a:ln w="9525">
                <a:solidFill>
                  <a:schemeClr val="tx1"/>
                </a:solidFill>
              </a:ln>
              <a:effectLst/>
            </c:spPr>
          </c:marker>
          <c:dLbls>
            <c:dLbl>
              <c:idx val="0"/>
              <c:layout>
                <c:manualLayout>
                  <c:x val="0.101910332507347"/>
                  <c:y val="3.2964225923532597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EF63-4DFA-9184-A8F15E67EDF4}"/>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'!$O$11</c:f>
              <c:numCache>
                <c:formatCode>General</c:formatCode>
                <c:ptCount val="1"/>
                <c:pt idx="0">
                  <c:v>4</c:v>
                </c:pt>
              </c:numCache>
            </c:numRef>
          </c:xVal>
          <c:yVal>
            <c:numRef>
              <c:f>'heat map '!$P$11</c:f>
              <c:numCache>
                <c:formatCode>General</c:formatCode>
                <c:ptCount val="1"/>
                <c:pt idx="0">
                  <c:v>8</c:v>
                </c:pt>
              </c:numCache>
            </c:numRef>
          </c:yVal>
          <c:smooth val="0"/>
          <c:extLst>
            <c:ext xmlns:c16="http://schemas.microsoft.com/office/drawing/2014/chart" uri="{C3380CC4-5D6E-409C-BE32-E72D297353CC}">
              <c16:uniqueId val="{00000001-EF63-4DFA-9184-A8F15E67EDF4}"/>
            </c:ext>
          </c:extLst>
        </c:ser>
        <c:ser>
          <c:idx val="17"/>
          <c:order val="1"/>
          <c:tx>
            <c:v>Firm 2</c:v>
          </c:tx>
          <c:spPr>
            <a:ln w="25400" cap="rnd">
              <a:solidFill>
                <a:schemeClr val="tx1"/>
              </a:solidFill>
              <a:round/>
            </a:ln>
            <a:effectLst/>
          </c:spPr>
          <c:marker>
            <c:symbol val="circle"/>
            <c:size val="5"/>
            <c:spPr>
              <a:solidFill>
                <a:schemeClr val="tx1"/>
              </a:solidFill>
              <a:ln w="9525">
                <a:solidFill>
                  <a:schemeClr val="tx1"/>
                </a:solidFill>
              </a:ln>
              <a:effectLst/>
            </c:spPr>
          </c:marker>
          <c:dLbls>
            <c:dLbl>
              <c:idx val="0"/>
              <c:layout>
                <c:manualLayout>
                  <c:x val="0.16873483291393701"/>
                  <c:y val="-6.1579123222602603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EF63-4DFA-9184-A8F15E67EDF4}"/>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'!$O$12</c:f>
              <c:numCache>
                <c:formatCode>General</c:formatCode>
                <c:ptCount val="1"/>
                <c:pt idx="0">
                  <c:v>4</c:v>
                </c:pt>
              </c:numCache>
            </c:numRef>
          </c:xVal>
          <c:yVal>
            <c:numRef>
              <c:f>'heat map '!$P$12</c:f>
              <c:numCache>
                <c:formatCode>General</c:formatCode>
                <c:ptCount val="1"/>
                <c:pt idx="0">
                  <c:v>8</c:v>
                </c:pt>
              </c:numCache>
            </c:numRef>
          </c:yVal>
          <c:smooth val="0"/>
          <c:extLst>
            <c:ext xmlns:c16="http://schemas.microsoft.com/office/drawing/2014/chart" uri="{C3380CC4-5D6E-409C-BE32-E72D297353CC}">
              <c16:uniqueId val="{00000003-EF63-4DFA-9184-A8F15E67EDF4}"/>
            </c:ext>
          </c:extLst>
        </c:ser>
        <c:ser>
          <c:idx val="18"/>
          <c:order val="2"/>
          <c:tx>
            <c:v>Firm 3</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8.5451756981020102E-2"/>
                  <c:y val="-0.12867865595988201"/>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4-EF63-4DFA-9184-A8F15E67EDF4}"/>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'!$O$13</c:f>
              <c:numCache>
                <c:formatCode>General</c:formatCode>
                <c:ptCount val="1"/>
                <c:pt idx="0">
                  <c:v>3</c:v>
                </c:pt>
              </c:numCache>
            </c:numRef>
          </c:xVal>
          <c:yVal>
            <c:numRef>
              <c:f>'heat map '!$P$13</c:f>
              <c:numCache>
                <c:formatCode>General</c:formatCode>
                <c:ptCount val="1"/>
                <c:pt idx="0">
                  <c:v>9</c:v>
                </c:pt>
              </c:numCache>
            </c:numRef>
          </c:yVal>
          <c:smooth val="0"/>
          <c:extLst>
            <c:ext xmlns:c16="http://schemas.microsoft.com/office/drawing/2014/chart" uri="{C3380CC4-5D6E-409C-BE32-E72D297353CC}">
              <c16:uniqueId val="{00000005-EF63-4DFA-9184-A8F15E67EDF4}"/>
            </c:ext>
          </c:extLst>
        </c:ser>
        <c:ser>
          <c:idx val="19"/>
          <c:order val="3"/>
          <c:tx>
            <c:v>Firm 4</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0.22879018804595699"/>
                  <c:y val="8.5785770639921297E-3"/>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EF63-4DFA-9184-A8F15E67EDF4}"/>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'!$O$14</c:f>
              <c:numCache>
                <c:formatCode>General</c:formatCode>
                <c:ptCount val="1"/>
                <c:pt idx="0">
                  <c:v>3</c:v>
                </c:pt>
              </c:numCache>
            </c:numRef>
          </c:xVal>
          <c:yVal>
            <c:numRef>
              <c:f>'heat map '!$P$14</c:f>
              <c:numCache>
                <c:formatCode>General</c:formatCode>
                <c:ptCount val="1"/>
                <c:pt idx="0">
                  <c:v>9</c:v>
                </c:pt>
              </c:numCache>
            </c:numRef>
          </c:yVal>
          <c:smooth val="0"/>
          <c:extLst>
            <c:ext xmlns:c16="http://schemas.microsoft.com/office/drawing/2014/chart" uri="{C3380CC4-5D6E-409C-BE32-E72D297353CC}">
              <c16:uniqueId val="{00000007-EF63-4DFA-9184-A8F15E67EDF4}"/>
            </c:ext>
          </c:extLst>
        </c:ser>
        <c:ser>
          <c:idx val="20"/>
          <c:order val="4"/>
          <c:tx>
            <c:v>Firm 5</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0.137825414485516"/>
                  <c:y val="-7.2917905043933098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EF63-4DFA-9184-A8F15E67EDF4}"/>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'!$O$15</c:f>
              <c:numCache>
                <c:formatCode>General</c:formatCode>
                <c:ptCount val="1"/>
                <c:pt idx="0">
                  <c:v>3</c:v>
                </c:pt>
              </c:numCache>
            </c:numRef>
          </c:xVal>
          <c:yVal>
            <c:numRef>
              <c:f>'heat map '!$P$15</c:f>
              <c:numCache>
                <c:formatCode>General</c:formatCode>
                <c:ptCount val="1"/>
                <c:pt idx="0">
                  <c:v>9</c:v>
                </c:pt>
              </c:numCache>
            </c:numRef>
          </c:yVal>
          <c:smooth val="0"/>
          <c:extLst>
            <c:ext xmlns:c16="http://schemas.microsoft.com/office/drawing/2014/chart" uri="{C3380CC4-5D6E-409C-BE32-E72D297353CC}">
              <c16:uniqueId val="{00000009-EF63-4DFA-9184-A8F15E67EDF4}"/>
            </c:ext>
          </c:extLst>
        </c:ser>
        <c:ser>
          <c:idx val="21"/>
          <c:order val="5"/>
          <c:tx>
            <c:v>Firm 6</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0.21955857776753299"/>
                  <c:y val="7.01770587130712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A-EF63-4DFA-9184-A8F15E67EDF4}"/>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'!$O$16</c:f>
              <c:numCache>
                <c:formatCode>General</c:formatCode>
                <c:ptCount val="1"/>
                <c:pt idx="0">
                  <c:v>3</c:v>
                </c:pt>
              </c:numCache>
            </c:numRef>
          </c:xVal>
          <c:yVal>
            <c:numRef>
              <c:f>'heat map '!$P$16</c:f>
              <c:numCache>
                <c:formatCode>General</c:formatCode>
                <c:ptCount val="1"/>
                <c:pt idx="0">
                  <c:v>9</c:v>
                </c:pt>
              </c:numCache>
            </c:numRef>
          </c:yVal>
          <c:smooth val="0"/>
          <c:extLst>
            <c:ext xmlns:c16="http://schemas.microsoft.com/office/drawing/2014/chart" uri="{C3380CC4-5D6E-409C-BE32-E72D297353CC}">
              <c16:uniqueId val="{0000000B-EF63-4DFA-9184-A8F15E67EDF4}"/>
            </c:ext>
          </c:extLst>
        </c:ser>
        <c:ser>
          <c:idx val="22"/>
          <c:order val="6"/>
          <c:tx>
            <c:v>Firm 7</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'!$O$17</c:f>
              <c:numCache>
                <c:formatCode>General</c:formatCode>
                <c:ptCount val="1"/>
                <c:pt idx="0">
                  <c:v>1</c:v>
                </c:pt>
              </c:numCache>
            </c:numRef>
          </c:xVal>
          <c:yVal>
            <c:numRef>
              <c:f>'heat map '!$P$17</c:f>
              <c:numCache>
                <c:formatCode>General</c:formatCode>
                <c:ptCount val="1"/>
                <c:pt idx="0">
                  <c:v>34</c:v>
                </c:pt>
              </c:numCache>
            </c:numRef>
          </c:yVal>
          <c:smooth val="0"/>
          <c:extLst>
            <c:ext xmlns:c16="http://schemas.microsoft.com/office/drawing/2014/chart" uri="{C3380CC4-5D6E-409C-BE32-E72D297353CC}">
              <c16:uniqueId val="{0000000C-EF63-4DFA-9184-A8F15E67EDF4}"/>
            </c:ext>
          </c:extLst>
        </c:ser>
        <c:ser>
          <c:idx val="23"/>
          <c:order val="7"/>
          <c:tx>
            <c:v>Firm 8</c:v>
          </c:tx>
          <c:spPr>
            <a:ln w="25400" cap="rnd">
              <a:solidFill>
                <a:schemeClr val="tx1"/>
              </a:solidFill>
              <a:round/>
            </a:ln>
            <a:effectLst/>
          </c:spPr>
          <c:marker>
            <c:symbol val="circle"/>
            <c:size val="5"/>
            <c:spPr>
              <a:solidFill>
                <a:schemeClr val="tx1"/>
              </a:solidFill>
              <a:ln w="9525">
                <a:solidFill>
                  <a:schemeClr val="tx1"/>
                </a:solidFill>
              </a:ln>
              <a:effectLst/>
            </c:spPr>
          </c:marker>
          <c:dLbls>
            <c:dLbl>
              <c:idx val="0"/>
              <c:layout>
                <c:manualLayout>
                  <c:x val="-3.8626046088732699E-2"/>
                  <c:y val="6.7177225333748106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D-EF63-4DFA-9184-A8F15E67EDF4}"/>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'!$O$18</c:f>
              <c:numCache>
                <c:formatCode>General</c:formatCode>
                <c:ptCount val="1"/>
                <c:pt idx="0">
                  <c:v>4</c:v>
                </c:pt>
              </c:numCache>
            </c:numRef>
          </c:xVal>
          <c:yVal>
            <c:numRef>
              <c:f>'heat map '!$P$18</c:f>
              <c:numCache>
                <c:formatCode>General</c:formatCode>
                <c:ptCount val="1"/>
                <c:pt idx="0">
                  <c:v>5</c:v>
                </c:pt>
              </c:numCache>
            </c:numRef>
          </c:yVal>
          <c:smooth val="0"/>
          <c:extLst>
            <c:ext xmlns:c16="http://schemas.microsoft.com/office/drawing/2014/chart" uri="{C3380CC4-5D6E-409C-BE32-E72D297353CC}">
              <c16:uniqueId val="{0000000E-EF63-4DFA-9184-A8F15E67EDF4}"/>
            </c:ext>
          </c:extLst>
        </c:ser>
        <c:ser>
          <c:idx val="24"/>
          <c:order val="8"/>
          <c:tx>
            <c:v>Firm 9</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0.122222222222222"/>
                  <c:y val="-8.3617430091445506E-17"/>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F-EF63-4DFA-9184-A8F15E67EDF4}"/>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'!$O$19</c:f>
              <c:numCache>
                <c:formatCode>General</c:formatCode>
                <c:ptCount val="1"/>
                <c:pt idx="0">
                  <c:v>3</c:v>
                </c:pt>
              </c:numCache>
            </c:numRef>
          </c:xVal>
          <c:yVal>
            <c:numRef>
              <c:f>'heat map '!$P$19</c:f>
              <c:numCache>
                <c:formatCode>General</c:formatCode>
                <c:ptCount val="1"/>
                <c:pt idx="0">
                  <c:v>5</c:v>
                </c:pt>
              </c:numCache>
            </c:numRef>
          </c:yVal>
          <c:smooth val="0"/>
          <c:extLst>
            <c:ext xmlns:c16="http://schemas.microsoft.com/office/drawing/2014/chart" uri="{C3380CC4-5D6E-409C-BE32-E72D297353CC}">
              <c16:uniqueId val="{00000010-EF63-4DFA-9184-A8F15E67EDF4}"/>
            </c:ext>
          </c:extLst>
        </c:ser>
        <c:ser>
          <c:idx val="25"/>
          <c:order val="9"/>
          <c:tx>
            <c:v>Firm 10</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0.148872718338247"/>
                  <c:y val="-1.79140277972916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1-EF63-4DFA-9184-A8F15E67EDF4}"/>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'!$O$20</c:f>
              <c:numCache>
                <c:formatCode>General</c:formatCode>
                <c:ptCount val="1"/>
                <c:pt idx="0">
                  <c:v>3</c:v>
                </c:pt>
              </c:numCache>
            </c:numRef>
          </c:xVal>
          <c:yVal>
            <c:numRef>
              <c:f>'heat map '!$P$20</c:f>
              <c:numCache>
                <c:formatCode>General</c:formatCode>
                <c:ptCount val="1"/>
                <c:pt idx="0">
                  <c:v>8</c:v>
                </c:pt>
              </c:numCache>
            </c:numRef>
          </c:yVal>
          <c:smooth val="0"/>
          <c:extLst>
            <c:ext xmlns:c16="http://schemas.microsoft.com/office/drawing/2014/chart" uri="{C3380CC4-5D6E-409C-BE32-E72D297353CC}">
              <c16:uniqueId val="{00000012-EF63-4DFA-9184-A8F15E67EDF4}"/>
            </c:ext>
          </c:extLst>
        </c:ser>
        <c:ser>
          <c:idx val="26"/>
          <c:order val="10"/>
          <c:tx>
            <c:v>Firm 11</c:v>
          </c:tx>
          <c:spPr>
            <a:ln w="25400" cap="rnd">
              <a:noFill/>
              <a:round/>
            </a:ln>
            <a:effectLst/>
          </c:spPr>
          <c:marker>
            <c:symbol val="circle"/>
            <c:size val="5"/>
            <c:spPr>
              <a:solidFill>
                <a:schemeClr val="accent3">
                  <a:lumMod val="60000"/>
                  <a:lumOff val="40000"/>
                </a:schemeClr>
              </a:solidFill>
              <a:ln w="9525">
                <a:solidFill>
                  <a:schemeClr val="accent3">
                    <a:lumMod val="60000"/>
                    <a:lumOff val="40000"/>
                  </a:schemeClr>
                </a:solidFill>
              </a:ln>
              <a:effectLst/>
            </c:spPr>
          </c:marker>
          <c:dLbls>
            <c:dLbl>
              <c:idx val="0"/>
              <c:layout>
                <c:manualLayout>
                  <c:x val="-9.3721281850150995E-2"/>
                  <c:y val="6.8628616511936996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3-EF63-4DFA-9184-A8F15E67EDF4}"/>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'!$O$21</c:f>
              <c:numCache>
                <c:formatCode>General</c:formatCode>
                <c:ptCount val="1"/>
                <c:pt idx="0">
                  <c:v>3</c:v>
                </c:pt>
              </c:numCache>
            </c:numRef>
          </c:xVal>
          <c:yVal>
            <c:numRef>
              <c:f>'heat map '!$P$21</c:f>
              <c:numCache>
                <c:formatCode>General</c:formatCode>
                <c:ptCount val="1"/>
                <c:pt idx="0">
                  <c:v>5</c:v>
                </c:pt>
              </c:numCache>
            </c:numRef>
          </c:yVal>
          <c:smooth val="0"/>
          <c:extLst>
            <c:ext xmlns:c16="http://schemas.microsoft.com/office/drawing/2014/chart" uri="{C3380CC4-5D6E-409C-BE32-E72D297353CC}">
              <c16:uniqueId val="{00000014-EF63-4DFA-9184-A8F15E67EDF4}"/>
            </c:ext>
          </c:extLst>
        </c:ser>
        <c:ser>
          <c:idx val="27"/>
          <c:order val="11"/>
          <c:tx>
            <c:v>Firm 12</c:v>
          </c:tx>
          <c:spPr>
            <a:ln w="25400" cap="rnd">
              <a:solidFill>
                <a:schemeClr val="tx1"/>
              </a:solidFill>
              <a:round/>
            </a:ln>
            <a:effectLst/>
          </c:spPr>
          <c:marker>
            <c:symbol val="circle"/>
            <c:size val="5"/>
            <c:spPr>
              <a:solidFill>
                <a:schemeClr val="tx1"/>
              </a:solidFill>
              <a:ln w="9525">
                <a:solidFill>
                  <a:schemeClr val="tx1"/>
                </a:solidFill>
              </a:ln>
              <a:effectLst/>
            </c:spPr>
          </c:marker>
          <c:dLbls>
            <c:dLbl>
              <c:idx val="0"/>
              <c:layout>
                <c:manualLayout>
                  <c:x val="6.4327173655531894E-2"/>
                  <c:y val="-3.8361545710928001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5-EF63-4DFA-9184-A8F15E67EDF4}"/>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'!$O$22</c:f>
              <c:numCache>
                <c:formatCode>General</c:formatCode>
                <c:ptCount val="1"/>
                <c:pt idx="0">
                  <c:v>4</c:v>
                </c:pt>
              </c:numCache>
            </c:numRef>
          </c:xVal>
          <c:yVal>
            <c:numRef>
              <c:f>'heat map '!$P$22</c:f>
              <c:numCache>
                <c:formatCode>General</c:formatCode>
                <c:ptCount val="1"/>
                <c:pt idx="0">
                  <c:v>8</c:v>
                </c:pt>
              </c:numCache>
            </c:numRef>
          </c:yVal>
          <c:smooth val="0"/>
          <c:extLst>
            <c:ext xmlns:c16="http://schemas.microsoft.com/office/drawing/2014/chart" uri="{C3380CC4-5D6E-409C-BE32-E72D297353CC}">
              <c16:uniqueId val="{00000016-EF63-4DFA-9184-A8F15E67EDF4}"/>
            </c:ext>
          </c:extLst>
        </c:ser>
        <c:ser>
          <c:idx val="28"/>
          <c:order val="12"/>
          <c:tx>
            <c:v>Firm 13</c:v>
          </c:tx>
          <c:spPr>
            <a:ln w="25400" cap="rnd">
              <a:solidFill>
                <a:schemeClr val="tx1"/>
              </a:solidFill>
              <a:round/>
            </a:ln>
            <a:effectLst/>
          </c:spPr>
          <c:marker>
            <c:symbol val="circle"/>
            <c:size val="5"/>
            <c:spPr>
              <a:solidFill>
                <a:schemeClr val="tx1"/>
              </a:solidFill>
              <a:ln w="9525">
                <a:solidFill>
                  <a:schemeClr val="tx1"/>
                </a:solidFill>
              </a:ln>
              <a:effectLst/>
            </c:spPr>
          </c:marker>
          <c:dLbls>
            <c:dLbl>
              <c:idx val="0"/>
              <c:layout>
                <c:manualLayout>
                  <c:x val="0.172800732502225"/>
                  <c:y val="-5.5981021111456896E-3"/>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7-EF63-4DFA-9184-A8F15E67EDF4}"/>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'!$O$23</c:f>
              <c:numCache>
                <c:formatCode>General</c:formatCode>
                <c:ptCount val="1"/>
                <c:pt idx="0">
                  <c:v>4</c:v>
                </c:pt>
              </c:numCache>
            </c:numRef>
          </c:xVal>
          <c:yVal>
            <c:numRef>
              <c:f>'heat map '!$P$23</c:f>
              <c:numCache>
                <c:formatCode>General</c:formatCode>
                <c:ptCount val="1"/>
                <c:pt idx="0">
                  <c:v>8</c:v>
                </c:pt>
              </c:numCache>
            </c:numRef>
          </c:yVal>
          <c:smooth val="0"/>
          <c:extLst>
            <c:ext xmlns:c16="http://schemas.microsoft.com/office/drawing/2014/chart" uri="{C3380CC4-5D6E-409C-BE32-E72D297353CC}">
              <c16:uniqueId val="{00000018-EF63-4DFA-9184-A8F15E67EDF4}"/>
            </c:ext>
          </c:extLst>
        </c:ser>
        <c:ser>
          <c:idx val="29"/>
          <c:order val="13"/>
          <c:tx>
            <c:v>Firm 14</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3.8888888888888903E-2"/>
                  <c:y val="-7.2976054732040996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9-EF63-4DFA-9184-A8F15E67EDF4}"/>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'!$O$24</c:f>
              <c:numCache>
                <c:formatCode>General</c:formatCode>
                <c:ptCount val="1"/>
                <c:pt idx="0">
                  <c:v>3</c:v>
                </c:pt>
              </c:numCache>
            </c:numRef>
          </c:xVal>
          <c:yVal>
            <c:numRef>
              <c:f>'heat map '!$P$24</c:f>
              <c:numCache>
                <c:formatCode>General</c:formatCode>
                <c:ptCount val="1"/>
                <c:pt idx="0">
                  <c:v>9</c:v>
                </c:pt>
              </c:numCache>
            </c:numRef>
          </c:yVal>
          <c:smooth val="0"/>
          <c:extLst>
            <c:ext xmlns:c16="http://schemas.microsoft.com/office/drawing/2014/chart" uri="{C3380CC4-5D6E-409C-BE32-E72D297353CC}">
              <c16:uniqueId val="{0000001A-EF63-4DFA-9184-A8F15E67EDF4}"/>
            </c:ext>
          </c:extLst>
        </c:ser>
        <c:ser>
          <c:idx val="30"/>
          <c:order val="14"/>
          <c:tx>
            <c:v>Firm 15</c:v>
          </c:tx>
          <c:spPr>
            <a:ln w="25400" cap="rnd">
              <a:solidFill>
                <a:schemeClr val="tx1"/>
              </a:solidFill>
              <a:round/>
            </a:ln>
            <a:effectLst/>
          </c:spPr>
          <c:marker>
            <c:symbol val="circle"/>
            <c:size val="5"/>
            <c:spPr>
              <a:solidFill>
                <a:schemeClr val="tx1"/>
              </a:solidFill>
              <a:ln w="9525">
                <a:solidFill>
                  <a:schemeClr val="tx1"/>
                </a:solidFill>
              </a:ln>
              <a:effectLst/>
            </c:spPr>
          </c:marker>
          <c:dLbls>
            <c:dLbl>
              <c:idx val="0"/>
              <c:layout>
                <c:manualLayout>
                  <c:x val="-3.8546008695269901E-4"/>
                  <c:y val="-7.2875608407908604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B-EF63-4DFA-9184-A8F15E67EDF4}"/>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'!$O$25</c:f>
              <c:numCache>
                <c:formatCode>General</c:formatCode>
                <c:ptCount val="1"/>
                <c:pt idx="0">
                  <c:v>4</c:v>
                </c:pt>
              </c:numCache>
            </c:numRef>
          </c:xVal>
          <c:yVal>
            <c:numRef>
              <c:f>'heat map '!$P$25</c:f>
              <c:numCache>
                <c:formatCode>General</c:formatCode>
                <c:ptCount val="1"/>
                <c:pt idx="0">
                  <c:v>8</c:v>
                </c:pt>
              </c:numCache>
            </c:numRef>
          </c:yVal>
          <c:smooth val="0"/>
          <c:extLst>
            <c:ext xmlns:c16="http://schemas.microsoft.com/office/drawing/2014/chart" uri="{C3380CC4-5D6E-409C-BE32-E72D297353CC}">
              <c16:uniqueId val="{0000001C-EF63-4DFA-9184-A8F15E67EDF4}"/>
            </c:ext>
          </c:extLst>
        </c:ser>
        <c:ser>
          <c:idx val="15"/>
          <c:order val="15"/>
          <c:tx>
            <c:v>Firm 16</c:v>
          </c:tx>
          <c:spPr>
            <a:ln w="25400" cap="rnd">
              <a:solidFill>
                <a:schemeClr val="tx1"/>
              </a:solidFill>
              <a:round/>
            </a:ln>
            <a:effectLst/>
          </c:spPr>
          <c:marker>
            <c:symbol val="circle"/>
            <c:size val="5"/>
            <c:spPr>
              <a:solidFill>
                <a:schemeClr val="tx1"/>
              </a:solidFill>
              <a:ln w="9525">
                <a:solidFill>
                  <a:schemeClr val="tx1"/>
                </a:solidFill>
              </a:ln>
              <a:effectLst/>
            </c:spPr>
          </c:marker>
          <c:dLbls>
            <c:dLbl>
              <c:idx val="0"/>
              <c:layout>
                <c:manualLayout>
                  <c:x val="6.4029114402248705E-2"/>
                  <c:y val="0.112887712650741"/>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D-EF63-4DFA-9184-A8F15E67EDF4}"/>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'!$O$26</c:f>
              <c:numCache>
                <c:formatCode>General</c:formatCode>
                <c:ptCount val="1"/>
                <c:pt idx="0">
                  <c:v>4</c:v>
                </c:pt>
              </c:numCache>
            </c:numRef>
          </c:xVal>
          <c:yVal>
            <c:numRef>
              <c:f>'heat map '!$P$26</c:f>
              <c:numCache>
                <c:formatCode>General</c:formatCode>
                <c:ptCount val="1"/>
                <c:pt idx="0">
                  <c:v>8</c:v>
                </c:pt>
              </c:numCache>
            </c:numRef>
          </c:yVal>
          <c:smooth val="0"/>
          <c:extLst>
            <c:ext xmlns:c16="http://schemas.microsoft.com/office/drawing/2014/chart" uri="{C3380CC4-5D6E-409C-BE32-E72D297353CC}">
              <c16:uniqueId val="{0000001E-EF63-4DFA-9184-A8F15E67EDF4}"/>
            </c:ext>
          </c:extLst>
        </c:ser>
        <c:dLbls>
          <c:showLegendKey val="0"/>
          <c:showVal val="1"/>
          <c:showCatName val="0"/>
          <c:showSerName val="0"/>
          <c:showPercent val="0"/>
          <c:showBubbleSize val="0"/>
        </c:dLbls>
        <c:axId val="-1629805648"/>
        <c:axId val="-1629982336"/>
      </c:scatterChart>
      <c:valAx>
        <c:axId val="-1629805648"/>
        <c:scaling>
          <c:orientation val="minMax"/>
          <c:max val="6.5"/>
          <c:min val="0"/>
        </c:scaling>
        <c:delete val="1"/>
        <c:axPos val="b"/>
        <c:numFmt formatCode="General" sourceLinked="0"/>
        <c:majorTickMark val="none"/>
        <c:minorTickMark val="none"/>
        <c:tickLblPos val="nextTo"/>
        <c:crossAx val="-1629982336"/>
        <c:crosses val="autoZero"/>
        <c:crossBetween val="midCat"/>
      </c:valAx>
      <c:valAx>
        <c:axId val="-1629982336"/>
        <c:scaling>
          <c:orientation val="minMax"/>
          <c:max val="45"/>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629805648"/>
        <c:crosses val="autoZero"/>
        <c:crossBetween val="midCat"/>
      </c:valAx>
      <c:spPr>
        <a:solidFill>
          <a:schemeClr val="bg1"/>
        </a:solidFill>
        <a:ln w="19050">
          <a:noFill/>
        </a:ln>
        <a:effectLst/>
      </c:spPr>
    </c:plotArea>
    <c:plotVisOnly val="1"/>
    <c:dispBlanksAs val="gap"/>
    <c:showDLblsOverMax val="0"/>
  </c:chart>
  <c:spPr>
    <a:noFill/>
    <a:ln>
      <a:solidFill>
        <a:schemeClr val="tx1"/>
      </a:solidFill>
    </a:ln>
    <a:effectLst/>
  </c:spPr>
  <c:txPr>
    <a:bodyPr/>
    <a:lstStyle/>
    <a:p>
      <a:pPr>
        <a:defRPr sz="8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16"/>
          <c:order val="0"/>
          <c:tx>
            <c:v>Firm 1</c:v>
          </c:tx>
          <c:spPr>
            <a:ln w="25400" cap="rnd">
              <a:noFill/>
              <a:round/>
            </a:ln>
            <a:effectLst/>
          </c:spPr>
          <c:marker>
            <c:symbol val="circle"/>
            <c:size val="5"/>
            <c:spPr>
              <a:solidFill>
                <a:schemeClr val="accent5">
                  <a:lumMod val="80000"/>
                  <a:lumOff val="20000"/>
                </a:schemeClr>
              </a:solidFill>
              <a:ln w="9525">
                <a:solidFill>
                  <a:schemeClr val="accent5">
                    <a:lumMod val="80000"/>
                    <a:lumOff val="20000"/>
                  </a:schemeClr>
                </a:solidFill>
              </a:ln>
              <a:effectLst/>
            </c:spPr>
          </c:marker>
          <c:xVal>
            <c:numRef>
              <c:f>'heat map '!$M$11</c:f>
              <c:numCache>
                <c:formatCode>General</c:formatCode>
                <c:ptCount val="1"/>
              </c:numCache>
            </c:numRef>
          </c:xVal>
          <c:yVal>
            <c:numRef>
              <c:f>'heat map '!$N$11</c:f>
              <c:numCache>
                <c:formatCode>General</c:formatCode>
                <c:ptCount val="1"/>
              </c:numCache>
            </c:numRef>
          </c:yVal>
          <c:smooth val="0"/>
          <c:extLst>
            <c:ext xmlns:c16="http://schemas.microsoft.com/office/drawing/2014/chart" uri="{C3380CC4-5D6E-409C-BE32-E72D297353CC}">
              <c16:uniqueId val="{00000000-0499-47C2-82C2-5E3B9BA6174D}"/>
            </c:ext>
          </c:extLst>
        </c:ser>
        <c:ser>
          <c:idx val="17"/>
          <c:order val="1"/>
          <c:tx>
            <c:v>Firm 2</c:v>
          </c:tx>
          <c:spPr>
            <a:ln w="25400" cap="rnd">
              <a:noFill/>
              <a:round/>
            </a:ln>
            <a:effectLst/>
          </c:spPr>
          <c:marker>
            <c:symbol val="circle"/>
            <c:size val="5"/>
            <c:spPr>
              <a:solidFill>
                <a:schemeClr val="accent6">
                  <a:lumMod val="80000"/>
                  <a:lumOff val="20000"/>
                </a:schemeClr>
              </a:solidFill>
              <a:ln w="9525">
                <a:solidFill>
                  <a:schemeClr val="accent6">
                    <a:lumMod val="80000"/>
                    <a:lumOff val="20000"/>
                  </a:schemeClr>
                </a:solidFill>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'!$M$12</c:f>
              <c:numCache>
                <c:formatCode>General</c:formatCode>
                <c:ptCount val="1"/>
              </c:numCache>
            </c:numRef>
          </c:xVal>
          <c:yVal>
            <c:numRef>
              <c:f>'heat map '!$N$12</c:f>
              <c:numCache>
                <c:formatCode>General</c:formatCode>
                <c:ptCount val="1"/>
              </c:numCache>
            </c:numRef>
          </c:yVal>
          <c:smooth val="0"/>
          <c:extLst>
            <c:ext xmlns:c16="http://schemas.microsoft.com/office/drawing/2014/chart" uri="{C3380CC4-5D6E-409C-BE32-E72D297353CC}">
              <c16:uniqueId val="{00000001-0499-47C2-82C2-5E3B9BA6174D}"/>
            </c:ext>
          </c:extLst>
        </c:ser>
        <c:ser>
          <c:idx val="18"/>
          <c:order val="2"/>
          <c:tx>
            <c:v>Firm 3</c:v>
          </c:tx>
          <c:spPr>
            <a:ln w="25400" cap="rnd">
              <a:noFill/>
              <a:round/>
            </a:ln>
            <a:effectLst/>
          </c:spPr>
          <c:marker>
            <c:symbol val="circle"/>
            <c:size val="5"/>
            <c:spPr>
              <a:solidFill>
                <a:schemeClr val="accent1">
                  <a:lumMod val="80000"/>
                </a:schemeClr>
              </a:solidFill>
              <a:ln w="9525">
                <a:solidFill>
                  <a:schemeClr val="accent1">
                    <a:lumMod val="80000"/>
                  </a:schemeClr>
                </a:solidFill>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'!$M$13</c:f>
              <c:numCache>
                <c:formatCode>General</c:formatCode>
                <c:ptCount val="1"/>
              </c:numCache>
            </c:numRef>
          </c:xVal>
          <c:yVal>
            <c:numRef>
              <c:f>'heat map '!$N$13</c:f>
              <c:numCache>
                <c:formatCode>General</c:formatCode>
                <c:ptCount val="1"/>
              </c:numCache>
            </c:numRef>
          </c:yVal>
          <c:smooth val="0"/>
          <c:extLst>
            <c:ext xmlns:c16="http://schemas.microsoft.com/office/drawing/2014/chart" uri="{C3380CC4-5D6E-409C-BE32-E72D297353CC}">
              <c16:uniqueId val="{00000002-0499-47C2-82C2-5E3B9BA6174D}"/>
            </c:ext>
          </c:extLst>
        </c:ser>
        <c:ser>
          <c:idx val="19"/>
          <c:order val="3"/>
          <c:tx>
            <c:v>Firm 4</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0.118983617579783"/>
                  <c:y val="3.8819994436819598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0499-47C2-82C2-5E3B9BA6174D}"/>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'!$M$14</c:f>
              <c:numCache>
                <c:formatCode>General</c:formatCode>
                <c:ptCount val="1"/>
                <c:pt idx="0">
                  <c:v>3</c:v>
                </c:pt>
              </c:numCache>
            </c:numRef>
          </c:xVal>
          <c:yVal>
            <c:numRef>
              <c:f>'heat map '!$N$14</c:f>
              <c:numCache>
                <c:formatCode>General</c:formatCode>
                <c:ptCount val="1"/>
                <c:pt idx="0">
                  <c:v>9</c:v>
                </c:pt>
              </c:numCache>
            </c:numRef>
          </c:yVal>
          <c:smooth val="0"/>
          <c:extLst>
            <c:ext xmlns:c16="http://schemas.microsoft.com/office/drawing/2014/chart" uri="{C3380CC4-5D6E-409C-BE32-E72D297353CC}">
              <c16:uniqueId val="{00000004-0499-47C2-82C2-5E3B9BA6174D}"/>
            </c:ext>
          </c:extLst>
        </c:ser>
        <c:ser>
          <c:idx val="20"/>
          <c:order val="4"/>
          <c:tx>
            <c:v>Firm 5</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0.126915858751768"/>
                  <c:y val="-4.5325727700227497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0499-47C2-82C2-5E3B9BA6174D}"/>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'!$M$15</c:f>
              <c:numCache>
                <c:formatCode>General</c:formatCode>
                <c:ptCount val="1"/>
                <c:pt idx="0">
                  <c:v>3</c:v>
                </c:pt>
              </c:numCache>
            </c:numRef>
          </c:xVal>
          <c:yVal>
            <c:numRef>
              <c:f>'heat map '!$N$15</c:f>
              <c:numCache>
                <c:formatCode>General</c:formatCode>
                <c:ptCount val="1"/>
                <c:pt idx="0">
                  <c:v>9</c:v>
                </c:pt>
              </c:numCache>
            </c:numRef>
          </c:yVal>
          <c:smooth val="0"/>
          <c:extLst>
            <c:ext xmlns:c16="http://schemas.microsoft.com/office/drawing/2014/chart" uri="{C3380CC4-5D6E-409C-BE32-E72D297353CC}">
              <c16:uniqueId val="{00000006-0499-47C2-82C2-5E3B9BA6174D}"/>
            </c:ext>
          </c:extLst>
        </c:ser>
        <c:ser>
          <c:idx val="21"/>
          <c:order val="5"/>
          <c:tx>
            <c:v>Firm 6</c:v>
          </c:tx>
          <c:spPr>
            <a:ln w="25400" cap="rnd">
              <a:noFill/>
              <a:round/>
            </a:ln>
            <a:effectLst/>
          </c:spPr>
          <c:marker>
            <c:symbol val="circle"/>
            <c:size val="5"/>
            <c:spPr>
              <a:solidFill>
                <a:schemeClr val="accent4">
                  <a:lumMod val="80000"/>
                </a:schemeClr>
              </a:solidFill>
              <a:ln w="9525">
                <a:solidFill>
                  <a:schemeClr val="accent4">
                    <a:lumMod val="80000"/>
                  </a:schemeClr>
                </a:solidFill>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'!$M$16</c:f>
              <c:numCache>
                <c:formatCode>General</c:formatCode>
                <c:ptCount val="1"/>
              </c:numCache>
            </c:numRef>
          </c:xVal>
          <c:yVal>
            <c:numRef>
              <c:f>'heat map '!$N$16</c:f>
              <c:numCache>
                <c:formatCode>General</c:formatCode>
                <c:ptCount val="1"/>
              </c:numCache>
            </c:numRef>
          </c:yVal>
          <c:smooth val="0"/>
          <c:extLst>
            <c:ext xmlns:c16="http://schemas.microsoft.com/office/drawing/2014/chart" uri="{C3380CC4-5D6E-409C-BE32-E72D297353CC}">
              <c16:uniqueId val="{00000007-0499-47C2-82C2-5E3B9BA6174D}"/>
            </c:ext>
          </c:extLst>
        </c:ser>
        <c:ser>
          <c:idx val="22"/>
          <c:order val="6"/>
          <c:tx>
            <c:v>Firm 7</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'!$M$17</c:f>
              <c:numCache>
                <c:formatCode>General</c:formatCode>
                <c:ptCount val="1"/>
                <c:pt idx="0">
                  <c:v>1</c:v>
                </c:pt>
              </c:numCache>
            </c:numRef>
          </c:xVal>
          <c:yVal>
            <c:numRef>
              <c:f>'heat map '!$N$17</c:f>
              <c:numCache>
                <c:formatCode>General</c:formatCode>
                <c:ptCount val="1"/>
                <c:pt idx="0">
                  <c:v>34</c:v>
                </c:pt>
              </c:numCache>
            </c:numRef>
          </c:yVal>
          <c:smooth val="0"/>
          <c:extLst>
            <c:ext xmlns:c16="http://schemas.microsoft.com/office/drawing/2014/chart" uri="{C3380CC4-5D6E-409C-BE32-E72D297353CC}">
              <c16:uniqueId val="{00000008-0499-47C2-82C2-5E3B9BA6174D}"/>
            </c:ext>
          </c:extLst>
        </c:ser>
        <c:ser>
          <c:idx val="23"/>
          <c:order val="7"/>
          <c:tx>
            <c:v>Firm 8</c:v>
          </c:tx>
          <c:spPr>
            <a:ln w="25400" cap="rnd">
              <a:solidFill>
                <a:schemeClr val="tx1"/>
              </a:solidFill>
              <a:round/>
            </a:ln>
            <a:effectLst/>
          </c:spPr>
          <c:marker>
            <c:symbol val="circle"/>
            <c:size val="5"/>
            <c:spPr>
              <a:solidFill>
                <a:schemeClr val="tx1"/>
              </a:solidFill>
              <a:ln w="9525">
                <a:solidFill>
                  <a:schemeClr val="tx1"/>
                </a:solidFill>
              </a:ln>
              <a:effectLst/>
            </c:spPr>
          </c:marker>
          <c:dLbls>
            <c:dLbl>
              <c:idx val="0"/>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9-0499-47C2-82C2-5E3B9BA6174D}"/>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'!$M$18</c:f>
              <c:numCache>
                <c:formatCode>General</c:formatCode>
                <c:ptCount val="1"/>
                <c:pt idx="0">
                  <c:v>5</c:v>
                </c:pt>
              </c:numCache>
            </c:numRef>
          </c:xVal>
          <c:yVal>
            <c:numRef>
              <c:f>'heat map '!$N$18</c:f>
              <c:numCache>
                <c:formatCode>General</c:formatCode>
                <c:ptCount val="1"/>
                <c:pt idx="0">
                  <c:v>22</c:v>
                </c:pt>
              </c:numCache>
            </c:numRef>
          </c:yVal>
          <c:smooth val="0"/>
          <c:extLst>
            <c:ext xmlns:c16="http://schemas.microsoft.com/office/drawing/2014/chart" uri="{C3380CC4-5D6E-409C-BE32-E72D297353CC}">
              <c16:uniqueId val="{0000000A-0499-47C2-82C2-5E3B9BA6174D}"/>
            </c:ext>
          </c:extLst>
        </c:ser>
        <c:ser>
          <c:idx val="24"/>
          <c:order val="8"/>
          <c:tx>
            <c:v>Firm 9</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0"/>
                  <c:y val="2.2805017103762801E-2"/>
                </c:manualLayout>
              </c:layout>
              <c:dLblPos val="r"/>
              <c:showLegendKey val="0"/>
              <c:showVal val="0"/>
              <c:showCatName val="0"/>
              <c:showSerName val="1"/>
              <c:showPercent val="0"/>
              <c:showBubbleSize val="0"/>
              <c:extLst>
                <c:ext xmlns:c15="http://schemas.microsoft.com/office/drawing/2012/chart" uri="{CE6537A1-D6FC-4f65-9D91-7224C49458BB}">
                  <c15:layout>
                    <c:manualLayout>
                      <c:w val="8.0902668416447901E-2"/>
                      <c:h val="6.3785812406288403E-2"/>
                    </c:manualLayout>
                  </c15:layout>
                </c:ext>
                <c:ext xmlns:c16="http://schemas.microsoft.com/office/drawing/2014/chart" uri="{C3380CC4-5D6E-409C-BE32-E72D297353CC}">
                  <c16:uniqueId val="{0000000B-0499-47C2-82C2-5E3B9BA6174D}"/>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'!$M$19</c:f>
              <c:numCache>
                <c:formatCode>General</c:formatCode>
                <c:ptCount val="1"/>
                <c:pt idx="0">
                  <c:v>2</c:v>
                </c:pt>
              </c:numCache>
            </c:numRef>
          </c:xVal>
          <c:yVal>
            <c:numRef>
              <c:f>'heat map '!$N$19</c:f>
              <c:numCache>
                <c:formatCode>General</c:formatCode>
                <c:ptCount val="1"/>
                <c:pt idx="0">
                  <c:v>17</c:v>
                </c:pt>
              </c:numCache>
            </c:numRef>
          </c:yVal>
          <c:smooth val="0"/>
          <c:extLst>
            <c:ext xmlns:c16="http://schemas.microsoft.com/office/drawing/2014/chart" uri="{C3380CC4-5D6E-409C-BE32-E72D297353CC}">
              <c16:uniqueId val="{0000000C-0499-47C2-82C2-5E3B9BA6174D}"/>
            </c:ext>
          </c:extLst>
        </c:ser>
        <c:ser>
          <c:idx val="25"/>
          <c:order val="9"/>
          <c:tx>
            <c:v>Firm 10</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0.133333333333333"/>
                  <c:y val="-1.8244013683010301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D-0499-47C2-82C2-5E3B9BA6174D}"/>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'!$M$20</c:f>
              <c:numCache>
                <c:formatCode>General</c:formatCode>
                <c:ptCount val="1"/>
                <c:pt idx="0">
                  <c:v>2</c:v>
                </c:pt>
              </c:numCache>
            </c:numRef>
          </c:xVal>
          <c:yVal>
            <c:numRef>
              <c:f>'heat map '!$N$20</c:f>
              <c:numCache>
                <c:formatCode>General</c:formatCode>
                <c:ptCount val="1"/>
                <c:pt idx="0">
                  <c:v>13</c:v>
                </c:pt>
              </c:numCache>
            </c:numRef>
          </c:yVal>
          <c:smooth val="0"/>
          <c:extLst>
            <c:ext xmlns:c16="http://schemas.microsoft.com/office/drawing/2014/chart" uri="{C3380CC4-5D6E-409C-BE32-E72D297353CC}">
              <c16:uniqueId val="{0000000E-0499-47C2-82C2-5E3B9BA6174D}"/>
            </c:ext>
          </c:extLst>
        </c:ser>
        <c:ser>
          <c:idx val="26"/>
          <c:order val="10"/>
          <c:tx>
            <c:v>Firm 11</c:v>
          </c:tx>
          <c:spPr>
            <a:ln w="25400" cap="rnd">
              <a:noFill/>
              <a:round/>
            </a:ln>
            <a:effectLst/>
          </c:spPr>
          <c:marker>
            <c:symbol val="circle"/>
            <c:size val="5"/>
            <c:spPr>
              <a:solidFill>
                <a:schemeClr val="accent3">
                  <a:lumMod val="60000"/>
                  <a:lumOff val="40000"/>
                </a:schemeClr>
              </a:solidFill>
              <a:ln w="9525">
                <a:solidFill>
                  <a:schemeClr val="accent3">
                    <a:lumMod val="60000"/>
                    <a:lumOff val="40000"/>
                  </a:schemeClr>
                </a:solidFill>
              </a:ln>
              <a:effectLst/>
            </c:spPr>
          </c:marker>
          <c:dLbls>
            <c:dLbl>
              <c:idx val="0"/>
              <c:layout>
                <c:manualLayout>
                  <c:x val="-1.6666666666666701E-2"/>
                  <c:y val="-1.3683010262257701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F-0499-47C2-82C2-5E3B9BA6174D}"/>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'!$M$21</c:f>
              <c:numCache>
                <c:formatCode>General</c:formatCode>
                <c:ptCount val="1"/>
                <c:pt idx="0">
                  <c:v>2</c:v>
                </c:pt>
              </c:numCache>
            </c:numRef>
          </c:xVal>
          <c:yVal>
            <c:numRef>
              <c:f>'heat map '!$N$21</c:f>
              <c:numCache>
                <c:formatCode>General</c:formatCode>
                <c:ptCount val="1"/>
                <c:pt idx="0">
                  <c:v>13</c:v>
                </c:pt>
              </c:numCache>
            </c:numRef>
          </c:yVal>
          <c:smooth val="0"/>
          <c:extLst>
            <c:ext xmlns:c16="http://schemas.microsoft.com/office/drawing/2014/chart" uri="{C3380CC4-5D6E-409C-BE32-E72D297353CC}">
              <c16:uniqueId val="{00000010-0499-47C2-82C2-5E3B9BA6174D}"/>
            </c:ext>
          </c:extLst>
        </c:ser>
        <c:ser>
          <c:idx val="27"/>
          <c:order val="11"/>
          <c:tx>
            <c:v>Firm 12</c:v>
          </c:tx>
          <c:spPr>
            <a:ln w="25400" cap="rnd">
              <a:solidFill>
                <a:schemeClr val="tx1"/>
              </a:solidFill>
              <a:round/>
            </a:ln>
            <a:effectLst/>
          </c:spPr>
          <c:marker>
            <c:symbol val="circle"/>
            <c:size val="5"/>
            <c:spPr>
              <a:solidFill>
                <a:schemeClr val="tx1"/>
              </a:solidFill>
              <a:ln w="9525">
                <a:solidFill>
                  <a:schemeClr val="tx1"/>
                </a:solidFill>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'!$M$22</c:f>
              <c:numCache>
                <c:formatCode>General</c:formatCode>
                <c:ptCount val="1"/>
                <c:pt idx="0">
                  <c:v>5</c:v>
                </c:pt>
              </c:numCache>
            </c:numRef>
          </c:xVal>
          <c:yVal>
            <c:numRef>
              <c:f>'heat map '!$N$22</c:f>
              <c:numCache>
                <c:formatCode>General</c:formatCode>
                <c:ptCount val="1"/>
                <c:pt idx="0">
                  <c:v>17</c:v>
                </c:pt>
              </c:numCache>
            </c:numRef>
          </c:yVal>
          <c:smooth val="0"/>
          <c:extLst>
            <c:ext xmlns:c16="http://schemas.microsoft.com/office/drawing/2014/chart" uri="{C3380CC4-5D6E-409C-BE32-E72D297353CC}">
              <c16:uniqueId val="{00000011-0499-47C2-82C2-5E3B9BA6174D}"/>
            </c:ext>
          </c:extLst>
        </c:ser>
        <c:ser>
          <c:idx val="28"/>
          <c:order val="12"/>
          <c:tx>
            <c:v>Firm 13</c:v>
          </c:tx>
          <c:spPr>
            <a:ln w="25400" cap="rnd">
              <a:solidFill>
                <a:schemeClr val="tx1"/>
              </a:solidFill>
              <a:round/>
            </a:ln>
            <a:effectLst/>
          </c:spPr>
          <c:marker>
            <c:symbol val="circle"/>
            <c:size val="5"/>
            <c:spPr>
              <a:solidFill>
                <a:schemeClr val="tx1"/>
              </a:solidFill>
              <a:ln w="9525">
                <a:solidFill>
                  <a:schemeClr val="tx1"/>
                </a:solidFill>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'!$M$23</c:f>
              <c:numCache>
                <c:formatCode>General</c:formatCode>
                <c:ptCount val="1"/>
                <c:pt idx="0">
                  <c:v>5</c:v>
                </c:pt>
              </c:numCache>
            </c:numRef>
          </c:xVal>
          <c:yVal>
            <c:numRef>
              <c:f>'heat map '!$N$23</c:f>
              <c:numCache>
                <c:formatCode>General</c:formatCode>
                <c:ptCount val="1"/>
                <c:pt idx="0">
                  <c:v>17</c:v>
                </c:pt>
              </c:numCache>
            </c:numRef>
          </c:yVal>
          <c:smooth val="0"/>
          <c:extLst>
            <c:ext xmlns:c16="http://schemas.microsoft.com/office/drawing/2014/chart" uri="{C3380CC4-5D6E-409C-BE32-E72D297353CC}">
              <c16:uniqueId val="{00000012-0499-47C2-82C2-5E3B9BA6174D}"/>
            </c:ext>
          </c:extLst>
        </c:ser>
        <c:ser>
          <c:idx val="29"/>
          <c:order val="13"/>
          <c:tx>
            <c:v>Firm 14</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0.130554852462656"/>
                  <c:y val="-2.5025577965964302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3-0499-47C2-82C2-5E3B9BA6174D}"/>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'!$M$24</c:f>
              <c:numCache>
                <c:formatCode>General</c:formatCode>
                <c:ptCount val="1"/>
                <c:pt idx="0">
                  <c:v>3</c:v>
                </c:pt>
              </c:numCache>
            </c:numRef>
          </c:xVal>
          <c:yVal>
            <c:numRef>
              <c:f>'heat map '!$N$24</c:f>
              <c:numCache>
                <c:formatCode>General</c:formatCode>
                <c:ptCount val="1"/>
                <c:pt idx="0">
                  <c:v>9</c:v>
                </c:pt>
              </c:numCache>
            </c:numRef>
          </c:yVal>
          <c:smooth val="0"/>
          <c:extLst>
            <c:ext xmlns:c16="http://schemas.microsoft.com/office/drawing/2014/chart" uri="{C3380CC4-5D6E-409C-BE32-E72D297353CC}">
              <c16:uniqueId val="{00000014-0499-47C2-82C2-5E3B9BA6174D}"/>
            </c:ext>
          </c:extLst>
        </c:ser>
        <c:ser>
          <c:idx val="30"/>
          <c:order val="14"/>
          <c:tx>
            <c:v>Firm 15</c:v>
          </c:tx>
          <c:spPr>
            <a:ln w="25400" cap="rnd">
              <a:solidFill>
                <a:schemeClr val="tx1"/>
              </a:solidFill>
              <a:round/>
            </a:ln>
            <a:effectLst/>
          </c:spPr>
          <c:marker>
            <c:symbol val="circle"/>
            <c:size val="5"/>
            <c:spPr>
              <a:solidFill>
                <a:schemeClr val="tx1"/>
              </a:solidFill>
              <a:ln w="9525">
                <a:solidFill>
                  <a:schemeClr val="tx1"/>
                </a:solidFill>
              </a:ln>
              <a:effectLst/>
            </c:spPr>
          </c:marker>
          <c:dLbls>
            <c:dLbl>
              <c:idx val="0"/>
              <c:layout>
                <c:manualLayout>
                  <c:x val="-1.48403324584427E-2"/>
                  <c:y val="-6.153942843803589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5-0499-47C2-82C2-5E3B9BA6174D}"/>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'!$M$25</c:f>
              <c:numCache>
                <c:formatCode>General</c:formatCode>
                <c:ptCount val="1"/>
                <c:pt idx="0">
                  <c:v>4</c:v>
                </c:pt>
              </c:numCache>
            </c:numRef>
          </c:xVal>
          <c:yVal>
            <c:numRef>
              <c:f>'heat map '!$N$25</c:f>
              <c:numCache>
                <c:formatCode>General</c:formatCode>
                <c:ptCount val="1"/>
                <c:pt idx="0">
                  <c:v>8</c:v>
                </c:pt>
              </c:numCache>
            </c:numRef>
          </c:yVal>
          <c:smooth val="0"/>
          <c:extLst>
            <c:ext xmlns:c16="http://schemas.microsoft.com/office/drawing/2014/chart" uri="{C3380CC4-5D6E-409C-BE32-E72D297353CC}">
              <c16:uniqueId val="{00000016-0499-47C2-82C2-5E3B9BA6174D}"/>
            </c:ext>
          </c:extLst>
        </c:ser>
        <c:ser>
          <c:idx val="0"/>
          <c:order val="15"/>
          <c:tx>
            <c:v>Firm 1</c:v>
          </c:tx>
          <c:spPr>
            <a:ln w="25400" cap="rnd">
              <a:no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'!$K$11</c:f>
              <c:numCache>
                <c:formatCode>General</c:formatCode>
                <c:ptCount val="1"/>
              </c:numCache>
            </c:numRef>
          </c:xVal>
          <c:yVal>
            <c:numRef>
              <c:f>'heat map '!$L$11</c:f>
              <c:numCache>
                <c:formatCode>General</c:formatCode>
                <c:ptCount val="1"/>
              </c:numCache>
            </c:numRef>
          </c:yVal>
          <c:smooth val="0"/>
          <c:extLst>
            <c:ext xmlns:c16="http://schemas.microsoft.com/office/drawing/2014/chart" uri="{C3380CC4-5D6E-409C-BE32-E72D297353CC}">
              <c16:uniqueId val="{00000017-0499-47C2-82C2-5E3B9BA6174D}"/>
            </c:ext>
          </c:extLst>
        </c:ser>
        <c:ser>
          <c:idx val="1"/>
          <c:order val="16"/>
          <c:tx>
            <c:v>Firm 2</c:v>
          </c:tx>
          <c:spPr>
            <a:ln w="25400" cap="rnd">
              <a:no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'!$K$12</c:f>
              <c:numCache>
                <c:formatCode>General</c:formatCode>
                <c:ptCount val="1"/>
              </c:numCache>
            </c:numRef>
          </c:xVal>
          <c:yVal>
            <c:numRef>
              <c:f>'heat map '!$L$12</c:f>
              <c:numCache>
                <c:formatCode>General</c:formatCode>
                <c:ptCount val="1"/>
              </c:numCache>
            </c:numRef>
          </c:yVal>
          <c:smooth val="0"/>
          <c:extLst>
            <c:ext xmlns:c16="http://schemas.microsoft.com/office/drawing/2014/chart" uri="{C3380CC4-5D6E-409C-BE32-E72D297353CC}">
              <c16:uniqueId val="{00000018-0499-47C2-82C2-5E3B9BA6174D}"/>
            </c:ext>
          </c:extLst>
        </c:ser>
        <c:ser>
          <c:idx val="2"/>
          <c:order val="17"/>
          <c:tx>
            <c:v>Firm 3</c:v>
          </c:tx>
          <c:spPr>
            <a:ln w="25400" cap="rnd">
              <a:noFill/>
              <a:round/>
            </a:ln>
            <a:effectLst/>
          </c:spPr>
          <c:marker>
            <c:symbol val="circle"/>
            <c:size val="5"/>
            <c:spPr>
              <a:solidFill>
                <a:schemeClr val="accent3"/>
              </a:solidFill>
              <a:ln w="9525">
                <a:solidFill>
                  <a:schemeClr val="accent3"/>
                </a:solidFill>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'!$K$13</c:f>
              <c:numCache>
                <c:formatCode>General</c:formatCode>
                <c:ptCount val="1"/>
              </c:numCache>
            </c:numRef>
          </c:xVal>
          <c:yVal>
            <c:numRef>
              <c:f>'heat map '!$L$13</c:f>
              <c:numCache>
                <c:formatCode>General</c:formatCode>
                <c:ptCount val="1"/>
              </c:numCache>
            </c:numRef>
          </c:yVal>
          <c:smooth val="0"/>
          <c:extLst>
            <c:ext xmlns:c16="http://schemas.microsoft.com/office/drawing/2014/chart" uri="{C3380CC4-5D6E-409C-BE32-E72D297353CC}">
              <c16:uniqueId val="{00000019-0499-47C2-82C2-5E3B9BA6174D}"/>
            </c:ext>
          </c:extLst>
        </c:ser>
        <c:ser>
          <c:idx val="3"/>
          <c:order val="18"/>
          <c:tx>
            <c:v>Firm 4</c:v>
          </c:tx>
          <c:spPr>
            <a:ln w="25400" cap="rnd">
              <a:noFill/>
              <a:round/>
            </a:ln>
            <a:effectLst/>
          </c:spPr>
          <c:marker>
            <c:symbol val="circle"/>
            <c:size val="5"/>
            <c:spPr>
              <a:solidFill>
                <a:schemeClr val="accent4"/>
              </a:solidFill>
              <a:ln w="9525">
                <a:solidFill>
                  <a:schemeClr val="accent4"/>
                </a:solidFill>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'!$K$14</c:f>
              <c:numCache>
                <c:formatCode>General</c:formatCode>
                <c:ptCount val="1"/>
              </c:numCache>
            </c:numRef>
          </c:xVal>
          <c:yVal>
            <c:numRef>
              <c:f>'heat map '!$L$14</c:f>
              <c:numCache>
                <c:formatCode>General</c:formatCode>
                <c:ptCount val="1"/>
              </c:numCache>
            </c:numRef>
          </c:yVal>
          <c:smooth val="0"/>
          <c:extLst>
            <c:ext xmlns:c16="http://schemas.microsoft.com/office/drawing/2014/chart" uri="{C3380CC4-5D6E-409C-BE32-E72D297353CC}">
              <c16:uniqueId val="{0000001A-0499-47C2-82C2-5E3B9BA6174D}"/>
            </c:ext>
          </c:extLst>
        </c:ser>
        <c:ser>
          <c:idx val="4"/>
          <c:order val="19"/>
          <c:tx>
            <c:v>Firm 5</c:v>
          </c:tx>
          <c:spPr>
            <a:ln w="25400" cap="rnd">
              <a:noFill/>
              <a:round/>
            </a:ln>
            <a:effectLst/>
          </c:spPr>
          <c:marker>
            <c:symbol val="circle"/>
            <c:size val="5"/>
            <c:spPr>
              <a:solidFill>
                <a:schemeClr val="accent5"/>
              </a:solidFill>
              <a:ln w="9525">
                <a:solidFill>
                  <a:schemeClr val="accent5"/>
                </a:solidFill>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'!$K$15</c:f>
              <c:numCache>
                <c:formatCode>General</c:formatCode>
                <c:ptCount val="1"/>
              </c:numCache>
            </c:numRef>
          </c:xVal>
          <c:yVal>
            <c:numRef>
              <c:f>'heat map '!$L$15</c:f>
              <c:numCache>
                <c:formatCode>General</c:formatCode>
                <c:ptCount val="1"/>
              </c:numCache>
            </c:numRef>
          </c:yVal>
          <c:smooth val="0"/>
          <c:extLst>
            <c:ext xmlns:c16="http://schemas.microsoft.com/office/drawing/2014/chart" uri="{C3380CC4-5D6E-409C-BE32-E72D297353CC}">
              <c16:uniqueId val="{0000001B-0499-47C2-82C2-5E3B9BA6174D}"/>
            </c:ext>
          </c:extLst>
        </c:ser>
        <c:ser>
          <c:idx val="5"/>
          <c:order val="20"/>
          <c:tx>
            <c:v>Firm 6</c:v>
          </c:tx>
          <c:spPr>
            <a:ln w="25400" cap="rnd">
              <a:noFill/>
              <a:round/>
            </a:ln>
            <a:effectLst/>
          </c:spPr>
          <c:marker>
            <c:symbol val="circle"/>
            <c:size val="5"/>
            <c:spPr>
              <a:solidFill>
                <a:schemeClr val="accent6"/>
              </a:solidFill>
              <a:ln w="9525">
                <a:solidFill>
                  <a:schemeClr val="accent6"/>
                </a:solidFill>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'!$K$16</c:f>
              <c:numCache>
                <c:formatCode>General</c:formatCode>
                <c:ptCount val="1"/>
              </c:numCache>
            </c:numRef>
          </c:xVal>
          <c:yVal>
            <c:numRef>
              <c:f>'heat map '!$L$16</c:f>
              <c:numCache>
                <c:formatCode>General</c:formatCode>
                <c:ptCount val="1"/>
              </c:numCache>
            </c:numRef>
          </c:yVal>
          <c:smooth val="0"/>
          <c:extLst>
            <c:ext xmlns:c16="http://schemas.microsoft.com/office/drawing/2014/chart" uri="{C3380CC4-5D6E-409C-BE32-E72D297353CC}">
              <c16:uniqueId val="{0000001C-0499-47C2-82C2-5E3B9BA6174D}"/>
            </c:ext>
          </c:extLst>
        </c:ser>
        <c:ser>
          <c:idx val="6"/>
          <c:order val="21"/>
          <c:tx>
            <c:v>Firm 7</c:v>
          </c:tx>
          <c:spPr>
            <a:ln w="25400" cap="rnd">
              <a:noFill/>
              <a:round/>
            </a:ln>
            <a:effectLst/>
          </c:spPr>
          <c:marker>
            <c:symbol val="circle"/>
            <c:size val="5"/>
            <c:spPr>
              <a:solidFill>
                <a:schemeClr val="accent1">
                  <a:lumMod val="60000"/>
                </a:schemeClr>
              </a:solidFill>
              <a:ln w="9525">
                <a:solidFill>
                  <a:schemeClr val="accent1">
                    <a:lumMod val="60000"/>
                  </a:schemeClr>
                </a:solidFill>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'!$K$17</c:f>
              <c:numCache>
                <c:formatCode>General</c:formatCode>
                <c:ptCount val="1"/>
              </c:numCache>
            </c:numRef>
          </c:xVal>
          <c:yVal>
            <c:numRef>
              <c:f>'heat map '!$L$17</c:f>
              <c:numCache>
                <c:formatCode>General</c:formatCode>
                <c:ptCount val="1"/>
              </c:numCache>
            </c:numRef>
          </c:yVal>
          <c:smooth val="0"/>
          <c:extLst>
            <c:ext xmlns:c16="http://schemas.microsoft.com/office/drawing/2014/chart" uri="{C3380CC4-5D6E-409C-BE32-E72D297353CC}">
              <c16:uniqueId val="{0000001D-0499-47C2-82C2-5E3B9BA6174D}"/>
            </c:ext>
          </c:extLst>
        </c:ser>
        <c:ser>
          <c:idx val="9"/>
          <c:order val="22"/>
          <c:tx>
            <c:v>Firm 10</c:v>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'!$K$20</c:f>
              <c:numCache>
                <c:formatCode>General</c:formatCode>
                <c:ptCount val="1"/>
              </c:numCache>
            </c:numRef>
          </c:xVal>
          <c:yVal>
            <c:numRef>
              <c:f>'heat map '!$L$20</c:f>
              <c:numCache>
                <c:formatCode>0</c:formatCode>
                <c:ptCount val="1"/>
              </c:numCache>
            </c:numRef>
          </c:yVal>
          <c:smooth val="0"/>
          <c:extLst>
            <c:ext xmlns:c16="http://schemas.microsoft.com/office/drawing/2014/chart" uri="{C3380CC4-5D6E-409C-BE32-E72D297353CC}">
              <c16:uniqueId val="{0000001E-0499-47C2-82C2-5E3B9BA6174D}"/>
            </c:ext>
          </c:extLst>
        </c:ser>
        <c:ser>
          <c:idx val="10"/>
          <c:order val="23"/>
          <c:tx>
            <c:v>Firm 11</c:v>
          </c:tx>
          <c:spPr>
            <a:ln w="25400" cap="rnd">
              <a:noFill/>
              <a:round/>
            </a:ln>
            <a:effectLst/>
          </c:spPr>
          <c:marker>
            <c:symbol val="circle"/>
            <c:size val="5"/>
            <c:spPr>
              <a:solidFill>
                <a:schemeClr val="accent5">
                  <a:lumMod val="60000"/>
                </a:schemeClr>
              </a:solidFill>
              <a:ln w="9525">
                <a:solidFill>
                  <a:schemeClr val="accent5">
                    <a:lumMod val="60000"/>
                  </a:schemeClr>
                </a:solidFill>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'!$K$21</c:f>
              <c:numCache>
                <c:formatCode>General</c:formatCode>
                <c:ptCount val="1"/>
              </c:numCache>
            </c:numRef>
          </c:xVal>
          <c:yVal>
            <c:numRef>
              <c:f>'heat map '!$L$21</c:f>
              <c:numCache>
                <c:formatCode>0</c:formatCode>
                <c:ptCount val="1"/>
              </c:numCache>
            </c:numRef>
          </c:yVal>
          <c:smooth val="0"/>
          <c:extLst>
            <c:ext xmlns:c16="http://schemas.microsoft.com/office/drawing/2014/chart" uri="{C3380CC4-5D6E-409C-BE32-E72D297353CC}">
              <c16:uniqueId val="{0000001F-0499-47C2-82C2-5E3B9BA6174D}"/>
            </c:ext>
          </c:extLst>
        </c:ser>
        <c:ser>
          <c:idx val="11"/>
          <c:order val="24"/>
          <c:tx>
            <c:v>Firm 12</c:v>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'!$K$22</c:f>
              <c:numCache>
                <c:formatCode>General</c:formatCode>
                <c:ptCount val="1"/>
              </c:numCache>
            </c:numRef>
          </c:xVal>
          <c:yVal>
            <c:numRef>
              <c:f>'heat map '!$L$22</c:f>
              <c:numCache>
                <c:formatCode>0</c:formatCode>
                <c:ptCount val="1"/>
              </c:numCache>
            </c:numRef>
          </c:yVal>
          <c:smooth val="0"/>
          <c:extLst>
            <c:ext xmlns:c16="http://schemas.microsoft.com/office/drawing/2014/chart" uri="{C3380CC4-5D6E-409C-BE32-E72D297353CC}">
              <c16:uniqueId val="{00000020-0499-47C2-82C2-5E3B9BA6174D}"/>
            </c:ext>
          </c:extLst>
        </c:ser>
        <c:ser>
          <c:idx val="12"/>
          <c:order val="25"/>
          <c:tx>
            <c:v>Firm 13</c:v>
          </c:tx>
          <c:spPr>
            <a:ln w="25400" cap="rnd">
              <a:no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'!$K$23</c:f>
              <c:numCache>
                <c:formatCode>General</c:formatCode>
                <c:ptCount val="1"/>
              </c:numCache>
            </c:numRef>
          </c:xVal>
          <c:yVal>
            <c:numRef>
              <c:f>'heat map '!$L$23</c:f>
              <c:numCache>
                <c:formatCode>0</c:formatCode>
                <c:ptCount val="1"/>
              </c:numCache>
            </c:numRef>
          </c:yVal>
          <c:smooth val="0"/>
          <c:extLst>
            <c:ext xmlns:c16="http://schemas.microsoft.com/office/drawing/2014/chart" uri="{C3380CC4-5D6E-409C-BE32-E72D297353CC}">
              <c16:uniqueId val="{00000021-0499-47C2-82C2-5E3B9BA6174D}"/>
            </c:ext>
          </c:extLst>
        </c:ser>
        <c:ser>
          <c:idx val="13"/>
          <c:order val="26"/>
          <c:tx>
            <c:v>Firm 14</c:v>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'!$K$24</c:f>
              <c:numCache>
                <c:formatCode>General</c:formatCode>
                <c:ptCount val="1"/>
              </c:numCache>
            </c:numRef>
          </c:xVal>
          <c:yVal>
            <c:numRef>
              <c:f>'heat map '!$L$24</c:f>
              <c:numCache>
                <c:formatCode>0</c:formatCode>
                <c:ptCount val="1"/>
              </c:numCache>
            </c:numRef>
          </c:yVal>
          <c:smooth val="0"/>
          <c:extLst>
            <c:ext xmlns:c16="http://schemas.microsoft.com/office/drawing/2014/chart" uri="{C3380CC4-5D6E-409C-BE32-E72D297353CC}">
              <c16:uniqueId val="{00000022-0499-47C2-82C2-5E3B9BA6174D}"/>
            </c:ext>
          </c:extLst>
        </c:ser>
        <c:ser>
          <c:idx val="14"/>
          <c:order val="27"/>
          <c:tx>
            <c:v>Firm 15</c:v>
          </c:tx>
          <c:spPr>
            <a:ln w="25400" cap="rnd">
              <a:noFill/>
              <a:round/>
            </a:ln>
            <a:effectLst/>
          </c:spPr>
          <c:marker>
            <c:symbol val="circle"/>
            <c:size val="5"/>
            <c:spPr>
              <a:solidFill>
                <a:schemeClr val="accent3">
                  <a:lumMod val="80000"/>
                  <a:lumOff val="20000"/>
                </a:schemeClr>
              </a:solidFill>
              <a:ln w="9525">
                <a:solidFill>
                  <a:schemeClr val="accent3">
                    <a:lumMod val="80000"/>
                    <a:lumOff val="20000"/>
                  </a:schemeClr>
                </a:solidFill>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'!$K$25</c:f>
              <c:numCache>
                <c:formatCode>General</c:formatCode>
                <c:ptCount val="1"/>
              </c:numCache>
            </c:numRef>
          </c:xVal>
          <c:yVal>
            <c:numRef>
              <c:f>'heat map '!$L$25</c:f>
              <c:numCache>
                <c:formatCode>0</c:formatCode>
                <c:ptCount val="1"/>
              </c:numCache>
            </c:numRef>
          </c:yVal>
          <c:smooth val="0"/>
          <c:extLst>
            <c:ext xmlns:c16="http://schemas.microsoft.com/office/drawing/2014/chart" uri="{C3380CC4-5D6E-409C-BE32-E72D297353CC}">
              <c16:uniqueId val="{00000023-0499-47C2-82C2-5E3B9BA6174D}"/>
            </c:ext>
          </c:extLst>
        </c:ser>
        <c:ser>
          <c:idx val="15"/>
          <c:order val="28"/>
          <c:tx>
            <c:v>Firm 16</c:v>
          </c:tx>
          <c:spPr>
            <a:ln w="25400" cap="rnd">
              <a:solidFill>
                <a:schemeClr val="tx1"/>
              </a:solidFill>
              <a:round/>
            </a:ln>
            <a:effectLst/>
          </c:spPr>
          <c:marker>
            <c:symbol val="circle"/>
            <c:size val="5"/>
            <c:spPr>
              <a:solidFill>
                <a:schemeClr val="tx1"/>
              </a:solidFill>
              <a:ln w="9525">
                <a:solidFill>
                  <a:schemeClr val="tx1"/>
                </a:solidFill>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'!$K$26</c:f>
              <c:numCache>
                <c:formatCode>General</c:formatCode>
                <c:ptCount val="1"/>
                <c:pt idx="0">
                  <c:v>4</c:v>
                </c:pt>
              </c:numCache>
            </c:numRef>
          </c:xVal>
          <c:yVal>
            <c:numRef>
              <c:f>'heat map '!$L$26</c:f>
              <c:numCache>
                <c:formatCode>0</c:formatCode>
                <c:ptCount val="1"/>
                <c:pt idx="0">
                  <c:v>4</c:v>
                </c:pt>
              </c:numCache>
            </c:numRef>
          </c:yVal>
          <c:smooth val="0"/>
          <c:extLst>
            <c:ext xmlns:c16="http://schemas.microsoft.com/office/drawing/2014/chart" uri="{C3380CC4-5D6E-409C-BE32-E72D297353CC}">
              <c16:uniqueId val="{00000024-0499-47C2-82C2-5E3B9BA6174D}"/>
            </c:ext>
          </c:extLst>
        </c:ser>
        <c:dLbls>
          <c:showLegendKey val="0"/>
          <c:showVal val="0"/>
          <c:showCatName val="0"/>
          <c:showSerName val="0"/>
          <c:showPercent val="0"/>
          <c:showBubbleSize val="0"/>
        </c:dLbls>
        <c:axId val="-1517557568"/>
        <c:axId val="-1479694432"/>
      </c:scatterChart>
      <c:valAx>
        <c:axId val="-1517557568"/>
        <c:scaling>
          <c:orientation val="minMax"/>
          <c:max val="6.5"/>
          <c:min val="0"/>
        </c:scaling>
        <c:delete val="1"/>
        <c:axPos val="b"/>
        <c:numFmt formatCode="General" sourceLinked="0"/>
        <c:majorTickMark val="none"/>
        <c:minorTickMark val="none"/>
        <c:tickLblPos val="nextTo"/>
        <c:crossAx val="-1479694432"/>
        <c:crosses val="autoZero"/>
        <c:crossBetween val="midCat"/>
      </c:valAx>
      <c:valAx>
        <c:axId val="-1479694432"/>
        <c:scaling>
          <c:orientation val="minMax"/>
          <c:max val="45"/>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517557568"/>
        <c:crosses val="autoZero"/>
        <c:crossBetween val="midCat"/>
      </c:valAx>
      <c:spPr>
        <a:noFill/>
        <a:ln w="25400">
          <a:noFill/>
        </a:ln>
        <a:effectLst/>
      </c:spPr>
    </c:plotArea>
    <c:plotVisOnly val="1"/>
    <c:dispBlanksAs val="gap"/>
    <c:showDLblsOverMax val="0"/>
  </c:chart>
  <c:spPr>
    <a:solidFill>
      <a:schemeClr val="bg1"/>
    </a:solidFill>
    <a:ln w="9525" cap="flat" cmpd="sng" algn="ctr">
      <a:solidFill>
        <a:schemeClr val="bg2">
          <a:lumMod val="75000"/>
        </a:schemeClr>
      </a:solidFill>
      <a:round/>
    </a:ln>
    <a:effectLst/>
  </c:spPr>
  <c:txPr>
    <a:bodyPr/>
    <a:lstStyle/>
    <a:p>
      <a:pPr>
        <a:defRPr sz="8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16"/>
          <c:order val="0"/>
          <c:tx>
            <c:v>Firm 1</c:v>
          </c:tx>
          <c:spPr>
            <a:ln w="25400" cap="rnd">
              <a:noFill/>
              <a:round/>
            </a:ln>
            <a:effectLst/>
          </c:spPr>
          <c:marker>
            <c:symbol val="circle"/>
            <c:size val="5"/>
            <c:spPr>
              <a:solidFill>
                <a:schemeClr val="accent5">
                  <a:lumMod val="80000"/>
                  <a:lumOff val="20000"/>
                </a:schemeClr>
              </a:solidFill>
              <a:ln w="9525">
                <a:solidFill>
                  <a:schemeClr val="accent5">
                    <a:lumMod val="80000"/>
                    <a:lumOff val="20000"/>
                  </a:schemeClr>
                </a:solidFill>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'!$K$11</c:f>
              <c:numCache>
                <c:formatCode>General</c:formatCode>
                <c:ptCount val="1"/>
              </c:numCache>
            </c:numRef>
          </c:xVal>
          <c:yVal>
            <c:numRef>
              <c:f>'heat map '!$L$11</c:f>
              <c:numCache>
                <c:formatCode>General</c:formatCode>
                <c:ptCount val="1"/>
              </c:numCache>
            </c:numRef>
          </c:yVal>
          <c:smooth val="0"/>
          <c:extLst>
            <c:ext xmlns:c16="http://schemas.microsoft.com/office/drawing/2014/chart" uri="{C3380CC4-5D6E-409C-BE32-E72D297353CC}">
              <c16:uniqueId val="{00000000-D783-4F57-A61E-ED3730F0AB99}"/>
            </c:ext>
          </c:extLst>
        </c:ser>
        <c:ser>
          <c:idx val="17"/>
          <c:order val="1"/>
          <c:tx>
            <c:v>Firm 2</c:v>
          </c:tx>
          <c:spPr>
            <a:ln w="25400" cap="rnd">
              <a:noFill/>
              <a:round/>
            </a:ln>
            <a:effectLst/>
          </c:spPr>
          <c:marker>
            <c:symbol val="circle"/>
            <c:size val="5"/>
            <c:spPr>
              <a:solidFill>
                <a:schemeClr val="accent6">
                  <a:lumMod val="80000"/>
                  <a:lumOff val="20000"/>
                </a:schemeClr>
              </a:solidFill>
              <a:ln w="9525">
                <a:solidFill>
                  <a:schemeClr val="accent6">
                    <a:lumMod val="80000"/>
                    <a:lumOff val="20000"/>
                  </a:schemeClr>
                </a:solidFill>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'!$K$12</c:f>
              <c:numCache>
                <c:formatCode>General</c:formatCode>
                <c:ptCount val="1"/>
              </c:numCache>
            </c:numRef>
          </c:xVal>
          <c:yVal>
            <c:numRef>
              <c:f>'heat map '!$L$12</c:f>
              <c:numCache>
                <c:formatCode>General</c:formatCode>
                <c:ptCount val="1"/>
              </c:numCache>
            </c:numRef>
          </c:yVal>
          <c:smooth val="0"/>
          <c:extLst>
            <c:ext xmlns:c16="http://schemas.microsoft.com/office/drawing/2014/chart" uri="{C3380CC4-5D6E-409C-BE32-E72D297353CC}">
              <c16:uniqueId val="{00000001-D783-4F57-A61E-ED3730F0AB99}"/>
            </c:ext>
          </c:extLst>
        </c:ser>
        <c:ser>
          <c:idx val="18"/>
          <c:order val="2"/>
          <c:tx>
            <c:v>Firm 3</c:v>
          </c:tx>
          <c:spPr>
            <a:ln w="25400" cap="rnd">
              <a:noFill/>
              <a:round/>
            </a:ln>
            <a:effectLst/>
          </c:spPr>
          <c:marker>
            <c:symbol val="circle"/>
            <c:size val="5"/>
            <c:spPr>
              <a:solidFill>
                <a:schemeClr val="accent1">
                  <a:lumMod val="80000"/>
                </a:schemeClr>
              </a:solidFill>
              <a:ln w="9525">
                <a:solidFill>
                  <a:schemeClr val="accent1">
                    <a:lumMod val="80000"/>
                  </a:schemeClr>
                </a:solidFill>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'!$K$13</c:f>
              <c:numCache>
                <c:formatCode>General</c:formatCode>
                <c:ptCount val="1"/>
              </c:numCache>
            </c:numRef>
          </c:xVal>
          <c:yVal>
            <c:numRef>
              <c:f>'heat map '!$L$13</c:f>
              <c:numCache>
                <c:formatCode>General</c:formatCode>
                <c:ptCount val="1"/>
              </c:numCache>
            </c:numRef>
          </c:yVal>
          <c:smooth val="0"/>
          <c:extLst>
            <c:ext xmlns:c16="http://schemas.microsoft.com/office/drawing/2014/chart" uri="{C3380CC4-5D6E-409C-BE32-E72D297353CC}">
              <c16:uniqueId val="{00000002-D783-4F57-A61E-ED3730F0AB99}"/>
            </c:ext>
          </c:extLst>
        </c:ser>
        <c:ser>
          <c:idx val="19"/>
          <c:order val="3"/>
          <c:tx>
            <c:v>Firm 4</c:v>
          </c:tx>
          <c:spPr>
            <a:ln w="25400" cap="rnd">
              <a:noFill/>
              <a:round/>
            </a:ln>
            <a:effectLst/>
          </c:spPr>
          <c:marker>
            <c:symbol val="circle"/>
            <c:size val="5"/>
            <c:spPr>
              <a:solidFill>
                <a:schemeClr val="accent2">
                  <a:lumMod val="80000"/>
                </a:schemeClr>
              </a:solidFill>
              <a:ln w="9525">
                <a:solidFill>
                  <a:schemeClr val="accent2">
                    <a:lumMod val="80000"/>
                  </a:schemeClr>
                </a:solidFill>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'!$K$14</c:f>
              <c:numCache>
                <c:formatCode>General</c:formatCode>
                <c:ptCount val="1"/>
              </c:numCache>
            </c:numRef>
          </c:xVal>
          <c:yVal>
            <c:numRef>
              <c:f>'heat map '!$L$14</c:f>
              <c:numCache>
                <c:formatCode>General</c:formatCode>
                <c:ptCount val="1"/>
              </c:numCache>
            </c:numRef>
          </c:yVal>
          <c:smooth val="0"/>
          <c:extLst>
            <c:ext xmlns:c16="http://schemas.microsoft.com/office/drawing/2014/chart" uri="{C3380CC4-5D6E-409C-BE32-E72D297353CC}">
              <c16:uniqueId val="{00000003-D783-4F57-A61E-ED3730F0AB99}"/>
            </c:ext>
          </c:extLst>
        </c:ser>
        <c:ser>
          <c:idx val="20"/>
          <c:order val="4"/>
          <c:tx>
            <c:v>Firm 5</c:v>
          </c:tx>
          <c:spPr>
            <a:ln w="25400" cap="rnd">
              <a:noFill/>
              <a:round/>
            </a:ln>
            <a:effectLst/>
          </c:spPr>
          <c:marker>
            <c:symbol val="circle"/>
            <c:size val="5"/>
            <c:spPr>
              <a:solidFill>
                <a:schemeClr val="accent3">
                  <a:lumMod val="80000"/>
                </a:schemeClr>
              </a:solidFill>
              <a:ln w="9525">
                <a:solidFill>
                  <a:schemeClr val="accent3">
                    <a:lumMod val="80000"/>
                  </a:schemeClr>
                </a:solidFill>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'!$K$15</c:f>
              <c:numCache>
                <c:formatCode>General</c:formatCode>
                <c:ptCount val="1"/>
              </c:numCache>
            </c:numRef>
          </c:xVal>
          <c:yVal>
            <c:numRef>
              <c:f>'heat map '!$L$15</c:f>
              <c:numCache>
                <c:formatCode>General</c:formatCode>
                <c:ptCount val="1"/>
              </c:numCache>
            </c:numRef>
          </c:yVal>
          <c:smooth val="0"/>
          <c:extLst>
            <c:ext xmlns:c16="http://schemas.microsoft.com/office/drawing/2014/chart" uri="{C3380CC4-5D6E-409C-BE32-E72D297353CC}">
              <c16:uniqueId val="{00000004-D783-4F57-A61E-ED3730F0AB99}"/>
            </c:ext>
          </c:extLst>
        </c:ser>
        <c:ser>
          <c:idx val="21"/>
          <c:order val="5"/>
          <c:tx>
            <c:v>Firm 6</c:v>
          </c:tx>
          <c:spPr>
            <a:ln w="25400" cap="rnd">
              <a:noFill/>
              <a:round/>
            </a:ln>
            <a:effectLst/>
          </c:spPr>
          <c:marker>
            <c:symbol val="circle"/>
            <c:size val="5"/>
            <c:spPr>
              <a:solidFill>
                <a:schemeClr val="accent4">
                  <a:lumMod val="80000"/>
                </a:schemeClr>
              </a:solidFill>
              <a:ln w="9525">
                <a:solidFill>
                  <a:schemeClr val="accent4">
                    <a:lumMod val="80000"/>
                  </a:schemeClr>
                </a:solidFill>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'!$K$16</c:f>
              <c:numCache>
                <c:formatCode>General</c:formatCode>
                <c:ptCount val="1"/>
              </c:numCache>
            </c:numRef>
          </c:xVal>
          <c:yVal>
            <c:numRef>
              <c:f>'heat map '!$L$16</c:f>
              <c:numCache>
                <c:formatCode>General</c:formatCode>
                <c:ptCount val="1"/>
              </c:numCache>
            </c:numRef>
          </c:yVal>
          <c:smooth val="0"/>
          <c:extLst>
            <c:ext xmlns:c16="http://schemas.microsoft.com/office/drawing/2014/chart" uri="{C3380CC4-5D6E-409C-BE32-E72D297353CC}">
              <c16:uniqueId val="{00000005-D783-4F57-A61E-ED3730F0AB99}"/>
            </c:ext>
          </c:extLst>
        </c:ser>
        <c:ser>
          <c:idx val="22"/>
          <c:order val="6"/>
          <c:tx>
            <c:v>Firm 7</c:v>
          </c:tx>
          <c:spPr>
            <a:ln w="25400" cap="rnd">
              <a:noFill/>
              <a:round/>
            </a:ln>
            <a:effectLst/>
          </c:spPr>
          <c:marker>
            <c:symbol val="circle"/>
            <c:size val="5"/>
            <c:spPr>
              <a:solidFill>
                <a:schemeClr val="accent5">
                  <a:lumMod val="80000"/>
                </a:schemeClr>
              </a:solidFill>
              <a:ln w="9525">
                <a:solidFill>
                  <a:schemeClr val="accent5">
                    <a:lumMod val="80000"/>
                  </a:schemeClr>
                </a:solidFill>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'!$K$17</c:f>
              <c:numCache>
                <c:formatCode>General</c:formatCode>
                <c:ptCount val="1"/>
              </c:numCache>
            </c:numRef>
          </c:xVal>
          <c:yVal>
            <c:numRef>
              <c:f>'heat map '!$L$17</c:f>
              <c:numCache>
                <c:formatCode>General</c:formatCode>
                <c:ptCount val="1"/>
              </c:numCache>
            </c:numRef>
          </c:yVal>
          <c:smooth val="0"/>
          <c:extLst>
            <c:ext xmlns:c16="http://schemas.microsoft.com/office/drawing/2014/chart" uri="{C3380CC4-5D6E-409C-BE32-E72D297353CC}">
              <c16:uniqueId val="{00000006-D783-4F57-A61E-ED3730F0AB99}"/>
            </c:ext>
          </c:extLst>
        </c:ser>
        <c:ser>
          <c:idx val="23"/>
          <c:order val="7"/>
          <c:tx>
            <c:v>Firm 8</c:v>
          </c:tx>
          <c:spPr>
            <a:ln w="25400" cap="rnd">
              <a:solidFill>
                <a:schemeClr val="tx1"/>
              </a:solidFill>
              <a:round/>
            </a:ln>
            <a:effectLst/>
          </c:spPr>
          <c:marker>
            <c:symbol val="circle"/>
            <c:size val="5"/>
            <c:spPr>
              <a:solidFill>
                <a:schemeClr val="tx1"/>
              </a:solidFill>
              <a:ln w="9525">
                <a:solidFill>
                  <a:schemeClr val="tx1"/>
                </a:solidFill>
              </a:ln>
              <a:effectLst/>
            </c:spPr>
          </c:marker>
          <c:dLbls>
            <c:dLbl>
              <c:idx val="0"/>
              <c:layout>
                <c:manualLayout>
                  <c:x val="-5.52070339847111E-2"/>
                  <c:y val="-6.6530021104510104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7-D783-4F57-A61E-ED3730F0AB99}"/>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'!$K$18</c:f>
              <c:numCache>
                <c:formatCode>General</c:formatCode>
                <c:ptCount val="1"/>
                <c:pt idx="0">
                  <c:v>4</c:v>
                </c:pt>
              </c:numCache>
            </c:numRef>
          </c:xVal>
          <c:yVal>
            <c:numRef>
              <c:f>'heat map '!$L$18</c:f>
              <c:numCache>
                <c:formatCode>0</c:formatCode>
                <c:ptCount val="1"/>
                <c:pt idx="0">
                  <c:v>4</c:v>
                </c:pt>
              </c:numCache>
            </c:numRef>
          </c:yVal>
          <c:smooth val="0"/>
          <c:extLst>
            <c:ext xmlns:c16="http://schemas.microsoft.com/office/drawing/2014/chart" uri="{C3380CC4-5D6E-409C-BE32-E72D297353CC}">
              <c16:uniqueId val="{00000008-D783-4F57-A61E-ED3730F0AB99}"/>
            </c:ext>
          </c:extLst>
        </c:ser>
        <c:ser>
          <c:idx val="24"/>
          <c:order val="8"/>
          <c:tx>
            <c:v>Firm 9</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'!$K$19</c:f>
              <c:numCache>
                <c:formatCode>General</c:formatCode>
                <c:ptCount val="1"/>
                <c:pt idx="0">
                  <c:v>2</c:v>
                </c:pt>
              </c:numCache>
            </c:numRef>
          </c:xVal>
          <c:yVal>
            <c:numRef>
              <c:f>'heat map '!$L$19</c:f>
              <c:numCache>
                <c:formatCode>0</c:formatCode>
                <c:ptCount val="1"/>
                <c:pt idx="0">
                  <c:v>4</c:v>
                </c:pt>
              </c:numCache>
            </c:numRef>
          </c:yVal>
          <c:smooth val="0"/>
          <c:extLst>
            <c:ext xmlns:c16="http://schemas.microsoft.com/office/drawing/2014/chart" uri="{C3380CC4-5D6E-409C-BE32-E72D297353CC}">
              <c16:uniqueId val="{00000009-D783-4F57-A61E-ED3730F0AB99}"/>
            </c:ext>
          </c:extLst>
        </c:ser>
        <c:ser>
          <c:idx val="25"/>
          <c:order val="9"/>
          <c:tx>
            <c:v>Firm 10</c:v>
          </c:tx>
          <c:spPr>
            <a:ln w="25400" cap="rnd">
              <a:noFill/>
              <a:round/>
            </a:ln>
            <a:effectLst/>
          </c:spPr>
          <c:marker>
            <c:symbol val="circle"/>
            <c:size val="5"/>
            <c:spPr>
              <a:solidFill>
                <a:schemeClr val="accent2">
                  <a:lumMod val="60000"/>
                  <a:lumOff val="40000"/>
                </a:schemeClr>
              </a:solidFill>
              <a:ln w="9525">
                <a:solidFill>
                  <a:schemeClr val="accent2">
                    <a:lumMod val="60000"/>
                    <a:lumOff val="40000"/>
                  </a:schemeClr>
                </a:solidFill>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'!$K$20</c:f>
              <c:numCache>
                <c:formatCode>General</c:formatCode>
                <c:ptCount val="1"/>
              </c:numCache>
            </c:numRef>
          </c:xVal>
          <c:yVal>
            <c:numRef>
              <c:f>'heat map '!$L$20</c:f>
              <c:numCache>
                <c:formatCode>0</c:formatCode>
                <c:ptCount val="1"/>
              </c:numCache>
            </c:numRef>
          </c:yVal>
          <c:smooth val="0"/>
          <c:extLst>
            <c:ext xmlns:c16="http://schemas.microsoft.com/office/drawing/2014/chart" uri="{C3380CC4-5D6E-409C-BE32-E72D297353CC}">
              <c16:uniqueId val="{0000000A-D783-4F57-A61E-ED3730F0AB99}"/>
            </c:ext>
          </c:extLst>
        </c:ser>
        <c:ser>
          <c:idx val="26"/>
          <c:order val="10"/>
          <c:tx>
            <c:v>Firm 11</c:v>
          </c:tx>
          <c:spPr>
            <a:ln w="25400" cap="rnd">
              <a:noFill/>
              <a:round/>
            </a:ln>
            <a:effectLst/>
          </c:spPr>
          <c:marker>
            <c:symbol val="circle"/>
            <c:size val="5"/>
            <c:spPr>
              <a:solidFill>
                <a:schemeClr val="accent3">
                  <a:lumMod val="60000"/>
                  <a:lumOff val="40000"/>
                </a:schemeClr>
              </a:solidFill>
              <a:ln w="9525">
                <a:solidFill>
                  <a:schemeClr val="accent3">
                    <a:lumMod val="60000"/>
                    <a:lumOff val="40000"/>
                  </a:schemeClr>
                </a:solidFill>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'!$K$21</c:f>
              <c:numCache>
                <c:formatCode>General</c:formatCode>
                <c:ptCount val="1"/>
              </c:numCache>
            </c:numRef>
          </c:xVal>
          <c:yVal>
            <c:numRef>
              <c:f>'heat map '!$L$21</c:f>
              <c:numCache>
                <c:formatCode>0</c:formatCode>
                <c:ptCount val="1"/>
              </c:numCache>
            </c:numRef>
          </c:yVal>
          <c:smooth val="0"/>
          <c:extLst>
            <c:ext xmlns:c16="http://schemas.microsoft.com/office/drawing/2014/chart" uri="{C3380CC4-5D6E-409C-BE32-E72D297353CC}">
              <c16:uniqueId val="{0000000B-D783-4F57-A61E-ED3730F0AB99}"/>
            </c:ext>
          </c:extLst>
        </c:ser>
        <c:ser>
          <c:idx val="27"/>
          <c:order val="11"/>
          <c:tx>
            <c:v>Firm 12</c:v>
          </c:tx>
          <c:spPr>
            <a:ln w="25400" cap="rnd">
              <a:noFill/>
              <a:round/>
            </a:ln>
            <a:effectLst/>
          </c:spPr>
          <c:marker>
            <c:symbol val="circle"/>
            <c:size val="5"/>
            <c:spPr>
              <a:solidFill>
                <a:schemeClr val="accent4">
                  <a:lumMod val="60000"/>
                  <a:lumOff val="40000"/>
                </a:schemeClr>
              </a:solidFill>
              <a:ln w="9525">
                <a:solidFill>
                  <a:schemeClr val="accent4">
                    <a:lumMod val="60000"/>
                    <a:lumOff val="40000"/>
                  </a:schemeClr>
                </a:solidFill>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'!$K$22</c:f>
              <c:numCache>
                <c:formatCode>General</c:formatCode>
                <c:ptCount val="1"/>
              </c:numCache>
            </c:numRef>
          </c:xVal>
          <c:yVal>
            <c:numRef>
              <c:f>'heat map '!$L$22</c:f>
              <c:numCache>
                <c:formatCode>0</c:formatCode>
                <c:ptCount val="1"/>
              </c:numCache>
            </c:numRef>
          </c:yVal>
          <c:smooth val="0"/>
          <c:extLst>
            <c:ext xmlns:c16="http://schemas.microsoft.com/office/drawing/2014/chart" uri="{C3380CC4-5D6E-409C-BE32-E72D297353CC}">
              <c16:uniqueId val="{0000000C-D783-4F57-A61E-ED3730F0AB99}"/>
            </c:ext>
          </c:extLst>
        </c:ser>
        <c:ser>
          <c:idx val="28"/>
          <c:order val="12"/>
          <c:tx>
            <c:v>Firm 13</c:v>
          </c:tx>
          <c:spPr>
            <a:ln w="25400" cap="rnd">
              <a:noFill/>
              <a:round/>
            </a:ln>
            <a:effectLst/>
          </c:spPr>
          <c:marker>
            <c:symbol val="circle"/>
            <c:size val="5"/>
            <c:spPr>
              <a:solidFill>
                <a:schemeClr val="accent5">
                  <a:lumMod val="60000"/>
                  <a:lumOff val="40000"/>
                </a:schemeClr>
              </a:solidFill>
              <a:ln w="9525">
                <a:solidFill>
                  <a:schemeClr val="accent5">
                    <a:lumMod val="60000"/>
                    <a:lumOff val="40000"/>
                  </a:schemeClr>
                </a:solidFill>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'!$K$23</c:f>
              <c:numCache>
                <c:formatCode>General</c:formatCode>
                <c:ptCount val="1"/>
              </c:numCache>
            </c:numRef>
          </c:xVal>
          <c:yVal>
            <c:numRef>
              <c:f>'heat map '!$L$23</c:f>
              <c:numCache>
                <c:formatCode>0</c:formatCode>
                <c:ptCount val="1"/>
              </c:numCache>
            </c:numRef>
          </c:yVal>
          <c:smooth val="0"/>
          <c:extLst>
            <c:ext xmlns:c16="http://schemas.microsoft.com/office/drawing/2014/chart" uri="{C3380CC4-5D6E-409C-BE32-E72D297353CC}">
              <c16:uniqueId val="{0000000D-D783-4F57-A61E-ED3730F0AB99}"/>
            </c:ext>
          </c:extLst>
        </c:ser>
        <c:ser>
          <c:idx val="29"/>
          <c:order val="13"/>
          <c:tx>
            <c:v>Firm 14</c:v>
          </c:tx>
          <c:spPr>
            <a:ln w="25400" cap="rnd">
              <a:noFill/>
              <a:round/>
            </a:ln>
            <a:effectLst/>
          </c:spPr>
          <c:marker>
            <c:symbol val="circle"/>
            <c:size val="5"/>
            <c:spPr>
              <a:solidFill>
                <a:schemeClr val="accent6">
                  <a:lumMod val="60000"/>
                  <a:lumOff val="40000"/>
                </a:schemeClr>
              </a:solidFill>
              <a:ln w="9525">
                <a:solidFill>
                  <a:schemeClr val="accent6">
                    <a:lumMod val="60000"/>
                    <a:lumOff val="40000"/>
                  </a:schemeClr>
                </a:solidFill>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'!$K$24</c:f>
              <c:numCache>
                <c:formatCode>General</c:formatCode>
                <c:ptCount val="1"/>
              </c:numCache>
            </c:numRef>
          </c:xVal>
          <c:yVal>
            <c:numRef>
              <c:f>'heat map '!$L$24</c:f>
              <c:numCache>
                <c:formatCode>0</c:formatCode>
                <c:ptCount val="1"/>
              </c:numCache>
            </c:numRef>
          </c:yVal>
          <c:smooth val="0"/>
          <c:extLst>
            <c:ext xmlns:c16="http://schemas.microsoft.com/office/drawing/2014/chart" uri="{C3380CC4-5D6E-409C-BE32-E72D297353CC}">
              <c16:uniqueId val="{0000000E-D783-4F57-A61E-ED3730F0AB99}"/>
            </c:ext>
          </c:extLst>
        </c:ser>
        <c:ser>
          <c:idx val="30"/>
          <c:order val="14"/>
          <c:tx>
            <c:v>Firm 15</c:v>
          </c:tx>
          <c:spPr>
            <a:ln w="25400" cap="rnd">
              <a:noFill/>
              <a:round/>
            </a:ln>
            <a:effectLst/>
          </c:spPr>
          <c:marker>
            <c:symbol val="circle"/>
            <c:size val="5"/>
            <c:spPr>
              <a:solidFill>
                <a:schemeClr val="accent1">
                  <a:lumMod val="50000"/>
                </a:schemeClr>
              </a:solidFill>
              <a:ln w="9525">
                <a:solidFill>
                  <a:schemeClr val="accent1">
                    <a:lumMod val="50000"/>
                  </a:schemeClr>
                </a:solidFill>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'!$K$25</c:f>
              <c:numCache>
                <c:formatCode>General</c:formatCode>
                <c:ptCount val="1"/>
              </c:numCache>
            </c:numRef>
          </c:xVal>
          <c:yVal>
            <c:numRef>
              <c:f>'heat map '!$L$25</c:f>
              <c:numCache>
                <c:formatCode>0</c:formatCode>
                <c:ptCount val="1"/>
              </c:numCache>
            </c:numRef>
          </c:yVal>
          <c:smooth val="0"/>
          <c:extLst>
            <c:ext xmlns:c16="http://schemas.microsoft.com/office/drawing/2014/chart" uri="{C3380CC4-5D6E-409C-BE32-E72D297353CC}">
              <c16:uniqueId val="{0000000F-D783-4F57-A61E-ED3730F0AB99}"/>
            </c:ext>
          </c:extLst>
        </c:ser>
        <c:ser>
          <c:idx val="15"/>
          <c:order val="15"/>
          <c:tx>
            <c:v>Firm 16</c:v>
          </c:tx>
          <c:spPr>
            <a:ln w="25400" cap="rnd">
              <a:solidFill>
                <a:schemeClr val="tx1"/>
              </a:solidFill>
              <a:round/>
            </a:ln>
            <a:effectLst/>
          </c:spPr>
          <c:marker>
            <c:symbol val="circle"/>
            <c:size val="5"/>
            <c:spPr>
              <a:solidFill>
                <a:schemeClr val="tx1"/>
              </a:solidFill>
              <a:ln w="9525">
                <a:solidFill>
                  <a:schemeClr val="tx1"/>
                </a:solidFill>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'!$K$26</c:f>
              <c:numCache>
                <c:formatCode>General</c:formatCode>
                <c:ptCount val="1"/>
                <c:pt idx="0">
                  <c:v>4</c:v>
                </c:pt>
              </c:numCache>
            </c:numRef>
          </c:xVal>
          <c:yVal>
            <c:numRef>
              <c:f>'heat map '!$L$26</c:f>
              <c:numCache>
                <c:formatCode>0</c:formatCode>
                <c:ptCount val="1"/>
                <c:pt idx="0">
                  <c:v>4</c:v>
                </c:pt>
              </c:numCache>
            </c:numRef>
          </c:yVal>
          <c:smooth val="0"/>
          <c:extLst>
            <c:ext xmlns:c16="http://schemas.microsoft.com/office/drawing/2014/chart" uri="{C3380CC4-5D6E-409C-BE32-E72D297353CC}">
              <c16:uniqueId val="{00000010-D783-4F57-A61E-ED3730F0AB99}"/>
            </c:ext>
          </c:extLst>
        </c:ser>
        <c:dLbls>
          <c:showLegendKey val="0"/>
          <c:showVal val="0"/>
          <c:showCatName val="0"/>
          <c:showSerName val="0"/>
          <c:showPercent val="0"/>
          <c:showBubbleSize val="0"/>
        </c:dLbls>
        <c:axId val="-1631288240"/>
        <c:axId val="-1480097264"/>
      </c:scatterChart>
      <c:valAx>
        <c:axId val="-1631288240"/>
        <c:scaling>
          <c:orientation val="minMax"/>
          <c:max val="6.5"/>
          <c:min val="0"/>
        </c:scaling>
        <c:delete val="1"/>
        <c:axPos val="b"/>
        <c:numFmt formatCode="General" sourceLinked="1"/>
        <c:majorTickMark val="none"/>
        <c:minorTickMark val="none"/>
        <c:tickLblPos val="nextTo"/>
        <c:crossAx val="-1480097264"/>
        <c:crosses val="autoZero"/>
        <c:crossBetween val="midCat"/>
      </c:valAx>
      <c:valAx>
        <c:axId val="-1480097264"/>
        <c:scaling>
          <c:orientation val="minMax"/>
          <c:max val="45"/>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631288240"/>
        <c:crosses val="autoZero"/>
        <c:crossBetween val="midCat"/>
      </c:valAx>
      <c:spPr>
        <a:noFill/>
        <a:ln w="25400">
          <a:noFill/>
        </a:ln>
        <a:effectLst/>
      </c:spPr>
    </c:plotArea>
    <c:plotVisOnly val="1"/>
    <c:dispBlanksAs val="gap"/>
    <c:showDLblsOverMax val="0"/>
  </c:chart>
  <c:spPr>
    <a:solidFill>
      <a:schemeClr val="bg1"/>
    </a:solidFill>
    <a:ln w="9525" cap="flat" cmpd="sng" algn="ctr">
      <a:solidFill>
        <a:schemeClr val="bg2">
          <a:lumMod val="75000"/>
        </a:schemeClr>
      </a:solidFill>
      <a:round/>
    </a:ln>
    <a:effectLst/>
  </c:spPr>
  <c:txPr>
    <a:bodyPr/>
    <a:lstStyle/>
    <a:p>
      <a:pPr>
        <a:defRPr sz="8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16"/>
          <c:order val="0"/>
          <c:tx>
            <c:v>Firm 1</c:v>
          </c:tx>
          <c:spPr>
            <a:ln w="25400" cap="rnd">
              <a:solidFill>
                <a:schemeClr val="tx1"/>
              </a:solidFill>
              <a:round/>
            </a:ln>
            <a:effectLst/>
          </c:spPr>
          <c:marker>
            <c:symbol val="circle"/>
            <c:size val="5"/>
            <c:spPr>
              <a:solidFill>
                <a:schemeClr val="tx1"/>
              </a:solidFill>
              <a:ln w="9525">
                <a:solidFill>
                  <a:schemeClr val="tx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'!$Q$11</c:f>
              <c:numCache>
                <c:formatCode>General</c:formatCode>
                <c:ptCount val="1"/>
                <c:pt idx="0">
                  <c:v>6</c:v>
                </c:pt>
              </c:numCache>
            </c:numRef>
          </c:xVal>
          <c:yVal>
            <c:numRef>
              <c:f>'heat map '!$R$11</c:f>
              <c:numCache>
                <c:formatCode>General</c:formatCode>
                <c:ptCount val="1"/>
                <c:pt idx="0">
                  <c:v>34</c:v>
                </c:pt>
              </c:numCache>
            </c:numRef>
          </c:yVal>
          <c:smooth val="0"/>
          <c:extLst>
            <c:ext xmlns:c16="http://schemas.microsoft.com/office/drawing/2014/chart" uri="{C3380CC4-5D6E-409C-BE32-E72D297353CC}">
              <c16:uniqueId val="{00000000-B2C9-4A9B-AACB-4282F9F7F8D9}"/>
            </c:ext>
          </c:extLst>
        </c:ser>
        <c:ser>
          <c:idx val="17"/>
          <c:order val="1"/>
          <c:tx>
            <c:v>Firm 2</c:v>
          </c:tx>
          <c:spPr>
            <a:ln w="25400" cap="rnd">
              <a:solidFill>
                <a:schemeClr val="tx1"/>
              </a:solidFill>
              <a:round/>
            </a:ln>
            <a:effectLst/>
          </c:spPr>
          <c:marker>
            <c:symbol val="circle"/>
            <c:size val="5"/>
            <c:spPr>
              <a:solidFill>
                <a:schemeClr val="tx1"/>
              </a:solidFill>
              <a:ln w="9525">
                <a:solidFill>
                  <a:schemeClr val="tx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'!$Q$12</c:f>
              <c:numCache>
                <c:formatCode>General</c:formatCode>
                <c:ptCount val="1"/>
                <c:pt idx="0">
                  <c:v>5</c:v>
                </c:pt>
              </c:numCache>
            </c:numRef>
          </c:xVal>
          <c:yVal>
            <c:numRef>
              <c:f>'heat map '!$R$12</c:f>
              <c:numCache>
                <c:formatCode>General</c:formatCode>
                <c:ptCount val="1"/>
                <c:pt idx="0">
                  <c:v>21</c:v>
                </c:pt>
              </c:numCache>
            </c:numRef>
          </c:yVal>
          <c:smooth val="0"/>
          <c:extLst>
            <c:ext xmlns:c16="http://schemas.microsoft.com/office/drawing/2014/chart" uri="{C3380CC4-5D6E-409C-BE32-E72D297353CC}">
              <c16:uniqueId val="{00000001-B2C9-4A9B-AACB-4282F9F7F8D9}"/>
            </c:ext>
          </c:extLst>
        </c:ser>
        <c:ser>
          <c:idx val="18"/>
          <c:order val="2"/>
          <c:tx>
            <c:v>Firm 3</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'!$Q$13</c:f>
              <c:numCache>
                <c:formatCode>General</c:formatCode>
                <c:ptCount val="1"/>
                <c:pt idx="0">
                  <c:v>1</c:v>
                </c:pt>
              </c:numCache>
            </c:numRef>
          </c:xVal>
          <c:yVal>
            <c:numRef>
              <c:f>'heat map '!$R$13</c:f>
              <c:numCache>
                <c:formatCode>General</c:formatCode>
                <c:ptCount val="1"/>
                <c:pt idx="0">
                  <c:v>34</c:v>
                </c:pt>
              </c:numCache>
            </c:numRef>
          </c:yVal>
          <c:smooth val="0"/>
          <c:extLst>
            <c:ext xmlns:c16="http://schemas.microsoft.com/office/drawing/2014/chart" uri="{C3380CC4-5D6E-409C-BE32-E72D297353CC}">
              <c16:uniqueId val="{00000002-B2C9-4A9B-AACB-4282F9F7F8D9}"/>
            </c:ext>
          </c:extLst>
        </c:ser>
        <c:ser>
          <c:idx val="19"/>
          <c:order val="3"/>
          <c:tx>
            <c:v>Firm 4</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2.0236934668482402E-3"/>
                  <c:y val="-4.9323495676534497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B2C9-4A9B-AACB-4282F9F7F8D9}"/>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'!$Q$14</c:f>
              <c:numCache>
                <c:formatCode>General</c:formatCode>
                <c:ptCount val="1"/>
                <c:pt idx="0">
                  <c:v>1</c:v>
                </c:pt>
              </c:numCache>
            </c:numRef>
          </c:xVal>
          <c:yVal>
            <c:numRef>
              <c:f>'heat map '!$R$14</c:f>
              <c:numCache>
                <c:formatCode>General</c:formatCode>
                <c:ptCount val="1"/>
                <c:pt idx="0">
                  <c:v>34</c:v>
                </c:pt>
              </c:numCache>
            </c:numRef>
          </c:yVal>
          <c:smooth val="0"/>
          <c:extLst>
            <c:ext xmlns:c16="http://schemas.microsoft.com/office/drawing/2014/chart" uri="{C3380CC4-5D6E-409C-BE32-E72D297353CC}">
              <c16:uniqueId val="{00000004-B2C9-4A9B-AACB-4282F9F7F8D9}"/>
            </c:ext>
          </c:extLst>
        </c:ser>
        <c:ser>
          <c:idx val="20"/>
          <c:order val="4"/>
          <c:tx>
            <c:v>Firm 5</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'!$Q$15</c:f>
              <c:numCache>
                <c:formatCode>General</c:formatCode>
                <c:ptCount val="1"/>
                <c:pt idx="0">
                  <c:v>1</c:v>
                </c:pt>
              </c:numCache>
            </c:numRef>
          </c:xVal>
          <c:yVal>
            <c:numRef>
              <c:f>'heat map '!$R$15</c:f>
              <c:numCache>
                <c:formatCode>General</c:formatCode>
                <c:ptCount val="1"/>
                <c:pt idx="0">
                  <c:v>40</c:v>
                </c:pt>
              </c:numCache>
            </c:numRef>
          </c:yVal>
          <c:smooth val="0"/>
          <c:extLst>
            <c:ext xmlns:c16="http://schemas.microsoft.com/office/drawing/2014/chart" uri="{C3380CC4-5D6E-409C-BE32-E72D297353CC}">
              <c16:uniqueId val="{00000005-B2C9-4A9B-AACB-4282F9F7F8D9}"/>
            </c:ext>
          </c:extLst>
        </c:ser>
        <c:ser>
          <c:idx val="21"/>
          <c:order val="5"/>
          <c:tx>
            <c:v>Firm 6</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0.105555555555556"/>
                  <c:y val="3.1927023945268002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B2C9-4A9B-AACB-4282F9F7F8D9}"/>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'!$Q$16</c:f>
              <c:numCache>
                <c:formatCode>General</c:formatCode>
                <c:ptCount val="1"/>
                <c:pt idx="0">
                  <c:v>1</c:v>
                </c:pt>
              </c:numCache>
            </c:numRef>
          </c:xVal>
          <c:yVal>
            <c:numRef>
              <c:f>'heat map '!$R$16</c:f>
              <c:numCache>
                <c:formatCode>General</c:formatCode>
                <c:ptCount val="1"/>
                <c:pt idx="0">
                  <c:v>40</c:v>
                </c:pt>
              </c:numCache>
            </c:numRef>
          </c:yVal>
          <c:smooth val="0"/>
          <c:extLst>
            <c:ext xmlns:c16="http://schemas.microsoft.com/office/drawing/2014/chart" uri="{C3380CC4-5D6E-409C-BE32-E72D297353CC}">
              <c16:uniqueId val="{00000007-B2C9-4A9B-AACB-4282F9F7F8D9}"/>
            </c:ext>
          </c:extLst>
        </c:ser>
        <c:ser>
          <c:idx val="22"/>
          <c:order val="6"/>
          <c:tx>
            <c:v>Firm 7</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1.82132412016341E-2"/>
                  <c:y val="4.3843107268030701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B2C9-4A9B-AACB-4282F9F7F8D9}"/>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'!$Q$17</c:f>
              <c:numCache>
                <c:formatCode>General</c:formatCode>
                <c:ptCount val="1"/>
                <c:pt idx="0">
                  <c:v>1</c:v>
                </c:pt>
              </c:numCache>
            </c:numRef>
          </c:xVal>
          <c:yVal>
            <c:numRef>
              <c:f>'heat map '!$R$17</c:f>
              <c:numCache>
                <c:formatCode>General</c:formatCode>
                <c:ptCount val="1"/>
                <c:pt idx="0">
                  <c:v>34</c:v>
                </c:pt>
              </c:numCache>
            </c:numRef>
          </c:yVal>
          <c:smooth val="0"/>
          <c:extLst>
            <c:ext xmlns:c16="http://schemas.microsoft.com/office/drawing/2014/chart" uri="{C3380CC4-5D6E-409C-BE32-E72D297353CC}">
              <c16:uniqueId val="{00000009-B2C9-4A9B-AACB-4282F9F7F8D9}"/>
            </c:ext>
          </c:extLst>
        </c:ser>
        <c:ser>
          <c:idx val="23"/>
          <c:order val="7"/>
          <c:tx>
            <c:v>Firm 8</c:v>
          </c:tx>
          <c:spPr>
            <a:ln w="25400" cap="rnd">
              <a:solidFill>
                <a:schemeClr val="tx1"/>
              </a:solidFill>
              <a:round/>
            </a:ln>
            <a:effectLst/>
          </c:spPr>
          <c:marker>
            <c:symbol val="circle"/>
            <c:size val="5"/>
            <c:spPr>
              <a:solidFill>
                <a:schemeClr val="tx1"/>
              </a:solidFill>
              <a:ln w="9525">
                <a:solidFill>
                  <a:schemeClr val="tx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'!$Q$18</c:f>
              <c:numCache>
                <c:formatCode>General</c:formatCode>
                <c:ptCount val="1"/>
                <c:pt idx="0">
                  <c:v>6</c:v>
                </c:pt>
              </c:numCache>
            </c:numRef>
          </c:xVal>
          <c:yVal>
            <c:numRef>
              <c:f>'heat map '!$R$18</c:f>
              <c:numCache>
                <c:formatCode>General</c:formatCode>
                <c:ptCount val="1"/>
                <c:pt idx="0">
                  <c:v>40</c:v>
                </c:pt>
              </c:numCache>
            </c:numRef>
          </c:yVal>
          <c:smooth val="0"/>
          <c:extLst>
            <c:ext xmlns:c16="http://schemas.microsoft.com/office/drawing/2014/chart" uri="{C3380CC4-5D6E-409C-BE32-E72D297353CC}">
              <c16:uniqueId val="{0000000A-B2C9-4A9B-AACB-4282F9F7F8D9}"/>
            </c:ext>
          </c:extLst>
        </c:ser>
        <c:ser>
          <c:idx val="24"/>
          <c:order val="8"/>
          <c:tx>
            <c:v>Firm 9</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0.113888888888889"/>
                  <c:y val="1.3683010262257701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B-B2C9-4A9B-AACB-4282F9F7F8D9}"/>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'!$Q$19</c:f>
              <c:numCache>
                <c:formatCode>General</c:formatCode>
                <c:ptCount val="1"/>
                <c:pt idx="0">
                  <c:v>1</c:v>
                </c:pt>
              </c:numCache>
            </c:numRef>
          </c:xVal>
          <c:yVal>
            <c:numRef>
              <c:f>'heat map '!$R$19</c:f>
              <c:numCache>
                <c:formatCode>General</c:formatCode>
                <c:ptCount val="1"/>
                <c:pt idx="0">
                  <c:v>34</c:v>
                </c:pt>
              </c:numCache>
            </c:numRef>
          </c:yVal>
          <c:smooth val="0"/>
          <c:extLst>
            <c:ext xmlns:c16="http://schemas.microsoft.com/office/drawing/2014/chart" uri="{C3380CC4-5D6E-409C-BE32-E72D297353CC}">
              <c16:uniqueId val="{0000000C-B2C9-4A9B-AACB-4282F9F7F8D9}"/>
            </c:ext>
          </c:extLst>
        </c:ser>
        <c:ser>
          <c:idx val="25"/>
          <c:order val="9"/>
          <c:tx>
            <c:v>Firm 10</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0.29517835130722098"/>
                  <c:y val="-9.6510283267709093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D-B2C9-4A9B-AACB-4282F9F7F8D9}"/>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'!$Q$20</c:f>
              <c:numCache>
                <c:formatCode>General</c:formatCode>
                <c:ptCount val="1"/>
                <c:pt idx="0">
                  <c:v>3</c:v>
                </c:pt>
              </c:numCache>
            </c:numRef>
          </c:xVal>
          <c:yVal>
            <c:numRef>
              <c:f>'heat map '!$R$20</c:f>
              <c:numCache>
                <c:formatCode>General</c:formatCode>
                <c:ptCount val="1"/>
                <c:pt idx="0">
                  <c:v>8</c:v>
                </c:pt>
              </c:numCache>
            </c:numRef>
          </c:yVal>
          <c:smooth val="0"/>
          <c:extLst>
            <c:ext xmlns:c16="http://schemas.microsoft.com/office/drawing/2014/chart" uri="{C3380CC4-5D6E-409C-BE32-E72D297353CC}">
              <c16:uniqueId val="{0000000E-B2C9-4A9B-AACB-4282F9F7F8D9}"/>
            </c:ext>
          </c:extLst>
        </c:ser>
        <c:ser>
          <c:idx val="26"/>
          <c:order val="10"/>
          <c:tx>
            <c:v>Firm 11</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0.26626646838073997"/>
                  <c:y val="8.8086318284338102E-3"/>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F-B2C9-4A9B-AACB-4282F9F7F8D9}"/>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'!$Q$21</c:f>
              <c:numCache>
                <c:formatCode>General</c:formatCode>
                <c:ptCount val="1"/>
                <c:pt idx="0">
                  <c:v>3</c:v>
                </c:pt>
              </c:numCache>
            </c:numRef>
          </c:xVal>
          <c:yVal>
            <c:numRef>
              <c:f>'heat map '!$R$21</c:f>
              <c:numCache>
                <c:formatCode>General</c:formatCode>
                <c:ptCount val="1"/>
                <c:pt idx="0">
                  <c:v>5</c:v>
                </c:pt>
              </c:numCache>
            </c:numRef>
          </c:yVal>
          <c:smooth val="0"/>
          <c:extLst>
            <c:ext xmlns:c16="http://schemas.microsoft.com/office/drawing/2014/chart" uri="{C3380CC4-5D6E-409C-BE32-E72D297353CC}">
              <c16:uniqueId val="{00000010-B2C9-4A9B-AACB-4282F9F7F8D9}"/>
            </c:ext>
          </c:extLst>
        </c:ser>
        <c:ser>
          <c:idx val="27"/>
          <c:order val="11"/>
          <c:tx>
            <c:v>Firm 12</c:v>
          </c:tx>
          <c:spPr>
            <a:ln w="25400" cap="rnd">
              <a:solidFill>
                <a:schemeClr val="tx1"/>
              </a:solidFill>
              <a:round/>
            </a:ln>
            <a:effectLst/>
          </c:spPr>
          <c:marker>
            <c:symbol val="circle"/>
            <c:size val="5"/>
            <c:spPr>
              <a:solidFill>
                <a:schemeClr val="tx1"/>
              </a:solidFill>
              <a:ln w="9525">
                <a:solidFill>
                  <a:schemeClr val="tx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'!$Q$22</c:f>
              <c:numCache>
                <c:formatCode>General</c:formatCode>
                <c:ptCount val="1"/>
                <c:pt idx="0">
                  <c:v>4</c:v>
                </c:pt>
              </c:numCache>
            </c:numRef>
          </c:xVal>
          <c:yVal>
            <c:numRef>
              <c:f>'heat map '!$R$22</c:f>
              <c:numCache>
                <c:formatCode>General</c:formatCode>
                <c:ptCount val="1"/>
                <c:pt idx="0">
                  <c:v>8</c:v>
                </c:pt>
              </c:numCache>
            </c:numRef>
          </c:yVal>
          <c:smooth val="0"/>
          <c:extLst>
            <c:ext xmlns:c16="http://schemas.microsoft.com/office/drawing/2014/chart" uri="{C3380CC4-5D6E-409C-BE32-E72D297353CC}">
              <c16:uniqueId val="{00000011-B2C9-4A9B-AACB-4282F9F7F8D9}"/>
            </c:ext>
          </c:extLst>
        </c:ser>
        <c:ser>
          <c:idx val="28"/>
          <c:order val="12"/>
          <c:tx>
            <c:v>Firm 13</c:v>
          </c:tx>
          <c:spPr>
            <a:ln w="25400" cap="rnd">
              <a:solidFill>
                <a:schemeClr val="tx1"/>
              </a:solidFill>
              <a:round/>
            </a:ln>
            <a:effectLst/>
          </c:spPr>
          <c:marker>
            <c:symbol val="circle"/>
            <c:size val="5"/>
            <c:spPr>
              <a:solidFill>
                <a:schemeClr val="tx1"/>
              </a:solidFill>
              <a:ln w="9525">
                <a:solidFill>
                  <a:schemeClr val="tx1"/>
                </a:solidFill>
              </a:ln>
              <a:effectLst/>
            </c:spPr>
          </c:marker>
          <c:dLbls>
            <c:dLbl>
              <c:idx val="0"/>
              <c:layout>
                <c:manualLayout>
                  <c:x val="0.10320836680926"/>
                  <c:y val="-2.7401942042520199E-3"/>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2-B2C9-4A9B-AACB-4282F9F7F8D9}"/>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'!$Q$23</c:f>
              <c:numCache>
                <c:formatCode>General</c:formatCode>
                <c:ptCount val="1"/>
                <c:pt idx="0">
                  <c:v>4</c:v>
                </c:pt>
              </c:numCache>
            </c:numRef>
          </c:xVal>
          <c:yVal>
            <c:numRef>
              <c:f>'heat map '!$R$23</c:f>
              <c:numCache>
                <c:formatCode>General</c:formatCode>
                <c:ptCount val="1"/>
                <c:pt idx="0">
                  <c:v>8</c:v>
                </c:pt>
              </c:numCache>
            </c:numRef>
          </c:yVal>
          <c:smooth val="0"/>
          <c:extLst>
            <c:ext xmlns:c16="http://schemas.microsoft.com/office/drawing/2014/chart" uri="{C3380CC4-5D6E-409C-BE32-E72D297353CC}">
              <c16:uniqueId val="{00000013-B2C9-4A9B-AACB-4282F9F7F8D9}"/>
            </c:ext>
          </c:extLst>
        </c:ser>
        <c:ser>
          <c:idx val="29"/>
          <c:order val="13"/>
          <c:tx>
            <c:v>Firm 14</c:v>
          </c:tx>
          <c:spPr>
            <a:ln w="25400"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0.29166666666666702"/>
                  <c:y val="-1.3567923229802501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4-B2C9-4A9B-AACB-4282F9F7F8D9}"/>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'!$Q$24</c:f>
              <c:numCache>
                <c:formatCode>General</c:formatCode>
                <c:ptCount val="1"/>
                <c:pt idx="0">
                  <c:v>3</c:v>
                </c:pt>
              </c:numCache>
            </c:numRef>
          </c:xVal>
          <c:yVal>
            <c:numRef>
              <c:f>'heat map '!$R$24</c:f>
              <c:numCache>
                <c:formatCode>General</c:formatCode>
                <c:ptCount val="1"/>
                <c:pt idx="0">
                  <c:v>9</c:v>
                </c:pt>
              </c:numCache>
            </c:numRef>
          </c:yVal>
          <c:smooth val="0"/>
          <c:extLst>
            <c:ext xmlns:c16="http://schemas.microsoft.com/office/drawing/2014/chart" uri="{C3380CC4-5D6E-409C-BE32-E72D297353CC}">
              <c16:uniqueId val="{00000015-B2C9-4A9B-AACB-4282F9F7F8D9}"/>
            </c:ext>
          </c:extLst>
        </c:ser>
        <c:ser>
          <c:idx val="30"/>
          <c:order val="14"/>
          <c:tx>
            <c:v>Firm 15</c:v>
          </c:tx>
          <c:spPr>
            <a:ln w="25400" cap="rnd">
              <a:solidFill>
                <a:schemeClr val="tx1"/>
              </a:solidFill>
              <a:round/>
            </a:ln>
            <a:effectLst/>
          </c:spPr>
          <c:marker>
            <c:symbol val="circle"/>
            <c:size val="5"/>
            <c:spPr>
              <a:solidFill>
                <a:schemeClr val="tx1"/>
              </a:solidFill>
              <a:ln w="9525">
                <a:solidFill>
                  <a:schemeClr val="tx1"/>
                </a:solidFill>
              </a:ln>
              <a:effectLst/>
            </c:spPr>
          </c:marker>
          <c:dLbls>
            <c:dLbl>
              <c:idx val="0"/>
              <c:layout>
                <c:manualLayout>
                  <c:x val="0"/>
                  <c:y val="9.5781071835803894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6-B2C9-4A9B-AACB-4282F9F7F8D9}"/>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'!$Q$25</c:f>
              <c:numCache>
                <c:formatCode>General</c:formatCode>
                <c:ptCount val="1"/>
                <c:pt idx="0">
                  <c:v>4</c:v>
                </c:pt>
              </c:numCache>
            </c:numRef>
          </c:xVal>
          <c:yVal>
            <c:numRef>
              <c:f>'heat map '!$R$25</c:f>
              <c:numCache>
                <c:formatCode>General</c:formatCode>
                <c:ptCount val="1"/>
                <c:pt idx="0">
                  <c:v>8</c:v>
                </c:pt>
              </c:numCache>
            </c:numRef>
          </c:yVal>
          <c:smooth val="0"/>
          <c:extLst>
            <c:ext xmlns:c16="http://schemas.microsoft.com/office/drawing/2014/chart" uri="{C3380CC4-5D6E-409C-BE32-E72D297353CC}">
              <c16:uniqueId val="{00000017-B2C9-4A9B-AACB-4282F9F7F8D9}"/>
            </c:ext>
          </c:extLst>
        </c:ser>
        <c:ser>
          <c:idx val="15"/>
          <c:order val="15"/>
          <c:tx>
            <c:v>Firm 16</c:v>
          </c:tx>
          <c:spPr>
            <a:ln w="25400" cap="rnd">
              <a:solidFill>
                <a:schemeClr val="tx1"/>
              </a:solidFill>
              <a:round/>
            </a:ln>
            <a:effectLst/>
          </c:spPr>
          <c:marker>
            <c:symbol val="circle"/>
            <c:size val="5"/>
            <c:spPr>
              <a:solidFill>
                <a:schemeClr val="tx1"/>
              </a:solidFill>
              <a:ln w="9525">
                <a:solidFill>
                  <a:schemeClr val="tx1"/>
                </a:solidFill>
              </a:ln>
              <a:effectLst/>
            </c:spPr>
          </c:marker>
          <c:dLbls>
            <c:dLbl>
              <c:idx val="0"/>
              <c:layout>
                <c:manualLayout>
                  <c:x val="0.10959479282956"/>
                  <c:y val="4.9368374447753702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8-B2C9-4A9B-AACB-4282F9F7F8D9}"/>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'heat map '!$Q$26</c:f>
              <c:numCache>
                <c:formatCode>General</c:formatCode>
                <c:ptCount val="1"/>
                <c:pt idx="0">
                  <c:v>4</c:v>
                </c:pt>
              </c:numCache>
            </c:numRef>
          </c:xVal>
          <c:yVal>
            <c:numRef>
              <c:f>'heat map '!$R$26</c:f>
              <c:numCache>
                <c:formatCode>General</c:formatCode>
                <c:ptCount val="1"/>
                <c:pt idx="0">
                  <c:v>8</c:v>
                </c:pt>
              </c:numCache>
            </c:numRef>
          </c:yVal>
          <c:smooth val="0"/>
          <c:extLst>
            <c:ext xmlns:c16="http://schemas.microsoft.com/office/drawing/2014/chart" uri="{C3380CC4-5D6E-409C-BE32-E72D297353CC}">
              <c16:uniqueId val="{00000019-B2C9-4A9B-AACB-4282F9F7F8D9}"/>
            </c:ext>
          </c:extLst>
        </c:ser>
        <c:dLbls>
          <c:showLegendKey val="0"/>
          <c:showVal val="1"/>
          <c:showCatName val="0"/>
          <c:showSerName val="0"/>
          <c:showPercent val="0"/>
          <c:showBubbleSize val="0"/>
        </c:dLbls>
        <c:axId val="-1953153344"/>
        <c:axId val="-1953223376"/>
      </c:scatterChart>
      <c:valAx>
        <c:axId val="-1953153344"/>
        <c:scaling>
          <c:orientation val="minMax"/>
          <c:max val="6.5"/>
          <c:min val="0"/>
        </c:scaling>
        <c:delete val="1"/>
        <c:axPos val="b"/>
        <c:numFmt formatCode="General" sourceLinked="0"/>
        <c:majorTickMark val="none"/>
        <c:minorTickMark val="none"/>
        <c:tickLblPos val="nextTo"/>
        <c:crossAx val="-1953223376"/>
        <c:crosses val="autoZero"/>
        <c:crossBetween val="midCat"/>
      </c:valAx>
      <c:valAx>
        <c:axId val="-1953223376"/>
        <c:scaling>
          <c:orientation val="minMax"/>
          <c:max val="45"/>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953153344"/>
        <c:crosses val="autoZero"/>
        <c:crossBetween val="midCat"/>
      </c:valAx>
      <c:spPr>
        <a:noFill/>
        <a:ln w="25400">
          <a:noFill/>
        </a:ln>
        <a:effectLst/>
      </c:spPr>
    </c:plotArea>
    <c:plotVisOnly val="1"/>
    <c:dispBlanksAs val="gap"/>
    <c:showDLblsOverMax val="0"/>
  </c:chart>
  <c:spPr>
    <a:noFill/>
    <a:ln>
      <a:solidFill>
        <a:schemeClr val="tx1"/>
      </a:solidFill>
    </a:ln>
    <a:effectLst/>
  </c:spPr>
  <c:txPr>
    <a:bodyPr/>
    <a:lstStyle/>
    <a:p>
      <a:pPr>
        <a:defRPr sz="8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15.emf"/></Relationships>
</file>

<file path=ppt/drawings/drawing1.xml><?xml version="1.0" encoding="utf-8"?>
<c:userShapes xmlns:c="http://schemas.openxmlformats.org/drawingml/2006/chart">
  <cdr:relSizeAnchor xmlns:cdr="http://schemas.openxmlformats.org/drawingml/2006/chartDrawing">
    <cdr:from>
      <cdr:x>0.03417</cdr:x>
      <cdr:y>0.72014</cdr:y>
    </cdr:from>
    <cdr:to>
      <cdr:x>1</cdr:x>
      <cdr:y>0.72497</cdr:y>
    </cdr:to>
    <cdr:cxnSp macro="">
      <cdr:nvCxnSpPr>
        <cdr:cNvPr id="2" name="Straight Connector 1"/>
        <cdr:cNvCxnSpPr/>
      </cdr:nvCxnSpPr>
      <cdr:spPr>
        <a:xfrm xmlns:a="http://schemas.openxmlformats.org/drawingml/2006/main">
          <a:off x="214456" y="3337631"/>
          <a:ext cx="6061198" cy="22403"/>
        </a:xfrm>
        <a:prstGeom xmlns:a="http://schemas.openxmlformats.org/drawingml/2006/main" prst="line">
          <a:avLst/>
        </a:prstGeom>
        <a:ln xmlns:a="http://schemas.openxmlformats.org/drawingml/2006/main">
          <a:prstDash val="sysDash"/>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2571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257175"/>
          </a:xfrm>
          <a:prstGeom prst="rect">
            <a:avLst/>
          </a:prstGeom>
        </p:spPr>
        <p:txBody>
          <a:bodyPr vert="horz" lIns="91440" tIns="45720" rIns="91440" bIns="45720" rtlCol="0"/>
          <a:lstStyle>
            <a:lvl1pPr algn="r">
              <a:defRPr sz="1200"/>
            </a:lvl1pPr>
          </a:lstStyle>
          <a:p>
            <a:fld id="{D3AD3353-C044-4019-B40F-3409EBD3F910}" type="datetimeFigureOut">
              <a:rPr lang="en-US" smtClean="0"/>
              <a:t>7/13/2017</a:t>
            </a:fld>
            <a:endParaRPr lang="en-US"/>
          </a:p>
        </p:txBody>
      </p:sp>
      <p:sp>
        <p:nvSpPr>
          <p:cNvPr id="4" name="Slide Image Placeholder 3"/>
          <p:cNvSpPr>
            <a:spLocks noGrp="1" noRot="1" noChangeAspect="1"/>
          </p:cNvSpPr>
          <p:nvPr>
            <p:ph type="sldImg" idx="2"/>
          </p:nvPr>
        </p:nvSpPr>
        <p:spPr>
          <a:xfrm>
            <a:off x="3414713" y="642938"/>
            <a:ext cx="2314575" cy="17367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2474913"/>
            <a:ext cx="7315200" cy="20256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4886325"/>
            <a:ext cx="3962400" cy="2571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4886325"/>
            <a:ext cx="3962400" cy="257175"/>
          </a:xfrm>
          <a:prstGeom prst="rect">
            <a:avLst/>
          </a:prstGeom>
        </p:spPr>
        <p:txBody>
          <a:bodyPr vert="horz" lIns="91440" tIns="45720" rIns="91440" bIns="45720" rtlCol="0" anchor="b"/>
          <a:lstStyle>
            <a:lvl1pPr algn="r">
              <a:defRPr sz="1200"/>
            </a:lvl1pPr>
          </a:lstStyle>
          <a:p>
            <a:fld id="{109A9977-C3CB-4578-9010-0C6C6CB68F39}" type="slidenum">
              <a:rPr lang="en-US" smtClean="0"/>
              <a:t>‹#›</a:t>
            </a:fld>
            <a:endParaRPr lang="en-US"/>
          </a:p>
        </p:txBody>
      </p:sp>
    </p:spTree>
    <p:extLst>
      <p:ext uri="{BB962C8B-B14F-4D97-AF65-F5344CB8AC3E}">
        <p14:creationId xmlns:p14="http://schemas.microsoft.com/office/powerpoint/2010/main" val="3091353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urldefense.proofpoint.com/v2/url?u=https-3A__www.lauramfoley.com_ignite_&amp;d=DwMFaQ&amp;c=C3yme8gMkxg_ihJNXS06ZyWk4EJm8LdrrvxQb-Je7sw&amp;r=1QbqT-EbbuO42bZTW3bPPI6k6oaYGt2IxwsbulmCNz4&amp;m=tLgKHUkDCxytcRBfahnlkahCuRdFDwOnSsbJhssp3Yg&amp;s=aVTADbQAv4_q_JwiJDBeUNTysFTPA27z2yTwjHzKdQY&amp;e=" TargetMode="External"/><Relationship Id="rId2" Type="http://schemas.openxmlformats.org/officeDocument/2006/relationships/slide" Target="../slides/slide181.xml"/><Relationship Id="rId1" Type="http://schemas.openxmlformats.org/officeDocument/2006/relationships/notesMaster" Target="../notesMasters/notesMaster1.xml"/><Relationship Id="rId6" Type="http://schemas.openxmlformats.org/officeDocument/2006/relationships/hyperlink" Target="https://urldefense.proofpoint.com/v2/url?u=http-3A__questromworld.bu.edu_platformstrategy_agenda_&amp;d=DwMFaQ&amp;c=C3yme8gMkxg_ihJNXS06ZyWk4EJm8LdrrvxQb-Je7sw&amp;r=1QbqT-EbbuO42bZTW3bPPI6k6oaYGt2IxwsbulmCNz4&amp;m=tLgKHUkDCxytcRBfahnlkahCuRdFDwOnSsbJhssp3Yg&amp;s=KaZQKCpX_rnaAmlJZq2pzkabUHN3SYvrnl0qcEVTQfY&amp;e=" TargetMode="External"/><Relationship Id="rId5" Type="http://schemas.openxmlformats.org/officeDocument/2006/relationships/hyperlink" Target="mailto:jrco@bu.edu" TargetMode="External"/><Relationship Id="rId4" Type="http://schemas.openxmlformats.org/officeDocument/2006/relationships/hyperlink" Target="https://urldefense.proofpoint.com/v2/url?u=http-3A__scottberkun.com_2009_how-2Dto-2Dgive-2Da-2Dgreat-2Dignite-2Dtalk_&amp;d=DwMFaQ&amp;c=C3yme8gMkxg_ihJNXS06ZyWk4EJm8LdrrvxQb-Je7sw&amp;r=1QbqT-EbbuO42bZTW3bPPI6k6oaYGt2IxwsbulmCNz4&amp;m=tLgKHUkDCxytcRBfahnlkahCuRdFDwOnSsbJhssp3Yg&amp;s=xodw39K8f1mu7oUsoMTLoC4DQHeHxCHgsRl8cDEhVsk&amp;e="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www.economist.com/news/briefing/21637355-freelance-workers-available-moments-notice-will-reshape-nature-companies-and" TargetMode="External"/><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www.investopedia.com/terms/s/seller.asp" TargetMode="External"/><Relationship Id="rId2" Type="http://schemas.openxmlformats.org/officeDocument/2006/relationships/slide" Target="../slides/slide186.xml"/><Relationship Id="rId1" Type="http://schemas.openxmlformats.org/officeDocument/2006/relationships/notesMaster" Target="../notesMasters/notesMaster1.xml"/><Relationship Id="rId6" Type="http://schemas.openxmlformats.org/officeDocument/2006/relationships/hyperlink" Target="http://www.investopedia.com/ask/answers/042415/what-difference-between-moral-hazard-and-adverse-selection.asp#ixzz4mEZ0TPjA" TargetMode="External"/><Relationship Id="rId5" Type="http://schemas.openxmlformats.org/officeDocument/2006/relationships/hyperlink" Target="http://www.investopedia.com/terms/r/riskmanagement.asp" TargetMode="External"/><Relationship Id="rId4" Type="http://schemas.openxmlformats.org/officeDocument/2006/relationships/hyperlink" Target="http://www.investopedia.com/terms/a/asymmetricinformation.asp" TargetMode="Externa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www.investopedia.com/terms/s/seller.asp" TargetMode="External"/><Relationship Id="rId7" Type="http://schemas.openxmlformats.org/officeDocument/2006/relationships/hyperlink" Target="http://ec.tynt.com/b/rf?id=arwjQmCEqr4l6Cadbi-bnq&amp;u=Investopedia" TargetMode="External"/><Relationship Id="rId2" Type="http://schemas.openxmlformats.org/officeDocument/2006/relationships/slide" Target="../slides/slide187.xml"/><Relationship Id="rId1" Type="http://schemas.openxmlformats.org/officeDocument/2006/relationships/notesMaster" Target="../notesMasters/notesMaster1.xml"/><Relationship Id="rId6" Type="http://schemas.openxmlformats.org/officeDocument/2006/relationships/hyperlink" Target="http://www.investopedia.com/ask/answers/042415/what-difference-between-moral-hazard-and-adverse-selection.asp#ixzz4mEZ0TPjA" TargetMode="External"/><Relationship Id="rId5" Type="http://schemas.openxmlformats.org/officeDocument/2006/relationships/hyperlink" Target="http://www.investopedia.com/terms/r/riskmanagement.asp" TargetMode="External"/><Relationship Id="rId4" Type="http://schemas.openxmlformats.org/officeDocument/2006/relationships/hyperlink" Target="http://www.investopedia.com/terms/a/asymmetricinformation.asp" TargetMode="Externa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www.investopedia.com/terms/s/seller.asp" TargetMode="External"/><Relationship Id="rId7" Type="http://schemas.openxmlformats.org/officeDocument/2006/relationships/hyperlink" Target="http://ec.tynt.com/b/rf?id=arwjQmCEqr4l6Cadbi-bnq&amp;u=Investopedia" TargetMode="External"/><Relationship Id="rId2" Type="http://schemas.openxmlformats.org/officeDocument/2006/relationships/slide" Target="../slides/slide189.xml"/><Relationship Id="rId1" Type="http://schemas.openxmlformats.org/officeDocument/2006/relationships/notesMaster" Target="../notesMasters/notesMaster1.xml"/><Relationship Id="rId6" Type="http://schemas.openxmlformats.org/officeDocument/2006/relationships/hyperlink" Target="http://www.investopedia.com/ask/answers/042415/what-difference-between-moral-hazard-and-adverse-selection.asp#ixzz4mEZ0TPjA" TargetMode="External"/><Relationship Id="rId5" Type="http://schemas.openxmlformats.org/officeDocument/2006/relationships/hyperlink" Target="http://www.investopedia.com/terms/r/riskmanagement.asp" TargetMode="External"/><Relationship Id="rId4" Type="http://schemas.openxmlformats.org/officeDocument/2006/relationships/hyperlink" Target="http://www.investopedia.com/terms/a/asymmetricinformation.asp" TargetMode="Externa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3693FA-B9CB-4305-8AC3-E8B4A883C75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endParaRPr lang="en-US"/>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July, 2014</a:t>
            </a: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Taiwan Workshop</a:t>
            </a:r>
          </a:p>
        </p:txBody>
      </p:sp>
      <p:sp>
        <p:nvSpPr>
          <p:cNvPr id="4" name="Header Placeholder 3"/>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R. Agarwal</a:t>
            </a:r>
          </a:p>
        </p:txBody>
      </p:sp>
    </p:spTree>
    <p:extLst>
      <p:ext uri="{BB962C8B-B14F-4D97-AF65-F5344CB8AC3E}">
        <p14:creationId xmlns:p14="http://schemas.microsoft.com/office/powerpoint/2010/main" val="3058222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smtClean="0"/>
              <a:t>Note: Yet, given such a heavy focus on inter-platform competition (that is, competition between different platform owners), the relationship between platform owner and its </a:t>
            </a:r>
            <a:r>
              <a:rPr lang="en-US" baseline="0" dirty="0" err="1" smtClean="0"/>
              <a:t>complementors</a:t>
            </a:r>
            <a:r>
              <a:rPr lang="en-US" baseline="0" dirty="0" smtClean="0"/>
              <a:t> has been largely presumed as complementary or cooperative. That is mainly because, </a:t>
            </a:r>
          </a:p>
          <a:p>
            <a:pPr marL="457200" lvl="1" indent="0">
              <a:buFont typeface="Arial" panose="020B0604020202020204" pitchFamily="34" charset="0"/>
              <a:buNone/>
            </a:pPr>
            <a:endParaRPr lang="en-US" baseline="0" dirty="0" smtClean="0"/>
          </a:p>
          <a:p>
            <a:pPr marL="628650" lvl="1" indent="-171450">
              <a:buFont typeface="Arial" panose="020B0604020202020204" pitchFamily="34" charset="0"/>
              <a:buChar char="•"/>
            </a:pPr>
            <a:r>
              <a:rPr lang="en-US" baseline="0" dirty="0" smtClean="0"/>
              <a:t>For platform owners, in order to win against other competing platform owners, it is critical for them to have an active and committed support/participation from </a:t>
            </a:r>
            <a:r>
              <a:rPr lang="en-US" baseline="0" dirty="0" err="1" smtClean="0"/>
              <a:t>complementors</a:t>
            </a:r>
            <a:r>
              <a:rPr lang="en-US" baseline="0" dirty="0" smtClean="0"/>
              <a:t>, because they can attract more consumers via indirect network effects</a:t>
            </a:r>
          </a:p>
          <a:p>
            <a:pPr marL="628650" lvl="1" indent="-171450">
              <a:buFont typeface="Arial" panose="020B0604020202020204" pitchFamily="34" charset="0"/>
              <a:buChar char="•"/>
            </a:pPr>
            <a:r>
              <a:rPr lang="en-US" baseline="0" dirty="0" smtClean="0"/>
              <a:t>Also, for platform </a:t>
            </a:r>
            <a:r>
              <a:rPr lang="en-US" baseline="0" dirty="0" err="1" smtClean="0"/>
              <a:t>complementors</a:t>
            </a:r>
            <a:r>
              <a:rPr lang="en-US" baseline="0" dirty="0" smtClean="0"/>
              <a:t>, the platform owner presents the access to large markets and audience </a:t>
            </a:r>
          </a:p>
          <a:p>
            <a:pPr marL="628650" lvl="1" indent="-171450">
              <a:buFont typeface="Arial" panose="020B0604020202020204" pitchFamily="34" charset="0"/>
              <a:buChar char="•"/>
            </a:pPr>
            <a:endParaRPr lang="en-US" dirty="0" smtClean="0"/>
          </a:p>
          <a:p>
            <a:pPr marL="0" indent="0">
              <a:buFont typeface="Arial" panose="020B0604020202020204" pitchFamily="34" charset="0"/>
              <a:buNone/>
            </a:pPr>
            <a:r>
              <a:rPr lang="en-US" dirty="0" smtClean="0"/>
              <a:t>However,</a:t>
            </a:r>
            <a:r>
              <a:rPr lang="en-US" baseline="0" dirty="0" smtClean="0"/>
              <a:t> competition can also emerge even within the platform setting, ranging from the platform owner’s regulating its platform participants to a more direct intervention of the owner’s entering the market space of platform </a:t>
            </a:r>
            <a:r>
              <a:rPr lang="en-US" baseline="0" dirty="0" err="1" smtClean="0"/>
              <a:t>complementors</a:t>
            </a:r>
            <a:r>
              <a:rPr lang="en-US" baseline="0" dirty="0" smtClean="0"/>
              <a:t>, which I denote here as “intra-platform envelopment”, and this is a key topic of this presentation. </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As such, despite the fact that the relationship between the platform owner and </a:t>
            </a:r>
            <a:r>
              <a:rPr lang="en-US" baseline="0" dirty="0" err="1" smtClean="0"/>
              <a:t>complementors</a:t>
            </a:r>
            <a:r>
              <a:rPr lang="en-US" baseline="0" dirty="0" smtClean="0"/>
              <a:t> is “</a:t>
            </a:r>
            <a:r>
              <a:rPr lang="en-US" baseline="0" dirty="0" err="1" smtClean="0"/>
              <a:t>coopetitive</a:t>
            </a:r>
            <a:r>
              <a:rPr lang="en-US" baseline="0" dirty="0" smtClean="0"/>
              <a:t>”, considering a heavier focus on cooperative aspect, </a:t>
            </a:r>
            <a:r>
              <a:rPr lang="en-US" baseline="0" dirty="0" err="1" smtClean="0"/>
              <a:t>coopetitive</a:t>
            </a:r>
            <a:r>
              <a:rPr lang="en-US" baseline="0" dirty="0" smtClean="0"/>
              <a:t> dynamics within the setting of the platform has been little unpacked. Thus, as part of the efforts to unpack this, I conceptualize “intra-platform envelopment”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56C6A-D409-420E-9C90-574A7476D8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2428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smtClean="0"/>
              <a:t>Note: Yet, given such a heavy focus on inter-platform competition (that is, competition between different platform owners), the relationship between platform owner and its </a:t>
            </a:r>
            <a:r>
              <a:rPr lang="en-US" baseline="0" dirty="0" err="1" smtClean="0"/>
              <a:t>complementors</a:t>
            </a:r>
            <a:r>
              <a:rPr lang="en-US" baseline="0" dirty="0" smtClean="0"/>
              <a:t> has been largely presumed as complementary or cooperative. That is mainly because, </a:t>
            </a:r>
          </a:p>
          <a:p>
            <a:pPr marL="457200" lvl="1" indent="0">
              <a:buFont typeface="Arial" panose="020B0604020202020204" pitchFamily="34" charset="0"/>
              <a:buNone/>
            </a:pPr>
            <a:endParaRPr lang="en-US" baseline="0" dirty="0" smtClean="0"/>
          </a:p>
          <a:p>
            <a:pPr marL="628650" lvl="1" indent="-171450">
              <a:buFont typeface="Arial" panose="020B0604020202020204" pitchFamily="34" charset="0"/>
              <a:buChar char="•"/>
            </a:pPr>
            <a:r>
              <a:rPr lang="en-US" baseline="0" dirty="0" smtClean="0"/>
              <a:t>For platform owners, in order to win against other competing platform owners, it is critical for them to have an active and committed support/participation from </a:t>
            </a:r>
            <a:r>
              <a:rPr lang="en-US" baseline="0" dirty="0" err="1" smtClean="0"/>
              <a:t>complementors</a:t>
            </a:r>
            <a:r>
              <a:rPr lang="en-US" baseline="0" dirty="0" smtClean="0"/>
              <a:t>, because they can attract more consumers via indirect network effects</a:t>
            </a:r>
          </a:p>
          <a:p>
            <a:pPr marL="628650" lvl="1" indent="-171450">
              <a:buFont typeface="Arial" panose="020B0604020202020204" pitchFamily="34" charset="0"/>
              <a:buChar char="•"/>
            </a:pPr>
            <a:r>
              <a:rPr lang="en-US" baseline="0" dirty="0" smtClean="0"/>
              <a:t>Also, for platform </a:t>
            </a:r>
            <a:r>
              <a:rPr lang="en-US" baseline="0" dirty="0" err="1" smtClean="0"/>
              <a:t>complementors</a:t>
            </a:r>
            <a:r>
              <a:rPr lang="en-US" baseline="0" dirty="0" smtClean="0"/>
              <a:t>, the platform owner presents the access to large markets and audience </a:t>
            </a:r>
          </a:p>
          <a:p>
            <a:pPr marL="628650" lvl="1" indent="-171450">
              <a:buFont typeface="Arial" panose="020B0604020202020204" pitchFamily="34" charset="0"/>
              <a:buChar char="•"/>
            </a:pPr>
            <a:endParaRPr lang="en-US" dirty="0" smtClean="0"/>
          </a:p>
          <a:p>
            <a:pPr marL="0" indent="0">
              <a:buFont typeface="Arial" panose="020B0604020202020204" pitchFamily="34" charset="0"/>
              <a:buNone/>
            </a:pPr>
            <a:r>
              <a:rPr lang="en-US" dirty="0" smtClean="0"/>
              <a:t>However,</a:t>
            </a:r>
            <a:r>
              <a:rPr lang="en-US" baseline="0" dirty="0" smtClean="0"/>
              <a:t> competition can also emerge even within the platform setting, ranging from the platform owner’s regulating its platform participants to a more direct intervention of the owner’s entering the market space of platform </a:t>
            </a:r>
            <a:r>
              <a:rPr lang="en-US" baseline="0" dirty="0" err="1" smtClean="0"/>
              <a:t>complementors</a:t>
            </a:r>
            <a:r>
              <a:rPr lang="en-US" baseline="0" dirty="0" smtClean="0"/>
              <a:t>, which I denote here as “intra-platform envelopment”, and this is a key topic of this presentation. </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As such, despite the fact that the relationship between the platform owner and </a:t>
            </a:r>
            <a:r>
              <a:rPr lang="en-US" baseline="0" dirty="0" err="1" smtClean="0"/>
              <a:t>complementors</a:t>
            </a:r>
            <a:r>
              <a:rPr lang="en-US" baseline="0" dirty="0" smtClean="0"/>
              <a:t> is “</a:t>
            </a:r>
            <a:r>
              <a:rPr lang="en-US" baseline="0" dirty="0" err="1" smtClean="0"/>
              <a:t>coopetitive</a:t>
            </a:r>
            <a:r>
              <a:rPr lang="en-US" baseline="0" dirty="0" smtClean="0"/>
              <a:t>”, considering a heavier focus on cooperative aspect, </a:t>
            </a:r>
            <a:r>
              <a:rPr lang="en-US" baseline="0" dirty="0" err="1" smtClean="0"/>
              <a:t>coopetitive</a:t>
            </a:r>
            <a:r>
              <a:rPr lang="en-US" baseline="0" dirty="0" smtClean="0"/>
              <a:t> dynamics within the setting of the platform has been little unpacked. Thus, as part of the efforts to unpack this, I conceptualize “intra-platform envelopment”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56C6A-D409-420E-9C90-574A7476D8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3041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‘Platform</a:t>
            </a:r>
            <a:r>
              <a:rPr lang="en-US" baseline="0" dirty="0" smtClean="0"/>
              <a:t> envelopment’ , introduced by </a:t>
            </a:r>
            <a:r>
              <a:rPr lang="en-US" baseline="0" dirty="0" err="1" smtClean="0"/>
              <a:t>Eisenmann</a:t>
            </a:r>
            <a:r>
              <a:rPr lang="en-US" baseline="0" dirty="0" smtClean="0"/>
              <a:t>, Parker, and Van </a:t>
            </a:r>
            <a:r>
              <a:rPr lang="en-US" baseline="0" dirty="0" err="1" smtClean="0"/>
              <a:t>Alstyne</a:t>
            </a:r>
            <a:r>
              <a:rPr lang="en-US" baseline="0" dirty="0" smtClean="0"/>
              <a:t> in 2011, is one of the most prominent entry strategies in platform versus platform battle.  </a:t>
            </a:r>
          </a:p>
          <a:p>
            <a:endParaRPr lang="en-US" baseline="0" dirty="0" smtClean="0"/>
          </a:p>
          <a:p>
            <a:r>
              <a:rPr lang="en-US" baseline="0" dirty="0" smtClean="0"/>
              <a:t>Platform envelopment is a platform owner’s bundling the features or functionalities, which are already offered by another platform owner. </a:t>
            </a:r>
          </a:p>
          <a:p>
            <a:endParaRPr lang="en-US" baseline="0" dirty="0" smtClean="0"/>
          </a:p>
          <a:p>
            <a:r>
              <a:rPr lang="en-US" baseline="0" dirty="0" smtClean="0"/>
              <a:t>Yet, such envelopment action has not been conceptualized or explicitly been delved into in within-the-platform setting. </a:t>
            </a:r>
          </a:p>
          <a:p>
            <a:endParaRPr lang="en-US" baseline="0" dirty="0" smtClean="0"/>
          </a:p>
          <a:p>
            <a:r>
              <a:rPr lang="en-US" baseline="0" dirty="0" smtClean="0"/>
              <a:t>Thus, I extend this notion into within-the-platform setting, and conceptualize “intra-platform envelopment” </a:t>
            </a:r>
          </a:p>
          <a:p>
            <a:endParaRPr lang="en-US" baseline="0" dirty="0" smtClean="0"/>
          </a:p>
          <a:p>
            <a:r>
              <a:rPr lang="en-US" baseline="0" dirty="0" smtClean="0"/>
              <a:t>This is important, and intra-platform envelopment is, intrinsically, different from platform envelopment, considering tight, close interdependence between the platform owner and platform </a:t>
            </a:r>
            <a:r>
              <a:rPr lang="en-US" baseline="0" dirty="0" err="1" smtClean="0"/>
              <a:t>complementors</a:t>
            </a:r>
            <a:r>
              <a:rPr lang="en-US" baseline="0" dirty="0" smtClean="0"/>
              <a:t>. A full, product cloning, a very obvious frontal attack, is less likely to emerge; rather, intra-platform envelopment is likely to be done in a delicate or subtle manner; e.g., partial overlapping of some features or functionalities. My conceptualization allows/incorporates this varying degree of envelopment, and to do so, I focus on the features or functionalities of the product (instead of product per se)   </a:t>
            </a:r>
          </a:p>
          <a:p>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56C6A-D409-420E-9C90-574A7476D8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9263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‘Platform</a:t>
            </a:r>
            <a:r>
              <a:rPr lang="en-US" baseline="0" dirty="0" smtClean="0"/>
              <a:t> envelopment’ , introduced by </a:t>
            </a:r>
            <a:r>
              <a:rPr lang="en-US" baseline="0" dirty="0" err="1" smtClean="0"/>
              <a:t>Eisenmann</a:t>
            </a:r>
            <a:r>
              <a:rPr lang="en-US" baseline="0" dirty="0" smtClean="0"/>
              <a:t>, Parker, and Van </a:t>
            </a:r>
            <a:r>
              <a:rPr lang="en-US" baseline="0" dirty="0" err="1" smtClean="0"/>
              <a:t>Alstyne</a:t>
            </a:r>
            <a:r>
              <a:rPr lang="en-US" baseline="0" dirty="0" smtClean="0"/>
              <a:t> in 2011, is one of the most prominent entry strategies in platform versus platform battle.  </a:t>
            </a:r>
          </a:p>
          <a:p>
            <a:endParaRPr lang="en-US" baseline="0" dirty="0" smtClean="0"/>
          </a:p>
          <a:p>
            <a:r>
              <a:rPr lang="en-US" baseline="0" dirty="0" smtClean="0"/>
              <a:t>Platform envelopment is a platform owner’s bundling the features or functionalities, which are already offered by another platform owner. </a:t>
            </a:r>
          </a:p>
          <a:p>
            <a:endParaRPr lang="en-US" baseline="0" dirty="0" smtClean="0"/>
          </a:p>
          <a:p>
            <a:r>
              <a:rPr lang="en-US" baseline="0" dirty="0" smtClean="0"/>
              <a:t>Yet, such envelopment action has not been conceptualized or explicitly been delved into in within-the-platform setting. </a:t>
            </a:r>
          </a:p>
          <a:p>
            <a:endParaRPr lang="en-US" baseline="0" dirty="0" smtClean="0"/>
          </a:p>
          <a:p>
            <a:r>
              <a:rPr lang="en-US" baseline="0" dirty="0" smtClean="0"/>
              <a:t>Thus, I extend this notion into within-the-platform setting, and conceptualize “intra-platform envelopment” </a:t>
            </a:r>
          </a:p>
          <a:p>
            <a:endParaRPr lang="en-US" baseline="0" dirty="0" smtClean="0"/>
          </a:p>
          <a:p>
            <a:r>
              <a:rPr lang="en-US" baseline="0" dirty="0" smtClean="0"/>
              <a:t>This is important, and intra-platform envelopment is, intrinsically, different from platform envelopment, considering tight, close interdependence between the platform owner and platform </a:t>
            </a:r>
            <a:r>
              <a:rPr lang="en-US" baseline="0" dirty="0" err="1" smtClean="0"/>
              <a:t>complementors</a:t>
            </a:r>
            <a:r>
              <a:rPr lang="en-US" baseline="0" dirty="0" smtClean="0"/>
              <a:t>. A full, product cloning, a very obvious frontal attack, is less likely to emerge; rather, intra-platform envelopment is likely to be done in a delicate or subtle manner; e.g., partial overlapping of some features or functionalities. My conceptualization allows/incorporates this varying degree of envelopment, and to do so, I focus on the features or functionalities of the product (instead of product per se)   </a:t>
            </a:r>
          </a:p>
          <a:p>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56C6A-D409-420E-9C90-574A7476D8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1935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‘Platform</a:t>
            </a:r>
            <a:r>
              <a:rPr lang="en-US" baseline="0" dirty="0" smtClean="0"/>
              <a:t> envelopment’ , introduced by </a:t>
            </a:r>
            <a:r>
              <a:rPr lang="en-US" baseline="0" dirty="0" err="1" smtClean="0"/>
              <a:t>Eisenmann</a:t>
            </a:r>
            <a:r>
              <a:rPr lang="en-US" baseline="0" dirty="0" smtClean="0"/>
              <a:t>, Parker, and Van </a:t>
            </a:r>
            <a:r>
              <a:rPr lang="en-US" baseline="0" dirty="0" err="1" smtClean="0"/>
              <a:t>Alstyne</a:t>
            </a:r>
            <a:r>
              <a:rPr lang="en-US" baseline="0" dirty="0" smtClean="0"/>
              <a:t> in 2011, is one of the most prominent entry strategies in platform versus platform battle.  </a:t>
            </a:r>
          </a:p>
          <a:p>
            <a:endParaRPr lang="en-US" baseline="0" dirty="0" smtClean="0"/>
          </a:p>
          <a:p>
            <a:r>
              <a:rPr lang="en-US" baseline="0" dirty="0" smtClean="0"/>
              <a:t>Platform envelopment is a platform owner’s bundling the features or functionalities, which are already offered by another platform owner. </a:t>
            </a:r>
          </a:p>
          <a:p>
            <a:endParaRPr lang="en-US" baseline="0" dirty="0" smtClean="0"/>
          </a:p>
          <a:p>
            <a:r>
              <a:rPr lang="en-US" baseline="0" dirty="0" smtClean="0"/>
              <a:t>Yet, such envelopment action has not been conceptualized or explicitly been delved into in within-the-platform setting. </a:t>
            </a:r>
          </a:p>
          <a:p>
            <a:endParaRPr lang="en-US" baseline="0" dirty="0" smtClean="0"/>
          </a:p>
          <a:p>
            <a:r>
              <a:rPr lang="en-US" baseline="0" dirty="0" smtClean="0"/>
              <a:t>Thus, I extend this notion into within-the-platform setting, and conceptualize “intra-platform envelopment” </a:t>
            </a:r>
          </a:p>
          <a:p>
            <a:endParaRPr lang="en-US" baseline="0" dirty="0" smtClean="0"/>
          </a:p>
          <a:p>
            <a:r>
              <a:rPr lang="en-US" baseline="0" dirty="0" smtClean="0"/>
              <a:t>This is important, and intra-platform envelopment is, intrinsically, different from platform envelopment, considering tight, close interdependence between the platform owner and platform </a:t>
            </a:r>
            <a:r>
              <a:rPr lang="en-US" baseline="0" dirty="0" err="1" smtClean="0"/>
              <a:t>complementors</a:t>
            </a:r>
            <a:r>
              <a:rPr lang="en-US" baseline="0" dirty="0" smtClean="0"/>
              <a:t>. A full, product cloning, a very obvious frontal attack, is less likely to emerge; rather, intra-platform envelopment is likely to be done in a delicate or subtle manner; e.g., partial overlapping of some features or functionalities. My conceptualization allows/incorporates this varying degree of envelopment, and to do so, I focus on the features or functionalities of the product (instead of product per se)   </a:t>
            </a:r>
          </a:p>
          <a:p>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56C6A-D409-420E-9C90-574A7476D8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8675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‘Platform</a:t>
            </a:r>
            <a:r>
              <a:rPr lang="en-US" baseline="0" dirty="0" smtClean="0"/>
              <a:t> envelopment’ , introduced by </a:t>
            </a:r>
            <a:r>
              <a:rPr lang="en-US" baseline="0" dirty="0" err="1" smtClean="0"/>
              <a:t>Eisenmann</a:t>
            </a:r>
            <a:r>
              <a:rPr lang="en-US" baseline="0" dirty="0" smtClean="0"/>
              <a:t>, Parker, and Van </a:t>
            </a:r>
            <a:r>
              <a:rPr lang="en-US" baseline="0" dirty="0" err="1" smtClean="0"/>
              <a:t>Alstyne</a:t>
            </a:r>
            <a:r>
              <a:rPr lang="en-US" baseline="0" dirty="0" smtClean="0"/>
              <a:t> in 2011, is one of the most prominent entry strategies in platform versus platform battle.  </a:t>
            </a:r>
          </a:p>
          <a:p>
            <a:endParaRPr lang="en-US" baseline="0" dirty="0" smtClean="0"/>
          </a:p>
          <a:p>
            <a:r>
              <a:rPr lang="en-US" baseline="0" dirty="0" smtClean="0"/>
              <a:t>Platform envelopment is a platform owner’s bundling the features or functionalities, which are already offered by another platform owner. </a:t>
            </a:r>
          </a:p>
          <a:p>
            <a:endParaRPr lang="en-US" baseline="0" dirty="0" smtClean="0"/>
          </a:p>
          <a:p>
            <a:r>
              <a:rPr lang="en-US" baseline="0" dirty="0" smtClean="0"/>
              <a:t>Yet, such envelopment action has not been conceptualized or explicitly been delved into in within-the-platform setting. </a:t>
            </a:r>
          </a:p>
          <a:p>
            <a:endParaRPr lang="en-US" baseline="0" dirty="0" smtClean="0"/>
          </a:p>
          <a:p>
            <a:r>
              <a:rPr lang="en-US" baseline="0" dirty="0" smtClean="0"/>
              <a:t>Thus, I extend this notion into within-the-platform setting, and conceptualize “intra-platform envelopment” </a:t>
            </a:r>
          </a:p>
          <a:p>
            <a:endParaRPr lang="en-US" baseline="0" dirty="0" smtClean="0"/>
          </a:p>
          <a:p>
            <a:r>
              <a:rPr lang="en-US" baseline="0" dirty="0" smtClean="0"/>
              <a:t>This is important, and intra-platform envelopment is, intrinsically, different from platform envelopment, considering tight, close interdependence between the platform owner and platform </a:t>
            </a:r>
            <a:r>
              <a:rPr lang="en-US" baseline="0" dirty="0" err="1" smtClean="0"/>
              <a:t>complementors</a:t>
            </a:r>
            <a:r>
              <a:rPr lang="en-US" baseline="0" dirty="0" smtClean="0"/>
              <a:t>. A full, product cloning, a very obvious frontal attack, is less likely to emerge; rather, intra-platform envelopment is likely to be done in a delicate or subtle manner; e.g., partial overlapping of some features or functionalities. My conceptualization allows/incorporates this varying degree of envelopment, and to do so, I focus on the features or functionalities of the product (instead of product per se)   </a:t>
            </a:r>
          </a:p>
          <a:p>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56C6A-D409-420E-9C90-574A7476D8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0331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‘Platform</a:t>
            </a:r>
            <a:r>
              <a:rPr lang="en-US" baseline="0" dirty="0" smtClean="0"/>
              <a:t> envelopment’ , introduced by </a:t>
            </a:r>
            <a:r>
              <a:rPr lang="en-US" baseline="0" dirty="0" err="1" smtClean="0"/>
              <a:t>Eisenmann</a:t>
            </a:r>
            <a:r>
              <a:rPr lang="en-US" baseline="0" dirty="0" smtClean="0"/>
              <a:t>, Parker, and Van </a:t>
            </a:r>
            <a:r>
              <a:rPr lang="en-US" baseline="0" dirty="0" err="1" smtClean="0"/>
              <a:t>Alstyne</a:t>
            </a:r>
            <a:r>
              <a:rPr lang="en-US" baseline="0" dirty="0" smtClean="0"/>
              <a:t> in 2011, is one of the most prominent entry strategies in platform versus platform battle.  </a:t>
            </a:r>
          </a:p>
          <a:p>
            <a:endParaRPr lang="en-US" baseline="0" dirty="0" smtClean="0"/>
          </a:p>
          <a:p>
            <a:r>
              <a:rPr lang="en-US" baseline="0" dirty="0" smtClean="0"/>
              <a:t>Platform envelopment is a platform owner’s bundling the features or functionalities, which are already offered by another platform owner. </a:t>
            </a:r>
          </a:p>
          <a:p>
            <a:endParaRPr lang="en-US" baseline="0" dirty="0" smtClean="0"/>
          </a:p>
          <a:p>
            <a:r>
              <a:rPr lang="en-US" baseline="0" dirty="0" smtClean="0"/>
              <a:t>Yet, such envelopment action has not been conceptualized or explicitly been delved into in within-the-platform setting. </a:t>
            </a:r>
          </a:p>
          <a:p>
            <a:endParaRPr lang="en-US" baseline="0" dirty="0" smtClean="0"/>
          </a:p>
          <a:p>
            <a:r>
              <a:rPr lang="en-US" baseline="0" dirty="0" smtClean="0"/>
              <a:t>Thus, I extend this notion into within-the-platform setting, and conceptualize “intra-platform envelopment” </a:t>
            </a:r>
          </a:p>
          <a:p>
            <a:endParaRPr lang="en-US" baseline="0" dirty="0" smtClean="0"/>
          </a:p>
          <a:p>
            <a:r>
              <a:rPr lang="en-US" baseline="0" dirty="0" smtClean="0"/>
              <a:t>This is important, and intra-platform envelopment is, intrinsically, different from platform envelopment, considering tight, close interdependence between the platform owner and platform </a:t>
            </a:r>
            <a:r>
              <a:rPr lang="en-US" baseline="0" dirty="0" err="1" smtClean="0"/>
              <a:t>complementors</a:t>
            </a:r>
            <a:r>
              <a:rPr lang="en-US" baseline="0" dirty="0" smtClean="0"/>
              <a:t>. A full, product cloning, a very obvious frontal attack, is less likely to emerge; rather, intra-platform envelopment is likely to be done in a delicate or subtle manner; e.g., partial overlapping of some features or functionalities. My conceptualization allows/incorporates this varying degree of envelopment, and to do so, I focus on the features or functionalities of the product (instead of product per se)   </a:t>
            </a:r>
          </a:p>
          <a:p>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56C6A-D409-420E-9C90-574A7476D8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8419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empirically</a:t>
            </a:r>
            <a:r>
              <a:rPr lang="en-US" baseline="0" dirty="0" smtClean="0"/>
              <a:t> test this intra-platform envelopment in the context of two leading mobile platforms, Apple and Google, and particularly, centering around two important events that affect H&amp;F category, </a:t>
            </a:r>
          </a:p>
          <a:p>
            <a:endParaRPr lang="en-US" baseline="0" dirty="0" smtClean="0"/>
          </a:p>
          <a:p>
            <a:r>
              <a:rPr lang="en-US" baseline="0" dirty="0" smtClean="0"/>
              <a:t>Salient examples of intra-platform envelopment in H&amp;F category is the platform owners in both app stores launching their own apps </a:t>
            </a:r>
          </a:p>
          <a:p>
            <a:pPr marL="171450" indent="-171450">
              <a:buFont typeface="Arial" panose="020B0604020202020204" pitchFamily="34" charset="0"/>
              <a:buChar char="•"/>
            </a:pPr>
            <a:r>
              <a:rPr lang="en-US" baseline="0" dirty="0" smtClean="0"/>
              <a:t>App </a:t>
            </a:r>
          </a:p>
          <a:p>
            <a:pPr marL="171450" indent="-171450">
              <a:buFont typeface="Arial" panose="020B0604020202020204" pitchFamily="34" charset="0"/>
              <a:buChar char="•"/>
            </a:pPr>
            <a:r>
              <a:rPr lang="en-US" baseline="0" dirty="0" smtClean="0"/>
              <a:t>API</a:t>
            </a:r>
          </a:p>
          <a:p>
            <a:pPr marL="171450" indent="-171450">
              <a:buFont typeface="Arial" panose="020B0604020202020204" pitchFamily="34" charset="0"/>
              <a:buChar char="•"/>
            </a:pPr>
            <a:r>
              <a:rPr lang="en-US" baseline="0" dirty="0" smtClean="0"/>
              <a:t>Offer “Tracking” feature, which has already offered by some of the existing third-party H&amp;F apps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56C6A-D409-420E-9C90-574A7476D8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11940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H&amp;F apps can be further subcategorized</a:t>
            </a:r>
            <a:r>
              <a:rPr lang="en-US" baseline="0" dirty="0" smtClean="0"/>
              <a:t> based on it primary focus of business. </a:t>
            </a:r>
            <a:endParaRPr lang="en-US" dirty="0" smtClean="0"/>
          </a:p>
          <a:p>
            <a:endParaRPr lang="en-US" dirty="0" smtClean="0"/>
          </a:p>
          <a:p>
            <a:r>
              <a:rPr lang="en-US" dirty="0" smtClean="0"/>
              <a:t>By exploiting</a:t>
            </a:r>
            <a:r>
              <a:rPr lang="en-US" baseline="0" dirty="0" smtClean="0"/>
              <a:t> the fact that Apple Health and Google Fit (intra-platform envelopment in H&amp;F category) does not affect all the H&amp;F apps in the same manner; that is, timing of envelopment differ by this subcategory, I grouped H&amp;F apps in to two; treated and control, by subcategory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56C6A-D409-420E-9C90-574A7476D8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9383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Overall, in the pooled sample of both Apple and Google app stores, I find the</a:t>
            </a:r>
            <a:r>
              <a:rPr lang="en-US" baseline="0" dirty="0" smtClean="0"/>
              <a:t> negative impact of intra-platform envelopment, which is consistent with my hypothesis, arguing competitive, here it means negative, impact of the platform owner’s entry into its own </a:t>
            </a:r>
            <a:r>
              <a:rPr lang="en-US" baseline="0" dirty="0" err="1" smtClean="0"/>
              <a:t>complementors</a:t>
            </a:r>
            <a:r>
              <a:rPr lang="en-US" baseline="0" dirty="0" smtClean="0"/>
              <a:t> market space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56C6A-D409-420E-9C90-574A7476D8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2943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R. Agarwal</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July, 2014</a:t>
            </a: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Taiwan Workshop</a:t>
            </a: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F96246-3AC6-4ACB-8F35-A708FCB75EF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86825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Thus, I run</a:t>
            </a:r>
            <a:r>
              <a:rPr lang="en-US" baseline="0" dirty="0" smtClean="0"/>
              <a:t> separate models by app store, in order to take account into such different platform governance. </a:t>
            </a:r>
          </a:p>
          <a:p>
            <a:r>
              <a:rPr lang="en-US" baseline="0" dirty="0" smtClean="0"/>
              <a:t>My result shows that platform governance indeed matters when exploring competitive dynamics within the platform setting. </a:t>
            </a:r>
          </a:p>
          <a:p>
            <a:r>
              <a:rPr lang="en-US" baseline="0" dirty="0" smtClean="0"/>
              <a:t>Also, this signals the substiles of  intra-platform envelopment; which is not always purely positive or negative; its effect varies by and is highly contingent upon platform-specific characteristics. </a:t>
            </a:r>
          </a:p>
          <a:p>
            <a:endParaRPr lang="en-US" baseline="0" dirty="0" smtClean="0"/>
          </a:p>
          <a:p>
            <a:r>
              <a:rPr lang="en-US" baseline="0" dirty="0" smtClean="0"/>
              <a:t>The coexistence of cooperation and competition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56C6A-D409-420E-9C90-574A7476D8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60725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56C6A-D409-420E-9C90-574A7476D8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4103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B36274-F2B9-4C45-BBB4-0EDF4CD651A7}" type="slidenum">
              <a:rPr kumimoji="0" lang="en-US" sz="1200" b="0" i="0" u="none" strike="noStrike" kern="1200" cap="none" spc="0" normalizeH="0" baseline="0" noProof="0">
                <a:ln>
                  <a:noFill/>
                </a:ln>
                <a:solidFill>
                  <a:prstClr val="black"/>
                </a:solidFill>
                <a:effectLst/>
                <a:uLnTx/>
                <a:uFillTx/>
                <a:latin typeface="Palatino Linotype"/>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Palatino Linotype"/>
              <a:ea typeface="+mn-ea"/>
              <a:cs typeface="+mn-cs"/>
            </a:endParaRPr>
          </a:p>
        </p:txBody>
      </p:sp>
    </p:spTree>
    <p:extLst>
      <p:ext uri="{BB962C8B-B14F-4D97-AF65-F5344CB8AC3E}">
        <p14:creationId xmlns:p14="http://schemas.microsoft.com/office/powerpoint/2010/main" val="14813538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B36274-F2B9-4C45-BBB4-0EDF4CD651A7}" type="slidenum">
              <a:rPr kumimoji="0" lang="en-US" sz="1200" b="0" i="0" u="none" strike="noStrike" kern="1200" cap="none" spc="0" normalizeH="0" baseline="0" noProof="0">
                <a:ln>
                  <a:noFill/>
                </a:ln>
                <a:solidFill>
                  <a:prstClr val="black"/>
                </a:solidFill>
                <a:effectLst/>
                <a:uLnTx/>
                <a:uFillTx/>
                <a:latin typeface="Palatino Linotype"/>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Palatino Linotype"/>
              <a:ea typeface="+mn-ea"/>
              <a:cs typeface="+mn-cs"/>
            </a:endParaRPr>
          </a:p>
        </p:txBody>
      </p:sp>
    </p:spTree>
    <p:extLst>
      <p:ext uri="{BB962C8B-B14F-4D97-AF65-F5344CB8AC3E}">
        <p14:creationId xmlns:p14="http://schemas.microsoft.com/office/powerpoint/2010/main" val="10187935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B36274-F2B9-4C45-BBB4-0EDF4CD651A7}" type="slidenum">
              <a:rPr kumimoji="0" lang="en-US" sz="1200" b="0" i="0" u="none" strike="noStrike" kern="1200" cap="none" spc="0" normalizeH="0" baseline="0" noProof="0">
                <a:ln>
                  <a:noFill/>
                </a:ln>
                <a:solidFill>
                  <a:prstClr val="black"/>
                </a:solidFill>
                <a:effectLst/>
                <a:uLnTx/>
                <a:uFillTx/>
                <a:latin typeface="Palatino Linotype"/>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Palatino Linotype"/>
              <a:ea typeface="+mn-ea"/>
              <a:cs typeface="+mn-cs"/>
            </a:endParaRPr>
          </a:p>
        </p:txBody>
      </p:sp>
    </p:spTree>
    <p:extLst>
      <p:ext uri="{BB962C8B-B14F-4D97-AF65-F5344CB8AC3E}">
        <p14:creationId xmlns:p14="http://schemas.microsoft.com/office/powerpoint/2010/main" val="35795465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B36274-F2B9-4C45-BBB4-0EDF4CD651A7}" type="slidenum">
              <a:rPr kumimoji="0" lang="en-US" sz="1200" b="0" i="0" u="none" strike="noStrike" kern="1200" cap="none" spc="0" normalizeH="0" baseline="0" noProof="0">
                <a:ln>
                  <a:noFill/>
                </a:ln>
                <a:solidFill>
                  <a:prstClr val="black"/>
                </a:solidFill>
                <a:effectLst/>
                <a:uLnTx/>
                <a:uFillTx/>
                <a:latin typeface="Palatino Linotype"/>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Palatino Linotype"/>
              <a:ea typeface="+mn-ea"/>
              <a:cs typeface="+mn-cs"/>
            </a:endParaRPr>
          </a:p>
        </p:txBody>
      </p:sp>
    </p:spTree>
    <p:extLst>
      <p:ext uri="{BB962C8B-B14F-4D97-AF65-F5344CB8AC3E}">
        <p14:creationId xmlns:p14="http://schemas.microsoft.com/office/powerpoint/2010/main" val="29693119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B36274-F2B9-4C45-BBB4-0EDF4CD651A7}" type="slidenum">
              <a:rPr kumimoji="0" lang="en-US" sz="1200" b="0" i="0" u="none" strike="noStrike" kern="1200" cap="none" spc="0" normalizeH="0" baseline="0" noProof="0">
                <a:ln>
                  <a:noFill/>
                </a:ln>
                <a:solidFill>
                  <a:prstClr val="black"/>
                </a:solidFill>
                <a:effectLst/>
                <a:uLnTx/>
                <a:uFillTx/>
                <a:latin typeface="Palatino Linotype"/>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Palatino Linotype"/>
              <a:ea typeface="+mn-ea"/>
              <a:cs typeface="+mn-cs"/>
            </a:endParaRPr>
          </a:p>
        </p:txBody>
      </p:sp>
    </p:spTree>
    <p:extLst>
      <p:ext uri="{BB962C8B-B14F-4D97-AF65-F5344CB8AC3E}">
        <p14:creationId xmlns:p14="http://schemas.microsoft.com/office/powerpoint/2010/main" val="5413451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B36274-F2B9-4C45-BBB4-0EDF4CD651A7}" type="slidenum">
              <a:rPr kumimoji="0" lang="en-US" sz="1200" b="0" i="0" u="none" strike="noStrike" kern="1200" cap="none" spc="0" normalizeH="0" baseline="0" noProof="0">
                <a:ln>
                  <a:noFill/>
                </a:ln>
                <a:solidFill>
                  <a:prstClr val="black"/>
                </a:solidFill>
                <a:effectLst/>
                <a:uLnTx/>
                <a:uFillTx/>
                <a:latin typeface="Palatino Linotype"/>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Palatino Linotype"/>
              <a:ea typeface="+mn-ea"/>
              <a:cs typeface="+mn-cs"/>
            </a:endParaRPr>
          </a:p>
        </p:txBody>
      </p:sp>
    </p:spTree>
    <p:extLst>
      <p:ext uri="{BB962C8B-B14F-4D97-AF65-F5344CB8AC3E}">
        <p14:creationId xmlns:p14="http://schemas.microsoft.com/office/powerpoint/2010/main" val="34314618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B36274-F2B9-4C45-BBB4-0EDF4CD651A7}" type="slidenum">
              <a:rPr kumimoji="0" lang="en-US" sz="1200" b="0" i="0" u="none" strike="noStrike" kern="1200" cap="none" spc="0" normalizeH="0" baseline="0" noProof="0" smtClean="0">
                <a:ln>
                  <a:noFill/>
                </a:ln>
                <a:solidFill>
                  <a:prstClr val="black"/>
                </a:solidFill>
                <a:effectLst/>
                <a:uLnTx/>
                <a:uFillTx/>
                <a:latin typeface="Palatino Linotype"/>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Palatino Linotype"/>
              <a:ea typeface="+mn-ea"/>
              <a:cs typeface="+mn-cs"/>
            </a:endParaRPr>
          </a:p>
        </p:txBody>
      </p:sp>
    </p:spTree>
    <p:extLst>
      <p:ext uri="{BB962C8B-B14F-4D97-AF65-F5344CB8AC3E}">
        <p14:creationId xmlns:p14="http://schemas.microsoft.com/office/powerpoint/2010/main" val="4393755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B36274-F2B9-4C45-BBB4-0EDF4CD651A7}" type="slidenum">
              <a:rPr kumimoji="0" lang="en-US" sz="1200" b="0" i="0" u="none" strike="noStrike" kern="1200" cap="none" spc="0" normalizeH="0" baseline="0" noProof="0" smtClean="0">
                <a:ln>
                  <a:noFill/>
                </a:ln>
                <a:solidFill>
                  <a:prstClr val="black"/>
                </a:solidFill>
                <a:effectLst/>
                <a:uLnTx/>
                <a:uFillTx/>
                <a:latin typeface="Palatino Linotype"/>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Palatino Linotype"/>
              <a:ea typeface="+mn-ea"/>
              <a:cs typeface="+mn-cs"/>
            </a:endParaRPr>
          </a:p>
        </p:txBody>
      </p:sp>
    </p:spTree>
    <p:extLst>
      <p:ext uri="{BB962C8B-B14F-4D97-AF65-F5344CB8AC3E}">
        <p14:creationId xmlns:p14="http://schemas.microsoft.com/office/powerpoint/2010/main" val="2599319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R. Agarwal</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July, 2014</a:t>
            </a: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Taiwan Workshop</a:t>
            </a: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F96246-3AC6-4ACB-8F35-A708FCB75EF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9420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B36274-F2B9-4C45-BBB4-0EDF4CD651A7}" type="slidenum">
              <a:rPr kumimoji="0" lang="en-US" sz="1200" b="0" i="0" u="none" strike="noStrike" kern="1200" cap="none" spc="0" normalizeH="0" baseline="0" noProof="0" smtClean="0">
                <a:ln>
                  <a:noFill/>
                </a:ln>
                <a:solidFill>
                  <a:prstClr val="black"/>
                </a:solidFill>
                <a:effectLst/>
                <a:uLnTx/>
                <a:uFillTx/>
                <a:latin typeface="Palatino Linotype"/>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Palatino Linotype"/>
              <a:ea typeface="+mn-ea"/>
              <a:cs typeface="+mn-cs"/>
            </a:endParaRPr>
          </a:p>
        </p:txBody>
      </p:sp>
    </p:spTree>
    <p:extLst>
      <p:ext uri="{BB962C8B-B14F-4D97-AF65-F5344CB8AC3E}">
        <p14:creationId xmlns:p14="http://schemas.microsoft.com/office/powerpoint/2010/main" val="27605250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B36274-F2B9-4C45-BBB4-0EDF4CD651A7}" type="slidenum">
              <a:rPr kumimoji="0" lang="en-US" sz="1200" b="0" i="0" u="none" strike="noStrike" kern="1200" cap="none" spc="0" normalizeH="0" baseline="0" noProof="0" smtClean="0">
                <a:ln>
                  <a:noFill/>
                </a:ln>
                <a:solidFill>
                  <a:prstClr val="black"/>
                </a:solidFill>
                <a:effectLst/>
                <a:uLnTx/>
                <a:uFillTx/>
                <a:latin typeface="Palatino Linotype"/>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Palatino Linotype"/>
              <a:ea typeface="+mn-ea"/>
              <a:cs typeface="+mn-cs"/>
            </a:endParaRPr>
          </a:p>
        </p:txBody>
      </p:sp>
    </p:spTree>
    <p:extLst>
      <p:ext uri="{BB962C8B-B14F-4D97-AF65-F5344CB8AC3E}">
        <p14:creationId xmlns:p14="http://schemas.microsoft.com/office/powerpoint/2010/main" val="14421782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B36274-F2B9-4C45-BBB4-0EDF4CD651A7}" type="slidenum">
              <a:rPr kumimoji="0" lang="en-US" sz="1200" b="0" i="0" u="none" strike="noStrike" kern="1200" cap="none" spc="0" normalizeH="0" baseline="0" noProof="0" smtClean="0">
                <a:ln>
                  <a:noFill/>
                </a:ln>
                <a:solidFill>
                  <a:prstClr val="black"/>
                </a:solidFill>
                <a:effectLst/>
                <a:uLnTx/>
                <a:uFillTx/>
                <a:latin typeface="Palatino Linotype"/>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Palatino Linotype"/>
              <a:ea typeface="+mn-ea"/>
              <a:cs typeface="+mn-cs"/>
            </a:endParaRPr>
          </a:p>
        </p:txBody>
      </p:sp>
    </p:spTree>
    <p:extLst>
      <p:ext uri="{BB962C8B-B14F-4D97-AF65-F5344CB8AC3E}">
        <p14:creationId xmlns:p14="http://schemas.microsoft.com/office/powerpoint/2010/main" val="27125172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B36274-F2B9-4C45-BBB4-0EDF4CD651A7}" type="slidenum">
              <a:rPr kumimoji="0" lang="en-US" sz="1200" b="0" i="0" u="none" strike="noStrike" kern="1200" cap="none" spc="0" normalizeH="0" baseline="0" noProof="0">
                <a:ln>
                  <a:noFill/>
                </a:ln>
                <a:solidFill>
                  <a:prstClr val="black"/>
                </a:solidFill>
                <a:effectLst/>
                <a:uLnTx/>
                <a:uFillTx/>
                <a:latin typeface="Palatino Linotype"/>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Palatino Linotype"/>
              <a:ea typeface="+mn-ea"/>
              <a:cs typeface="+mn-cs"/>
            </a:endParaRPr>
          </a:p>
        </p:txBody>
      </p:sp>
    </p:spTree>
    <p:extLst>
      <p:ext uri="{BB962C8B-B14F-4D97-AF65-F5344CB8AC3E}">
        <p14:creationId xmlns:p14="http://schemas.microsoft.com/office/powerpoint/2010/main" val="28552664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B36274-F2B9-4C45-BBB4-0EDF4CD651A7}" type="slidenum">
              <a:rPr kumimoji="0" lang="en-US" sz="1200" b="0" i="0" u="none" strike="noStrike" kern="1200" cap="none" spc="0" normalizeH="0" baseline="0" noProof="0">
                <a:ln>
                  <a:noFill/>
                </a:ln>
                <a:solidFill>
                  <a:prstClr val="black"/>
                </a:solidFill>
                <a:effectLst/>
                <a:uLnTx/>
                <a:uFillTx/>
                <a:latin typeface="Palatino Linotype"/>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Palatino Linotype"/>
              <a:ea typeface="+mn-ea"/>
              <a:cs typeface="+mn-cs"/>
            </a:endParaRPr>
          </a:p>
        </p:txBody>
      </p:sp>
    </p:spTree>
    <p:extLst>
      <p:ext uri="{BB962C8B-B14F-4D97-AF65-F5344CB8AC3E}">
        <p14:creationId xmlns:p14="http://schemas.microsoft.com/office/powerpoint/2010/main" val="39609942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B36274-F2B9-4C45-BBB4-0EDF4CD651A7}" type="slidenum">
              <a:rPr kumimoji="0" lang="en-US" sz="1200" b="0" i="0" u="none" strike="noStrike" kern="1200" cap="none" spc="0" normalizeH="0" baseline="0" noProof="0">
                <a:ln>
                  <a:noFill/>
                </a:ln>
                <a:solidFill>
                  <a:prstClr val="black"/>
                </a:solidFill>
                <a:effectLst/>
                <a:uLnTx/>
                <a:uFillTx/>
                <a:latin typeface="Palatino Linotype"/>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Palatino Linotype"/>
              <a:ea typeface="+mn-ea"/>
              <a:cs typeface="+mn-cs"/>
            </a:endParaRPr>
          </a:p>
        </p:txBody>
      </p:sp>
    </p:spTree>
    <p:extLst>
      <p:ext uri="{BB962C8B-B14F-4D97-AF65-F5344CB8AC3E}">
        <p14:creationId xmlns:p14="http://schemas.microsoft.com/office/powerpoint/2010/main" val="39740188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B36274-F2B9-4C45-BBB4-0EDF4CD651A7}" type="slidenum">
              <a:rPr kumimoji="0" lang="en-US" sz="1200" b="0" i="0" u="none" strike="noStrike" kern="1200" cap="none" spc="0" normalizeH="0" baseline="0" noProof="0" smtClean="0">
                <a:ln>
                  <a:noFill/>
                </a:ln>
                <a:solidFill>
                  <a:prstClr val="black"/>
                </a:solidFill>
                <a:effectLst/>
                <a:uLnTx/>
                <a:uFillTx/>
                <a:latin typeface="Palatino Linotype"/>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Palatino Linotype"/>
              <a:ea typeface="+mn-ea"/>
              <a:cs typeface="+mn-cs"/>
            </a:endParaRPr>
          </a:p>
        </p:txBody>
      </p:sp>
    </p:spTree>
    <p:extLst>
      <p:ext uri="{BB962C8B-B14F-4D97-AF65-F5344CB8AC3E}">
        <p14:creationId xmlns:p14="http://schemas.microsoft.com/office/powerpoint/2010/main" val="24114570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a:spLocks noGrp="1" noRot="1" noChangeAspect="1"/>
          </p:cNvSpPr>
          <p:nvPr>
            <p:ph type="sldImg"/>
          </p:nvPr>
        </p:nvSpPr>
        <p:spPr>
          <a:prstGeom prst="rect">
            <a:avLst/>
          </a:prstGeom>
        </p:spPr>
        <p:txBody>
          <a:bodyPr/>
          <a:lstStyle/>
          <a:p>
            <a:endParaRPr/>
          </a:p>
        </p:txBody>
      </p:sp>
      <p:sp>
        <p:nvSpPr>
          <p:cNvPr id="215" name="Shape 215"/>
          <p:cNvSpPr>
            <a:spLocks noGrp="1"/>
          </p:cNvSpPr>
          <p:nvPr>
            <p:ph type="body" sz="quarter" idx="1"/>
          </p:nvPr>
        </p:nvSpPr>
        <p:spPr>
          <a:prstGeom prst="rect">
            <a:avLst/>
          </a:prstGeom>
        </p:spPr>
        <p:txBody>
          <a:bodyPr/>
          <a:lstStyle/>
          <a:p>
            <a:r>
              <a:t>Platforms are becoming increasingly important in today’s economy. And thanks to these platforms, today I have so many different ways to waste my time. </a:t>
            </a:r>
          </a:p>
          <a:p>
            <a:endParaRPr/>
          </a:p>
          <a:p>
            <a:r>
              <a:t>Because of the growing importance of platforms, many scholars have done research trying to understand these markets. These studies, including some of my own research, almost exclusively focus on platform owners in these markets – For instance, they try to understand how platform owners can scale up their businesses, how they set optimal prices to different types of participants in their markets, how they compete with their competitors. </a:t>
            </a:r>
          </a:p>
          <a:p>
            <a:endParaRPr/>
          </a:p>
          <a:p>
            <a:r>
              <a:t>But it is important to keep in mind, platform owners are not creating value alone – millions of entrepreneurs, often called complementors, … they are important sources of innovation and value creation. For example. ….</a:t>
            </a:r>
          </a:p>
          <a:p>
            <a:endParaRPr/>
          </a:p>
          <a:p>
            <a:r>
              <a:t>So in one stream of my research, I depart from the usual focus on platform owners and study the success and failure of these complementors. Through my conversations with many complementors in different platform markets, </a:t>
            </a:r>
          </a:p>
        </p:txBody>
      </p:sp>
    </p:spTree>
    <p:extLst>
      <p:ext uri="{BB962C8B-B14F-4D97-AF65-F5344CB8AC3E}">
        <p14:creationId xmlns:p14="http://schemas.microsoft.com/office/powerpoint/2010/main" val="20026353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a:spLocks noGrp="1" noRot="1" noChangeAspect="1"/>
          </p:cNvSpPr>
          <p:nvPr>
            <p:ph type="sldImg"/>
          </p:nvPr>
        </p:nvSpPr>
        <p:spPr>
          <a:prstGeom prst="rect">
            <a:avLst/>
          </a:prstGeom>
        </p:spPr>
        <p:txBody>
          <a:bodyPr/>
          <a:lstStyle/>
          <a:p>
            <a:endParaRPr/>
          </a:p>
        </p:txBody>
      </p:sp>
      <p:sp>
        <p:nvSpPr>
          <p:cNvPr id="221" name="Shape 221"/>
          <p:cNvSpPr>
            <a:spLocks noGrp="1"/>
          </p:cNvSpPr>
          <p:nvPr>
            <p:ph type="body" sz="quarter" idx="1"/>
          </p:nvPr>
        </p:nvSpPr>
        <p:spPr>
          <a:prstGeom prst="rect">
            <a:avLst/>
          </a:prstGeom>
        </p:spPr>
        <p:txBody>
          <a:bodyPr/>
          <a:lstStyle/>
          <a:p>
            <a:r>
              <a:t>Platforms are becoming increasingly important in today’s economy. And thanks to these platforms, today I have so many different ways to waste my time. </a:t>
            </a:r>
          </a:p>
          <a:p>
            <a:endParaRPr/>
          </a:p>
          <a:p>
            <a:r>
              <a:t>Because of the growing importance of platforms, many scholars have done research trying to understand these markets. These studies, including some of my own research, almost exclusively focus on platform owners in these markets – For instance, they try to understand how platform owners can scale up their businesses, how they set optimal prices to different types of participants in their markets, how they compete with their competitors. </a:t>
            </a:r>
          </a:p>
          <a:p>
            <a:endParaRPr/>
          </a:p>
          <a:p>
            <a:r>
              <a:t>But it is important to keep in mind, platform owners are not creating value alone – millions of entrepreneurs, often called complementors, … they are important sources of innovation and value creation. For example. ….</a:t>
            </a:r>
          </a:p>
          <a:p>
            <a:endParaRPr/>
          </a:p>
          <a:p>
            <a:r>
              <a:t>So in one stream of my research, I depart from the usual focus on platform owners and study the success and failure of these complementors. Through my conversations with many complementors in different platform markets, </a:t>
            </a:r>
          </a:p>
        </p:txBody>
      </p:sp>
    </p:spTree>
    <p:extLst>
      <p:ext uri="{BB962C8B-B14F-4D97-AF65-F5344CB8AC3E}">
        <p14:creationId xmlns:p14="http://schemas.microsoft.com/office/powerpoint/2010/main" val="12845971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10E638-EC42-47C7-8A13-71F48A0B5CB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4183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8571821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10E638-EC42-47C7-8A13-71F48A0B5CB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262256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10E638-EC42-47C7-8A13-71F48A0B5CB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035148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10E638-EC42-47C7-8A13-71F48A0B5CB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230354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Particularly, some researchers have suggested that the quality of the winning solution can be represented as a function of the size of the crowds because of the two important effects. </a:t>
            </a:r>
          </a:p>
          <a:p>
            <a:endParaRPr lang="en-US" baseline="0" dirty="0" smtClean="0"/>
          </a:p>
          <a:p>
            <a:r>
              <a:rPr lang="en-US" baseline="0" dirty="0" smtClean="0"/>
              <a:t>The first effect is the parallel path effect. It suggests that </a:t>
            </a:r>
            <a:r>
              <a:rPr lang="en-US" sz="1300" dirty="0">
                <a:solidFill>
                  <a:prstClr val="black"/>
                </a:solidFill>
                <a:latin typeface="Arial"/>
                <a:cs typeface="Arial"/>
              </a:rPr>
              <a:t>the likelihood of getting a desirable solution will increase when there are more contestants. The rationale behind this effect is straight forward. It is because when there are more contestants, it is more likely to have a good contestant. Therefore, it is more likely to have high quality </a:t>
            </a:r>
            <a:r>
              <a:rPr lang="en-US" sz="1300" dirty="0" smtClean="0">
                <a:solidFill>
                  <a:prstClr val="black"/>
                </a:solidFill>
                <a:latin typeface="Arial"/>
                <a:cs typeface="Arial"/>
              </a:rPr>
              <a:t>winning solutions from </a:t>
            </a:r>
            <a:r>
              <a:rPr lang="en-US" sz="1300" dirty="0">
                <a:solidFill>
                  <a:prstClr val="black"/>
                </a:solidFill>
                <a:latin typeface="Arial"/>
                <a:cs typeface="Arial"/>
              </a:rPr>
              <a:t>the </a:t>
            </a:r>
            <a:r>
              <a:rPr lang="en-US" sz="1300" dirty="0" smtClean="0">
                <a:solidFill>
                  <a:prstClr val="black"/>
                </a:solidFill>
                <a:latin typeface="Arial"/>
                <a:cs typeface="Arial"/>
              </a:rPr>
              <a:t>crowd with good contestants.</a:t>
            </a:r>
            <a:endParaRPr lang="en-US" sz="1300" dirty="0">
              <a:solidFill>
                <a:prstClr val="black"/>
              </a:solidFill>
              <a:latin typeface="Arial"/>
              <a:cs typeface="Arial"/>
            </a:endParaRPr>
          </a:p>
          <a:p>
            <a:endParaRPr lang="en-US" sz="1300" dirty="0">
              <a:solidFill>
                <a:prstClr val="black"/>
              </a:solidFill>
              <a:latin typeface="Arial"/>
              <a:cs typeface="Arial"/>
            </a:endParaRPr>
          </a:p>
          <a:p>
            <a:r>
              <a:rPr lang="en-US" sz="1300" dirty="0">
                <a:solidFill>
                  <a:prstClr val="black"/>
                </a:solidFill>
                <a:latin typeface="Arial"/>
                <a:cs typeface="Arial"/>
              </a:rPr>
              <a:t>The second effect is the competition effect. It suggests that the high ability </a:t>
            </a:r>
            <a:r>
              <a:rPr lang="en-US" sz="1300" dirty="0" smtClean="0">
                <a:solidFill>
                  <a:prstClr val="black"/>
                </a:solidFill>
                <a:latin typeface="Arial"/>
                <a:cs typeface="Arial"/>
              </a:rPr>
              <a:t>contestants are </a:t>
            </a:r>
            <a:r>
              <a:rPr lang="en-US" sz="1300" dirty="0">
                <a:solidFill>
                  <a:prstClr val="black"/>
                </a:solidFill>
                <a:latin typeface="Arial"/>
                <a:cs typeface="Arial"/>
              </a:rPr>
              <a:t>more likely to put effort when they face more competitors. It is because if they fail to put more effort to the </a:t>
            </a:r>
            <a:r>
              <a:rPr lang="en-US" sz="1300" dirty="0" smtClean="0">
                <a:solidFill>
                  <a:prstClr val="black"/>
                </a:solidFill>
                <a:latin typeface="Arial"/>
                <a:cs typeface="Arial"/>
              </a:rPr>
              <a:t>contest</a:t>
            </a:r>
            <a:r>
              <a:rPr lang="en-US" sz="1300" baseline="0" dirty="0" smtClean="0">
                <a:solidFill>
                  <a:prstClr val="black"/>
                </a:solidFill>
                <a:latin typeface="Arial"/>
                <a:cs typeface="Arial"/>
              </a:rPr>
              <a:t> when they face more competitors</a:t>
            </a:r>
            <a:r>
              <a:rPr lang="en-US" sz="1300" dirty="0" smtClean="0">
                <a:solidFill>
                  <a:prstClr val="black"/>
                </a:solidFill>
                <a:latin typeface="Arial"/>
                <a:cs typeface="Arial"/>
              </a:rPr>
              <a:t>, </a:t>
            </a:r>
            <a:r>
              <a:rPr lang="en-US" sz="1300" dirty="0">
                <a:solidFill>
                  <a:prstClr val="black"/>
                </a:solidFill>
                <a:latin typeface="Arial"/>
                <a:cs typeface="Arial"/>
              </a:rPr>
              <a:t>their chance of winning will be reduced. </a:t>
            </a:r>
            <a:endParaRPr lang="en-US" baseline="0" dirty="0" smtClean="0"/>
          </a:p>
          <a:p>
            <a:pPr marL="181240" indent="-181240">
              <a:buFontTx/>
              <a:buChar char="-"/>
            </a:pPr>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AECBA2-4FBF-410E-9470-FF593CC619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33703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Particularly, some researchers have suggested that the quality of the winning solution can be represented as a function of the size of the crowds because of the two important effects. </a:t>
            </a:r>
          </a:p>
          <a:p>
            <a:endParaRPr lang="en-US" baseline="0" dirty="0" smtClean="0"/>
          </a:p>
          <a:p>
            <a:r>
              <a:rPr lang="en-US" baseline="0" dirty="0" smtClean="0"/>
              <a:t>The first effect is the parallel path effect. It suggests that </a:t>
            </a:r>
            <a:r>
              <a:rPr lang="en-US" sz="1300" dirty="0">
                <a:solidFill>
                  <a:prstClr val="black"/>
                </a:solidFill>
                <a:latin typeface="Arial"/>
                <a:cs typeface="Arial"/>
              </a:rPr>
              <a:t>the likelihood of getting a desirable solution will increase when there are more contestants. The rationale behind this effect is straight forward. It is because when there are more contestants, it is more likely to have a good contestant. Therefore, it is more likely to have high quality </a:t>
            </a:r>
            <a:r>
              <a:rPr lang="en-US" sz="1300" dirty="0" smtClean="0">
                <a:solidFill>
                  <a:prstClr val="black"/>
                </a:solidFill>
                <a:latin typeface="Arial"/>
                <a:cs typeface="Arial"/>
              </a:rPr>
              <a:t>winning solutions from </a:t>
            </a:r>
            <a:r>
              <a:rPr lang="en-US" sz="1300" dirty="0">
                <a:solidFill>
                  <a:prstClr val="black"/>
                </a:solidFill>
                <a:latin typeface="Arial"/>
                <a:cs typeface="Arial"/>
              </a:rPr>
              <a:t>the </a:t>
            </a:r>
            <a:r>
              <a:rPr lang="en-US" sz="1300" dirty="0" smtClean="0">
                <a:solidFill>
                  <a:prstClr val="black"/>
                </a:solidFill>
                <a:latin typeface="Arial"/>
                <a:cs typeface="Arial"/>
              </a:rPr>
              <a:t>crowd with good contestants.</a:t>
            </a:r>
            <a:endParaRPr lang="en-US" sz="1300" dirty="0">
              <a:solidFill>
                <a:prstClr val="black"/>
              </a:solidFill>
              <a:latin typeface="Arial"/>
              <a:cs typeface="Arial"/>
            </a:endParaRPr>
          </a:p>
          <a:p>
            <a:endParaRPr lang="en-US" sz="1300" dirty="0">
              <a:solidFill>
                <a:prstClr val="black"/>
              </a:solidFill>
              <a:latin typeface="Arial"/>
              <a:cs typeface="Arial"/>
            </a:endParaRPr>
          </a:p>
          <a:p>
            <a:r>
              <a:rPr lang="en-US" sz="1300" dirty="0">
                <a:solidFill>
                  <a:prstClr val="black"/>
                </a:solidFill>
                <a:latin typeface="Arial"/>
                <a:cs typeface="Arial"/>
              </a:rPr>
              <a:t>The second effect is the competition effect. It suggests that the high ability </a:t>
            </a:r>
            <a:r>
              <a:rPr lang="en-US" sz="1300" dirty="0" smtClean="0">
                <a:solidFill>
                  <a:prstClr val="black"/>
                </a:solidFill>
                <a:latin typeface="Arial"/>
                <a:cs typeface="Arial"/>
              </a:rPr>
              <a:t>contestants are </a:t>
            </a:r>
            <a:r>
              <a:rPr lang="en-US" sz="1300" dirty="0">
                <a:solidFill>
                  <a:prstClr val="black"/>
                </a:solidFill>
                <a:latin typeface="Arial"/>
                <a:cs typeface="Arial"/>
              </a:rPr>
              <a:t>more likely to put effort when they face more competitors. It is because if they fail to put more effort to the </a:t>
            </a:r>
            <a:r>
              <a:rPr lang="en-US" sz="1300" dirty="0" smtClean="0">
                <a:solidFill>
                  <a:prstClr val="black"/>
                </a:solidFill>
                <a:latin typeface="Arial"/>
                <a:cs typeface="Arial"/>
              </a:rPr>
              <a:t>contest</a:t>
            </a:r>
            <a:r>
              <a:rPr lang="en-US" sz="1300" baseline="0" dirty="0" smtClean="0">
                <a:solidFill>
                  <a:prstClr val="black"/>
                </a:solidFill>
                <a:latin typeface="Arial"/>
                <a:cs typeface="Arial"/>
              </a:rPr>
              <a:t> when they face more competitors</a:t>
            </a:r>
            <a:r>
              <a:rPr lang="en-US" sz="1300" dirty="0" smtClean="0">
                <a:solidFill>
                  <a:prstClr val="black"/>
                </a:solidFill>
                <a:latin typeface="Arial"/>
                <a:cs typeface="Arial"/>
              </a:rPr>
              <a:t>, </a:t>
            </a:r>
            <a:r>
              <a:rPr lang="en-US" sz="1300" dirty="0">
                <a:solidFill>
                  <a:prstClr val="black"/>
                </a:solidFill>
                <a:latin typeface="Arial"/>
                <a:cs typeface="Arial"/>
              </a:rPr>
              <a:t>their chance of winning will be reduced. </a:t>
            </a:r>
            <a:endParaRPr lang="en-US" baseline="0" dirty="0" smtClean="0"/>
          </a:p>
          <a:p>
            <a:pPr marL="181240" indent="-181240">
              <a:buFontTx/>
              <a:buChar char="-"/>
            </a:pPr>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AECBA2-4FBF-410E-9470-FF593CC619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57713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Particularly, some researchers have suggested that the quality of the winning solution can be represented as a function of the size of the crowds because of the two important effects. </a:t>
            </a:r>
          </a:p>
          <a:p>
            <a:endParaRPr lang="en-US" baseline="0" dirty="0" smtClean="0"/>
          </a:p>
          <a:p>
            <a:r>
              <a:rPr lang="en-US" baseline="0" dirty="0" smtClean="0"/>
              <a:t>The first effect is the parallel path effect. It suggests that </a:t>
            </a:r>
            <a:r>
              <a:rPr lang="en-US" sz="1300" dirty="0">
                <a:solidFill>
                  <a:prstClr val="black"/>
                </a:solidFill>
                <a:latin typeface="Arial"/>
                <a:cs typeface="Arial"/>
              </a:rPr>
              <a:t>the likelihood of getting a desirable solution will increase when there are more contestants. The rationale behind this effect is straight forward. It is because when there are more contestants, it is more likely to have a good contestant. Therefore, it is more likely to have high quality </a:t>
            </a:r>
            <a:r>
              <a:rPr lang="en-US" sz="1300" dirty="0" smtClean="0">
                <a:solidFill>
                  <a:prstClr val="black"/>
                </a:solidFill>
                <a:latin typeface="Arial"/>
                <a:cs typeface="Arial"/>
              </a:rPr>
              <a:t>winning solutions from </a:t>
            </a:r>
            <a:r>
              <a:rPr lang="en-US" sz="1300" dirty="0">
                <a:solidFill>
                  <a:prstClr val="black"/>
                </a:solidFill>
                <a:latin typeface="Arial"/>
                <a:cs typeface="Arial"/>
              </a:rPr>
              <a:t>the </a:t>
            </a:r>
            <a:r>
              <a:rPr lang="en-US" sz="1300" dirty="0" smtClean="0">
                <a:solidFill>
                  <a:prstClr val="black"/>
                </a:solidFill>
                <a:latin typeface="Arial"/>
                <a:cs typeface="Arial"/>
              </a:rPr>
              <a:t>crowd with good contestants.</a:t>
            </a:r>
            <a:endParaRPr lang="en-US" sz="1300" dirty="0">
              <a:solidFill>
                <a:prstClr val="black"/>
              </a:solidFill>
              <a:latin typeface="Arial"/>
              <a:cs typeface="Arial"/>
            </a:endParaRPr>
          </a:p>
          <a:p>
            <a:endParaRPr lang="en-US" sz="1300" dirty="0">
              <a:solidFill>
                <a:prstClr val="black"/>
              </a:solidFill>
              <a:latin typeface="Arial"/>
              <a:cs typeface="Arial"/>
            </a:endParaRPr>
          </a:p>
          <a:p>
            <a:r>
              <a:rPr lang="en-US" sz="1300" dirty="0">
                <a:solidFill>
                  <a:prstClr val="black"/>
                </a:solidFill>
                <a:latin typeface="Arial"/>
                <a:cs typeface="Arial"/>
              </a:rPr>
              <a:t>The second effect is the competition effect. It suggests that the high ability </a:t>
            </a:r>
            <a:r>
              <a:rPr lang="en-US" sz="1300" dirty="0" smtClean="0">
                <a:solidFill>
                  <a:prstClr val="black"/>
                </a:solidFill>
                <a:latin typeface="Arial"/>
                <a:cs typeface="Arial"/>
              </a:rPr>
              <a:t>contestants are </a:t>
            </a:r>
            <a:r>
              <a:rPr lang="en-US" sz="1300" dirty="0">
                <a:solidFill>
                  <a:prstClr val="black"/>
                </a:solidFill>
                <a:latin typeface="Arial"/>
                <a:cs typeface="Arial"/>
              </a:rPr>
              <a:t>more likely to put effort when they face more competitors. It is because if they fail to put more effort to the </a:t>
            </a:r>
            <a:r>
              <a:rPr lang="en-US" sz="1300" dirty="0" smtClean="0">
                <a:solidFill>
                  <a:prstClr val="black"/>
                </a:solidFill>
                <a:latin typeface="Arial"/>
                <a:cs typeface="Arial"/>
              </a:rPr>
              <a:t>contest</a:t>
            </a:r>
            <a:r>
              <a:rPr lang="en-US" sz="1300" baseline="0" dirty="0" smtClean="0">
                <a:solidFill>
                  <a:prstClr val="black"/>
                </a:solidFill>
                <a:latin typeface="Arial"/>
                <a:cs typeface="Arial"/>
              </a:rPr>
              <a:t> when they face more competitors</a:t>
            </a:r>
            <a:r>
              <a:rPr lang="en-US" sz="1300" dirty="0" smtClean="0">
                <a:solidFill>
                  <a:prstClr val="black"/>
                </a:solidFill>
                <a:latin typeface="Arial"/>
                <a:cs typeface="Arial"/>
              </a:rPr>
              <a:t>, </a:t>
            </a:r>
            <a:r>
              <a:rPr lang="en-US" sz="1300" dirty="0">
                <a:solidFill>
                  <a:prstClr val="black"/>
                </a:solidFill>
                <a:latin typeface="Arial"/>
                <a:cs typeface="Arial"/>
              </a:rPr>
              <a:t>their chance of winning will be reduced. </a:t>
            </a:r>
            <a:endParaRPr lang="en-US" baseline="0" dirty="0" smtClean="0"/>
          </a:p>
          <a:p>
            <a:pPr marL="181240" indent="-181240">
              <a:buFontTx/>
              <a:buChar char="-"/>
            </a:pPr>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AECBA2-4FBF-410E-9470-FF593CC619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0878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 of knowledge sharing on crowdsourcing platform to clarify</a:t>
            </a:r>
          </a:p>
          <a:p>
            <a:r>
              <a:rPr lang="en-US" dirty="0" smtClean="0"/>
              <a:t>Positive</a:t>
            </a:r>
            <a:r>
              <a:rPr lang="en-US" baseline="0" dirty="0" smtClean="0"/>
              <a:t> effect (general)</a:t>
            </a:r>
          </a:p>
          <a:p>
            <a:r>
              <a:rPr lang="en-US" baseline="0" dirty="0" smtClean="0"/>
              <a:t>Negative effect (particularly for crowdsourcing)</a:t>
            </a:r>
            <a:endParaRPr lang="en-US" dirty="0" smtClean="0"/>
          </a:p>
          <a:p>
            <a:r>
              <a:rPr lang="en-US" dirty="0" smtClean="0"/>
              <a:t>Positive and negative effects -&gt; questions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10E638-EC42-47C7-8A13-71F48A0B5CB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58579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 of knowledge sharing on crowdsourcing platform to clarify</a:t>
            </a:r>
          </a:p>
          <a:p>
            <a:r>
              <a:rPr lang="en-US" dirty="0" smtClean="0"/>
              <a:t>Positive</a:t>
            </a:r>
            <a:r>
              <a:rPr lang="en-US" baseline="0" dirty="0" smtClean="0"/>
              <a:t> effect (general)</a:t>
            </a:r>
          </a:p>
          <a:p>
            <a:r>
              <a:rPr lang="en-US" baseline="0" dirty="0" smtClean="0"/>
              <a:t>Negative effect (particularly for crowdsourcing)</a:t>
            </a:r>
            <a:endParaRPr lang="en-US" dirty="0" smtClean="0"/>
          </a:p>
          <a:p>
            <a:r>
              <a:rPr lang="en-US" dirty="0" smtClean="0"/>
              <a:t>Positive and negative effects -&gt; questions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10E638-EC42-47C7-8A13-71F48A0B5CB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653248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a:t>
            </a:r>
            <a:r>
              <a:rPr lang="en-US" baseline="0" dirty="0" smtClean="0"/>
              <a:t> show a </a:t>
            </a:r>
            <a:r>
              <a:rPr lang="en-US" dirty="0" smtClean="0"/>
              <a:t>diagram on slide</a:t>
            </a:r>
          </a:p>
          <a:p>
            <a:endParaRPr lang="en-US" dirty="0"/>
          </a:p>
          <a:p>
            <a:r>
              <a:rPr lang="en-US" dirty="0" smtClean="0"/>
              <a:t>Then questions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10E638-EC42-47C7-8A13-71F48A0B5CB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019973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a:t>
            </a:r>
            <a:r>
              <a:rPr lang="en-US" baseline="0" dirty="0" smtClean="0"/>
              <a:t> show a </a:t>
            </a:r>
            <a:r>
              <a:rPr lang="en-US" dirty="0" smtClean="0"/>
              <a:t>diagram on slide</a:t>
            </a:r>
          </a:p>
          <a:p>
            <a:endParaRPr lang="en-US" dirty="0"/>
          </a:p>
          <a:p>
            <a:r>
              <a:rPr lang="en-US" dirty="0" smtClean="0"/>
              <a:t>Then questions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10E638-EC42-47C7-8A13-71F48A0B5CB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28183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98902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a:t>
            </a:r>
            <a:r>
              <a:rPr lang="en-US" baseline="0" dirty="0" smtClean="0"/>
              <a:t> show a </a:t>
            </a:r>
            <a:r>
              <a:rPr lang="en-US" dirty="0" smtClean="0"/>
              <a:t>diagram on slide</a:t>
            </a:r>
          </a:p>
          <a:p>
            <a:endParaRPr lang="en-US" dirty="0"/>
          </a:p>
          <a:p>
            <a:r>
              <a:rPr lang="en-US" dirty="0" smtClean="0"/>
              <a:t>Then questions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10E638-EC42-47C7-8A13-71F48A0B5CB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842942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5AEE2-A977-7647-8A3C-D2CF03EE45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92169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sz="1600" dirty="0" smtClean="0">
                <a:solidFill>
                  <a:prstClr val="black"/>
                </a:solidFill>
              </a:rPr>
              <a:t>Platform</a:t>
            </a:r>
            <a:r>
              <a:rPr lang="en-US" sz="1600" b="0" dirty="0" smtClean="0">
                <a:solidFill>
                  <a:prstClr val="black"/>
                </a:solidFill>
              </a:rPr>
              <a:t>: </a:t>
            </a:r>
            <a:r>
              <a:rPr lang="en-US" sz="1600" b="0" dirty="0" smtClean="0"/>
              <a:t>a set of common components or frameworks that mediate producers of goods on one side and users of goods on the other </a:t>
            </a:r>
            <a:r>
              <a:rPr lang="en-US" sz="1200" b="0" dirty="0" smtClean="0"/>
              <a:t>(</a:t>
            </a:r>
            <a:r>
              <a:rPr lang="en-US" sz="1200" b="0" dirty="0" err="1" smtClean="0"/>
              <a:t>Bresnahan</a:t>
            </a:r>
            <a:r>
              <a:rPr lang="en-US" sz="1200" b="0" dirty="0" smtClean="0"/>
              <a:t> and Greenstein, 1999; Rochet and </a:t>
            </a:r>
            <a:r>
              <a:rPr lang="en-US" sz="1200" b="0" dirty="0" err="1" smtClean="0"/>
              <a:t>Tirole</a:t>
            </a:r>
            <a:r>
              <a:rPr lang="en-US" sz="1200" b="0" dirty="0" smtClean="0"/>
              <a:t>, 2003; Parker and Van </a:t>
            </a:r>
            <a:r>
              <a:rPr lang="en-US" sz="1200" b="0" dirty="0" err="1" smtClean="0"/>
              <a:t>Alstyne</a:t>
            </a:r>
            <a:r>
              <a:rPr lang="en-US" sz="1200" b="0" dirty="0" smtClean="0"/>
              <a:t>, 2005; Boudreau, 2010; Boudreau and </a:t>
            </a:r>
            <a:r>
              <a:rPr lang="en-US" sz="1200" b="0" dirty="0" err="1" smtClean="0"/>
              <a:t>Jeppesen</a:t>
            </a:r>
            <a:r>
              <a:rPr lang="en-US" sz="1200" b="0" dirty="0" smtClean="0"/>
              <a:t>, 2015)</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5AEE2-A977-7647-8A3C-D2CF03EE45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18118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Points of control are constantly evolving (e.g. Mozilla, Sun, Symbian, Android)</a:t>
            </a:r>
          </a:p>
          <a:p>
            <a:r>
              <a:rPr lang="en-US" sz="2000" dirty="0" smtClean="0"/>
              <a:t>Leadership of a platform can be contested, the rules can be changed to affect an entire ecosystems (</a:t>
            </a:r>
            <a:r>
              <a:rPr lang="en-US" sz="2000" dirty="0" err="1" smtClean="0"/>
              <a:t>Adner</a:t>
            </a:r>
            <a:r>
              <a:rPr lang="en-US" sz="2000" dirty="0" smtClean="0"/>
              <a:t>, 2016)</a:t>
            </a:r>
            <a:endParaRPr lang="en-US" dirty="0" smtClean="0"/>
          </a:p>
          <a:p>
            <a:pPr marL="342900" lvl="2" indent="-342900"/>
            <a:r>
              <a:rPr lang="en-US" sz="2000" dirty="0" smtClean="0"/>
              <a:t>Affecting the pay off structure for all firms participating in it </a:t>
            </a:r>
            <a:r>
              <a:rPr lang="en-US" sz="1800" dirty="0" smtClean="0"/>
              <a:t>(e.g. </a:t>
            </a:r>
            <a:r>
              <a:rPr lang="en-US" sz="1800" dirty="0" err="1" smtClean="0"/>
              <a:t>Gavetti</a:t>
            </a:r>
            <a:r>
              <a:rPr lang="en-US" sz="1800" dirty="0" smtClean="0"/>
              <a:t> and </a:t>
            </a:r>
            <a:r>
              <a:rPr lang="en-US" sz="1800" dirty="0" err="1" smtClean="0"/>
              <a:t>Helfat</a:t>
            </a:r>
            <a:r>
              <a:rPr lang="en-US" sz="1800" dirty="0" smtClean="0"/>
              <a:t>, 2016)</a:t>
            </a:r>
          </a:p>
          <a:p>
            <a:pPr>
              <a:buClr>
                <a:schemeClr val="tx1"/>
              </a:buClr>
            </a:pPr>
            <a:r>
              <a:rPr lang="en-US" sz="2200" dirty="0" smtClean="0"/>
              <a:t>Little research examines platform transitions nor how  such transitions affects participating firms </a:t>
            </a:r>
            <a:r>
              <a:rPr lang="en-US" sz="1800" dirty="0" smtClean="0"/>
              <a:t>(</a:t>
            </a:r>
            <a:r>
              <a:rPr lang="en-US" sz="1800" dirty="0" err="1" smtClean="0"/>
              <a:t>Chesbrough</a:t>
            </a:r>
            <a:r>
              <a:rPr lang="en-US" sz="1800" dirty="0" smtClean="0"/>
              <a:t> and Appleyard forthcoming)</a:t>
            </a:r>
          </a:p>
          <a:p>
            <a:pPr marL="342900" lvl="2" indent="-342900">
              <a:buClr>
                <a:schemeClr val="tx1"/>
              </a:buClr>
            </a:pPr>
            <a:r>
              <a:rPr lang="en-US" sz="2200" dirty="0" smtClean="0"/>
              <a:t>Understanding platform transitions, may be key to explaining ecosystem dynamics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5AEE2-A977-7647-8A3C-D2CF03EE45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61880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proprietary platform can open,</a:t>
            </a:r>
            <a:r>
              <a:rPr lang="en-US" baseline="0" dirty="0" smtClean="0"/>
              <a:t> but who retains or is granted control? How is it governed? These decisions may have implications for the firms engaging with the platform</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5AEE2-A977-7647-8A3C-D2CF03EE45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49678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I modify the </a:t>
            </a:r>
            <a:r>
              <a:rPr lang="en-US" baseline="0" dirty="0" smtClean="0"/>
              <a:t>platform</a:t>
            </a:r>
            <a:endParaRPr lang="en-US" dirty="0" smtClean="0"/>
          </a:p>
          <a:p>
            <a:r>
              <a:rPr lang="en-US" dirty="0" smtClean="0"/>
              <a:t>Will</a:t>
            </a:r>
            <a:r>
              <a:rPr lang="en-US" baseline="0" dirty="0" smtClean="0"/>
              <a:t> I retain ownership of any IP I create by recombining the platform</a:t>
            </a:r>
          </a:p>
          <a:p>
            <a:r>
              <a:rPr lang="en-US" baseline="0" dirty="0" smtClean="0"/>
              <a:t>Can I decide who else can access the platform? </a:t>
            </a:r>
          </a:p>
          <a:p>
            <a:r>
              <a:rPr lang="en-US" baseline="0" dirty="0" smtClean="0"/>
              <a:t>What is the future direction of the platform?</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5AEE2-A977-7647-8A3C-D2CF03EE45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33025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138" lvl="1" indent="-449263">
              <a:spcBef>
                <a:spcPct val="25000"/>
              </a:spcBef>
              <a:buClr>
                <a:srgbClr val="000000"/>
              </a:buClr>
              <a:buFont typeface="Wingdings" charset="2"/>
              <a:buChar char="§"/>
            </a:pPr>
            <a:r>
              <a:rPr lang="en-US" altLang="en-US" sz="1800" b="0" dirty="0" smtClean="0">
                <a:ea typeface="Calibri" charset="0"/>
                <a:cs typeface="Calibri" charset="0"/>
              </a:rPr>
              <a:t>An integrated development environment (IDE) platform originally created by IBM to fill a technical void in the market that experienced several control transitions</a:t>
            </a:r>
          </a:p>
          <a:p>
            <a:pPr marL="465138" lvl="1" indent="-449263">
              <a:spcBef>
                <a:spcPct val="25000"/>
              </a:spcBef>
              <a:buClr>
                <a:srgbClr val="000000"/>
              </a:buClr>
              <a:buFont typeface="Wingdings" charset="2"/>
              <a:buChar char="§"/>
            </a:pPr>
            <a:endParaRPr lang="en-US" altLang="en-US" sz="1800" b="0" dirty="0" smtClean="0">
              <a:ea typeface="Calibri" charset="0"/>
              <a:cs typeface="Calibri" charset="0"/>
            </a:endParaRPr>
          </a:p>
          <a:p>
            <a:pPr marL="465138" lvl="1" indent="-449263">
              <a:spcBef>
                <a:spcPct val="25000"/>
              </a:spcBef>
              <a:buClr>
                <a:srgbClr val="000000"/>
              </a:buClr>
              <a:buFont typeface="Wingdings" charset="2"/>
              <a:buChar char="§"/>
            </a:pPr>
            <a:r>
              <a:rPr lang="en-US" altLang="en-US" sz="1800" b="0" dirty="0" smtClean="0">
                <a:ea typeface="Calibri" charset="0"/>
                <a:cs typeface="Calibri" charset="0"/>
              </a:rPr>
              <a:t>A unique open source community designed for commercial purposes with a corporate consortia overlay (230 firms in 2016)</a:t>
            </a:r>
          </a:p>
          <a:p>
            <a:pPr marL="465138" lvl="1" indent="-449263">
              <a:spcBef>
                <a:spcPct val="25000"/>
              </a:spcBef>
              <a:buClr>
                <a:srgbClr val="000000"/>
              </a:buClr>
              <a:buFont typeface="Wingdings" charset="2"/>
              <a:buChar char="§"/>
            </a:pPr>
            <a:endParaRPr lang="en-US" altLang="en-US" sz="1800" b="0" dirty="0" smtClean="0">
              <a:ea typeface="Calibri" charset="0"/>
              <a:cs typeface="Calibri" charset="0"/>
            </a:endParaRPr>
          </a:p>
          <a:p>
            <a:pPr marL="465138" lvl="1" indent="-449263">
              <a:spcBef>
                <a:spcPct val="25000"/>
              </a:spcBef>
              <a:buClr>
                <a:srgbClr val="000000"/>
              </a:buClr>
              <a:buFont typeface="Wingdings" charset="2"/>
              <a:buChar char="§"/>
            </a:pPr>
            <a:r>
              <a:rPr lang="en-US" altLang="en-US" sz="1800" b="0" dirty="0" smtClean="0">
                <a:ea typeface="Calibri" charset="0"/>
                <a:cs typeface="Calibri" charset="0"/>
              </a:rPr>
              <a:t>May 2014, approximately 48% of all developers utilize Eclipse’s IDE </a:t>
            </a:r>
          </a:p>
          <a:p>
            <a:pPr marL="0" lvl="1" indent="-450850">
              <a:spcBef>
                <a:spcPct val="25000"/>
              </a:spcBef>
              <a:buClr>
                <a:srgbClr val="000000"/>
              </a:buClr>
              <a:buFont typeface="Wingdings" charset="2"/>
              <a:buChar char="§"/>
            </a:pPr>
            <a:endParaRPr lang="en-US" altLang="en-US" sz="1800" b="0" dirty="0" smtClean="0">
              <a:ea typeface="Calibri" charset="0"/>
              <a:cs typeface="Calibri" charset="0"/>
            </a:endParaRPr>
          </a:p>
          <a:p>
            <a:pPr marL="0" lvl="1" indent="-450850">
              <a:spcBef>
                <a:spcPct val="25000"/>
              </a:spcBef>
              <a:buClr>
                <a:srgbClr val="000000"/>
              </a:buClr>
              <a:buFont typeface="Wingdings" charset="2"/>
              <a:buChar char="§"/>
            </a:pPr>
            <a:r>
              <a:rPr lang="en-US" altLang="en-US" sz="1800" b="0" dirty="0" smtClean="0">
                <a:ea typeface="Calibri" charset="0"/>
                <a:cs typeface="Calibri" charset="0"/>
              </a:rPr>
              <a:t>May 2016, millions and millions of commits</a:t>
            </a:r>
          </a:p>
          <a:p>
            <a:pPr marL="0" lvl="1" indent="0">
              <a:spcBef>
                <a:spcPct val="25000"/>
              </a:spcBef>
              <a:buClr>
                <a:srgbClr val="000000"/>
              </a:buClr>
            </a:pPr>
            <a:endParaRPr lang="en-US" altLang="en-US" sz="1800" b="0" dirty="0" smtClean="0">
              <a:ea typeface="Calibri" charset="0"/>
              <a:cs typeface="Calibri" charset="0"/>
            </a:endParaRPr>
          </a:p>
          <a:p>
            <a:pPr marL="0" lvl="1" indent="-450850">
              <a:spcBef>
                <a:spcPct val="25000"/>
              </a:spcBef>
              <a:buClr>
                <a:srgbClr val="000000"/>
              </a:buClr>
              <a:buFont typeface="Wingdings" charset="2"/>
              <a:buChar char="§"/>
            </a:pPr>
            <a:r>
              <a:rPr lang="en-US" altLang="en-US" sz="1800" b="0" dirty="0" smtClean="0">
                <a:ea typeface="Calibri" charset="0"/>
                <a:cs typeface="Calibri" charset="0"/>
              </a:rPr>
              <a:t>Approximately 4,000+ distinct code developers</a:t>
            </a:r>
          </a:p>
          <a:p>
            <a:pPr marL="0" lvl="1" indent="0">
              <a:spcBef>
                <a:spcPct val="25000"/>
              </a:spcBef>
              <a:buClr>
                <a:srgbClr val="000000"/>
              </a:buClr>
            </a:pPr>
            <a:endParaRPr lang="en-US" altLang="en-US" sz="1800" b="0" dirty="0" smtClean="0">
              <a:ea typeface="Calibri" charset="0"/>
              <a:cs typeface="Calibri" charset="0"/>
            </a:endParaRPr>
          </a:p>
          <a:p>
            <a:pPr marL="0" lvl="1" indent="-450850">
              <a:spcBef>
                <a:spcPct val="25000"/>
              </a:spcBef>
              <a:buClr>
                <a:srgbClr val="000000"/>
              </a:buClr>
              <a:buFont typeface="Wingdings" charset="2"/>
              <a:buChar char="§"/>
            </a:pPr>
            <a:r>
              <a:rPr lang="en-US" altLang="en-US" sz="1800" b="0" dirty="0" smtClean="0">
                <a:ea typeface="Calibri" charset="0"/>
                <a:cs typeface="Calibri" charset="0"/>
              </a:rPr>
              <a:t>50,000 contributors (includes bug fixes)</a:t>
            </a:r>
          </a:p>
          <a:p>
            <a:pPr marL="0" lvl="1" indent="-450850">
              <a:spcBef>
                <a:spcPct val="25000"/>
              </a:spcBef>
              <a:buClr>
                <a:srgbClr val="000000"/>
              </a:buClr>
              <a:buFont typeface="Wingdings" charset="2"/>
              <a:buChar char="§"/>
            </a:pPr>
            <a:endParaRPr lang="en-US" altLang="en-US" sz="1800" b="0" dirty="0" smtClean="0">
              <a:ea typeface="Calibri" charset="0"/>
              <a:cs typeface="Calibri" charset="0"/>
            </a:endParaRPr>
          </a:p>
          <a:p>
            <a:pPr>
              <a:buClrTx/>
            </a:pPr>
            <a:r>
              <a:rPr lang="en-US" sz="2400" dirty="0" smtClean="0"/>
              <a:t>All phases of transition available for study over time enable longitudinal lens (public project)</a:t>
            </a:r>
          </a:p>
          <a:p>
            <a:pPr lvl="1">
              <a:buClrTx/>
            </a:pPr>
            <a:r>
              <a:rPr lang="en-US" sz="2400" dirty="0" smtClean="0"/>
              <a:t>Public forums, working groups, board archives, etc.</a:t>
            </a:r>
          </a:p>
          <a:p>
            <a:pPr lvl="1">
              <a:buClrTx/>
            </a:pPr>
            <a:endParaRPr lang="en-US" sz="2400" dirty="0" smtClean="0"/>
          </a:p>
          <a:p>
            <a:pPr>
              <a:buClrTx/>
            </a:pPr>
            <a:r>
              <a:rPr lang="en-US" sz="2400" dirty="0" smtClean="0"/>
              <a:t>Selecting on a successful case for strategic reasons</a:t>
            </a:r>
          </a:p>
          <a:p>
            <a:pPr lvl="1">
              <a:buClrTx/>
            </a:pPr>
            <a:r>
              <a:rPr lang="en-US" sz="2400" dirty="0" smtClean="0"/>
              <a:t>Most platform control transitions have failed (e.g. Symbian, Java, Mozilla)</a:t>
            </a:r>
          </a:p>
          <a:p>
            <a:pPr lvl="1">
              <a:buClrTx/>
            </a:pPr>
            <a:endParaRPr lang="en-US" sz="2400" dirty="0" smtClean="0"/>
          </a:p>
          <a:p>
            <a:pPr>
              <a:buClrTx/>
            </a:pPr>
            <a:r>
              <a:rPr lang="en-US" sz="2400" dirty="0" smtClean="0"/>
              <a:t>Extensible general purpose technology </a:t>
            </a:r>
          </a:p>
          <a:p>
            <a:pPr>
              <a:buClrTx/>
            </a:pPr>
            <a:endParaRPr lang="en-US" sz="2400" dirty="0" smtClean="0"/>
          </a:p>
          <a:p>
            <a:pPr>
              <a:buClrTx/>
            </a:pPr>
            <a:r>
              <a:rPr lang="en-US" sz="2400" dirty="0" smtClean="0"/>
              <a:t>Attractive to both individual developers and most software firms</a:t>
            </a:r>
          </a:p>
          <a:p>
            <a:pPr marL="0" lvl="1" indent="-450850">
              <a:spcBef>
                <a:spcPct val="25000"/>
              </a:spcBef>
              <a:buClr>
                <a:srgbClr val="000000"/>
              </a:buClr>
              <a:buFont typeface="Wingdings" charset="2"/>
              <a:buChar char="§"/>
            </a:pPr>
            <a:endParaRPr lang="en-US" altLang="en-US" sz="1800" b="0" dirty="0" smtClean="0">
              <a:ea typeface="Calibri" charset="0"/>
              <a:cs typeface="Calibri"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5AEE2-A977-7647-8A3C-D2CF03EE45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83139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5AEE2-A977-7647-8A3C-D2CF03EE45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96531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5AEE2-A977-7647-8A3C-D2CF03EE45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278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5AEE2-A977-7647-8A3C-D2CF03EE45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581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9633202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ＭＳ Ｐゴシック" charset="0"/>
                <a:cs typeface="ＭＳ Ｐゴシック" charset="0"/>
              </a:rPr>
              <a:t>Proprietary Control (2000-2001):  </a:t>
            </a:r>
            <a:r>
              <a:rPr lang="en-US" sz="1200" kern="1200" dirty="0" smtClean="0">
                <a:solidFill>
                  <a:schemeClr val="tx1"/>
                </a:solidFill>
                <a:effectLst/>
                <a:latin typeface="+mn-lt"/>
                <a:ea typeface="ＭＳ Ｐゴシック" charset="0"/>
                <a:cs typeface="ＭＳ Ｐゴシック" charset="0"/>
              </a:rPr>
              <a:t>Proprietary control is defined as complete legal ownership, technical control and decision rights over all platform domains</a:t>
            </a:r>
            <a:r>
              <a:rPr lang="en-US" sz="1200" i="1" kern="1200" dirty="0" smtClean="0">
                <a:solidFill>
                  <a:schemeClr val="tx1"/>
                </a:solidFill>
                <a:effectLst/>
                <a:latin typeface="+mn-lt"/>
                <a:ea typeface="ＭＳ Ｐゴシック" charset="0"/>
                <a:cs typeface="ＭＳ Ｐゴシック" charset="0"/>
              </a:rPr>
              <a:t>. </a:t>
            </a:r>
          </a:p>
          <a:p>
            <a:endParaRPr lang="en-US" sz="1200" i="1" kern="1200" dirty="0" smtClean="0">
              <a:solidFill>
                <a:schemeClr val="tx1"/>
              </a:solidFill>
              <a:effectLst/>
              <a:latin typeface="+mn-lt"/>
              <a:ea typeface="ＭＳ Ｐゴシック" charset="0"/>
              <a:cs typeface="ＭＳ Ｐゴシック" charset="0"/>
            </a:endParaRPr>
          </a:p>
          <a:p>
            <a:r>
              <a:rPr lang="en-US" sz="1200" i="1" kern="1200" dirty="0" smtClean="0">
                <a:solidFill>
                  <a:schemeClr val="tx1"/>
                </a:solidFill>
                <a:effectLst/>
                <a:latin typeface="+mn-lt"/>
                <a:ea typeface="ＭＳ Ｐゴシック" charset="0"/>
                <a:cs typeface="ＭＳ Ｐゴシック" charset="0"/>
              </a:rPr>
              <a:t>Sponsor Control (2001-2003): </a:t>
            </a:r>
            <a:r>
              <a:rPr lang="en-US" sz="1200" kern="1200" dirty="0" smtClean="0">
                <a:solidFill>
                  <a:schemeClr val="tx1"/>
                </a:solidFill>
                <a:effectLst/>
                <a:latin typeface="+mn-lt"/>
                <a:ea typeface="ＭＳ Ｐゴシック" charset="0"/>
                <a:cs typeface="ＭＳ Ｐゴシック" charset="0"/>
              </a:rPr>
              <a:t>Sponsor control is defined as legal ownership and technical control of a platform by a sponsor under an “open source” license, providing others select decision rights, open access to source code and the ability to appropriate rents from derivative or complementary products</a:t>
            </a:r>
            <a:r>
              <a:rPr lang="en-US" sz="1200" i="1" kern="1200" dirty="0" smtClean="0">
                <a:solidFill>
                  <a:schemeClr val="tx1"/>
                </a:solidFill>
                <a:effectLst/>
                <a:latin typeface="+mn-lt"/>
                <a:ea typeface="ＭＳ Ｐゴシック" charset="0"/>
                <a:cs typeface="ＭＳ Ｐゴシック" charset="0"/>
              </a:rPr>
              <a:t>. </a:t>
            </a:r>
          </a:p>
          <a:p>
            <a:endParaRPr lang="en-US" sz="1200" i="1" kern="1200" dirty="0" smtClean="0">
              <a:solidFill>
                <a:schemeClr val="tx1"/>
              </a:solidFill>
              <a:effectLst/>
              <a:latin typeface="+mn-lt"/>
              <a:ea typeface="ＭＳ Ｐゴシック" charset="0"/>
              <a:cs typeface="ＭＳ Ｐゴシック" charset="0"/>
            </a:endParaRPr>
          </a:p>
          <a:p>
            <a:r>
              <a:rPr lang="en-US" sz="1200" i="1" kern="1200" dirty="0" smtClean="0">
                <a:solidFill>
                  <a:schemeClr val="tx1"/>
                </a:solidFill>
                <a:effectLst/>
                <a:latin typeface="+mn-lt"/>
                <a:ea typeface="ＭＳ Ｐゴシック" charset="0"/>
                <a:cs typeface="ＭＳ Ｐゴシック" charset="0"/>
              </a:rPr>
              <a:t>Hybrid Control</a:t>
            </a:r>
            <a:r>
              <a:rPr lang="en-US" sz="1200" kern="1200" dirty="0" smtClean="0">
                <a:solidFill>
                  <a:schemeClr val="tx1"/>
                </a:solidFill>
                <a:effectLst/>
                <a:latin typeface="+mn-lt"/>
                <a:ea typeface="ＭＳ Ｐゴシック" charset="0"/>
                <a:cs typeface="ＭＳ Ｐゴシック" charset="0"/>
              </a:rPr>
              <a:t> (2004-2005): Hybrid control occurs when a platform sponsor transitions legal stewardship to an independent entity, without ceding all decision rights, technical control and architectural direction</a:t>
            </a:r>
            <a:r>
              <a:rPr lang="en-US" sz="1200" i="1" kern="1200" dirty="0" smtClean="0">
                <a:solidFill>
                  <a:schemeClr val="tx1"/>
                </a:solidFill>
                <a:effectLst/>
                <a:latin typeface="+mn-lt"/>
                <a:ea typeface="ＭＳ Ｐゴシック" charset="0"/>
                <a:cs typeface="ＭＳ Ｐゴシック" charset="0"/>
              </a:rPr>
              <a:t>. </a:t>
            </a:r>
          </a:p>
          <a:p>
            <a:endParaRPr lang="en-US" sz="1200" i="1" kern="1200" dirty="0" smtClean="0">
              <a:solidFill>
                <a:schemeClr val="tx1"/>
              </a:solidFill>
              <a:effectLst/>
              <a:latin typeface="+mn-lt"/>
              <a:ea typeface="ＭＳ Ｐゴシック" charset="0"/>
              <a:cs typeface="ＭＳ Ｐゴシック" charset="0"/>
            </a:endParaRPr>
          </a:p>
          <a:p>
            <a:r>
              <a:rPr lang="en-US" sz="1200" i="1" kern="1200" dirty="0" smtClean="0">
                <a:solidFill>
                  <a:schemeClr val="tx1"/>
                </a:solidFill>
                <a:effectLst/>
                <a:latin typeface="+mn-lt"/>
                <a:ea typeface="ＭＳ Ｐゴシック" charset="0"/>
                <a:cs typeface="ＭＳ Ｐゴシック" charset="0"/>
              </a:rPr>
              <a:t>Community Control</a:t>
            </a:r>
            <a:r>
              <a:rPr lang="en-US" sz="1200" kern="1200" dirty="0" smtClean="0">
                <a:solidFill>
                  <a:schemeClr val="tx1"/>
                </a:solidFill>
                <a:effectLst/>
                <a:latin typeface="+mn-lt"/>
                <a:ea typeface="ＭＳ Ｐゴシック" charset="0"/>
                <a:cs typeface="ＭＳ Ｐゴシック" charset="0"/>
              </a:rPr>
              <a:t> (2006+): Community control occurs when an independent steward manages legal rights to the platform; a community’s members manage the technical direction and decisions rights are allocated through a representative governance structure.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5AEE2-A977-7647-8A3C-D2CF03EE45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93800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ＭＳ Ｐゴシック" charset="0"/>
                <a:cs typeface="ＭＳ Ｐゴシック" charset="0"/>
              </a:rPr>
              <a:t>Proprietary Control (2000-2001):  </a:t>
            </a:r>
            <a:r>
              <a:rPr lang="en-US" sz="1200" kern="1200" dirty="0" smtClean="0">
                <a:solidFill>
                  <a:schemeClr val="tx1"/>
                </a:solidFill>
                <a:effectLst/>
                <a:latin typeface="+mn-lt"/>
                <a:ea typeface="ＭＳ Ｐゴシック" charset="0"/>
                <a:cs typeface="ＭＳ Ｐゴシック" charset="0"/>
              </a:rPr>
              <a:t>Proprietary control is defined as complete legal ownership, technical control and decision rights over all platform domains</a:t>
            </a:r>
            <a:r>
              <a:rPr lang="en-US" sz="1200" i="1" kern="1200" dirty="0" smtClean="0">
                <a:solidFill>
                  <a:schemeClr val="tx1"/>
                </a:solidFill>
                <a:effectLst/>
                <a:latin typeface="+mn-lt"/>
                <a:ea typeface="ＭＳ Ｐゴシック" charset="0"/>
                <a:cs typeface="ＭＳ Ｐゴシック" charset="0"/>
              </a:rPr>
              <a:t>. </a:t>
            </a:r>
          </a:p>
          <a:p>
            <a:endParaRPr lang="en-US" sz="1200" i="1" kern="1200" dirty="0" smtClean="0">
              <a:solidFill>
                <a:schemeClr val="tx1"/>
              </a:solidFill>
              <a:effectLst/>
              <a:latin typeface="+mn-lt"/>
              <a:ea typeface="ＭＳ Ｐゴシック" charset="0"/>
              <a:cs typeface="ＭＳ Ｐゴシック" charset="0"/>
            </a:endParaRPr>
          </a:p>
          <a:p>
            <a:r>
              <a:rPr lang="en-US" sz="1200" i="1" kern="1200" dirty="0" smtClean="0">
                <a:solidFill>
                  <a:schemeClr val="tx1"/>
                </a:solidFill>
                <a:effectLst/>
                <a:latin typeface="+mn-lt"/>
                <a:ea typeface="ＭＳ Ｐゴシック" charset="0"/>
                <a:cs typeface="ＭＳ Ｐゴシック" charset="0"/>
              </a:rPr>
              <a:t>Sponsor Control (2001-2003): </a:t>
            </a:r>
            <a:r>
              <a:rPr lang="en-US" sz="1200" kern="1200" dirty="0" smtClean="0">
                <a:solidFill>
                  <a:schemeClr val="tx1"/>
                </a:solidFill>
                <a:effectLst/>
                <a:latin typeface="+mn-lt"/>
                <a:ea typeface="ＭＳ Ｐゴシック" charset="0"/>
                <a:cs typeface="ＭＳ Ｐゴシック" charset="0"/>
              </a:rPr>
              <a:t>Sponsor control is defined as legal ownership and technical control of a platform by a sponsor under an “open source” license, providing others select decision rights, open access to source code and the ability to appropriate rents from derivative or complementary products</a:t>
            </a:r>
            <a:r>
              <a:rPr lang="en-US" sz="1200" i="1" kern="1200" dirty="0" smtClean="0">
                <a:solidFill>
                  <a:schemeClr val="tx1"/>
                </a:solidFill>
                <a:effectLst/>
                <a:latin typeface="+mn-lt"/>
                <a:ea typeface="ＭＳ Ｐゴシック" charset="0"/>
                <a:cs typeface="ＭＳ Ｐゴシック" charset="0"/>
              </a:rPr>
              <a:t>. </a:t>
            </a:r>
          </a:p>
          <a:p>
            <a:endParaRPr lang="en-US" sz="1200" i="1" kern="1200" dirty="0" smtClean="0">
              <a:solidFill>
                <a:schemeClr val="tx1"/>
              </a:solidFill>
              <a:effectLst/>
              <a:latin typeface="+mn-lt"/>
              <a:ea typeface="ＭＳ Ｐゴシック" charset="0"/>
              <a:cs typeface="ＭＳ Ｐゴシック" charset="0"/>
            </a:endParaRPr>
          </a:p>
          <a:p>
            <a:r>
              <a:rPr lang="en-US" sz="1200" i="1" kern="1200" dirty="0" smtClean="0">
                <a:solidFill>
                  <a:schemeClr val="tx1"/>
                </a:solidFill>
                <a:effectLst/>
                <a:latin typeface="+mn-lt"/>
                <a:ea typeface="ＭＳ Ｐゴシック" charset="0"/>
                <a:cs typeface="ＭＳ Ｐゴシック" charset="0"/>
              </a:rPr>
              <a:t>Hybrid Control</a:t>
            </a:r>
            <a:r>
              <a:rPr lang="en-US" sz="1200" kern="1200" dirty="0" smtClean="0">
                <a:solidFill>
                  <a:schemeClr val="tx1"/>
                </a:solidFill>
                <a:effectLst/>
                <a:latin typeface="+mn-lt"/>
                <a:ea typeface="ＭＳ Ｐゴシック" charset="0"/>
                <a:cs typeface="ＭＳ Ｐゴシック" charset="0"/>
              </a:rPr>
              <a:t> (2004-2005): Hybrid control occurs when a platform sponsor transitions legal stewardship to an independent entity, without ceding all decision rights, technical control and architectural direction</a:t>
            </a:r>
            <a:r>
              <a:rPr lang="en-US" sz="1200" i="1" kern="1200" dirty="0" smtClean="0">
                <a:solidFill>
                  <a:schemeClr val="tx1"/>
                </a:solidFill>
                <a:effectLst/>
                <a:latin typeface="+mn-lt"/>
                <a:ea typeface="ＭＳ Ｐゴシック" charset="0"/>
                <a:cs typeface="ＭＳ Ｐゴシック" charset="0"/>
              </a:rPr>
              <a:t>. </a:t>
            </a:r>
          </a:p>
          <a:p>
            <a:endParaRPr lang="en-US" sz="1200" i="1" kern="1200" dirty="0" smtClean="0">
              <a:solidFill>
                <a:schemeClr val="tx1"/>
              </a:solidFill>
              <a:effectLst/>
              <a:latin typeface="+mn-lt"/>
              <a:ea typeface="ＭＳ Ｐゴシック" charset="0"/>
              <a:cs typeface="ＭＳ Ｐゴシック" charset="0"/>
            </a:endParaRPr>
          </a:p>
          <a:p>
            <a:r>
              <a:rPr lang="en-US" sz="1200" i="1" kern="1200" dirty="0" smtClean="0">
                <a:solidFill>
                  <a:schemeClr val="tx1"/>
                </a:solidFill>
                <a:effectLst/>
                <a:latin typeface="+mn-lt"/>
                <a:ea typeface="ＭＳ Ｐゴシック" charset="0"/>
                <a:cs typeface="ＭＳ Ｐゴシック" charset="0"/>
              </a:rPr>
              <a:t>Community Control</a:t>
            </a:r>
            <a:r>
              <a:rPr lang="en-US" sz="1200" kern="1200" dirty="0" smtClean="0">
                <a:solidFill>
                  <a:schemeClr val="tx1"/>
                </a:solidFill>
                <a:effectLst/>
                <a:latin typeface="+mn-lt"/>
                <a:ea typeface="ＭＳ Ｐゴシック" charset="0"/>
                <a:cs typeface="ＭＳ Ｐゴシック" charset="0"/>
              </a:rPr>
              <a:t> (2006+): Community control occurs when an independent steward manages legal rights to the platform; a community’s members manage the technical direction and decisions rights are allocated through a representative governance structure.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5AEE2-A977-7647-8A3C-D2CF03EE45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98938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Contribution – strategic</a:t>
            </a:r>
            <a:r>
              <a:rPr lang="en-US" baseline="0" dirty="0" smtClean="0"/>
              <a:t> choice to engage at any level with the Eclipse platform (joining is contributing); not just contributing code </a:t>
            </a:r>
          </a:p>
          <a:p>
            <a:r>
              <a:rPr lang="en-US" baseline="0" dirty="0" smtClean="0"/>
              <a:t>Competition – strategic choice that can potentially conflict with the growth, evolution, and quality of the Eclipse platform</a:t>
            </a:r>
          </a:p>
          <a:p>
            <a:endParaRPr lang="en-US" baseline="0" dirty="0" smtClean="0"/>
          </a:p>
          <a:p>
            <a:r>
              <a:rPr lang="en-US" baseline="0" dirty="0" smtClean="0"/>
              <a:t>Drawing on </a:t>
            </a:r>
            <a:r>
              <a:rPr lang="en-US" baseline="0" dirty="0" err="1" smtClean="0"/>
              <a:t>adner</a:t>
            </a:r>
            <a:r>
              <a:rPr lang="en-US" baseline="0" dirty="0" smtClean="0"/>
              <a:t>, 2017</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5AEE2-A977-7647-8A3C-D2CF03EE45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25474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8434" name="Notes Placeholder 2"/>
          <p:cNvSpPr>
            <a:spLocks noGrp="1"/>
          </p:cNvSpPr>
          <p:nvPr>
            <p:ph type="body" idx="1"/>
          </p:nvPr>
        </p:nvSpPr>
        <p:spPr>
          <a:noFill/>
        </p:spPr>
        <p:txBody>
          <a:bodyPr/>
          <a:lstStyle/>
          <a:p>
            <a:r>
              <a:rPr lang="en-US" altLang="en-US" dirty="0" smtClean="0"/>
              <a:t>Black is competitor</a:t>
            </a:r>
          </a:p>
          <a:p>
            <a:r>
              <a:rPr lang="en-US" altLang="en-US" dirty="0" smtClean="0"/>
              <a:t>Grey</a:t>
            </a:r>
            <a:r>
              <a:rPr lang="en-US" altLang="en-US" baseline="0" dirty="0" smtClean="0"/>
              <a:t> is </a:t>
            </a:r>
            <a:r>
              <a:rPr lang="en-US" altLang="en-US" baseline="0" dirty="0" err="1" smtClean="0"/>
              <a:t>complementor</a:t>
            </a:r>
            <a:endParaRPr lang="en-US" altLang="en-US" dirty="0"/>
          </a:p>
        </p:txBody>
      </p:sp>
      <p:sp>
        <p:nvSpPr>
          <p:cNvPr id="18435" name="Slide Number Placeholder 3"/>
          <p:cNvSpPr>
            <a:spLocks noGrp="1"/>
          </p:cNvSpPr>
          <p:nvPr>
            <p:ph type="sldNum" sz="quarter" idx="5"/>
          </p:nvPr>
        </p:nvSpPr>
        <p:spPr>
          <a:noFill/>
        </p:spPr>
        <p:txBody>
          <a:bodyPr/>
          <a:lstStyle>
            <a:lvl1pPr defTabSz="912813">
              <a:spcBef>
                <a:spcPct val="100000"/>
              </a:spcBef>
              <a:buFont typeface="Wingdings" charset="2"/>
              <a:buChar char="§"/>
              <a:defRPr sz="1000">
                <a:solidFill>
                  <a:schemeClr val="tx1"/>
                </a:solidFill>
                <a:latin typeface="Arial" charset="0"/>
              </a:defRPr>
            </a:lvl1pPr>
            <a:lvl2pPr marL="742950" indent="-285750" defTabSz="912813">
              <a:lnSpc>
                <a:spcPct val="85000"/>
              </a:lnSpc>
              <a:spcBef>
                <a:spcPct val="45000"/>
              </a:spcBef>
              <a:buChar char="–"/>
              <a:defRPr sz="1000">
                <a:solidFill>
                  <a:schemeClr val="tx1"/>
                </a:solidFill>
                <a:latin typeface="Arial" charset="0"/>
              </a:defRPr>
            </a:lvl2pPr>
            <a:lvl3pPr marL="1143000" indent="-228600" defTabSz="912813">
              <a:lnSpc>
                <a:spcPct val="85000"/>
              </a:lnSpc>
              <a:spcBef>
                <a:spcPct val="45000"/>
              </a:spcBef>
              <a:buFont typeface="Webdings" charset="2"/>
              <a:defRPr sz="1000">
                <a:solidFill>
                  <a:schemeClr val="tx1"/>
                </a:solidFill>
                <a:latin typeface="Arial" charset="0"/>
              </a:defRPr>
            </a:lvl3pPr>
            <a:lvl4pPr marL="1600200" indent="-228600" defTabSz="912813">
              <a:lnSpc>
                <a:spcPct val="85000"/>
              </a:lnSpc>
              <a:spcBef>
                <a:spcPct val="45000"/>
              </a:spcBef>
              <a:defRPr sz="1000">
                <a:solidFill>
                  <a:schemeClr val="tx1"/>
                </a:solidFill>
                <a:latin typeface="Arial" charset="0"/>
              </a:defRPr>
            </a:lvl4pPr>
            <a:lvl5pPr marL="2057400" indent="-228600" defTabSz="912813">
              <a:spcBef>
                <a:spcPct val="30000"/>
              </a:spcBef>
              <a:defRPr sz="1200">
                <a:solidFill>
                  <a:schemeClr val="tx1"/>
                </a:solidFill>
                <a:latin typeface="Book Antiqua" charset="0"/>
              </a:defRPr>
            </a:lvl5pPr>
            <a:lvl6pPr marL="2514600" indent="-228600" defTabSz="912813" eaLnBrk="0" fontAlgn="base" hangingPunct="0">
              <a:spcBef>
                <a:spcPct val="30000"/>
              </a:spcBef>
              <a:spcAft>
                <a:spcPct val="0"/>
              </a:spcAft>
              <a:defRPr sz="1200">
                <a:solidFill>
                  <a:schemeClr val="tx1"/>
                </a:solidFill>
                <a:latin typeface="Book Antiqua" charset="0"/>
              </a:defRPr>
            </a:lvl6pPr>
            <a:lvl7pPr marL="2971800" indent="-228600" defTabSz="912813" eaLnBrk="0" fontAlgn="base" hangingPunct="0">
              <a:spcBef>
                <a:spcPct val="30000"/>
              </a:spcBef>
              <a:spcAft>
                <a:spcPct val="0"/>
              </a:spcAft>
              <a:defRPr sz="1200">
                <a:solidFill>
                  <a:schemeClr val="tx1"/>
                </a:solidFill>
                <a:latin typeface="Book Antiqua" charset="0"/>
              </a:defRPr>
            </a:lvl7pPr>
            <a:lvl8pPr marL="3429000" indent="-228600" defTabSz="912813" eaLnBrk="0" fontAlgn="base" hangingPunct="0">
              <a:spcBef>
                <a:spcPct val="30000"/>
              </a:spcBef>
              <a:spcAft>
                <a:spcPct val="0"/>
              </a:spcAft>
              <a:defRPr sz="1200">
                <a:solidFill>
                  <a:schemeClr val="tx1"/>
                </a:solidFill>
                <a:latin typeface="Book Antiqua" charset="0"/>
              </a:defRPr>
            </a:lvl8pPr>
            <a:lvl9pPr marL="3886200" indent="-228600" defTabSz="912813" eaLnBrk="0" fontAlgn="base" hangingPunct="0">
              <a:spcBef>
                <a:spcPct val="30000"/>
              </a:spcBef>
              <a:spcAft>
                <a:spcPct val="0"/>
              </a:spcAft>
              <a:defRPr sz="1200">
                <a:solidFill>
                  <a:schemeClr val="tx1"/>
                </a:solidFill>
                <a:latin typeface="Book Antiqua" charset="0"/>
              </a:defRPr>
            </a:lvl9pPr>
          </a:lstStyle>
          <a:p>
            <a:pPr marL="0" marR="0" lvl="0" indent="0" algn="r" defTabSz="912813" rtl="0" eaLnBrk="1" fontAlgn="auto" latinLnBrk="0" hangingPunct="1">
              <a:lnSpc>
                <a:spcPct val="100000"/>
              </a:lnSpc>
              <a:spcBef>
                <a:spcPct val="0"/>
              </a:spcBef>
              <a:spcAft>
                <a:spcPts val="0"/>
              </a:spcAft>
              <a:buClrTx/>
              <a:buSzTx/>
              <a:buFontTx/>
              <a:buNone/>
              <a:tabLst/>
              <a:defRPr/>
            </a:pPr>
            <a:fld id="{AC6CF6CE-78A0-284B-BE48-366C49233CB0}" type="slidenum">
              <a:rPr kumimoji="0" lang="en-US" altLang="en-US" sz="8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2813" rtl="0" eaLnBrk="1" fontAlgn="auto" latinLnBrk="0" hangingPunct="1">
                <a:lnSpc>
                  <a:spcPct val="100000"/>
                </a:lnSpc>
                <a:spcBef>
                  <a:spcPct val="0"/>
                </a:spcBef>
                <a:spcAft>
                  <a:spcPts val="0"/>
                </a:spcAft>
                <a:buClrTx/>
                <a:buSzTx/>
                <a:buFontTx/>
                <a:buNone/>
                <a:tabLst/>
                <a:defRPr/>
              </a:pPr>
              <a:t>173</a:t>
            </a:fld>
            <a:endParaRPr kumimoji="0" lang="en-US" altLang="en-US" sz="8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7854216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8434" name="Notes Placeholder 2"/>
          <p:cNvSpPr>
            <a:spLocks noGrp="1"/>
          </p:cNvSpPr>
          <p:nvPr>
            <p:ph type="body" idx="1"/>
          </p:nvPr>
        </p:nvSpPr>
        <p:spPr>
          <a:noFill/>
        </p:spPr>
        <p:txBody>
          <a:bodyPr/>
          <a:lstStyle/>
          <a:p>
            <a:endParaRPr lang="en-US" altLang="en-US"/>
          </a:p>
        </p:txBody>
      </p:sp>
      <p:sp>
        <p:nvSpPr>
          <p:cNvPr id="18435" name="Slide Number Placeholder 3"/>
          <p:cNvSpPr>
            <a:spLocks noGrp="1"/>
          </p:cNvSpPr>
          <p:nvPr>
            <p:ph type="sldNum" sz="quarter" idx="5"/>
          </p:nvPr>
        </p:nvSpPr>
        <p:spPr>
          <a:noFill/>
        </p:spPr>
        <p:txBody>
          <a:bodyPr/>
          <a:lstStyle>
            <a:lvl1pPr defTabSz="912813">
              <a:spcBef>
                <a:spcPct val="100000"/>
              </a:spcBef>
              <a:buFont typeface="Wingdings" charset="2"/>
              <a:buChar char="§"/>
              <a:defRPr sz="1000">
                <a:solidFill>
                  <a:schemeClr val="tx1"/>
                </a:solidFill>
                <a:latin typeface="Arial" charset="0"/>
              </a:defRPr>
            </a:lvl1pPr>
            <a:lvl2pPr marL="742950" indent="-285750" defTabSz="912813">
              <a:lnSpc>
                <a:spcPct val="85000"/>
              </a:lnSpc>
              <a:spcBef>
                <a:spcPct val="45000"/>
              </a:spcBef>
              <a:buChar char="–"/>
              <a:defRPr sz="1000">
                <a:solidFill>
                  <a:schemeClr val="tx1"/>
                </a:solidFill>
                <a:latin typeface="Arial" charset="0"/>
              </a:defRPr>
            </a:lvl2pPr>
            <a:lvl3pPr marL="1143000" indent="-228600" defTabSz="912813">
              <a:lnSpc>
                <a:spcPct val="85000"/>
              </a:lnSpc>
              <a:spcBef>
                <a:spcPct val="45000"/>
              </a:spcBef>
              <a:buFont typeface="Webdings" charset="2"/>
              <a:defRPr sz="1000">
                <a:solidFill>
                  <a:schemeClr val="tx1"/>
                </a:solidFill>
                <a:latin typeface="Arial" charset="0"/>
              </a:defRPr>
            </a:lvl3pPr>
            <a:lvl4pPr marL="1600200" indent="-228600" defTabSz="912813">
              <a:lnSpc>
                <a:spcPct val="85000"/>
              </a:lnSpc>
              <a:spcBef>
                <a:spcPct val="45000"/>
              </a:spcBef>
              <a:defRPr sz="1000">
                <a:solidFill>
                  <a:schemeClr val="tx1"/>
                </a:solidFill>
                <a:latin typeface="Arial" charset="0"/>
              </a:defRPr>
            </a:lvl4pPr>
            <a:lvl5pPr marL="2057400" indent="-228600" defTabSz="912813">
              <a:spcBef>
                <a:spcPct val="30000"/>
              </a:spcBef>
              <a:defRPr sz="1200">
                <a:solidFill>
                  <a:schemeClr val="tx1"/>
                </a:solidFill>
                <a:latin typeface="Book Antiqua" charset="0"/>
              </a:defRPr>
            </a:lvl5pPr>
            <a:lvl6pPr marL="2514600" indent="-228600" defTabSz="912813" eaLnBrk="0" fontAlgn="base" hangingPunct="0">
              <a:spcBef>
                <a:spcPct val="30000"/>
              </a:spcBef>
              <a:spcAft>
                <a:spcPct val="0"/>
              </a:spcAft>
              <a:defRPr sz="1200">
                <a:solidFill>
                  <a:schemeClr val="tx1"/>
                </a:solidFill>
                <a:latin typeface="Book Antiqua" charset="0"/>
              </a:defRPr>
            </a:lvl6pPr>
            <a:lvl7pPr marL="2971800" indent="-228600" defTabSz="912813" eaLnBrk="0" fontAlgn="base" hangingPunct="0">
              <a:spcBef>
                <a:spcPct val="30000"/>
              </a:spcBef>
              <a:spcAft>
                <a:spcPct val="0"/>
              </a:spcAft>
              <a:defRPr sz="1200">
                <a:solidFill>
                  <a:schemeClr val="tx1"/>
                </a:solidFill>
                <a:latin typeface="Book Antiqua" charset="0"/>
              </a:defRPr>
            </a:lvl7pPr>
            <a:lvl8pPr marL="3429000" indent="-228600" defTabSz="912813" eaLnBrk="0" fontAlgn="base" hangingPunct="0">
              <a:spcBef>
                <a:spcPct val="30000"/>
              </a:spcBef>
              <a:spcAft>
                <a:spcPct val="0"/>
              </a:spcAft>
              <a:defRPr sz="1200">
                <a:solidFill>
                  <a:schemeClr val="tx1"/>
                </a:solidFill>
                <a:latin typeface="Book Antiqua" charset="0"/>
              </a:defRPr>
            </a:lvl8pPr>
            <a:lvl9pPr marL="3886200" indent="-228600" defTabSz="912813" eaLnBrk="0" fontAlgn="base" hangingPunct="0">
              <a:spcBef>
                <a:spcPct val="30000"/>
              </a:spcBef>
              <a:spcAft>
                <a:spcPct val="0"/>
              </a:spcAft>
              <a:defRPr sz="1200">
                <a:solidFill>
                  <a:schemeClr val="tx1"/>
                </a:solidFill>
                <a:latin typeface="Book Antiqua" charset="0"/>
              </a:defRPr>
            </a:lvl9pPr>
          </a:lstStyle>
          <a:p>
            <a:pPr marL="0" marR="0" lvl="0" indent="0" algn="r" defTabSz="912813" rtl="0" eaLnBrk="1" fontAlgn="auto" latinLnBrk="0" hangingPunct="1">
              <a:lnSpc>
                <a:spcPct val="100000"/>
              </a:lnSpc>
              <a:spcBef>
                <a:spcPct val="0"/>
              </a:spcBef>
              <a:spcAft>
                <a:spcPts val="0"/>
              </a:spcAft>
              <a:buClrTx/>
              <a:buSzTx/>
              <a:buFontTx/>
              <a:buNone/>
              <a:tabLst/>
              <a:defRPr/>
            </a:pPr>
            <a:fld id="{AC6CF6CE-78A0-284B-BE48-366C49233CB0}" type="slidenum">
              <a:rPr kumimoji="0" lang="en-US" altLang="en-US" sz="8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2813" rtl="0" eaLnBrk="1" fontAlgn="auto" latinLnBrk="0" hangingPunct="1">
                <a:lnSpc>
                  <a:spcPct val="100000"/>
                </a:lnSpc>
                <a:spcBef>
                  <a:spcPct val="0"/>
                </a:spcBef>
                <a:spcAft>
                  <a:spcPts val="0"/>
                </a:spcAft>
                <a:buClrTx/>
                <a:buSzTx/>
                <a:buFontTx/>
                <a:buNone/>
                <a:tabLst/>
                <a:defRPr/>
              </a:pPr>
              <a:t>174</a:t>
            </a:fld>
            <a:endParaRPr kumimoji="0" lang="en-US" altLang="en-US" sz="8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6590373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8434" name="Notes Placeholder 2"/>
          <p:cNvSpPr>
            <a:spLocks noGrp="1"/>
          </p:cNvSpPr>
          <p:nvPr>
            <p:ph type="body" idx="1"/>
          </p:nvPr>
        </p:nvSpPr>
        <p:spPr>
          <a:noFill/>
        </p:spPr>
        <p:txBody>
          <a:bodyPr/>
          <a:lstStyle/>
          <a:p>
            <a:endParaRPr lang="en-US" altLang="en-US"/>
          </a:p>
        </p:txBody>
      </p:sp>
      <p:sp>
        <p:nvSpPr>
          <p:cNvPr id="18435" name="Slide Number Placeholder 3"/>
          <p:cNvSpPr>
            <a:spLocks noGrp="1"/>
          </p:cNvSpPr>
          <p:nvPr>
            <p:ph type="sldNum" sz="quarter" idx="5"/>
          </p:nvPr>
        </p:nvSpPr>
        <p:spPr>
          <a:noFill/>
        </p:spPr>
        <p:txBody>
          <a:bodyPr/>
          <a:lstStyle>
            <a:lvl1pPr defTabSz="912813">
              <a:spcBef>
                <a:spcPct val="100000"/>
              </a:spcBef>
              <a:buFont typeface="Wingdings" charset="2"/>
              <a:buChar char="§"/>
              <a:defRPr sz="1000">
                <a:solidFill>
                  <a:schemeClr val="tx1"/>
                </a:solidFill>
                <a:latin typeface="Arial" charset="0"/>
              </a:defRPr>
            </a:lvl1pPr>
            <a:lvl2pPr marL="742950" indent="-285750" defTabSz="912813">
              <a:lnSpc>
                <a:spcPct val="85000"/>
              </a:lnSpc>
              <a:spcBef>
                <a:spcPct val="45000"/>
              </a:spcBef>
              <a:buChar char="–"/>
              <a:defRPr sz="1000">
                <a:solidFill>
                  <a:schemeClr val="tx1"/>
                </a:solidFill>
                <a:latin typeface="Arial" charset="0"/>
              </a:defRPr>
            </a:lvl2pPr>
            <a:lvl3pPr marL="1143000" indent="-228600" defTabSz="912813">
              <a:lnSpc>
                <a:spcPct val="85000"/>
              </a:lnSpc>
              <a:spcBef>
                <a:spcPct val="45000"/>
              </a:spcBef>
              <a:buFont typeface="Webdings" charset="2"/>
              <a:defRPr sz="1000">
                <a:solidFill>
                  <a:schemeClr val="tx1"/>
                </a:solidFill>
                <a:latin typeface="Arial" charset="0"/>
              </a:defRPr>
            </a:lvl3pPr>
            <a:lvl4pPr marL="1600200" indent="-228600" defTabSz="912813">
              <a:lnSpc>
                <a:spcPct val="85000"/>
              </a:lnSpc>
              <a:spcBef>
                <a:spcPct val="45000"/>
              </a:spcBef>
              <a:defRPr sz="1000">
                <a:solidFill>
                  <a:schemeClr val="tx1"/>
                </a:solidFill>
                <a:latin typeface="Arial" charset="0"/>
              </a:defRPr>
            </a:lvl4pPr>
            <a:lvl5pPr marL="2057400" indent="-228600" defTabSz="912813">
              <a:spcBef>
                <a:spcPct val="30000"/>
              </a:spcBef>
              <a:defRPr sz="1200">
                <a:solidFill>
                  <a:schemeClr val="tx1"/>
                </a:solidFill>
                <a:latin typeface="Book Antiqua" charset="0"/>
              </a:defRPr>
            </a:lvl5pPr>
            <a:lvl6pPr marL="2514600" indent="-228600" defTabSz="912813" eaLnBrk="0" fontAlgn="base" hangingPunct="0">
              <a:spcBef>
                <a:spcPct val="30000"/>
              </a:spcBef>
              <a:spcAft>
                <a:spcPct val="0"/>
              </a:spcAft>
              <a:defRPr sz="1200">
                <a:solidFill>
                  <a:schemeClr val="tx1"/>
                </a:solidFill>
                <a:latin typeface="Book Antiqua" charset="0"/>
              </a:defRPr>
            </a:lvl6pPr>
            <a:lvl7pPr marL="2971800" indent="-228600" defTabSz="912813" eaLnBrk="0" fontAlgn="base" hangingPunct="0">
              <a:spcBef>
                <a:spcPct val="30000"/>
              </a:spcBef>
              <a:spcAft>
                <a:spcPct val="0"/>
              </a:spcAft>
              <a:defRPr sz="1200">
                <a:solidFill>
                  <a:schemeClr val="tx1"/>
                </a:solidFill>
                <a:latin typeface="Book Antiqua" charset="0"/>
              </a:defRPr>
            </a:lvl7pPr>
            <a:lvl8pPr marL="3429000" indent="-228600" defTabSz="912813" eaLnBrk="0" fontAlgn="base" hangingPunct="0">
              <a:spcBef>
                <a:spcPct val="30000"/>
              </a:spcBef>
              <a:spcAft>
                <a:spcPct val="0"/>
              </a:spcAft>
              <a:defRPr sz="1200">
                <a:solidFill>
                  <a:schemeClr val="tx1"/>
                </a:solidFill>
                <a:latin typeface="Book Antiqua" charset="0"/>
              </a:defRPr>
            </a:lvl8pPr>
            <a:lvl9pPr marL="3886200" indent="-228600" defTabSz="912813" eaLnBrk="0" fontAlgn="base" hangingPunct="0">
              <a:spcBef>
                <a:spcPct val="30000"/>
              </a:spcBef>
              <a:spcAft>
                <a:spcPct val="0"/>
              </a:spcAft>
              <a:defRPr sz="1200">
                <a:solidFill>
                  <a:schemeClr val="tx1"/>
                </a:solidFill>
                <a:latin typeface="Book Antiqua" charset="0"/>
              </a:defRPr>
            </a:lvl9pPr>
          </a:lstStyle>
          <a:p>
            <a:pPr marL="0" marR="0" lvl="0" indent="0" algn="r" defTabSz="912813" rtl="0" eaLnBrk="1" fontAlgn="auto" latinLnBrk="0" hangingPunct="1">
              <a:lnSpc>
                <a:spcPct val="100000"/>
              </a:lnSpc>
              <a:spcBef>
                <a:spcPct val="0"/>
              </a:spcBef>
              <a:spcAft>
                <a:spcPts val="0"/>
              </a:spcAft>
              <a:buClrTx/>
              <a:buSzTx/>
              <a:buFontTx/>
              <a:buNone/>
              <a:tabLst/>
              <a:defRPr/>
            </a:pPr>
            <a:fld id="{AC6CF6CE-78A0-284B-BE48-366C49233CB0}" type="slidenum">
              <a:rPr kumimoji="0" lang="en-US" altLang="en-US" sz="8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2813" rtl="0" eaLnBrk="1" fontAlgn="auto" latinLnBrk="0" hangingPunct="1">
                <a:lnSpc>
                  <a:spcPct val="100000"/>
                </a:lnSpc>
                <a:spcBef>
                  <a:spcPct val="0"/>
                </a:spcBef>
                <a:spcAft>
                  <a:spcPts val="0"/>
                </a:spcAft>
                <a:buClrTx/>
                <a:buSzTx/>
                <a:buFontTx/>
                <a:buNone/>
                <a:tabLst/>
                <a:defRPr/>
              </a:pPr>
              <a:t>175</a:t>
            </a:fld>
            <a:endParaRPr kumimoji="0" lang="en-US" altLang="en-US" sz="8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13247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8434" name="Notes Placeholder 2"/>
          <p:cNvSpPr>
            <a:spLocks noGrp="1"/>
          </p:cNvSpPr>
          <p:nvPr>
            <p:ph type="body" idx="1"/>
          </p:nvPr>
        </p:nvSpPr>
        <p:spPr>
          <a:noFill/>
        </p:spPr>
        <p:txBody>
          <a:bodyPr/>
          <a:lstStyle/>
          <a:p>
            <a:endParaRPr lang="en-US" altLang="en-US"/>
          </a:p>
        </p:txBody>
      </p:sp>
      <p:sp>
        <p:nvSpPr>
          <p:cNvPr id="18435" name="Slide Number Placeholder 3"/>
          <p:cNvSpPr>
            <a:spLocks noGrp="1"/>
          </p:cNvSpPr>
          <p:nvPr>
            <p:ph type="sldNum" sz="quarter" idx="5"/>
          </p:nvPr>
        </p:nvSpPr>
        <p:spPr>
          <a:noFill/>
        </p:spPr>
        <p:txBody>
          <a:bodyPr/>
          <a:lstStyle>
            <a:lvl1pPr defTabSz="912813">
              <a:spcBef>
                <a:spcPct val="100000"/>
              </a:spcBef>
              <a:buFont typeface="Wingdings" charset="2"/>
              <a:buChar char="§"/>
              <a:defRPr sz="1000">
                <a:solidFill>
                  <a:schemeClr val="tx1"/>
                </a:solidFill>
                <a:latin typeface="Arial" charset="0"/>
              </a:defRPr>
            </a:lvl1pPr>
            <a:lvl2pPr marL="742950" indent="-285750" defTabSz="912813">
              <a:lnSpc>
                <a:spcPct val="85000"/>
              </a:lnSpc>
              <a:spcBef>
                <a:spcPct val="45000"/>
              </a:spcBef>
              <a:buChar char="–"/>
              <a:defRPr sz="1000">
                <a:solidFill>
                  <a:schemeClr val="tx1"/>
                </a:solidFill>
                <a:latin typeface="Arial" charset="0"/>
              </a:defRPr>
            </a:lvl2pPr>
            <a:lvl3pPr marL="1143000" indent="-228600" defTabSz="912813">
              <a:lnSpc>
                <a:spcPct val="85000"/>
              </a:lnSpc>
              <a:spcBef>
                <a:spcPct val="45000"/>
              </a:spcBef>
              <a:buFont typeface="Webdings" charset="2"/>
              <a:defRPr sz="1000">
                <a:solidFill>
                  <a:schemeClr val="tx1"/>
                </a:solidFill>
                <a:latin typeface="Arial" charset="0"/>
              </a:defRPr>
            </a:lvl3pPr>
            <a:lvl4pPr marL="1600200" indent="-228600" defTabSz="912813">
              <a:lnSpc>
                <a:spcPct val="85000"/>
              </a:lnSpc>
              <a:spcBef>
                <a:spcPct val="45000"/>
              </a:spcBef>
              <a:defRPr sz="1000">
                <a:solidFill>
                  <a:schemeClr val="tx1"/>
                </a:solidFill>
                <a:latin typeface="Arial" charset="0"/>
              </a:defRPr>
            </a:lvl4pPr>
            <a:lvl5pPr marL="2057400" indent="-228600" defTabSz="912813">
              <a:spcBef>
                <a:spcPct val="30000"/>
              </a:spcBef>
              <a:defRPr sz="1200">
                <a:solidFill>
                  <a:schemeClr val="tx1"/>
                </a:solidFill>
                <a:latin typeface="Book Antiqua" charset="0"/>
              </a:defRPr>
            </a:lvl5pPr>
            <a:lvl6pPr marL="2514600" indent="-228600" defTabSz="912813" eaLnBrk="0" fontAlgn="base" hangingPunct="0">
              <a:spcBef>
                <a:spcPct val="30000"/>
              </a:spcBef>
              <a:spcAft>
                <a:spcPct val="0"/>
              </a:spcAft>
              <a:defRPr sz="1200">
                <a:solidFill>
                  <a:schemeClr val="tx1"/>
                </a:solidFill>
                <a:latin typeface="Book Antiqua" charset="0"/>
              </a:defRPr>
            </a:lvl6pPr>
            <a:lvl7pPr marL="2971800" indent="-228600" defTabSz="912813" eaLnBrk="0" fontAlgn="base" hangingPunct="0">
              <a:spcBef>
                <a:spcPct val="30000"/>
              </a:spcBef>
              <a:spcAft>
                <a:spcPct val="0"/>
              </a:spcAft>
              <a:defRPr sz="1200">
                <a:solidFill>
                  <a:schemeClr val="tx1"/>
                </a:solidFill>
                <a:latin typeface="Book Antiqua" charset="0"/>
              </a:defRPr>
            </a:lvl7pPr>
            <a:lvl8pPr marL="3429000" indent="-228600" defTabSz="912813" eaLnBrk="0" fontAlgn="base" hangingPunct="0">
              <a:spcBef>
                <a:spcPct val="30000"/>
              </a:spcBef>
              <a:spcAft>
                <a:spcPct val="0"/>
              </a:spcAft>
              <a:defRPr sz="1200">
                <a:solidFill>
                  <a:schemeClr val="tx1"/>
                </a:solidFill>
                <a:latin typeface="Book Antiqua" charset="0"/>
              </a:defRPr>
            </a:lvl8pPr>
            <a:lvl9pPr marL="3886200" indent="-228600" defTabSz="912813" eaLnBrk="0" fontAlgn="base" hangingPunct="0">
              <a:spcBef>
                <a:spcPct val="30000"/>
              </a:spcBef>
              <a:spcAft>
                <a:spcPct val="0"/>
              </a:spcAft>
              <a:defRPr sz="1200">
                <a:solidFill>
                  <a:schemeClr val="tx1"/>
                </a:solidFill>
                <a:latin typeface="Book Antiqua" charset="0"/>
              </a:defRPr>
            </a:lvl9pPr>
          </a:lstStyle>
          <a:p>
            <a:pPr marL="0" marR="0" lvl="0" indent="0" algn="r" defTabSz="912813" rtl="0" eaLnBrk="1" fontAlgn="auto" latinLnBrk="0" hangingPunct="1">
              <a:lnSpc>
                <a:spcPct val="100000"/>
              </a:lnSpc>
              <a:spcBef>
                <a:spcPct val="0"/>
              </a:spcBef>
              <a:spcAft>
                <a:spcPts val="0"/>
              </a:spcAft>
              <a:buClrTx/>
              <a:buSzTx/>
              <a:buFontTx/>
              <a:buNone/>
              <a:tabLst/>
              <a:defRPr/>
            </a:pPr>
            <a:fld id="{AC6CF6CE-78A0-284B-BE48-366C49233CB0}" type="slidenum">
              <a:rPr kumimoji="0" lang="en-US" altLang="en-US" sz="8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2813" rtl="0" eaLnBrk="1" fontAlgn="auto" latinLnBrk="0" hangingPunct="1">
                <a:lnSpc>
                  <a:spcPct val="100000"/>
                </a:lnSpc>
                <a:spcBef>
                  <a:spcPct val="0"/>
                </a:spcBef>
                <a:spcAft>
                  <a:spcPts val="0"/>
                </a:spcAft>
                <a:buClrTx/>
                <a:buSzTx/>
                <a:buFontTx/>
                <a:buNone/>
                <a:tabLst/>
                <a:defRPr/>
              </a:pPr>
              <a:t>176</a:t>
            </a:fld>
            <a:endParaRPr kumimoji="0" lang="en-US" altLang="en-US" sz="8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08423241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8434" name="Notes Placeholder 2"/>
          <p:cNvSpPr>
            <a:spLocks noGrp="1"/>
          </p:cNvSpPr>
          <p:nvPr>
            <p:ph type="body" idx="1"/>
          </p:nvPr>
        </p:nvSpPr>
        <p:spPr>
          <a:noFill/>
        </p:spPr>
        <p:txBody>
          <a:bodyPr/>
          <a:lstStyle/>
          <a:p>
            <a:pPr>
              <a:buClr>
                <a:schemeClr val="tx1"/>
              </a:buClr>
            </a:pPr>
            <a:r>
              <a:rPr lang="en-US" sz="1800" dirty="0" smtClean="0"/>
              <a:t>Platform alignment remained constant for all firms across all phases </a:t>
            </a:r>
          </a:p>
          <a:p>
            <a:pPr>
              <a:buClr>
                <a:schemeClr val="tx1"/>
              </a:buClr>
            </a:pPr>
            <a:endParaRPr lang="en-US" sz="1800" dirty="0" smtClean="0"/>
          </a:p>
          <a:p>
            <a:pPr>
              <a:buClr>
                <a:schemeClr val="tx1"/>
              </a:buClr>
            </a:pPr>
            <a:r>
              <a:rPr lang="en-US" sz="1800" dirty="0" smtClean="0"/>
              <a:t>Most firms (12/16) adapted participation intensity as the platform transitioned</a:t>
            </a:r>
          </a:p>
          <a:p>
            <a:pPr>
              <a:buClr>
                <a:schemeClr val="tx1"/>
              </a:buClr>
            </a:pPr>
            <a:endParaRPr lang="en-US" sz="800" dirty="0" smtClean="0"/>
          </a:p>
          <a:p>
            <a:pPr lvl="1">
              <a:buClr>
                <a:schemeClr val="tx1"/>
              </a:buClr>
            </a:pPr>
            <a:r>
              <a:rPr lang="en-US" sz="1800" dirty="0" smtClean="0"/>
              <a:t>All firms (15/16) reduced / limited contributions in the hybrid phase even though access and governance was open</a:t>
            </a:r>
          </a:p>
          <a:p>
            <a:pPr lvl="1">
              <a:buClr>
                <a:schemeClr val="tx1"/>
              </a:buClr>
            </a:pPr>
            <a:r>
              <a:rPr lang="en-US" sz="1800" dirty="0" smtClean="0"/>
              <a:t>After community control was established, (9/16) contributed significant resources with 50% leading projects</a:t>
            </a:r>
          </a:p>
          <a:p>
            <a:endParaRPr lang="en-US" altLang="en-US" dirty="0"/>
          </a:p>
        </p:txBody>
      </p:sp>
      <p:sp>
        <p:nvSpPr>
          <p:cNvPr id="18435" name="Slide Number Placeholder 3"/>
          <p:cNvSpPr>
            <a:spLocks noGrp="1"/>
          </p:cNvSpPr>
          <p:nvPr>
            <p:ph type="sldNum" sz="quarter" idx="5"/>
          </p:nvPr>
        </p:nvSpPr>
        <p:spPr>
          <a:noFill/>
        </p:spPr>
        <p:txBody>
          <a:bodyPr/>
          <a:lstStyle>
            <a:lvl1pPr defTabSz="912813">
              <a:spcBef>
                <a:spcPct val="100000"/>
              </a:spcBef>
              <a:buFont typeface="Wingdings" charset="2"/>
              <a:buChar char="§"/>
              <a:defRPr sz="1000">
                <a:solidFill>
                  <a:schemeClr val="tx1"/>
                </a:solidFill>
                <a:latin typeface="Arial" charset="0"/>
              </a:defRPr>
            </a:lvl1pPr>
            <a:lvl2pPr marL="742950" indent="-285750" defTabSz="912813">
              <a:lnSpc>
                <a:spcPct val="85000"/>
              </a:lnSpc>
              <a:spcBef>
                <a:spcPct val="45000"/>
              </a:spcBef>
              <a:buChar char="–"/>
              <a:defRPr sz="1000">
                <a:solidFill>
                  <a:schemeClr val="tx1"/>
                </a:solidFill>
                <a:latin typeface="Arial" charset="0"/>
              </a:defRPr>
            </a:lvl2pPr>
            <a:lvl3pPr marL="1143000" indent="-228600" defTabSz="912813">
              <a:lnSpc>
                <a:spcPct val="85000"/>
              </a:lnSpc>
              <a:spcBef>
                <a:spcPct val="45000"/>
              </a:spcBef>
              <a:buFont typeface="Webdings" charset="2"/>
              <a:defRPr sz="1000">
                <a:solidFill>
                  <a:schemeClr val="tx1"/>
                </a:solidFill>
                <a:latin typeface="Arial" charset="0"/>
              </a:defRPr>
            </a:lvl3pPr>
            <a:lvl4pPr marL="1600200" indent="-228600" defTabSz="912813">
              <a:lnSpc>
                <a:spcPct val="85000"/>
              </a:lnSpc>
              <a:spcBef>
                <a:spcPct val="45000"/>
              </a:spcBef>
              <a:defRPr sz="1000">
                <a:solidFill>
                  <a:schemeClr val="tx1"/>
                </a:solidFill>
                <a:latin typeface="Arial" charset="0"/>
              </a:defRPr>
            </a:lvl4pPr>
            <a:lvl5pPr marL="2057400" indent="-228600" defTabSz="912813">
              <a:spcBef>
                <a:spcPct val="30000"/>
              </a:spcBef>
              <a:defRPr sz="1200">
                <a:solidFill>
                  <a:schemeClr val="tx1"/>
                </a:solidFill>
                <a:latin typeface="Book Antiqua" charset="0"/>
              </a:defRPr>
            </a:lvl5pPr>
            <a:lvl6pPr marL="2514600" indent="-228600" defTabSz="912813" eaLnBrk="0" fontAlgn="base" hangingPunct="0">
              <a:spcBef>
                <a:spcPct val="30000"/>
              </a:spcBef>
              <a:spcAft>
                <a:spcPct val="0"/>
              </a:spcAft>
              <a:defRPr sz="1200">
                <a:solidFill>
                  <a:schemeClr val="tx1"/>
                </a:solidFill>
                <a:latin typeface="Book Antiqua" charset="0"/>
              </a:defRPr>
            </a:lvl6pPr>
            <a:lvl7pPr marL="2971800" indent="-228600" defTabSz="912813" eaLnBrk="0" fontAlgn="base" hangingPunct="0">
              <a:spcBef>
                <a:spcPct val="30000"/>
              </a:spcBef>
              <a:spcAft>
                <a:spcPct val="0"/>
              </a:spcAft>
              <a:defRPr sz="1200">
                <a:solidFill>
                  <a:schemeClr val="tx1"/>
                </a:solidFill>
                <a:latin typeface="Book Antiqua" charset="0"/>
              </a:defRPr>
            </a:lvl7pPr>
            <a:lvl8pPr marL="3429000" indent="-228600" defTabSz="912813" eaLnBrk="0" fontAlgn="base" hangingPunct="0">
              <a:spcBef>
                <a:spcPct val="30000"/>
              </a:spcBef>
              <a:spcAft>
                <a:spcPct val="0"/>
              </a:spcAft>
              <a:defRPr sz="1200">
                <a:solidFill>
                  <a:schemeClr val="tx1"/>
                </a:solidFill>
                <a:latin typeface="Book Antiqua" charset="0"/>
              </a:defRPr>
            </a:lvl8pPr>
            <a:lvl9pPr marL="3886200" indent="-228600" defTabSz="912813" eaLnBrk="0" fontAlgn="base" hangingPunct="0">
              <a:spcBef>
                <a:spcPct val="30000"/>
              </a:spcBef>
              <a:spcAft>
                <a:spcPct val="0"/>
              </a:spcAft>
              <a:defRPr sz="1200">
                <a:solidFill>
                  <a:schemeClr val="tx1"/>
                </a:solidFill>
                <a:latin typeface="Book Antiqua" charset="0"/>
              </a:defRPr>
            </a:lvl9pPr>
          </a:lstStyle>
          <a:p>
            <a:pPr marL="0" marR="0" lvl="0" indent="0" algn="r" defTabSz="912813" rtl="0" eaLnBrk="1" fontAlgn="auto" latinLnBrk="0" hangingPunct="1">
              <a:lnSpc>
                <a:spcPct val="100000"/>
              </a:lnSpc>
              <a:spcBef>
                <a:spcPct val="0"/>
              </a:spcBef>
              <a:spcAft>
                <a:spcPts val="0"/>
              </a:spcAft>
              <a:buClrTx/>
              <a:buSzTx/>
              <a:buFontTx/>
              <a:buNone/>
              <a:tabLst/>
              <a:defRPr/>
            </a:pPr>
            <a:fld id="{AC6CF6CE-78A0-284B-BE48-366C49233CB0}" type="slidenum">
              <a:rPr kumimoji="0" lang="en-US" altLang="en-US" sz="8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2813" rtl="0" eaLnBrk="1" fontAlgn="auto" latinLnBrk="0" hangingPunct="1">
                <a:lnSpc>
                  <a:spcPct val="100000"/>
                </a:lnSpc>
                <a:spcBef>
                  <a:spcPct val="0"/>
                </a:spcBef>
                <a:spcAft>
                  <a:spcPts val="0"/>
                </a:spcAft>
                <a:buClrTx/>
                <a:buSzTx/>
                <a:buFontTx/>
                <a:buNone/>
                <a:tabLst/>
                <a:defRPr/>
              </a:pPr>
              <a:t>177</a:t>
            </a:fld>
            <a:endParaRPr kumimoji="0" lang="en-US" altLang="en-US" sz="8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5205584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8434" name="Notes Placeholder 2"/>
          <p:cNvSpPr>
            <a:spLocks noGrp="1"/>
          </p:cNvSpPr>
          <p:nvPr>
            <p:ph type="body" idx="1"/>
          </p:nvPr>
        </p:nvSpPr>
        <p:spPr>
          <a:noFill/>
        </p:spPr>
        <p:txBody>
          <a:bodyPr/>
          <a:lstStyle/>
          <a:p>
            <a:pPr>
              <a:buClr>
                <a:schemeClr val="tx1"/>
              </a:buClr>
            </a:pPr>
            <a:r>
              <a:rPr lang="en-US" sz="1800" dirty="0" smtClean="0"/>
              <a:t>Platform alignment remained constant for all firms across all phases </a:t>
            </a:r>
          </a:p>
          <a:p>
            <a:pPr>
              <a:buClr>
                <a:schemeClr val="tx1"/>
              </a:buClr>
            </a:pPr>
            <a:endParaRPr lang="en-US" sz="1800" dirty="0" smtClean="0"/>
          </a:p>
          <a:p>
            <a:pPr>
              <a:buClr>
                <a:schemeClr val="tx1"/>
              </a:buClr>
            </a:pPr>
            <a:r>
              <a:rPr lang="en-US" sz="1800" dirty="0" smtClean="0"/>
              <a:t>Most firms (12/16) adapted participation intensity as the platform transitioned</a:t>
            </a:r>
          </a:p>
          <a:p>
            <a:pPr>
              <a:buClr>
                <a:schemeClr val="tx1"/>
              </a:buClr>
            </a:pPr>
            <a:endParaRPr lang="en-US" sz="800" dirty="0" smtClean="0"/>
          </a:p>
          <a:p>
            <a:pPr lvl="1">
              <a:buClr>
                <a:schemeClr val="tx1"/>
              </a:buClr>
            </a:pPr>
            <a:r>
              <a:rPr lang="en-US" sz="1800" dirty="0" smtClean="0"/>
              <a:t>All firms (15/16) reduced / limited contributions in the hybrid phase even though access and governance was open</a:t>
            </a:r>
          </a:p>
          <a:p>
            <a:pPr lvl="1">
              <a:buClr>
                <a:schemeClr val="tx1"/>
              </a:buClr>
            </a:pPr>
            <a:r>
              <a:rPr lang="en-US" sz="1800" dirty="0" smtClean="0"/>
              <a:t>After community control was established, (9/16) contributed significant resources with 50% leading projects</a:t>
            </a:r>
          </a:p>
          <a:p>
            <a:endParaRPr lang="en-US" altLang="en-US" dirty="0"/>
          </a:p>
        </p:txBody>
      </p:sp>
      <p:sp>
        <p:nvSpPr>
          <p:cNvPr id="18435" name="Slide Number Placeholder 3"/>
          <p:cNvSpPr>
            <a:spLocks noGrp="1"/>
          </p:cNvSpPr>
          <p:nvPr>
            <p:ph type="sldNum" sz="quarter" idx="5"/>
          </p:nvPr>
        </p:nvSpPr>
        <p:spPr>
          <a:noFill/>
        </p:spPr>
        <p:txBody>
          <a:bodyPr/>
          <a:lstStyle>
            <a:lvl1pPr defTabSz="912813">
              <a:spcBef>
                <a:spcPct val="100000"/>
              </a:spcBef>
              <a:buFont typeface="Wingdings" charset="2"/>
              <a:buChar char="§"/>
              <a:defRPr sz="1000">
                <a:solidFill>
                  <a:schemeClr val="tx1"/>
                </a:solidFill>
                <a:latin typeface="Arial" charset="0"/>
              </a:defRPr>
            </a:lvl1pPr>
            <a:lvl2pPr marL="742950" indent="-285750" defTabSz="912813">
              <a:lnSpc>
                <a:spcPct val="85000"/>
              </a:lnSpc>
              <a:spcBef>
                <a:spcPct val="45000"/>
              </a:spcBef>
              <a:buChar char="–"/>
              <a:defRPr sz="1000">
                <a:solidFill>
                  <a:schemeClr val="tx1"/>
                </a:solidFill>
                <a:latin typeface="Arial" charset="0"/>
              </a:defRPr>
            </a:lvl2pPr>
            <a:lvl3pPr marL="1143000" indent="-228600" defTabSz="912813">
              <a:lnSpc>
                <a:spcPct val="85000"/>
              </a:lnSpc>
              <a:spcBef>
                <a:spcPct val="45000"/>
              </a:spcBef>
              <a:buFont typeface="Webdings" charset="2"/>
              <a:defRPr sz="1000">
                <a:solidFill>
                  <a:schemeClr val="tx1"/>
                </a:solidFill>
                <a:latin typeface="Arial" charset="0"/>
              </a:defRPr>
            </a:lvl3pPr>
            <a:lvl4pPr marL="1600200" indent="-228600" defTabSz="912813">
              <a:lnSpc>
                <a:spcPct val="85000"/>
              </a:lnSpc>
              <a:spcBef>
                <a:spcPct val="45000"/>
              </a:spcBef>
              <a:defRPr sz="1000">
                <a:solidFill>
                  <a:schemeClr val="tx1"/>
                </a:solidFill>
                <a:latin typeface="Arial" charset="0"/>
              </a:defRPr>
            </a:lvl4pPr>
            <a:lvl5pPr marL="2057400" indent="-228600" defTabSz="912813">
              <a:spcBef>
                <a:spcPct val="30000"/>
              </a:spcBef>
              <a:defRPr sz="1200">
                <a:solidFill>
                  <a:schemeClr val="tx1"/>
                </a:solidFill>
                <a:latin typeface="Book Antiqua" charset="0"/>
              </a:defRPr>
            </a:lvl5pPr>
            <a:lvl6pPr marL="2514600" indent="-228600" defTabSz="912813" eaLnBrk="0" fontAlgn="base" hangingPunct="0">
              <a:spcBef>
                <a:spcPct val="30000"/>
              </a:spcBef>
              <a:spcAft>
                <a:spcPct val="0"/>
              </a:spcAft>
              <a:defRPr sz="1200">
                <a:solidFill>
                  <a:schemeClr val="tx1"/>
                </a:solidFill>
                <a:latin typeface="Book Antiqua" charset="0"/>
              </a:defRPr>
            </a:lvl6pPr>
            <a:lvl7pPr marL="2971800" indent="-228600" defTabSz="912813" eaLnBrk="0" fontAlgn="base" hangingPunct="0">
              <a:spcBef>
                <a:spcPct val="30000"/>
              </a:spcBef>
              <a:spcAft>
                <a:spcPct val="0"/>
              </a:spcAft>
              <a:defRPr sz="1200">
                <a:solidFill>
                  <a:schemeClr val="tx1"/>
                </a:solidFill>
                <a:latin typeface="Book Antiqua" charset="0"/>
              </a:defRPr>
            </a:lvl7pPr>
            <a:lvl8pPr marL="3429000" indent="-228600" defTabSz="912813" eaLnBrk="0" fontAlgn="base" hangingPunct="0">
              <a:spcBef>
                <a:spcPct val="30000"/>
              </a:spcBef>
              <a:spcAft>
                <a:spcPct val="0"/>
              </a:spcAft>
              <a:defRPr sz="1200">
                <a:solidFill>
                  <a:schemeClr val="tx1"/>
                </a:solidFill>
                <a:latin typeface="Book Antiqua" charset="0"/>
              </a:defRPr>
            </a:lvl8pPr>
            <a:lvl9pPr marL="3886200" indent="-228600" defTabSz="912813" eaLnBrk="0" fontAlgn="base" hangingPunct="0">
              <a:spcBef>
                <a:spcPct val="30000"/>
              </a:spcBef>
              <a:spcAft>
                <a:spcPct val="0"/>
              </a:spcAft>
              <a:defRPr sz="1200">
                <a:solidFill>
                  <a:schemeClr val="tx1"/>
                </a:solidFill>
                <a:latin typeface="Book Antiqua" charset="0"/>
              </a:defRPr>
            </a:lvl9pPr>
          </a:lstStyle>
          <a:p>
            <a:pPr marL="0" marR="0" lvl="0" indent="0" algn="r" defTabSz="912813" rtl="0" eaLnBrk="1" fontAlgn="auto" latinLnBrk="0" hangingPunct="1">
              <a:lnSpc>
                <a:spcPct val="100000"/>
              </a:lnSpc>
              <a:spcBef>
                <a:spcPct val="0"/>
              </a:spcBef>
              <a:spcAft>
                <a:spcPts val="0"/>
              </a:spcAft>
              <a:buClrTx/>
              <a:buSzTx/>
              <a:buFontTx/>
              <a:buNone/>
              <a:tabLst/>
              <a:defRPr/>
            </a:pPr>
            <a:fld id="{AC6CF6CE-78A0-284B-BE48-366C49233CB0}" type="slidenum">
              <a:rPr kumimoji="0" lang="en-US" altLang="en-US" sz="8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2813" rtl="0" eaLnBrk="1" fontAlgn="auto" latinLnBrk="0" hangingPunct="1">
                <a:lnSpc>
                  <a:spcPct val="100000"/>
                </a:lnSpc>
                <a:spcBef>
                  <a:spcPct val="0"/>
                </a:spcBef>
                <a:spcAft>
                  <a:spcPts val="0"/>
                </a:spcAft>
                <a:buClrTx/>
                <a:buSzTx/>
                <a:buFontTx/>
                <a:buNone/>
                <a:tabLst/>
                <a:defRPr/>
              </a:pPr>
              <a:t>178</a:t>
            </a:fld>
            <a:endParaRPr kumimoji="0" lang="en-US" altLang="en-US" sz="8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4448872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944767FB-5825-4A0B-9393-BD7F20A8F9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31863" rtl="0" eaLnBrk="0" fontAlgn="base" latinLnBrk="0" hangingPunct="0">
              <a:lnSpc>
                <a:spcPct val="100000"/>
              </a:lnSpc>
              <a:spcBef>
                <a:spcPct val="0"/>
              </a:spcBef>
              <a:spcAft>
                <a:spcPct val="0"/>
              </a:spcAft>
              <a:buClrTx/>
              <a:buSzTx/>
              <a:buFontTx/>
              <a:buNone/>
              <a:tabLst/>
              <a:defRPr/>
            </a:pPr>
            <a:fld id="{0EEF9966-7E86-4060-8399-DE23ABC96E1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1863" rtl="0" eaLnBrk="0" fontAlgn="base" latinLnBrk="0" hangingPunct="0">
                <a:lnSpc>
                  <a:spcPct val="100000"/>
                </a:lnSpc>
                <a:spcBef>
                  <a:spcPct val="0"/>
                </a:spcBef>
                <a:spcAft>
                  <a:spcPct val="0"/>
                </a:spcAft>
                <a:buClrTx/>
                <a:buSzTx/>
                <a:buFontTx/>
                <a:buNone/>
                <a:tabLst/>
                <a:defRPr/>
              </a:pPr>
              <a:t>181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1" name="Rectangle 2">
            <a:extLst>
              <a:ext uri="{FF2B5EF4-FFF2-40B4-BE49-F238E27FC236}">
                <a16:creationId xmlns:a16="http://schemas.microsoft.com/office/drawing/2014/main" id="{AE5C3077-672E-45B2-BC87-188C53FE24C3}"/>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A6683992-31AC-4E40-81C4-8F3ED99D04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effectLst>
                  <a:outerShdw blurRad="38100" dist="38100" dir="2700000" algn="tl">
                    <a:srgbClr val="000000">
                      <a:alpha val="43137"/>
                    </a:srgbClr>
                  </a:outerShdw>
                </a:effectLst>
              </a:rPr>
              <a:t>Are Information Signals in </a:t>
            </a:r>
            <a:r>
              <a:rPr lang="en-US" sz="1200" dirty="0" err="1">
                <a:effectLst>
                  <a:outerShdw blurRad="38100" dist="38100" dir="2700000" algn="tl">
                    <a:srgbClr val="000000">
                      <a:alpha val="43137"/>
                    </a:srgbClr>
                  </a:outerShdw>
                </a:effectLst>
              </a:rPr>
              <a:t>Microsourcing</a:t>
            </a:r>
            <a:r>
              <a:rPr lang="en-US" sz="1200" dirty="0">
                <a:effectLst>
                  <a:outerShdw blurRad="38100" dist="38100" dir="2700000" algn="tl">
                    <a:srgbClr val="000000">
                      <a:alpha val="43137"/>
                    </a:srgbClr>
                  </a:outerShdw>
                </a:effectLst>
              </a:rPr>
              <a:t> Platforms reliable?: An Empirical Analysis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When do information signals convey quality in digital platforms? Inferring vendor quality in digital </a:t>
            </a:r>
            <a:r>
              <a:rPr lang="en-US" sz="1200" kern="1200" dirty="0" err="1">
                <a:solidFill>
                  <a:schemeClr val="tx1"/>
                </a:solidFill>
                <a:effectLst/>
                <a:latin typeface="Arial" charset="0"/>
                <a:ea typeface="+mn-ea"/>
                <a:cs typeface="+mn-cs"/>
              </a:rPr>
              <a:t>microsourcing</a:t>
            </a:r>
            <a:r>
              <a:rPr lang="en-US" sz="1200" kern="1200" dirty="0">
                <a:solidFill>
                  <a:schemeClr val="tx1"/>
                </a:solidFill>
                <a:effectLst/>
                <a:latin typeface="Arial" charset="0"/>
                <a:ea typeface="+mn-ea"/>
                <a:cs typeface="+mn-cs"/>
              </a:rPr>
              <a:t> platforms is challenging due to inherent information asymmetry, which can lead to adverse selection or moral hazard. Many platforms address this challenge by incorporating information signals. However, it is difficult for clients to assess whether and when such signals are true reflections of vendor quality. In this study, we test two kinds of information signals, </a:t>
            </a:r>
            <a:r>
              <a:rPr lang="en-US" sz="1200" i="1" kern="1200" dirty="0">
                <a:solidFill>
                  <a:schemeClr val="tx1"/>
                </a:solidFill>
                <a:effectLst/>
                <a:latin typeface="Arial" charset="0"/>
                <a:ea typeface="+mn-ea"/>
                <a:cs typeface="+mn-cs"/>
              </a:rPr>
              <a:t>competency signal</a:t>
            </a:r>
            <a:r>
              <a:rPr lang="en-US" sz="1200" kern="1200" dirty="0">
                <a:solidFill>
                  <a:schemeClr val="tx1"/>
                </a:solidFill>
                <a:effectLst/>
                <a:latin typeface="Arial" charset="0"/>
                <a:ea typeface="+mn-ea"/>
                <a:cs typeface="+mn-cs"/>
              </a:rPr>
              <a:t> and </a:t>
            </a:r>
            <a:r>
              <a:rPr lang="en-US" sz="1200" i="1" kern="1200" dirty="0">
                <a:solidFill>
                  <a:schemeClr val="tx1"/>
                </a:solidFill>
                <a:effectLst/>
                <a:latin typeface="Arial" charset="0"/>
                <a:ea typeface="+mn-ea"/>
                <a:cs typeface="+mn-cs"/>
              </a:rPr>
              <a:t>goal signal</a:t>
            </a:r>
            <a:r>
              <a:rPr lang="en-US" sz="1200" kern="1200" dirty="0">
                <a:solidFill>
                  <a:schemeClr val="tx1"/>
                </a:solidFill>
                <a:effectLst/>
                <a:latin typeface="Arial" charset="0"/>
                <a:ea typeface="+mn-ea"/>
                <a:cs typeface="+mn-cs"/>
              </a:rPr>
              <a:t>, as indicators of vendor quality. We argue that these two signals are stronger indicators of vendor quality in jobs of longer duration and in jobs involving greater cultural distance between vendor and client. Our empirical analysis uses a leading online </a:t>
            </a:r>
            <a:r>
              <a:rPr lang="en-US" sz="1200" kern="1200" dirty="0" err="1">
                <a:solidFill>
                  <a:schemeClr val="tx1"/>
                </a:solidFill>
                <a:effectLst/>
                <a:latin typeface="Arial" charset="0"/>
                <a:ea typeface="+mn-ea"/>
                <a:cs typeface="+mn-cs"/>
              </a:rPr>
              <a:t>microsourcing</a:t>
            </a:r>
            <a:r>
              <a:rPr lang="en-US" sz="1200" kern="1200" dirty="0">
                <a:solidFill>
                  <a:schemeClr val="tx1"/>
                </a:solidFill>
                <a:effectLst/>
                <a:latin typeface="Arial" charset="0"/>
                <a:ea typeface="+mn-ea"/>
                <a:cs typeface="+mn-cs"/>
              </a:rPr>
              <a:t> platform dataset, which contains over 5000 </a:t>
            </a:r>
            <a:r>
              <a:rPr lang="en-US" sz="1200" kern="1200" dirty="0" err="1">
                <a:solidFill>
                  <a:schemeClr val="tx1"/>
                </a:solidFill>
                <a:effectLst/>
                <a:latin typeface="Arial" charset="0"/>
                <a:ea typeface="+mn-ea"/>
                <a:cs typeface="+mn-cs"/>
              </a:rPr>
              <a:t>microsourced</a:t>
            </a:r>
            <a:r>
              <a:rPr lang="en-US" sz="1200" kern="1200" dirty="0">
                <a:solidFill>
                  <a:schemeClr val="tx1"/>
                </a:solidFill>
                <a:effectLst/>
                <a:latin typeface="Arial" charset="0"/>
                <a:ea typeface="+mn-ea"/>
                <a:cs typeface="+mn-cs"/>
              </a:rPr>
              <a:t> IT jobs completed by hundreds of vendors and clients located across dozens of countries. We obtain three main findings. First, goal signal is a more reliable indicator than competency signal without accounting for job and vendor characteristics. Second, both signals are stronger indicators of vendor quality in jobs of longer duration. Finally, both signals are stronger indicators of vendor quality in jobs with greater cultural distance between clients and vendors. This paper contributes to the literature on signaling and digital </a:t>
            </a:r>
            <a:r>
              <a:rPr lang="en-US" sz="1200" kern="1200" dirty="0" err="1">
                <a:solidFill>
                  <a:schemeClr val="tx1"/>
                </a:solidFill>
                <a:effectLst/>
                <a:latin typeface="Arial" charset="0"/>
                <a:ea typeface="+mn-ea"/>
                <a:cs typeface="+mn-cs"/>
              </a:rPr>
              <a:t>microsourcing</a:t>
            </a:r>
            <a:r>
              <a:rPr lang="en-US" sz="1200" kern="1200" dirty="0">
                <a:solidFill>
                  <a:schemeClr val="tx1"/>
                </a:solidFill>
                <a:effectLst/>
                <a:latin typeface="Arial" charset="0"/>
                <a:ea typeface="+mn-ea"/>
                <a:cs typeface="+mn-cs"/>
              </a:rPr>
              <a:t> platforms by identifying conditions under which information signals are stronger reflections of vendor quality.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i="0" kern="1200" dirty="0">
                <a:solidFill>
                  <a:schemeClr val="tx1"/>
                </a:solidFill>
                <a:effectLst/>
                <a:latin typeface="Times New Roman" pitchFamily="18" charset="0"/>
                <a:ea typeface="+mn-ea"/>
                <a:cs typeface="+mn-cs"/>
              </a:rPr>
              <a:t>This note contains final instructions for your IGNITE presentation at the Platform Strategy Research Symposium next week - Thursday, July 13.</a:t>
            </a:r>
            <a:r>
              <a:rPr lang="en-US" dirty="0"/>
              <a:t/>
            </a:r>
            <a:br>
              <a:rPr lang="en-US" dirty="0"/>
            </a:br>
            <a:r>
              <a:rPr lang="en-US" sz="1200" b="0" i="0" kern="1200" dirty="0">
                <a:solidFill>
                  <a:schemeClr val="tx1"/>
                </a:solidFill>
                <a:effectLst/>
                <a:latin typeface="Times New Roman" pitchFamily="18" charset="0"/>
                <a:ea typeface="+mn-ea"/>
                <a:cs typeface="+mn-cs"/>
              </a:rPr>
              <a:t>IGNITE sessions are fast paced, fun, and can be riveting for your entire audience. A good example is described here: </a:t>
            </a:r>
            <a:r>
              <a:rPr lang="en-US" sz="1200" b="0" i="0" kern="1200" dirty="0">
                <a:solidFill>
                  <a:schemeClr val="tx1"/>
                </a:solidFill>
                <a:effectLst/>
                <a:latin typeface="Times New Roman" pitchFamily="18" charset="0"/>
                <a:ea typeface="+mn-ea"/>
                <a:cs typeface="+mn-cs"/>
                <a:hlinkClick r:id="rId3"/>
              </a:rPr>
              <a:t>https://www.lauramfoley.com/ignite/</a:t>
            </a:r>
            <a:r>
              <a:rPr lang="en-US" sz="1200" b="0" i="0" kern="1200" dirty="0">
                <a:solidFill>
                  <a:schemeClr val="tx1"/>
                </a:solidFill>
                <a:effectLst/>
                <a:latin typeface="Times New Roman" pitchFamily="18" charset="0"/>
                <a:ea typeface="+mn-ea"/>
                <a:cs typeface="+mn-cs"/>
              </a:rPr>
              <a:t> Another one is here: </a:t>
            </a:r>
            <a:r>
              <a:rPr lang="en-US" sz="1200" b="0" i="0" kern="1200" dirty="0">
                <a:solidFill>
                  <a:schemeClr val="tx1"/>
                </a:solidFill>
                <a:effectLst/>
                <a:latin typeface="Times New Roman" pitchFamily="18" charset="0"/>
                <a:ea typeface="+mn-ea"/>
                <a:cs typeface="+mn-cs"/>
                <a:hlinkClick r:id="rId4"/>
              </a:rPr>
              <a:t>http://scottberkun.com/2009/how-to-give-a-great-ignite-talk/</a:t>
            </a:r>
            <a:r>
              <a:rPr lang="en-US" dirty="0"/>
              <a:t/>
            </a:r>
            <a:br>
              <a:rPr lang="en-US" dirty="0"/>
            </a:br>
            <a:r>
              <a:rPr lang="en-US" sz="1200" b="0" i="0" kern="1200" dirty="0">
                <a:solidFill>
                  <a:schemeClr val="tx1"/>
                </a:solidFill>
                <a:effectLst/>
                <a:latin typeface="Times New Roman" pitchFamily="18" charset="0"/>
                <a:ea typeface="+mn-ea"/>
                <a:cs typeface="+mn-cs"/>
              </a:rPr>
              <a:t>1. You have 5 minutes exactly. You will present in order, immediately back-to-back. You must leave the stage when your 5 minutes are up.</a:t>
            </a:r>
            <a:r>
              <a:rPr lang="en-US" dirty="0"/>
              <a:t/>
            </a:r>
            <a:br>
              <a:rPr lang="en-US" dirty="0"/>
            </a:br>
            <a:r>
              <a:rPr lang="en-US" sz="1200" b="0" i="0" kern="1200" dirty="0">
                <a:solidFill>
                  <a:schemeClr val="tx1"/>
                </a:solidFill>
                <a:effectLst/>
                <a:latin typeface="Times New Roman" pitchFamily="18" charset="0"/>
                <a:ea typeface="+mn-ea"/>
                <a:cs typeface="+mn-cs"/>
              </a:rPr>
              <a:t>2. You have 20 slides exactly, advancing automatically each 15 seconds. You do NOT have control of the clicker.</a:t>
            </a:r>
            <a:r>
              <a:rPr lang="en-US" dirty="0"/>
              <a:t/>
            </a:r>
            <a:br>
              <a:rPr lang="en-US" dirty="0"/>
            </a:br>
            <a:r>
              <a:rPr lang="en-US" sz="1200" b="0" i="0" kern="1200" dirty="0">
                <a:solidFill>
                  <a:schemeClr val="tx1"/>
                </a:solidFill>
                <a:effectLst/>
                <a:latin typeface="Times New Roman" pitchFamily="18" charset="0"/>
                <a:ea typeface="+mn-ea"/>
                <a:cs typeface="+mn-cs"/>
              </a:rPr>
              <a:t>3. If you want 30, 45, 60 seconds or more for a topic, just duplicate that slide. Two minutes for one image would be 8 versions of the same slide.</a:t>
            </a:r>
            <a:r>
              <a:rPr lang="en-US" dirty="0"/>
              <a:t/>
            </a:r>
            <a:br>
              <a:rPr lang="en-US" dirty="0"/>
            </a:br>
            <a:r>
              <a:rPr lang="en-US" sz="1200" b="0" i="0" kern="1200" dirty="0">
                <a:solidFill>
                  <a:schemeClr val="tx1"/>
                </a:solidFill>
                <a:effectLst/>
                <a:latin typeface="Times New Roman" pitchFamily="18" charset="0"/>
                <a:ea typeface="+mn-ea"/>
                <a:cs typeface="+mn-cs"/>
              </a:rPr>
              <a:t>4. Any "build" or "animation" should be part of the 15 second slide advance. ALL slides will be reset to advance in 15 seconds regardless of any prior settings.</a:t>
            </a:r>
            <a:r>
              <a:rPr lang="en-US" dirty="0"/>
              <a:t/>
            </a:r>
            <a:br>
              <a:rPr lang="en-US" dirty="0"/>
            </a:br>
            <a:r>
              <a:rPr lang="en-US" sz="1200" b="0" i="0" kern="1200" dirty="0">
                <a:solidFill>
                  <a:schemeClr val="tx1"/>
                </a:solidFill>
                <a:effectLst/>
                <a:latin typeface="Times New Roman" pitchFamily="18" charset="0"/>
                <a:ea typeface="+mn-ea"/>
                <a:cs typeface="+mn-cs"/>
              </a:rPr>
              <a:t>5. Any slide deck longer than 20 will be cut at 20. Any slide deck shorter than 20 will duplicate the last slide to reach 20.</a:t>
            </a:r>
            <a:r>
              <a:rPr lang="en-US" dirty="0"/>
              <a:t/>
            </a:r>
            <a:br>
              <a:rPr lang="en-US" dirty="0"/>
            </a:br>
            <a:r>
              <a:rPr lang="en-US" sz="1200" b="0" i="0" kern="1200" dirty="0">
                <a:solidFill>
                  <a:schemeClr val="tx1"/>
                </a:solidFill>
                <a:effectLst/>
                <a:latin typeface="Times New Roman" pitchFamily="18" charset="0"/>
                <a:ea typeface="+mn-ea"/>
                <a:cs typeface="+mn-cs"/>
              </a:rPr>
              <a:t>6. Slides are due to Jessica </a:t>
            </a:r>
            <a:r>
              <a:rPr lang="en-US" sz="1200" b="0" i="0" kern="1200" dirty="0" err="1">
                <a:solidFill>
                  <a:schemeClr val="tx1"/>
                </a:solidFill>
                <a:effectLst/>
                <a:latin typeface="Times New Roman" pitchFamily="18" charset="0"/>
                <a:ea typeface="+mn-ea"/>
                <a:cs typeface="+mn-cs"/>
              </a:rPr>
              <a:t>Orthman</a:t>
            </a:r>
            <a:r>
              <a:rPr lang="en-US" sz="1200" b="0" i="0" kern="1200" dirty="0">
                <a:solidFill>
                  <a:schemeClr val="tx1"/>
                </a:solidFill>
                <a:effectLst/>
                <a:latin typeface="Times New Roman" pitchFamily="18" charset="0"/>
                <a:ea typeface="+mn-ea"/>
                <a:cs typeface="+mn-cs"/>
              </a:rPr>
              <a:t> (</a:t>
            </a:r>
            <a:r>
              <a:rPr lang="en-US" sz="1200" b="0" i="0" kern="1200" dirty="0">
                <a:solidFill>
                  <a:schemeClr val="tx1"/>
                </a:solidFill>
                <a:effectLst/>
                <a:latin typeface="Times New Roman" pitchFamily="18" charset="0"/>
                <a:ea typeface="+mn-ea"/>
                <a:cs typeface="+mn-cs"/>
                <a:hlinkClick r:id="rId5"/>
              </a:rPr>
              <a:t>jrco@bu.edu</a:t>
            </a:r>
            <a:r>
              <a:rPr lang="en-US" sz="1200" b="0" i="0" kern="1200" dirty="0">
                <a:solidFill>
                  <a:schemeClr val="tx1"/>
                </a:solidFill>
                <a:effectLst/>
                <a:latin typeface="Times New Roman" pitchFamily="18" charset="0"/>
                <a:ea typeface="+mn-ea"/>
                <a:cs typeface="+mn-cs"/>
              </a:rPr>
              <a:t>) by end of day July 9. IGNITE slides cannot be accepted late, in order to provide time to assemble all presentations.</a:t>
            </a:r>
            <a:r>
              <a:rPr lang="en-US" dirty="0"/>
              <a:t/>
            </a:r>
            <a:br>
              <a:rPr lang="en-US" dirty="0"/>
            </a:br>
            <a:r>
              <a:rPr lang="en-US" sz="1200" b="0" i="0" kern="1200" dirty="0">
                <a:solidFill>
                  <a:schemeClr val="tx1"/>
                </a:solidFill>
                <a:effectLst/>
                <a:latin typeface="Times New Roman" pitchFamily="18" charset="0"/>
                <a:ea typeface="+mn-ea"/>
                <a:cs typeface="+mn-cs"/>
              </a:rPr>
              <a:t>7. For the file name, use the format &lt;#&gt;_&lt;last-name&gt;.pptx where &lt;#&gt; is the number of your talk and &lt;</a:t>
            </a:r>
            <a:r>
              <a:rPr lang="en-US" sz="1200" b="0" i="0" kern="1200" dirty="0" err="1">
                <a:solidFill>
                  <a:schemeClr val="tx1"/>
                </a:solidFill>
                <a:effectLst/>
                <a:latin typeface="Times New Roman" pitchFamily="18" charset="0"/>
                <a:ea typeface="+mn-ea"/>
                <a:cs typeface="+mn-cs"/>
              </a:rPr>
              <a:t>last_name</a:t>
            </a:r>
            <a:r>
              <a:rPr lang="en-US" sz="1200" b="0" i="0" kern="1200" dirty="0">
                <a:solidFill>
                  <a:schemeClr val="tx1"/>
                </a:solidFill>
                <a:effectLst/>
                <a:latin typeface="Times New Roman" pitchFamily="18" charset="0"/>
                <a:ea typeface="+mn-ea"/>
                <a:cs typeface="+mn-cs"/>
              </a:rPr>
              <a:t>&gt; is the family name of the presenter. Your talk number is on the website here </a:t>
            </a:r>
            <a:r>
              <a:rPr lang="en-US" sz="1200" b="0" i="0" kern="1200" dirty="0">
                <a:solidFill>
                  <a:schemeClr val="tx1"/>
                </a:solidFill>
                <a:effectLst/>
                <a:latin typeface="Times New Roman" pitchFamily="18" charset="0"/>
                <a:ea typeface="+mn-ea"/>
                <a:cs typeface="+mn-cs"/>
                <a:hlinkClick r:id="rId6"/>
              </a:rPr>
              <a:t>http://questromworld.bu.edu/platformstrategy/agenda/</a:t>
            </a:r>
            <a:r>
              <a:rPr lang="en-US" dirty="0"/>
              <a:t/>
            </a:r>
            <a:br>
              <a:rPr lang="en-US" dirty="0"/>
            </a:br>
            <a:r>
              <a:rPr lang="en-US" sz="1200" b="0" i="0" kern="1200" dirty="0">
                <a:solidFill>
                  <a:schemeClr val="tx1"/>
                </a:solidFill>
                <a:effectLst/>
                <a:latin typeface="Times New Roman" pitchFamily="18" charset="0"/>
                <a:ea typeface="+mn-ea"/>
                <a:cs typeface="+mn-cs"/>
              </a:rPr>
              <a:t>Again, slides CANNOT be accepted late in order to give time to assemble the presentations.</a:t>
            </a:r>
            <a:r>
              <a:rPr lang="en-US" dirty="0"/>
              <a:t/>
            </a:r>
            <a:br>
              <a:rPr lang="en-US" dirty="0"/>
            </a:br>
            <a:r>
              <a:rPr lang="en-US" sz="1200" b="0" i="0" kern="1200" dirty="0">
                <a:solidFill>
                  <a:schemeClr val="tx1"/>
                </a:solidFill>
                <a:effectLst/>
                <a:latin typeface="Times New Roman" pitchFamily="18" charset="0"/>
                <a:ea typeface="+mn-ea"/>
                <a:cs typeface="+mn-cs"/>
              </a:rPr>
              <a:t>You also have the opportunity to present your material with a poster during cocktails immediately following. This gives a great opportunity to interact with the audience.</a:t>
            </a:r>
            <a:r>
              <a:rPr lang="en-US" dirty="0"/>
              <a:t/>
            </a:r>
            <a:br>
              <a:rPr lang="en-US" dirty="0"/>
            </a:br>
            <a:endParaRPr lang="en-US" dirty="0">
              <a:effectLst/>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1" kern="1200" dirty="0">
              <a:solidFill>
                <a:schemeClr val="tx1"/>
              </a:solidFill>
              <a:effectLst/>
              <a:latin typeface="Arial" charset="0"/>
              <a:ea typeface="+mn-ea"/>
              <a:cs typeface="+mn-cs"/>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736529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466375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years ago</a:t>
            </a:r>
          </a:p>
          <a:p>
            <a:r>
              <a:rPr lang="en-US" dirty="0"/>
              <a:t>30 years ago: Electronic Markets </a:t>
            </a:r>
            <a:r>
              <a:rPr lang="en-US" dirty="0">
                <a:solidFill>
                  <a:srgbClr val="FF0000"/>
                </a:solidFill>
              </a:rPr>
              <a:t>or</a:t>
            </a:r>
            <a:r>
              <a:rPr lang="en-US" dirty="0"/>
              <a:t> Electronic Hierarchies?</a:t>
            </a:r>
          </a:p>
          <a:p>
            <a:r>
              <a:rPr lang="en-US" dirty="0"/>
              <a:t>Reduced Coordination Costs enabled by digitization: Electronic Markets Replacing Electronic Hierarchies</a:t>
            </a:r>
          </a:p>
        </p:txBody>
      </p:sp>
      <p:sp>
        <p:nvSpPr>
          <p:cNvPr id="4" name="Slide Number Placeholder 3"/>
          <p:cNvSpPr>
            <a:spLocks noGrp="1"/>
          </p:cNvSpPr>
          <p:nvPr>
            <p:ph type="sldNum" sz="quarter" idx="10"/>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0E1787C7-62F8-48EE-A205-00C265D69E72}"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1863" rtl="0" eaLnBrk="0" fontAlgn="base" latinLnBrk="0" hangingPunct="0">
                <a:lnSpc>
                  <a:spcPct val="100000"/>
                </a:lnSpc>
                <a:spcBef>
                  <a:spcPct val="0"/>
                </a:spcBef>
                <a:spcAft>
                  <a:spcPct val="0"/>
                </a:spcAft>
                <a:buClrTx/>
                <a:buSzTx/>
                <a:buFontTx/>
                <a:buNone/>
                <a:tabLst/>
                <a:defRPr/>
              </a:pPr>
              <a:t>182</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62970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C66C6C2D-0A8A-4C06-A713-BE2D9D00D03D}"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31863" rtl="0" eaLnBrk="0" fontAlgn="base" latinLnBrk="0" hangingPunct="0">
                <a:lnSpc>
                  <a:spcPct val="100000"/>
                </a:lnSpc>
                <a:spcBef>
                  <a:spcPct val="0"/>
                </a:spcBef>
                <a:spcAft>
                  <a:spcPct val="0"/>
                </a:spcAft>
                <a:buClrTx/>
                <a:buSzTx/>
                <a:buFontTx/>
                <a:buNone/>
                <a:tabLst/>
                <a:defRPr/>
              </a:pPr>
              <a:t>183</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63202" name="Rectangle 2"/>
          <p:cNvSpPr>
            <a:spLocks noGrp="1" noRot="1" noChangeAspect="1" noChangeArrowheads="1" noTextEdit="1"/>
          </p:cNvSpPr>
          <p:nvPr>
            <p:ph type="sldImg"/>
          </p:nvPr>
        </p:nvSpPr>
        <p:spPr>
          <a:xfrm>
            <a:off x="409575" y="698500"/>
            <a:ext cx="6192838" cy="3484563"/>
          </a:xfrm>
          <a:ln/>
        </p:spPr>
      </p:sp>
      <p:sp>
        <p:nvSpPr>
          <p:cNvPr id="563203" name="Rectangle 3"/>
          <p:cNvSpPr>
            <a:spLocks noGrp="1" noChangeArrowheads="1"/>
          </p:cNvSpPr>
          <p:nvPr>
            <p:ph type="body" idx="1"/>
          </p:nvPr>
        </p:nvSpPr>
        <p:spPr/>
        <p:txBody>
          <a:bodyPr/>
          <a:lstStyle/>
          <a:p>
            <a:r>
              <a:rPr lang="en-US" sz="2400" dirty="0">
                <a:solidFill>
                  <a:srgbClr val="0E1196"/>
                </a:solidFill>
                <a:ea typeface="Segoe UI Black" panose="020B0A02040204020203" pitchFamily="34" charset="0"/>
                <a:cs typeface="Times New Roman" panose="02020603050405020304" pitchFamily="18" charset="0"/>
              </a:rPr>
              <a:t>Today</a:t>
            </a:r>
          </a:p>
          <a:p>
            <a:r>
              <a:rPr lang="en-US" sz="2400" dirty="0">
                <a:solidFill>
                  <a:srgbClr val="0E1196"/>
                </a:solidFill>
                <a:ea typeface="Segoe UI Black" panose="020B0A02040204020203" pitchFamily="34" charset="0"/>
                <a:cs typeface="Times New Roman" panose="02020603050405020304" pitchFamily="18" charset="0"/>
              </a:rPr>
              <a:t>Are “Platforms” replacing “Pipelines”? </a:t>
            </a:r>
            <a:r>
              <a:rPr lang="en-US" sz="2400" dirty="0">
                <a:cs typeface="Times New Roman" panose="02020603050405020304" pitchFamily="18" charset="0"/>
              </a:rPr>
              <a:t>From Firms to Platforms; </a:t>
            </a:r>
            <a:r>
              <a:rPr lang="en-US" sz="2400" b="1" dirty="0">
                <a:cs typeface="Times New Roman" panose="02020603050405020304" pitchFamily="18" charset="0"/>
              </a:rPr>
              <a:t>Firms (VARs)</a:t>
            </a:r>
          </a:p>
          <a:p>
            <a:pPr>
              <a:buNone/>
            </a:pPr>
            <a:r>
              <a:rPr lang="en-US" sz="3200" dirty="0">
                <a:solidFill>
                  <a:srgbClr val="000000"/>
                </a:solidFill>
                <a:cs typeface="Times New Roman" panose="02020603050405020304" pitchFamily="18" charset="0"/>
              </a:rPr>
              <a:t>Parker et al 2016 (1) People understand the razors &amp; blades strategy (same as cellphones &amp; minutes, printers &amp; ink) </a:t>
            </a:r>
            <a:r>
              <a:rPr lang="en-US" sz="2400" dirty="0">
                <a:solidFill>
                  <a:schemeClr val="bg1">
                    <a:lumMod val="50000"/>
                  </a:schemeClr>
                </a:solidFill>
                <a:cs typeface="Times New Roman" panose="02020603050405020304" pitchFamily="18" charset="0"/>
              </a:rPr>
              <a:t>Give away one thing, charge for another, The SAME person gets both items </a:t>
            </a:r>
            <a:r>
              <a:rPr lang="en-US" sz="3200" dirty="0">
                <a:solidFill>
                  <a:srgbClr val="000000"/>
                </a:solidFill>
                <a:cs typeface="Times New Roman" panose="02020603050405020304" pitchFamily="18" charset="0"/>
              </a:rPr>
              <a:t>(2) People often misunderstand 2-sided network pricing: </a:t>
            </a:r>
            <a:r>
              <a:rPr lang="en-US" sz="2400" dirty="0">
                <a:solidFill>
                  <a:srgbClr val="7F7F7F"/>
                </a:solidFill>
                <a:cs typeface="Times New Roman" panose="02020603050405020304" pitchFamily="18" charset="0"/>
              </a:rPr>
              <a:t>Subsidize one party in order to attract then charge another party, Subsidy side and money side of the market are DIFFERENT parties (like women &amp; men on ladies’ nights) (3)</a:t>
            </a:r>
            <a:r>
              <a:rPr lang="en-US" sz="2400" baseline="0" dirty="0">
                <a:solidFill>
                  <a:srgbClr val="7F7F7F"/>
                </a:solidFill>
                <a:cs typeface="Times New Roman" panose="02020603050405020304" pitchFamily="18" charset="0"/>
              </a:rPr>
              <a:t> </a:t>
            </a:r>
            <a:r>
              <a:rPr lang="en-US" sz="3200" dirty="0">
                <a:solidFill>
                  <a:srgbClr val="000000"/>
                </a:solidFill>
                <a:cs typeface="Times New Roman" panose="02020603050405020304" pitchFamily="18" charset="0"/>
              </a:rPr>
              <a:t>Monetization is trickier for 2-sided networks: </a:t>
            </a:r>
            <a:r>
              <a:rPr lang="en-US" sz="2400" dirty="0">
                <a:solidFill>
                  <a:schemeClr val="bg1">
                    <a:lumMod val="50000"/>
                  </a:schemeClr>
                </a:solidFill>
                <a:cs typeface="Times New Roman" panose="02020603050405020304" pitchFamily="18" charset="0"/>
              </a:rPr>
              <a:t>Charging the wrong side (or both) reduces growth and network effects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2400" b="1" dirty="0">
                <a:solidFill>
                  <a:prstClr val="black"/>
                </a:solidFill>
                <a:cs typeface="Times New Roman" panose="02020603050405020304" pitchFamily="18" charset="0"/>
              </a:rPr>
              <a:t>Q: Why is price more important in network markets? </a:t>
            </a:r>
            <a:r>
              <a:rPr lang="en-US" sz="2400" b="1" dirty="0">
                <a:solidFill>
                  <a:srgbClr val="7F7F7F"/>
                </a:solidFill>
                <a:cs typeface="Times New Roman" panose="02020603050405020304" pitchFamily="18" charset="0"/>
              </a:rPr>
              <a:t>A: The entire demand curve can </a:t>
            </a:r>
            <a:r>
              <a:rPr lang="en-US" sz="2400" b="1" i="1" dirty="0">
                <a:solidFill>
                  <a:srgbClr val="7F7F7F"/>
                </a:solidFill>
                <a:cs typeface="Times New Roman" panose="02020603050405020304" pitchFamily="18" charset="0"/>
              </a:rPr>
              <a:t>change</a:t>
            </a:r>
            <a:r>
              <a:rPr lang="en-US" sz="2400" b="1" dirty="0">
                <a:solidFill>
                  <a:srgbClr val="7F7F7F"/>
                </a:solidFill>
                <a:cs typeface="Times New Roman" panose="02020603050405020304" pitchFamily="18" charset="0"/>
              </a:rPr>
              <a:t> with price.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2400" b="1" dirty="0">
                <a:solidFill>
                  <a:prstClr val="black"/>
                </a:solidFill>
                <a:cs typeface="Times New Roman" panose="02020603050405020304" pitchFamily="18" charset="0"/>
              </a:rPr>
              <a:t>Q: Why is price more strategic in 2-sided networks? </a:t>
            </a:r>
            <a:r>
              <a:rPr lang="en-US" sz="2400" b="1" dirty="0">
                <a:solidFill>
                  <a:srgbClr val="7F7F7F"/>
                </a:solidFill>
                <a:cs typeface="Times New Roman" panose="02020603050405020304" pitchFamily="18" charset="0"/>
              </a:rPr>
              <a:t>A: Imagine competing on the subsidy side – you need a source of subsidy at least as great. </a:t>
            </a:r>
          </a:p>
          <a:p>
            <a:r>
              <a:rPr lang="en-US" sz="2400" kern="1200" dirty="0">
                <a:solidFill>
                  <a:schemeClr val="tx1"/>
                </a:solidFill>
                <a:effectLst/>
                <a:cs typeface="Times New Roman" panose="02020603050405020304" pitchFamily="18" charset="0"/>
              </a:rPr>
              <a:t>Most companies in the world can be classified as pipelines (BP) and platforms (</a:t>
            </a:r>
            <a:r>
              <a:rPr lang="en-US" sz="2400" kern="1200" dirty="0" err="1">
                <a:solidFill>
                  <a:schemeClr val="tx1"/>
                </a:solidFill>
                <a:effectLst/>
                <a:cs typeface="Times New Roman" panose="02020603050405020304" pitchFamily="18" charset="0"/>
              </a:rPr>
              <a:t>UnitedHealthGroup</a:t>
            </a:r>
            <a:r>
              <a:rPr lang="en-US" sz="2400" kern="1200" dirty="0">
                <a:solidFill>
                  <a:schemeClr val="tx1"/>
                </a:solidFill>
                <a:effectLst/>
                <a:cs typeface="Times New Roman" panose="02020603050405020304" pitchFamily="18" charset="0"/>
              </a:rPr>
              <a:t>—it connects patients with providers). Increasingly Pipelines facing competition from High Clock-speed Digital “Platforms” platforms (which are quicker in responding to customer needs) and trying to incorporate platform thinking in their businesses Talk about 1-2 examples: How is Walmart including platform in its business by acquiring Jets.com(?), Unilever acquired </a:t>
            </a:r>
            <a:r>
              <a:rPr lang="en-US" sz="2400" kern="1200" dirty="0" err="1">
                <a:solidFill>
                  <a:schemeClr val="tx1"/>
                </a:solidFill>
                <a:effectLst/>
                <a:cs typeface="Times New Roman" panose="02020603050405020304" pitchFamily="18" charset="0"/>
              </a:rPr>
              <a:t>DollarShave</a:t>
            </a:r>
            <a:r>
              <a:rPr lang="en-US" sz="2400" kern="1200" dirty="0">
                <a:solidFill>
                  <a:schemeClr val="tx1"/>
                </a:solidFill>
                <a:effectLst/>
                <a:cs typeface="Times New Roman" panose="02020603050405020304" pitchFamily="18" charset="0"/>
              </a:rPr>
              <a:t>, Avis acquired Zipcar; how is Amazon going the other way to open brick-and-mortar stores, Trend toward omnichannel strategies, Focused companies becoming like conglomerates (Google, Amazon, Tesla, Apple, Microsoft, Uber– increasingly harder to define them by one particular industry)</a:t>
            </a:r>
          </a:p>
          <a:p>
            <a:r>
              <a:rPr lang="en-US" sz="2400" kern="1200" dirty="0">
                <a:solidFill>
                  <a:schemeClr val="tx1"/>
                </a:solidFill>
                <a:effectLst/>
                <a:cs typeface="Times New Roman" panose="02020603050405020304" pitchFamily="18" charset="0"/>
              </a:rPr>
              <a:t>Given these dynamics, acquiring software capabilities is important for firms across different industries. There is an imperative to change how IT department functions to respond to need for transformation in business models, in addition to responding to technologies. Together the forces such as increasing </a:t>
            </a:r>
            <a:r>
              <a:rPr lang="en-US" sz="2400" kern="1200" dirty="0" err="1">
                <a:solidFill>
                  <a:schemeClr val="tx1"/>
                </a:solidFill>
                <a:effectLst/>
                <a:cs typeface="Times New Roman" panose="02020603050405020304" pitchFamily="18" charset="0"/>
              </a:rPr>
              <a:t>clockspeed</a:t>
            </a:r>
            <a:r>
              <a:rPr lang="en-US" sz="2400" kern="1200" dirty="0">
                <a:solidFill>
                  <a:schemeClr val="tx1"/>
                </a:solidFill>
                <a:effectLst/>
                <a:cs typeface="Times New Roman" panose="02020603050405020304" pitchFamily="18" charset="0"/>
              </a:rPr>
              <a:t> and changing customer requirements, and need to compete with platform companies are causing a fundamental shift in software development approaches of incumbents.</a:t>
            </a:r>
          </a:p>
          <a:p>
            <a:r>
              <a:rPr lang="en-US" sz="2400" kern="1200" dirty="0">
                <a:solidFill>
                  <a:schemeClr val="tx1"/>
                </a:solidFill>
                <a:effectLst/>
                <a:cs typeface="Times New Roman" panose="02020603050405020304" pitchFamily="18" charset="0"/>
              </a:rPr>
              <a:t> </a:t>
            </a:r>
            <a:endParaRPr lang="en-US" sz="2400" b="1" dirty="0">
              <a:solidFill>
                <a:srgbClr val="7F7F7F"/>
              </a:solidFill>
              <a:cs typeface="Times New Roman" panose="02020603050405020304" pitchFamily="18"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2400" b="1" dirty="0">
              <a:cs typeface="Times New Roman" panose="02020603050405020304" pitchFamily="18" charset="0"/>
            </a:endParaRPr>
          </a:p>
          <a:p>
            <a:endParaRPr lang="en-US" sz="2400" dirty="0">
              <a:cs typeface="Times New Roman" panose="02020603050405020304" pitchFamily="18" charset="0"/>
            </a:endParaRPr>
          </a:p>
          <a:p>
            <a:endParaRPr lang="en-US" dirty="0">
              <a:cs typeface="Times New Roman" panose="02020603050405020304" pitchFamily="18" charset="0"/>
            </a:endParaRPr>
          </a:p>
          <a:p>
            <a:endParaRPr lang="en-US" dirty="0"/>
          </a:p>
        </p:txBody>
      </p:sp>
    </p:spTree>
    <p:extLst>
      <p:ext uri="{BB962C8B-B14F-4D97-AF65-F5344CB8AC3E}">
        <p14:creationId xmlns:p14="http://schemas.microsoft.com/office/powerpoint/2010/main" val="60009659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Transforming labor markets for IT work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There is an app for that</a:t>
            </a:r>
            <a:endParaRPr lang="en-US" sz="1200" b="0" i="0" kern="1200" dirty="0">
              <a:solidFill>
                <a:schemeClr val="tx1"/>
              </a:solidFill>
              <a:effectLst/>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Times New Roman" pitchFamily="18" charset="0"/>
                <a:ea typeface="+mn-ea"/>
                <a:cs typeface="+mn-cs"/>
              </a:rPr>
              <a:t>Jan 3, 2015 Issue Cover: Freelancer.com and </a:t>
            </a:r>
            <a:r>
              <a:rPr lang="en-US" sz="1200" b="0" i="0" kern="1200" dirty="0" err="1">
                <a:solidFill>
                  <a:schemeClr val="tx1"/>
                </a:solidFill>
                <a:effectLst/>
                <a:latin typeface="Times New Roman" pitchFamily="18" charset="0"/>
                <a:ea typeface="+mn-ea"/>
                <a:cs typeface="+mn-cs"/>
              </a:rPr>
              <a:t>Elance-oDesk</a:t>
            </a:r>
            <a:r>
              <a:rPr lang="en-US" sz="1200" b="0" i="0" kern="1200" dirty="0">
                <a:solidFill>
                  <a:schemeClr val="tx1"/>
                </a:solidFill>
                <a:effectLst/>
                <a:latin typeface="Times New Roman" pitchFamily="18" charset="0"/>
                <a:ea typeface="+mn-ea"/>
                <a:cs typeface="+mn-cs"/>
              </a:rPr>
              <a:t>, which links up 9.3m workers for hire with 3.7m companies.</a:t>
            </a:r>
          </a:p>
          <a:p>
            <a:r>
              <a:rPr lang="en-US" dirty="0"/>
              <a:t>https://www.economist.com/news/leaders/21637393-rise-demand-economy-poses-difficult-questions-workers-companies-and</a:t>
            </a:r>
          </a:p>
          <a:p>
            <a:r>
              <a:rPr lang="en-US" sz="1200" b="0" i="0" kern="1200" dirty="0">
                <a:solidFill>
                  <a:schemeClr val="tx1"/>
                </a:solidFill>
                <a:effectLst/>
                <a:latin typeface="Times New Roman" pitchFamily="18" charset="0"/>
                <a:ea typeface="+mn-ea"/>
                <a:cs typeface="+mn-cs"/>
              </a:rPr>
              <a:t>IN THE early 20th century Henry Ford combined moving assembly lines with mass </a:t>
            </a:r>
            <a:r>
              <a:rPr lang="en-US" sz="1200" b="0" i="0" kern="1200" dirty="0" err="1">
                <a:solidFill>
                  <a:schemeClr val="tx1"/>
                </a:solidFill>
                <a:effectLst/>
                <a:latin typeface="Times New Roman" pitchFamily="18" charset="0"/>
                <a:ea typeface="+mn-ea"/>
                <a:cs typeface="+mn-cs"/>
              </a:rPr>
              <a:t>labour</a:t>
            </a:r>
            <a:r>
              <a:rPr lang="en-US" sz="1200" b="0" i="0" kern="1200" dirty="0">
                <a:solidFill>
                  <a:schemeClr val="tx1"/>
                </a:solidFill>
                <a:effectLst/>
                <a:latin typeface="Times New Roman" pitchFamily="18" charset="0"/>
                <a:ea typeface="+mn-ea"/>
                <a:cs typeface="+mn-cs"/>
              </a:rPr>
              <a:t> to make building cars much cheaper and quicker—thus turning the automobile from a rich man’s toy into transport for the masses. Today a growing group of entrepreneurs is striving to do the same to services, bringing together computer power with freelance workers to supply luxuries that were once reserved for the wealthy. Uber provides chauffeurs. Handy supplies cleaners. </a:t>
            </a:r>
            <a:r>
              <a:rPr lang="en-US" sz="1200" b="0" i="0" kern="1200" dirty="0" err="1">
                <a:solidFill>
                  <a:schemeClr val="tx1"/>
                </a:solidFill>
                <a:effectLst/>
                <a:latin typeface="Times New Roman" pitchFamily="18" charset="0"/>
                <a:ea typeface="+mn-ea"/>
                <a:cs typeface="+mn-cs"/>
              </a:rPr>
              <a:t>SpoonRocket</a:t>
            </a:r>
            <a:r>
              <a:rPr lang="en-US" sz="1200" b="0" i="0" kern="1200" dirty="0">
                <a:solidFill>
                  <a:schemeClr val="tx1"/>
                </a:solidFill>
                <a:effectLst/>
                <a:latin typeface="Times New Roman" pitchFamily="18" charset="0"/>
                <a:ea typeface="+mn-ea"/>
                <a:cs typeface="+mn-cs"/>
              </a:rPr>
              <a:t> delivers restaurant meals to your door. </a:t>
            </a:r>
            <a:r>
              <a:rPr lang="en-US" sz="1200" b="0" i="0" kern="1200" dirty="0" err="1">
                <a:solidFill>
                  <a:schemeClr val="tx1"/>
                </a:solidFill>
                <a:effectLst/>
                <a:latin typeface="Times New Roman" pitchFamily="18" charset="0"/>
                <a:ea typeface="+mn-ea"/>
                <a:cs typeface="+mn-cs"/>
              </a:rPr>
              <a:t>Instacart</a:t>
            </a:r>
            <a:r>
              <a:rPr lang="en-US" sz="1200" b="0" i="0" kern="1200" dirty="0">
                <a:solidFill>
                  <a:schemeClr val="tx1"/>
                </a:solidFill>
                <a:effectLst/>
                <a:latin typeface="Times New Roman" pitchFamily="18" charset="0"/>
                <a:ea typeface="+mn-ea"/>
                <a:cs typeface="+mn-cs"/>
              </a:rPr>
              <a:t> keeps your fridge stocked. In San Francisco a young computer programmer can already live like a princess.</a:t>
            </a:r>
          </a:p>
          <a:p>
            <a:r>
              <a:rPr lang="en-US" sz="1200" b="0" i="0" kern="1200" dirty="0">
                <a:solidFill>
                  <a:schemeClr val="tx1"/>
                </a:solidFill>
                <a:effectLst/>
                <a:latin typeface="Times New Roman" pitchFamily="18" charset="0"/>
                <a:ea typeface="+mn-ea"/>
                <a:cs typeface="+mn-cs"/>
              </a:rPr>
              <a:t>Yet this on-demand economy goes much wider than the occasional luxury. Click on </a:t>
            </a:r>
            <a:r>
              <a:rPr lang="en-US" sz="1200" b="0" i="0" kern="1200" dirty="0" err="1">
                <a:solidFill>
                  <a:schemeClr val="tx1"/>
                </a:solidFill>
                <a:effectLst/>
                <a:latin typeface="Times New Roman" pitchFamily="18" charset="0"/>
                <a:ea typeface="+mn-ea"/>
                <a:cs typeface="+mn-cs"/>
              </a:rPr>
              <a:t>Medicast’s</a:t>
            </a:r>
            <a:r>
              <a:rPr lang="en-US" sz="1200" b="0" i="0" kern="1200" dirty="0">
                <a:solidFill>
                  <a:schemeClr val="tx1"/>
                </a:solidFill>
                <a:effectLst/>
                <a:latin typeface="Times New Roman" pitchFamily="18" charset="0"/>
                <a:ea typeface="+mn-ea"/>
                <a:cs typeface="+mn-cs"/>
              </a:rPr>
              <a:t> app, and a doctor will be knocking on your door within two hours. Want a lawyer or a consultant? Axiom will supply the former, Eden McCallum the latter. Other companies offer prizes to freelances to solve R&amp;D problems or to come up with advertising ideas. And a growing number of agencies are delivering freelances of all sorts, such as Freelancer.com and </a:t>
            </a:r>
            <a:r>
              <a:rPr lang="en-US" sz="1200" b="0" i="0" kern="1200" dirty="0" err="1">
                <a:solidFill>
                  <a:schemeClr val="tx1"/>
                </a:solidFill>
                <a:effectLst/>
                <a:latin typeface="Times New Roman" pitchFamily="18" charset="0"/>
                <a:ea typeface="+mn-ea"/>
                <a:cs typeface="+mn-cs"/>
              </a:rPr>
              <a:t>Elance-oDesk</a:t>
            </a:r>
            <a:r>
              <a:rPr lang="en-US" sz="1200" b="0" i="0" kern="1200" dirty="0">
                <a:solidFill>
                  <a:schemeClr val="tx1"/>
                </a:solidFill>
                <a:effectLst/>
                <a:latin typeface="Times New Roman" pitchFamily="18" charset="0"/>
                <a:ea typeface="+mn-ea"/>
                <a:cs typeface="+mn-cs"/>
              </a:rPr>
              <a:t>, which links up 9.3m workers for hire with 3.7m companies.</a:t>
            </a:r>
          </a:p>
          <a:p>
            <a:r>
              <a:rPr lang="en-US" sz="1200" b="0" i="0" kern="1200" dirty="0">
                <a:solidFill>
                  <a:schemeClr val="tx1"/>
                </a:solidFill>
                <a:effectLst/>
                <a:latin typeface="Times New Roman" pitchFamily="18" charset="0"/>
                <a:ea typeface="+mn-ea"/>
                <a:cs typeface="+mn-cs"/>
              </a:rPr>
              <a:t>Latest updates</a:t>
            </a:r>
          </a:p>
          <a:p>
            <a:r>
              <a:rPr lang="en-US" sz="1200" b="0" i="0" kern="1200" dirty="0">
                <a:solidFill>
                  <a:schemeClr val="tx1"/>
                </a:solidFill>
                <a:effectLst/>
                <a:latin typeface="Times New Roman" pitchFamily="18" charset="0"/>
                <a:ea typeface="+mn-ea"/>
                <a:cs typeface="+mn-cs"/>
              </a:rPr>
              <a:t>The on-demand economy is small, but it is growing quickly (see </a:t>
            </a:r>
            <a:r>
              <a:rPr lang="en-US" sz="1200" b="0" i="0" u="none" strike="noStrike" kern="1200" dirty="0">
                <a:solidFill>
                  <a:schemeClr val="tx1"/>
                </a:solidFill>
                <a:effectLst/>
                <a:latin typeface="Times New Roman" pitchFamily="18" charset="0"/>
                <a:ea typeface="+mn-ea"/>
                <a:cs typeface="+mn-cs"/>
                <a:hlinkClick r:id="rId3"/>
              </a:rPr>
              <a:t>article</a:t>
            </a:r>
            <a:r>
              <a:rPr lang="en-US" sz="1200" b="0" i="0" kern="1200" dirty="0">
                <a:solidFill>
                  <a:schemeClr val="tx1"/>
                </a:solidFill>
                <a:effectLst/>
                <a:latin typeface="Times New Roman" pitchFamily="18" charset="0"/>
                <a:ea typeface="+mn-ea"/>
                <a:cs typeface="+mn-cs"/>
              </a:rPr>
              <a:t>). Uber, founded in San Francisco in 2009, now operates in 53 countries, had sales exceeding $1 billion in 2014 and a valuation of $40 billion. Like the moving assembly line, the idea of connecting people with freelances to solve their problems sounds simple. But, like mass production, it has profound implications for everything from the </a:t>
            </a:r>
            <a:r>
              <a:rPr lang="en-US" sz="1200" b="0" i="0" kern="1200" dirty="0" err="1">
                <a:solidFill>
                  <a:schemeClr val="tx1"/>
                </a:solidFill>
                <a:effectLst/>
                <a:latin typeface="Times New Roman" pitchFamily="18" charset="0"/>
                <a:ea typeface="+mn-ea"/>
                <a:cs typeface="+mn-cs"/>
              </a:rPr>
              <a:t>organisation</a:t>
            </a:r>
            <a:r>
              <a:rPr lang="en-US" sz="1200" b="0" i="0" kern="1200" dirty="0">
                <a:solidFill>
                  <a:schemeClr val="tx1"/>
                </a:solidFill>
                <a:effectLst/>
                <a:latin typeface="Times New Roman" pitchFamily="18" charset="0"/>
                <a:ea typeface="+mn-ea"/>
                <a:cs typeface="+mn-cs"/>
              </a:rPr>
              <a:t> of work to the nature of the social contract in a capitalist society.</a:t>
            </a:r>
          </a:p>
          <a:p>
            <a:r>
              <a:rPr lang="en-US" sz="1200" b="1" i="0" kern="1200" dirty="0">
                <a:solidFill>
                  <a:schemeClr val="tx1"/>
                </a:solidFill>
                <a:effectLst/>
                <a:latin typeface="Times New Roman" pitchFamily="18" charset="0"/>
                <a:ea typeface="+mn-ea"/>
                <a:cs typeface="+mn-cs"/>
              </a:rPr>
              <a:t>Baby, you can drive my car—and stock my fridge</a:t>
            </a:r>
          </a:p>
          <a:p>
            <a:r>
              <a:rPr lang="en-US" sz="1200" b="0" i="0" kern="1200" dirty="0">
                <a:solidFill>
                  <a:schemeClr val="tx1"/>
                </a:solidFill>
                <a:effectLst/>
                <a:latin typeface="Times New Roman" pitchFamily="18" charset="0"/>
                <a:ea typeface="+mn-ea"/>
                <a:cs typeface="+mn-cs"/>
              </a:rPr>
              <a:t>Some of the forces behind the on-demand economy have been around for decades. Ever since the 1970s the economy that Henry Ford helped create, with big firms and big trade unions, has withered. Manufacturing jobs have been automated out of existence or outsourced abroad, while big companies have abandoned lifetime employment. Some 53m American workers already work as freelances.</a:t>
            </a:r>
          </a:p>
          <a:p>
            <a:r>
              <a:rPr lang="en-US" sz="1200" b="0" i="0" kern="1200" dirty="0">
                <a:solidFill>
                  <a:schemeClr val="tx1"/>
                </a:solidFill>
                <a:effectLst/>
                <a:latin typeface="Times New Roman" pitchFamily="18" charset="0"/>
                <a:ea typeface="+mn-ea"/>
                <a:cs typeface="+mn-cs"/>
              </a:rPr>
              <a:t>But two powerful forces are speeding this up and pushing it into ever more parts of the economy. The first is technology. Cheap computing power means a lone thespian with an Apple Mac can create videos that rival those of Hollywood studios. Complex tasks, such as programming a computer or writing a legal brief, can now be divided into their component parts—and subcontracted to specialists around the world. The on-demand economy allows society to tap into its under-used resources: thus Uber gets people to rent their own cars, and </a:t>
            </a:r>
            <a:r>
              <a:rPr lang="en-US" sz="1200" b="0" i="0" kern="1200" dirty="0" err="1">
                <a:solidFill>
                  <a:schemeClr val="tx1"/>
                </a:solidFill>
                <a:effectLst/>
                <a:latin typeface="Times New Roman" pitchFamily="18" charset="0"/>
                <a:ea typeface="+mn-ea"/>
                <a:cs typeface="+mn-cs"/>
              </a:rPr>
              <a:t>InnoCentive</a:t>
            </a:r>
            <a:r>
              <a:rPr lang="en-US" sz="1200" b="0" i="0" kern="1200" dirty="0">
                <a:solidFill>
                  <a:schemeClr val="tx1"/>
                </a:solidFill>
                <a:effectLst/>
                <a:latin typeface="Times New Roman" pitchFamily="18" charset="0"/>
                <a:ea typeface="+mn-ea"/>
                <a:cs typeface="+mn-cs"/>
              </a:rPr>
              <a:t> lets them rent their spare brain capacity.</a:t>
            </a:r>
          </a:p>
          <a:p>
            <a:r>
              <a:rPr lang="en-US" sz="1200" b="0" i="0" kern="1200" dirty="0">
                <a:solidFill>
                  <a:schemeClr val="tx1"/>
                </a:solidFill>
                <a:effectLst/>
                <a:latin typeface="Times New Roman" pitchFamily="18" charset="0"/>
                <a:ea typeface="+mn-ea"/>
                <a:cs typeface="+mn-cs"/>
              </a:rPr>
              <a:t>The other great force is changing social habits. Karl Marx said that the world would be divided into people who owned the means of production—the idle rich—and people who worked for them. In fact it is increasingly being divided between people who have money but no time and people who have time but no money. The on-demand economy provides a way for these two groups to trade with each other.</a:t>
            </a:r>
          </a:p>
          <a:p>
            <a:r>
              <a:rPr lang="en-US" sz="1200" b="0" i="0" kern="1200" dirty="0">
                <a:solidFill>
                  <a:schemeClr val="tx1"/>
                </a:solidFill>
                <a:effectLst/>
                <a:latin typeface="Times New Roman" pitchFamily="18" charset="0"/>
                <a:ea typeface="+mn-ea"/>
                <a:cs typeface="+mn-cs"/>
              </a:rPr>
              <a:t>This will push service companies to follow manufacturers and focus on their core competencies. The “transaction cost” of using an outsider to fix something (as opposed to keeping that function within your company) is falling. Rather than controlling fixed resources, on-demand companies are middle-men, arranging connections and overseeing quality. They don’t employ full-time lawyers and accountants with guaranteed pay and benefits. Uber drivers get paid only when they work and are responsible for their own pensions and health care. Risks borne by companies are being pushed back on to individuals—and that has consequences for everybody.</a:t>
            </a:r>
          </a:p>
          <a:p>
            <a:endParaRPr lang="en-US" dirty="0"/>
          </a:p>
        </p:txBody>
      </p:sp>
      <p:sp>
        <p:nvSpPr>
          <p:cNvPr id="4" name="Slide Number Placeholder 3"/>
          <p:cNvSpPr>
            <a:spLocks noGrp="1"/>
          </p:cNvSpPr>
          <p:nvPr>
            <p:ph type="sldNum" sz="quarter" idx="10"/>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0E1787C7-62F8-48EE-A205-00C265D69E72}"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1863" rtl="0" eaLnBrk="0" fontAlgn="base" latinLnBrk="0" hangingPunct="0">
                <a:lnSpc>
                  <a:spcPct val="100000"/>
                </a:lnSpc>
                <a:spcBef>
                  <a:spcPct val="0"/>
                </a:spcBef>
                <a:spcAft>
                  <a:spcPct val="0"/>
                </a:spcAft>
                <a:buClrTx/>
                <a:buSzTx/>
                <a:buFontTx/>
                <a:buNone/>
                <a:tabLst/>
                <a:defRPr/>
              </a:pPr>
              <a:t>184</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2127288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solidFill>
                  <a:srgbClr val="0E1196"/>
                </a:solidFill>
                <a:latin typeface="Segoe UI Black" panose="020B0A02040204020203" pitchFamily="34" charset="0"/>
                <a:ea typeface="Segoe UI Black" panose="020B0A02040204020203" pitchFamily="34" charset="0"/>
                <a:cs typeface="Segoe UI Black" panose="020B0A02040204020203" pitchFamily="34" charset="0"/>
              </a:rPr>
              <a:t>The problem of </a:t>
            </a:r>
            <a:r>
              <a:rPr lang="en-US" sz="2800"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information asymmetry</a:t>
            </a:r>
            <a:endParaRPr lang="en-US" sz="2800" dirty="0">
              <a:solidFill>
                <a:srgbClr val="0E1196"/>
              </a:solidFill>
              <a:latin typeface="Segoe UI Black" panose="020B0A02040204020203" pitchFamily="34" charset="0"/>
              <a:ea typeface="Segoe UI Black" panose="020B0A02040204020203" pitchFamily="34" charset="0"/>
              <a:cs typeface="Segoe UI Black" panose="020B0A02040204020203" pitchFamily="34" charset="0"/>
            </a:endParaRPr>
          </a:p>
          <a:p>
            <a:r>
              <a:rPr lang="en-US" sz="2800" dirty="0">
                <a:solidFill>
                  <a:srgbClr val="0E1196"/>
                </a:solidFill>
                <a:latin typeface="Segoe UI Black" panose="020B0A02040204020203" pitchFamily="34" charset="0"/>
                <a:ea typeface="Segoe UI Black" panose="020B0A02040204020203" pitchFamily="34" charset="0"/>
                <a:cs typeface="Segoe UI Black" panose="020B0A02040204020203" pitchFamily="34" charset="0"/>
              </a:rPr>
              <a:t>Information asymmetry in Digital Platforms</a:t>
            </a:r>
            <a:endParaRPr lang="en-US" altLang="en-US" sz="2800" dirty="0"/>
          </a:p>
          <a:p>
            <a:r>
              <a:rPr lang="en-US" altLang="en-US" sz="2800" dirty="0"/>
              <a:t>Global Sourcing expanded in scope and geography</a:t>
            </a:r>
          </a:p>
          <a:p>
            <a:r>
              <a:rPr lang="en-US" altLang="en-US" sz="2800" dirty="0" err="1"/>
              <a:t>Microsourcing</a:t>
            </a:r>
            <a:r>
              <a:rPr lang="en-US" altLang="en-US" sz="2800" dirty="0"/>
              <a:t>: sourcing of small-sized jobs by individuals or businesses </a:t>
            </a:r>
            <a:r>
              <a:rPr lang="en-US" altLang="en-US" sz="1400" dirty="0"/>
              <a:t>(</a:t>
            </a:r>
            <a:r>
              <a:rPr lang="en-US" altLang="en-US" sz="1400" dirty="0" err="1"/>
              <a:t>Gefen</a:t>
            </a:r>
            <a:r>
              <a:rPr lang="en-US" altLang="en-US" sz="1400" dirty="0"/>
              <a:t> and Carmel 2008; </a:t>
            </a:r>
            <a:r>
              <a:rPr lang="en-US" altLang="en-US" sz="1400" dirty="0" err="1"/>
              <a:t>Obal</a:t>
            </a:r>
            <a:r>
              <a:rPr lang="en-US" altLang="en-US" sz="1400" dirty="0"/>
              <a:t> 2009)</a:t>
            </a:r>
            <a:r>
              <a:rPr lang="en-US" altLang="en-US" sz="2800" dirty="0"/>
              <a:t>. </a:t>
            </a:r>
            <a:r>
              <a:rPr lang="en-US" altLang="en-US" sz="2400" dirty="0"/>
              <a:t>Enabled by IT platforms, e.g., Mechanical Turk, elance.com</a:t>
            </a:r>
          </a:p>
          <a:p>
            <a:r>
              <a:rPr lang="en-US" altLang="en-US" sz="2800" dirty="0"/>
              <a:t>Estimated to rise from $10bn to $63bn globally by 2020. </a:t>
            </a:r>
            <a:r>
              <a:rPr lang="en-US" altLang="en-US" sz="1400" dirty="0"/>
              <a:t>(Kirton 2015)</a:t>
            </a:r>
          </a:p>
          <a:p>
            <a:r>
              <a:rPr lang="en-US" altLang="en-US" sz="2400" i="1" u="sng" dirty="0"/>
              <a:t>Competency signal</a:t>
            </a:r>
            <a:r>
              <a:rPr lang="en-US" altLang="en-US" sz="2400" dirty="0"/>
              <a:t>: the information signal that emphasizes a vendor’s technical skill and process related knowledge </a:t>
            </a:r>
            <a:r>
              <a:rPr lang="en-US" altLang="en-US" sz="1800" dirty="0"/>
              <a:t>represented by benchmarking assessments of certifications and examinations</a:t>
            </a:r>
            <a:r>
              <a:rPr lang="en-US" altLang="en-US" sz="1800" i="1" dirty="0"/>
              <a:t>. </a:t>
            </a:r>
          </a:p>
          <a:p>
            <a:r>
              <a:rPr lang="en-US" altLang="en-US" sz="2400" i="1" u="sng" dirty="0"/>
              <a:t>Goal signal</a:t>
            </a:r>
            <a:r>
              <a:rPr lang="en-US" altLang="en-US" sz="2400" dirty="0"/>
              <a:t>: information signal that emphasizes the vendor’s goal seeking activities within resource constraints of time and budget. </a:t>
            </a:r>
            <a:r>
              <a:rPr lang="en-US" altLang="en-US" sz="1800" dirty="0"/>
              <a:t>represented by vendor’s on-time, within-budget, and successful completion of prior jobs.</a:t>
            </a:r>
          </a:p>
          <a:p>
            <a:pPr eaLnBrk="1" hangingPunct="1">
              <a:defRPr/>
            </a:pPr>
            <a:r>
              <a:rPr lang="en-US" sz="2800" dirty="0"/>
              <a:t>Job Duration (Structural Challenge)</a:t>
            </a:r>
            <a:endParaRPr lang="en-US" altLang="en-US" sz="2800" dirty="0"/>
          </a:p>
          <a:p>
            <a:pPr lvl="1" eaLnBrk="1" hangingPunct="1">
              <a:defRPr/>
            </a:pPr>
            <a:r>
              <a:rPr lang="en-US" sz="2000" dirty="0"/>
              <a:t>Vendors are individuals or small businesses; </a:t>
            </a:r>
            <a:r>
              <a:rPr lang="en-US" sz="1700" b="1" dirty="0"/>
              <a:t>not equipped with sophisticated infrastructure</a:t>
            </a:r>
            <a:r>
              <a:rPr lang="en-US" sz="1700" dirty="0"/>
              <a:t>, process standards, or formal employee management practices (</a:t>
            </a:r>
            <a:r>
              <a:rPr lang="en-US" sz="1300" dirty="0">
                <a:ea typeface="+mn-ea"/>
                <a:cs typeface="+mn-cs"/>
              </a:rPr>
              <a:t>Lu et al. 2013</a:t>
            </a:r>
            <a:r>
              <a:rPr lang="en-US" sz="1700" dirty="0"/>
              <a:t>).</a:t>
            </a:r>
          </a:p>
          <a:p>
            <a:pPr lvl="1" eaLnBrk="1" hangingPunct="1">
              <a:defRPr/>
            </a:pPr>
            <a:r>
              <a:rPr lang="en-US" sz="2000" dirty="0"/>
              <a:t>Platforms offer </a:t>
            </a:r>
            <a:r>
              <a:rPr lang="en-US" sz="2000" b="1" dirty="0"/>
              <a:t>limited support for collaboration </a:t>
            </a:r>
            <a:r>
              <a:rPr lang="en-US" sz="2000" dirty="0"/>
              <a:t>and coordination; </a:t>
            </a:r>
            <a:r>
              <a:rPr lang="en-US" sz="1700" b="1" dirty="0"/>
              <a:t>more suitable for short duration jobs </a:t>
            </a:r>
            <a:r>
              <a:rPr lang="en-US" sz="1700" dirty="0"/>
              <a:t>not requiring interconnected tasks or coordination of multiple skillsets typical of longer engagements (</a:t>
            </a:r>
            <a:r>
              <a:rPr lang="en-US" sz="1300" dirty="0" err="1">
                <a:ea typeface="+mn-ea"/>
                <a:cs typeface="+mn-cs"/>
              </a:rPr>
              <a:t>Kaganer</a:t>
            </a:r>
            <a:r>
              <a:rPr lang="en-US" sz="1300" dirty="0">
                <a:ea typeface="+mn-ea"/>
                <a:cs typeface="+mn-cs"/>
              </a:rPr>
              <a:t> et al 2013</a:t>
            </a:r>
            <a:r>
              <a:rPr lang="en-US" sz="1700" dirty="0"/>
              <a:t>).</a:t>
            </a:r>
            <a:endParaRPr lang="en-US" altLang="en-US" sz="2100" dirty="0"/>
          </a:p>
          <a:p>
            <a:pPr eaLnBrk="1" hangingPunct="1">
              <a:defRPr/>
            </a:pPr>
            <a:r>
              <a:rPr lang="en-US" sz="2800" dirty="0"/>
              <a:t>Cultural Distance (Location Challenge); </a:t>
            </a:r>
            <a:r>
              <a:rPr lang="en-US" sz="2000" dirty="0"/>
              <a:t>Physical separation of vendor and client, hindering efficiency and effectiveness of coordination and communication (</a:t>
            </a:r>
            <a:r>
              <a:rPr lang="en-US" sz="1300" dirty="0" err="1"/>
              <a:t>Jarvenpaa</a:t>
            </a:r>
            <a:r>
              <a:rPr lang="en-US" sz="1300" dirty="0"/>
              <a:t> and Keating 2011</a:t>
            </a:r>
            <a:r>
              <a:rPr lang="en-US" sz="1700" dirty="0"/>
              <a:t>).</a:t>
            </a:r>
          </a:p>
          <a:p>
            <a:pPr marL="0" marR="0" lvl="0" indent="0" algn="l" defTabSz="914400" rtl="0" eaLnBrk="0" fontAlgn="base" latinLnBrk="0" hangingPunct="0">
              <a:lnSpc>
                <a:spcPct val="100000"/>
              </a:lnSpc>
              <a:spcBef>
                <a:spcPts val="0"/>
              </a:spcBef>
              <a:spcAft>
                <a:spcPct val="0"/>
              </a:spcAft>
              <a:buClrTx/>
              <a:buSzTx/>
              <a:buFontTx/>
              <a:buNone/>
              <a:tabLst/>
              <a:defRPr/>
            </a:pPr>
            <a:r>
              <a:rPr lang="en-US" altLang="en-US" sz="1200" kern="0" dirty="0">
                <a:latin typeface="Times New Roman" panose="02020603050405020304" pitchFamily="18" charset="0"/>
                <a:cs typeface="Times New Roman" panose="02020603050405020304" pitchFamily="18" charset="0"/>
              </a:rPr>
              <a:t>Adverse selection: Client’s choice of  wrong/low-quality vendor</a:t>
            </a:r>
          </a:p>
          <a:p>
            <a:pPr marL="0" marR="0" lvl="0" indent="0" algn="l" defTabSz="914400" rtl="0" eaLnBrk="0" fontAlgn="base" latinLnBrk="0" hangingPunct="0">
              <a:lnSpc>
                <a:spcPct val="100000"/>
              </a:lnSpc>
              <a:spcBef>
                <a:spcPts val="0"/>
              </a:spcBef>
              <a:spcAft>
                <a:spcPct val="0"/>
              </a:spcAft>
              <a:buClrTx/>
              <a:buSzTx/>
              <a:buFontTx/>
              <a:buNone/>
              <a:tabLst/>
              <a:defRPr/>
            </a:pPr>
            <a:r>
              <a:rPr lang="en-US" altLang="en-US" sz="1200" dirty="0">
                <a:latin typeface="Times New Roman" panose="02020603050405020304" pitchFamily="18" charset="0"/>
                <a:cs typeface="Times New Roman" panose="02020603050405020304" pitchFamily="18" charset="0"/>
              </a:rPr>
              <a:t>Moral Hazard: </a:t>
            </a:r>
            <a:r>
              <a:rPr lang="en-US" altLang="en-US" sz="1200" kern="0" dirty="0">
                <a:latin typeface="Times New Roman" panose="02020603050405020304" pitchFamily="18" charset="0"/>
                <a:cs typeface="Times New Roman" panose="02020603050405020304" pitchFamily="18" charset="0"/>
              </a:rPr>
              <a:t>Unfulfilled Promises; Vendor’s experience &amp; expertise gain at Client’s expenses</a:t>
            </a:r>
          </a:p>
          <a:p>
            <a:r>
              <a:rPr lang="en-US" sz="1200" b="0" i="0" kern="1200" dirty="0">
                <a:solidFill>
                  <a:schemeClr val="tx1"/>
                </a:solidFill>
                <a:effectLst/>
                <a:latin typeface="Times New Roman" pitchFamily="18" charset="0"/>
                <a:ea typeface="+mn-ea"/>
                <a:cs typeface="+mn-cs"/>
              </a:rPr>
              <a:t>Adverse selection occurs when there's a lack of symmetric information prior to a deal between a buyer and a </a:t>
            </a:r>
            <a:r>
              <a:rPr lang="en-US" sz="1200" b="0" i="0" u="none" strike="noStrike" kern="1200" dirty="0">
                <a:solidFill>
                  <a:schemeClr val="tx1"/>
                </a:solidFill>
                <a:effectLst/>
                <a:latin typeface="Times New Roman" pitchFamily="18" charset="0"/>
                <a:ea typeface="+mn-ea"/>
                <a:cs typeface="+mn-cs"/>
                <a:hlinkClick r:id="rId3"/>
              </a:rPr>
              <a:t>seller</a:t>
            </a:r>
            <a:r>
              <a:rPr lang="en-US" sz="1200" b="0" i="0" kern="1200" dirty="0">
                <a:solidFill>
                  <a:schemeClr val="tx1"/>
                </a:solidFill>
                <a:effectLst/>
                <a:latin typeface="Times New Roman" pitchFamily="18" charset="0"/>
                <a:ea typeface="+mn-ea"/>
                <a:cs typeface="+mn-cs"/>
              </a:rPr>
              <a:t>, whereas moral hazard occurs when there is </a:t>
            </a:r>
            <a:r>
              <a:rPr lang="en-US" sz="1200" b="0" i="0" u="none" strike="noStrike" kern="1200" dirty="0">
                <a:solidFill>
                  <a:schemeClr val="tx1"/>
                </a:solidFill>
                <a:effectLst/>
                <a:latin typeface="Times New Roman" pitchFamily="18" charset="0"/>
                <a:ea typeface="+mn-ea"/>
                <a:cs typeface="+mn-cs"/>
                <a:hlinkClick r:id="rId4"/>
              </a:rPr>
              <a:t>asymmetric information</a:t>
            </a:r>
            <a:r>
              <a:rPr lang="en-US" sz="1200" b="0" i="0" kern="1200" dirty="0">
                <a:solidFill>
                  <a:schemeClr val="tx1"/>
                </a:solidFill>
                <a:effectLst/>
                <a:latin typeface="Times New Roman" pitchFamily="18" charset="0"/>
                <a:ea typeface="+mn-ea"/>
                <a:cs typeface="+mn-cs"/>
              </a:rPr>
              <a:t> between two parties and change in behavior of one party after a deal is struck. Moral hazard and adverse selection are two terms used in economics, </a:t>
            </a:r>
            <a:r>
              <a:rPr lang="en-US" sz="1200" b="0" i="0" u="none" strike="noStrike" kern="1200" dirty="0">
                <a:solidFill>
                  <a:schemeClr val="tx1"/>
                </a:solidFill>
                <a:effectLst/>
                <a:latin typeface="Times New Roman" pitchFamily="18" charset="0"/>
                <a:ea typeface="+mn-ea"/>
                <a:cs typeface="+mn-cs"/>
                <a:hlinkClick r:id="rId5"/>
              </a:rPr>
              <a:t>risk management</a:t>
            </a:r>
            <a:r>
              <a:rPr lang="en-US" sz="1200" b="0" i="0" kern="1200" dirty="0">
                <a:solidFill>
                  <a:schemeClr val="tx1"/>
                </a:solidFill>
                <a:effectLst/>
                <a:latin typeface="Times New Roman" pitchFamily="18" charset="0"/>
                <a:ea typeface="+mn-ea"/>
                <a:cs typeface="+mn-cs"/>
              </a:rPr>
              <a:t> and insurance to describe situations where one party is at a disadvantage.</a:t>
            </a:r>
          </a:p>
          <a:p>
            <a:r>
              <a:rPr lang="en-US" sz="1200" b="0" i="0" kern="1200" dirty="0">
                <a:solidFill>
                  <a:schemeClr val="tx1"/>
                </a:solidFill>
                <a:effectLst/>
                <a:latin typeface="Times New Roman" pitchFamily="18" charset="0"/>
                <a:ea typeface="+mn-ea"/>
                <a:cs typeface="+mn-cs"/>
              </a:rPr>
              <a:t>Adverse selection describes an undesired result due to the situation where one party of a deal has more accurate and different information than the other party. The party with less information is at a disadvantage to the party with more information. The asymmetry causes a lack of efficiency in the price and quantity of goods and services.</a:t>
            </a:r>
          </a:p>
          <a:p>
            <a:r>
              <a:rPr lang="en-US" sz="1200" b="0" i="0" kern="1200" dirty="0">
                <a:solidFill>
                  <a:schemeClr val="tx1"/>
                </a:solidFill>
                <a:effectLst/>
                <a:latin typeface="Times New Roman" pitchFamily="18" charset="0"/>
                <a:ea typeface="+mn-ea"/>
                <a:cs typeface="+mn-cs"/>
              </a:rPr>
              <a:t>Read more: </a:t>
            </a:r>
            <a:r>
              <a:rPr lang="en-US" sz="1200" b="0" i="0" u="none" strike="noStrike" kern="1200" dirty="0">
                <a:solidFill>
                  <a:schemeClr val="tx1"/>
                </a:solidFill>
                <a:effectLst/>
                <a:latin typeface="Times New Roman" pitchFamily="18" charset="0"/>
                <a:ea typeface="+mn-ea"/>
                <a:cs typeface="+mn-cs"/>
                <a:hlinkClick r:id="rId6"/>
              </a:rPr>
              <a:t>What is the difference between moral hazard and adverse selection? | Investopedia</a:t>
            </a:r>
            <a:r>
              <a:rPr lang="en-US" sz="1200" b="0" i="0" kern="1200" dirty="0">
                <a:solidFill>
                  <a:schemeClr val="tx1"/>
                </a:solidFill>
                <a:effectLst/>
                <a:latin typeface="Times New Roman" pitchFamily="18" charset="0"/>
                <a:ea typeface="+mn-ea"/>
                <a:cs typeface="+mn-cs"/>
              </a:rPr>
              <a:t> </a:t>
            </a:r>
            <a:r>
              <a:rPr lang="en-US" sz="1200" b="0" i="0" u="none" strike="noStrike" kern="1200" dirty="0">
                <a:solidFill>
                  <a:schemeClr val="tx1"/>
                </a:solidFill>
                <a:effectLst/>
                <a:latin typeface="Times New Roman" pitchFamily="18" charset="0"/>
                <a:ea typeface="+mn-ea"/>
                <a:cs typeface="+mn-cs"/>
                <a:hlinkClick r:id="rId6"/>
              </a:rPr>
              <a:t>http://www.investopedia.com/ask/answers/042415/what-difference-between-moral-hazard-and-adverse-selection.asp#ixzz4mEZ0TPjA</a:t>
            </a:r>
            <a:r>
              <a:rPr lang="en-US" sz="1200" b="0" i="0" kern="1200" dirty="0">
                <a:solidFill>
                  <a:schemeClr val="tx1"/>
                </a:solidFill>
                <a:effectLst/>
                <a:latin typeface="Times New Roman" pitchFamily="18" charset="0"/>
                <a:ea typeface="+mn-ea"/>
                <a:cs typeface="+mn-cs"/>
              </a:rPr>
              <a:t> </a:t>
            </a:r>
            <a:br>
              <a:rPr lang="en-US" sz="1200" b="0" i="0" kern="1200" dirty="0">
                <a:solidFill>
                  <a:schemeClr val="tx1"/>
                </a:solidFill>
                <a:effectLst/>
                <a:latin typeface="Times New Roman" pitchFamily="18" charset="0"/>
                <a:ea typeface="+mn-ea"/>
                <a:cs typeface="+mn-cs"/>
              </a:rPr>
            </a:br>
            <a:endParaRPr lang="en-US" altLang="en-US" sz="1200" kern="0" dirty="0">
              <a:latin typeface="Times New Roman" panose="02020603050405020304" pitchFamily="18" charset="0"/>
              <a:cs typeface="Times New Roman" panose="02020603050405020304" pitchFamily="18" charset="0"/>
            </a:endParaRPr>
          </a:p>
          <a:p>
            <a:pPr>
              <a:spcBef>
                <a:spcPts val="0"/>
              </a:spcBef>
              <a:defRPr/>
            </a:pPr>
            <a:endParaRPr lang="en-US" dirty="0"/>
          </a:p>
        </p:txBody>
      </p:sp>
      <p:sp>
        <p:nvSpPr>
          <p:cNvPr id="4" name="Slide Number Placeholder 3"/>
          <p:cNvSpPr>
            <a:spLocks noGrp="1"/>
          </p:cNvSpPr>
          <p:nvPr>
            <p:ph type="sldNum" sz="quarter" idx="10"/>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2936589B-CA7D-483F-AB9B-6691D15C0A3A}"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1863" rtl="0" eaLnBrk="0" fontAlgn="base" latinLnBrk="0" hangingPunct="0">
                <a:lnSpc>
                  <a:spcPct val="100000"/>
                </a:lnSpc>
                <a:spcBef>
                  <a:spcPct val="0"/>
                </a:spcBef>
                <a:spcAft>
                  <a:spcPct val="0"/>
                </a:spcAft>
                <a:buClrTx/>
                <a:buSzTx/>
                <a:buFontTx/>
                <a:buNone/>
                <a:tabLst/>
                <a:defRPr/>
              </a:pPr>
              <a:t>186</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24244811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solidFill>
                  <a:srgbClr val="0E1196"/>
                </a:solidFill>
                <a:latin typeface="Segoe UI Black" panose="020B0A02040204020203" pitchFamily="34" charset="0"/>
                <a:ea typeface="Segoe UI Black" panose="020B0A02040204020203" pitchFamily="34" charset="0"/>
                <a:cs typeface="Segoe UI Black" panose="020B0A02040204020203" pitchFamily="34" charset="0"/>
              </a:rPr>
              <a:t>Information asymmetry in Digital Platforms</a:t>
            </a:r>
            <a:endParaRPr lang="en-US" altLang="en-US" sz="2800" dirty="0"/>
          </a:p>
          <a:p>
            <a:r>
              <a:rPr lang="en-US" altLang="en-US" sz="2800" dirty="0"/>
              <a:t>Global Sourcing expanded in scope and geography</a:t>
            </a:r>
          </a:p>
          <a:p>
            <a:r>
              <a:rPr lang="en-US" altLang="en-US" sz="2800" dirty="0" err="1"/>
              <a:t>Microsourcing</a:t>
            </a:r>
            <a:r>
              <a:rPr lang="en-US" altLang="en-US" sz="2800" dirty="0"/>
              <a:t>: sourcing of small-sized jobs by individuals or businesses </a:t>
            </a:r>
            <a:r>
              <a:rPr lang="en-US" altLang="en-US" sz="1400" dirty="0"/>
              <a:t>(</a:t>
            </a:r>
            <a:r>
              <a:rPr lang="en-US" altLang="en-US" sz="1400" dirty="0" err="1"/>
              <a:t>Gefen</a:t>
            </a:r>
            <a:r>
              <a:rPr lang="en-US" altLang="en-US" sz="1400" dirty="0"/>
              <a:t> and Carmel 2008; </a:t>
            </a:r>
            <a:r>
              <a:rPr lang="en-US" altLang="en-US" sz="1400" dirty="0" err="1"/>
              <a:t>Obal</a:t>
            </a:r>
            <a:r>
              <a:rPr lang="en-US" altLang="en-US" sz="1400" dirty="0"/>
              <a:t> 2009)</a:t>
            </a:r>
            <a:r>
              <a:rPr lang="en-US" altLang="en-US" sz="2800" dirty="0"/>
              <a:t>.</a:t>
            </a:r>
          </a:p>
          <a:p>
            <a:pPr lvl="1"/>
            <a:r>
              <a:rPr lang="en-US" altLang="en-US" sz="2400" dirty="0"/>
              <a:t>Enabled by IT platforms, e.g., Mechanical Turk, elance.com</a:t>
            </a:r>
          </a:p>
          <a:p>
            <a:r>
              <a:rPr lang="en-US" altLang="en-US" sz="2800" dirty="0"/>
              <a:t>Estimated to rise from $10bn to $63bn globally by 2020. </a:t>
            </a:r>
            <a:r>
              <a:rPr lang="en-US" altLang="en-US" sz="1400" dirty="0"/>
              <a:t>(Kirton 2015)</a:t>
            </a:r>
          </a:p>
          <a:p>
            <a:r>
              <a:rPr lang="en-US" altLang="en-US" sz="2400" i="1" u="sng" dirty="0"/>
              <a:t>Competency signal</a:t>
            </a:r>
            <a:r>
              <a:rPr lang="en-US" altLang="en-US" sz="2400" dirty="0"/>
              <a:t>: the information signal that emphasizes a vendor’s technical skill and process related knowledge</a:t>
            </a:r>
          </a:p>
          <a:p>
            <a:pPr lvl="1"/>
            <a:r>
              <a:rPr lang="en-US" altLang="en-US" sz="1800" dirty="0"/>
              <a:t>represented by benchmarking assessments of certifications and examinations</a:t>
            </a:r>
            <a:r>
              <a:rPr lang="en-US" altLang="en-US" sz="1800" i="1" dirty="0"/>
              <a:t>. </a:t>
            </a:r>
          </a:p>
          <a:p>
            <a:r>
              <a:rPr lang="en-US" altLang="en-US" sz="2400" i="1" u="sng" dirty="0"/>
              <a:t>Goal signal</a:t>
            </a:r>
            <a:r>
              <a:rPr lang="en-US" altLang="en-US" sz="2400" dirty="0"/>
              <a:t>: information signal that emphasizes the vendor’s goal seeking activities within resource constraints of time and budget. </a:t>
            </a:r>
          </a:p>
          <a:p>
            <a:pPr lvl="1"/>
            <a:r>
              <a:rPr lang="en-US" altLang="en-US" sz="1800" dirty="0"/>
              <a:t>represented by vendor’s on-time, within-budget, and successful completion of prior jobs.</a:t>
            </a:r>
          </a:p>
          <a:p>
            <a:pPr eaLnBrk="1" hangingPunct="1">
              <a:defRPr/>
            </a:pPr>
            <a:r>
              <a:rPr lang="en-US" sz="2800" dirty="0"/>
              <a:t>Job Duration (Structural Challenge)</a:t>
            </a:r>
            <a:endParaRPr lang="en-US" altLang="en-US" sz="2800" dirty="0"/>
          </a:p>
          <a:p>
            <a:pPr lvl="1" eaLnBrk="1" hangingPunct="1">
              <a:defRPr/>
            </a:pPr>
            <a:r>
              <a:rPr lang="en-US" sz="2000" dirty="0"/>
              <a:t>Vendors are individuals or small businesses</a:t>
            </a:r>
          </a:p>
          <a:p>
            <a:pPr lvl="2" eaLnBrk="1" hangingPunct="1">
              <a:defRPr/>
            </a:pPr>
            <a:r>
              <a:rPr lang="en-US" sz="1700" b="1" dirty="0"/>
              <a:t>not equipped with sophisticated infrastructure</a:t>
            </a:r>
            <a:r>
              <a:rPr lang="en-US" sz="1700" dirty="0"/>
              <a:t>, process standards, or formal employee management practices (</a:t>
            </a:r>
            <a:r>
              <a:rPr lang="en-US" sz="1300" dirty="0">
                <a:ea typeface="+mn-ea"/>
                <a:cs typeface="+mn-cs"/>
              </a:rPr>
              <a:t>Lu et al. 2013</a:t>
            </a:r>
            <a:r>
              <a:rPr lang="en-US" sz="1700" dirty="0"/>
              <a:t>).</a:t>
            </a:r>
          </a:p>
          <a:p>
            <a:pPr lvl="1" eaLnBrk="1" hangingPunct="1">
              <a:defRPr/>
            </a:pPr>
            <a:r>
              <a:rPr lang="en-US" sz="2000" dirty="0"/>
              <a:t>Platforms offer </a:t>
            </a:r>
            <a:r>
              <a:rPr lang="en-US" sz="2000" b="1" dirty="0"/>
              <a:t>limited support for collaboration </a:t>
            </a:r>
            <a:r>
              <a:rPr lang="en-US" sz="2000" dirty="0"/>
              <a:t>and coordination</a:t>
            </a:r>
          </a:p>
          <a:p>
            <a:pPr lvl="2" eaLnBrk="1" hangingPunct="1">
              <a:defRPr/>
            </a:pPr>
            <a:r>
              <a:rPr lang="en-US" sz="1700" b="1" dirty="0"/>
              <a:t>more suitable for short duration jobs </a:t>
            </a:r>
            <a:r>
              <a:rPr lang="en-US" sz="1700" dirty="0"/>
              <a:t>not requiring interconnected tasks or coordination of multiple skillsets typical of longer engagements (</a:t>
            </a:r>
            <a:r>
              <a:rPr lang="en-US" sz="1300" dirty="0" err="1">
                <a:ea typeface="+mn-ea"/>
                <a:cs typeface="+mn-cs"/>
              </a:rPr>
              <a:t>Kaganer</a:t>
            </a:r>
            <a:r>
              <a:rPr lang="en-US" sz="1300" dirty="0">
                <a:ea typeface="+mn-ea"/>
                <a:cs typeface="+mn-cs"/>
              </a:rPr>
              <a:t> et al 2013</a:t>
            </a:r>
            <a:r>
              <a:rPr lang="en-US" sz="1700" dirty="0"/>
              <a:t>).</a:t>
            </a:r>
            <a:endParaRPr lang="en-US" altLang="en-US" sz="2100" dirty="0"/>
          </a:p>
          <a:p>
            <a:pPr eaLnBrk="1" hangingPunct="1">
              <a:defRPr/>
            </a:pPr>
            <a:r>
              <a:rPr lang="en-US" sz="2800" dirty="0"/>
              <a:t>Cultural Distance (Location Challenge)</a:t>
            </a:r>
          </a:p>
          <a:p>
            <a:pPr marL="638175" lvl="2" indent="-342900" eaLnBrk="1" hangingPunct="1">
              <a:buClr>
                <a:schemeClr val="tx2"/>
              </a:buClr>
              <a:defRPr/>
            </a:pPr>
            <a:r>
              <a:rPr lang="en-US" sz="2000" dirty="0"/>
              <a:t>Physical separation of vendor and client, hindering efficiency and effectiveness of coordination and communication (</a:t>
            </a:r>
            <a:r>
              <a:rPr lang="en-US" sz="1300" dirty="0" err="1"/>
              <a:t>Jarvenpaa</a:t>
            </a:r>
            <a:r>
              <a:rPr lang="en-US" sz="1300" dirty="0"/>
              <a:t> and Keating 2011</a:t>
            </a:r>
            <a:r>
              <a:rPr lang="en-US" sz="1700" dirty="0"/>
              <a:t>).</a:t>
            </a:r>
          </a:p>
          <a:p>
            <a:pPr marL="0" marR="0" lvl="0" indent="0" algn="l" defTabSz="914400" rtl="0" eaLnBrk="0" fontAlgn="base" latinLnBrk="0" hangingPunct="0">
              <a:lnSpc>
                <a:spcPct val="100000"/>
              </a:lnSpc>
              <a:spcBef>
                <a:spcPts val="0"/>
              </a:spcBef>
              <a:spcAft>
                <a:spcPct val="0"/>
              </a:spcAft>
              <a:buClrTx/>
              <a:buSzTx/>
              <a:buFontTx/>
              <a:buNone/>
              <a:tabLst/>
              <a:defRPr/>
            </a:pPr>
            <a:r>
              <a:rPr lang="en-US" altLang="en-US" sz="1200" kern="0" dirty="0">
                <a:latin typeface="Times New Roman" panose="02020603050405020304" pitchFamily="18" charset="0"/>
                <a:cs typeface="Times New Roman" panose="02020603050405020304" pitchFamily="18" charset="0"/>
              </a:rPr>
              <a:t>Adverse selection: Client’s choice of  wrong/low-quality vendor</a:t>
            </a:r>
          </a:p>
          <a:p>
            <a:pPr marL="0" marR="0" lvl="0" indent="0" algn="l" defTabSz="914400" rtl="0" eaLnBrk="0" fontAlgn="base" latinLnBrk="0" hangingPunct="0">
              <a:lnSpc>
                <a:spcPct val="100000"/>
              </a:lnSpc>
              <a:spcBef>
                <a:spcPts val="0"/>
              </a:spcBef>
              <a:spcAft>
                <a:spcPct val="0"/>
              </a:spcAft>
              <a:buClrTx/>
              <a:buSzTx/>
              <a:buFontTx/>
              <a:buNone/>
              <a:tabLst/>
              <a:defRPr/>
            </a:pPr>
            <a:r>
              <a:rPr lang="en-US" altLang="en-US" sz="1200" dirty="0">
                <a:latin typeface="Times New Roman" panose="02020603050405020304" pitchFamily="18" charset="0"/>
                <a:cs typeface="Times New Roman" panose="02020603050405020304" pitchFamily="18" charset="0"/>
              </a:rPr>
              <a:t>Moral Hazard: </a:t>
            </a:r>
            <a:r>
              <a:rPr lang="en-US" altLang="en-US" sz="1200" kern="0" dirty="0">
                <a:latin typeface="Times New Roman" panose="02020603050405020304" pitchFamily="18" charset="0"/>
                <a:cs typeface="Times New Roman" panose="02020603050405020304" pitchFamily="18" charset="0"/>
              </a:rPr>
              <a:t>Unfulfilled Promises; Vendor’s experience &amp; expertise gain at Client’s expenses</a:t>
            </a:r>
          </a:p>
          <a:p>
            <a:r>
              <a:rPr lang="en-US" sz="1200" b="0" i="0" kern="1200" dirty="0">
                <a:solidFill>
                  <a:schemeClr val="tx1"/>
                </a:solidFill>
                <a:effectLst/>
                <a:latin typeface="Times New Roman" pitchFamily="18" charset="0"/>
                <a:ea typeface="+mn-ea"/>
                <a:cs typeface="+mn-cs"/>
              </a:rPr>
              <a:t>Adverse selection occurs when there's a lack of symmetric information prior to a deal between a buyer and a </a:t>
            </a:r>
            <a:r>
              <a:rPr lang="en-US" sz="1200" b="0" i="0" u="none" strike="noStrike" kern="1200" dirty="0">
                <a:solidFill>
                  <a:schemeClr val="tx1"/>
                </a:solidFill>
                <a:effectLst/>
                <a:latin typeface="Times New Roman" pitchFamily="18" charset="0"/>
                <a:ea typeface="+mn-ea"/>
                <a:cs typeface="+mn-cs"/>
                <a:hlinkClick r:id="rId3"/>
              </a:rPr>
              <a:t>seller</a:t>
            </a:r>
            <a:r>
              <a:rPr lang="en-US" sz="1200" b="0" i="0" kern="1200" dirty="0">
                <a:solidFill>
                  <a:schemeClr val="tx1"/>
                </a:solidFill>
                <a:effectLst/>
                <a:latin typeface="Times New Roman" pitchFamily="18" charset="0"/>
                <a:ea typeface="+mn-ea"/>
                <a:cs typeface="+mn-cs"/>
              </a:rPr>
              <a:t>, whereas moral hazard occurs when there is </a:t>
            </a:r>
            <a:r>
              <a:rPr lang="en-US" sz="1200" b="0" i="0" u="none" strike="noStrike" kern="1200" dirty="0">
                <a:solidFill>
                  <a:schemeClr val="tx1"/>
                </a:solidFill>
                <a:effectLst/>
                <a:latin typeface="Times New Roman" pitchFamily="18" charset="0"/>
                <a:ea typeface="+mn-ea"/>
                <a:cs typeface="+mn-cs"/>
                <a:hlinkClick r:id="rId4"/>
              </a:rPr>
              <a:t>asymmetric information</a:t>
            </a:r>
            <a:r>
              <a:rPr lang="en-US" sz="1200" b="0" i="0" kern="1200" dirty="0">
                <a:solidFill>
                  <a:schemeClr val="tx1"/>
                </a:solidFill>
                <a:effectLst/>
                <a:latin typeface="Times New Roman" pitchFamily="18" charset="0"/>
                <a:ea typeface="+mn-ea"/>
                <a:cs typeface="+mn-cs"/>
              </a:rPr>
              <a:t> between two parties and change in behavior of one party after a deal is struck. Moral hazard and adverse selection are two terms used in economics, </a:t>
            </a:r>
            <a:r>
              <a:rPr lang="en-US" sz="1200" b="0" i="0" u="none" strike="noStrike" kern="1200" dirty="0">
                <a:solidFill>
                  <a:schemeClr val="tx1"/>
                </a:solidFill>
                <a:effectLst/>
                <a:latin typeface="Times New Roman" pitchFamily="18" charset="0"/>
                <a:ea typeface="+mn-ea"/>
                <a:cs typeface="+mn-cs"/>
                <a:hlinkClick r:id="rId5"/>
              </a:rPr>
              <a:t>risk management</a:t>
            </a:r>
            <a:r>
              <a:rPr lang="en-US" sz="1200" b="0" i="0" kern="1200" dirty="0">
                <a:solidFill>
                  <a:schemeClr val="tx1"/>
                </a:solidFill>
                <a:effectLst/>
                <a:latin typeface="Times New Roman" pitchFamily="18" charset="0"/>
                <a:ea typeface="+mn-ea"/>
                <a:cs typeface="+mn-cs"/>
              </a:rPr>
              <a:t> and insurance to describe situations where one party is at a disadvantage.</a:t>
            </a:r>
          </a:p>
          <a:p>
            <a:r>
              <a:rPr lang="en-US" sz="1200" b="0" i="0" kern="1200" dirty="0">
                <a:solidFill>
                  <a:schemeClr val="tx1"/>
                </a:solidFill>
                <a:effectLst/>
                <a:latin typeface="Times New Roman" pitchFamily="18" charset="0"/>
                <a:ea typeface="+mn-ea"/>
                <a:cs typeface="+mn-cs"/>
              </a:rPr>
              <a:t>Adverse selection describes an undesired result due to the situation where one party of a deal has more accurate and different information than the other party. The party with less information is at a disadvantage to the party with more information. The asymmetry causes a lack of efficiency in the price and quantity of goods and services.</a:t>
            </a:r>
          </a:p>
          <a:p>
            <a:r>
              <a:rPr lang="en-US" sz="1200" b="0" i="0" kern="1200" dirty="0">
                <a:solidFill>
                  <a:schemeClr val="tx1"/>
                </a:solidFill>
                <a:effectLst/>
                <a:latin typeface="Times New Roman" pitchFamily="18" charset="0"/>
                <a:ea typeface="+mn-ea"/>
                <a:cs typeface="+mn-cs"/>
              </a:rPr>
              <a:t/>
            </a:r>
            <a:br>
              <a:rPr lang="en-US" sz="1200" b="0" i="0" kern="1200" dirty="0">
                <a:solidFill>
                  <a:schemeClr val="tx1"/>
                </a:solidFill>
                <a:effectLst/>
                <a:latin typeface="Times New Roman" pitchFamily="18" charset="0"/>
                <a:ea typeface="+mn-ea"/>
                <a:cs typeface="+mn-cs"/>
              </a:rPr>
            </a:br>
            <a:r>
              <a:rPr lang="en-US" sz="1200" b="0" i="0" kern="1200" dirty="0">
                <a:solidFill>
                  <a:schemeClr val="tx1"/>
                </a:solidFill>
                <a:effectLst/>
                <a:latin typeface="Times New Roman" pitchFamily="18" charset="0"/>
                <a:ea typeface="+mn-ea"/>
                <a:cs typeface="+mn-cs"/>
              </a:rPr>
              <a:t/>
            </a:r>
            <a:br>
              <a:rPr lang="en-US" sz="1200" b="0" i="0" kern="1200" dirty="0">
                <a:solidFill>
                  <a:schemeClr val="tx1"/>
                </a:solidFill>
                <a:effectLst/>
                <a:latin typeface="Times New Roman" pitchFamily="18" charset="0"/>
                <a:ea typeface="+mn-ea"/>
                <a:cs typeface="+mn-cs"/>
              </a:rPr>
            </a:br>
            <a:r>
              <a:rPr lang="en-US" sz="1200" b="0" i="0" kern="1200" dirty="0">
                <a:solidFill>
                  <a:schemeClr val="tx1"/>
                </a:solidFill>
                <a:effectLst/>
                <a:latin typeface="Times New Roman" pitchFamily="18" charset="0"/>
                <a:ea typeface="+mn-ea"/>
                <a:cs typeface="+mn-cs"/>
              </a:rPr>
              <a:t>Read more: </a:t>
            </a:r>
            <a:r>
              <a:rPr lang="en-US" sz="1200" b="0" i="0" u="none" strike="noStrike" kern="1200" dirty="0">
                <a:solidFill>
                  <a:schemeClr val="tx1"/>
                </a:solidFill>
                <a:effectLst/>
                <a:latin typeface="Times New Roman" pitchFamily="18" charset="0"/>
                <a:ea typeface="+mn-ea"/>
                <a:cs typeface="+mn-cs"/>
                <a:hlinkClick r:id="rId6"/>
              </a:rPr>
              <a:t>What is the difference between moral hazard and adverse selection? | Investopedia</a:t>
            </a:r>
            <a:r>
              <a:rPr lang="en-US" sz="1200" b="0" i="0" kern="1200" dirty="0">
                <a:solidFill>
                  <a:schemeClr val="tx1"/>
                </a:solidFill>
                <a:effectLst/>
                <a:latin typeface="Times New Roman" pitchFamily="18" charset="0"/>
                <a:ea typeface="+mn-ea"/>
                <a:cs typeface="+mn-cs"/>
              </a:rPr>
              <a:t> </a:t>
            </a:r>
            <a:r>
              <a:rPr lang="en-US" sz="1200" b="0" i="0" u="none" strike="noStrike" kern="1200" dirty="0">
                <a:solidFill>
                  <a:schemeClr val="tx1"/>
                </a:solidFill>
                <a:effectLst/>
                <a:latin typeface="Times New Roman" pitchFamily="18" charset="0"/>
                <a:ea typeface="+mn-ea"/>
                <a:cs typeface="+mn-cs"/>
                <a:hlinkClick r:id="rId6"/>
              </a:rPr>
              <a:t>http://www.investopedia.com/ask/answers/042415/what-difference-between-moral-hazard-and-adverse-selection.asp#ixzz4mEZ0TPjA</a:t>
            </a:r>
            <a:r>
              <a:rPr lang="en-US" sz="1200" b="0" i="0" kern="1200" dirty="0">
                <a:solidFill>
                  <a:schemeClr val="tx1"/>
                </a:solidFill>
                <a:effectLst/>
                <a:latin typeface="Times New Roman" pitchFamily="18" charset="0"/>
                <a:ea typeface="+mn-ea"/>
                <a:cs typeface="+mn-cs"/>
              </a:rPr>
              <a:t> </a:t>
            </a:r>
            <a:br>
              <a:rPr lang="en-US" sz="1200" b="0" i="0" kern="1200" dirty="0">
                <a:solidFill>
                  <a:schemeClr val="tx1"/>
                </a:solidFill>
                <a:effectLst/>
                <a:latin typeface="Times New Roman" pitchFamily="18" charset="0"/>
                <a:ea typeface="+mn-ea"/>
                <a:cs typeface="+mn-cs"/>
              </a:rPr>
            </a:br>
            <a:r>
              <a:rPr lang="en-US" sz="1200" b="0" i="0" kern="1200" dirty="0">
                <a:solidFill>
                  <a:schemeClr val="tx1"/>
                </a:solidFill>
                <a:effectLst/>
                <a:latin typeface="Times New Roman" pitchFamily="18" charset="0"/>
                <a:ea typeface="+mn-ea"/>
                <a:cs typeface="+mn-cs"/>
              </a:rPr>
              <a:t>Follow us: </a:t>
            </a:r>
            <a:r>
              <a:rPr lang="en-US" sz="1200" b="0" i="0" u="none" strike="noStrike" kern="1200" dirty="0">
                <a:solidFill>
                  <a:schemeClr val="tx1"/>
                </a:solidFill>
                <a:effectLst/>
                <a:latin typeface="Times New Roman" pitchFamily="18" charset="0"/>
                <a:ea typeface="+mn-ea"/>
                <a:cs typeface="+mn-cs"/>
                <a:hlinkClick r:id="rId7"/>
              </a:rPr>
              <a:t>Investopedia on Facebook</a:t>
            </a:r>
            <a:endParaRPr lang="en-US" altLang="en-US" sz="1200" kern="0" dirty="0">
              <a:latin typeface="Times New Roman" panose="02020603050405020304" pitchFamily="18" charset="0"/>
              <a:cs typeface="Times New Roman" panose="02020603050405020304" pitchFamily="18" charset="0"/>
            </a:endParaRPr>
          </a:p>
          <a:p>
            <a:pPr>
              <a:spcBef>
                <a:spcPts val="0"/>
              </a:spcBef>
              <a:defRPr/>
            </a:pPr>
            <a:endParaRPr lang="en-US" dirty="0"/>
          </a:p>
        </p:txBody>
      </p:sp>
      <p:sp>
        <p:nvSpPr>
          <p:cNvPr id="4" name="Slide Number Placeholder 3"/>
          <p:cNvSpPr>
            <a:spLocks noGrp="1"/>
          </p:cNvSpPr>
          <p:nvPr>
            <p:ph type="sldNum" sz="quarter" idx="10"/>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2936589B-CA7D-483F-AB9B-6691D15C0A3A}"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1863" rtl="0" eaLnBrk="0" fontAlgn="base" latinLnBrk="0" hangingPunct="0">
                <a:lnSpc>
                  <a:spcPct val="100000"/>
                </a:lnSpc>
                <a:spcBef>
                  <a:spcPct val="0"/>
                </a:spcBef>
                <a:spcAft>
                  <a:spcPct val="0"/>
                </a:spcAft>
                <a:buClrTx/>
                <a:buSzTx/>
                <a:buFontTx/>
                <a:buNone/>
                <a:tabLst/>
                <a:defRPr/>
              </a:pPr>
              <a:t>187</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1672868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0E1196"/>
                </a:solidFill>
                <a:latin typeface="Segoe UI Black" panose="020B0A02040204020203" pitchFamily="34" charset="0"/>
                <a:ea typeface="Segoe UI Black" panose="020B0A02040204020203" pitchFamily="34" charset="0"/>
                <a:cs typeface="Segoe UI Black" panose="020B0A02040204020203" pitchFamily="34" charset="0"/>
              </a:rPr>
              <a:t>Prior work</a:t>
            </a:r>
          </a:p>
          <a:p>
            <a:r>
              <a:rPr lang="en-US" dirty="0"/>
              <a:t>Does potential matter more than achievement?</a:t>
            </a:r>
          </a:p>
          <a:p>
            <a:r>
              <a:rPr lang="en-US" dirty="0"/>
              <a:t>When do they matter more?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err="1"/>
              <a:t>Tormala</a:t>
            </a:r>
            <a:r>
              <a:rPr lang="en-US" dirty="0"/>
              <a:t>, Z. L., Jia, J. S., and Norton, M. I. 2012. "The preference for potential," </a:t>
            </a:r>
            <a:r>
              <a:rPr lang="en-US" i="1" dirty="0"/>
              <a:t>Journal of Personality and Social Psychology</a:t>
            </a:r>
            <a:r>
              <a:rPr lang="en-US" dirty="0"/>
              <a:t> (103:4), pp. 567-583</a:t>
            </a:r>
          </a:p>
          <a:p>
            <a:r>
              <a:rPr lang="en-US" sz="1200" dirty="0"/>
              <a:t>In professional sports, rookies with no playing experience receive</a:t>
            </a:r>
          </a:p>
          <a:p>
            <a:r>
              <a:rPr lang="en-US" sz="1200" dirty="0"/>
              <a:t>multimillion-dollar contracts and signing bonuses. In academic</a:t>
            </a:r>
          </a:p>
          <a:p>
            <a:r>
              <a:rPr lang="en-US" sz="1200" dirty="0"/>
              <a:t>settings, new faculty members often receive disproportionately</a:t>
            </a:r>
          </a:p>
          <a:p>
            <a:r>
              <a:rPr lang="en-US" sz="1200" dirty="0"/>
              <a:t>high salaries given their sparse publication records. In art and</a:t>
            </a:r>
          </a:p>
          <a:p>
            <a:r>
              <a:rPr lang="en-US" sz="1200" dirty="0"/>
              <a:t>music contexts too, people often express the most enthusiasm for</a:t>
            </a:r>
          </a:p>
          <a:p>
            <a:r>
              <a:rPr lang="en-US" sz="1200" dirty="0"/>
              <a:t>artists and musicians who are new to the scene and could—but</a:t>
            </a:r>
          </a:p>
          <a:p>
            <a:r>
              <a:rPr lang="en-US" sz="1200" dirty="0"/>
              <a:t>have not yet—become the next big thing. Accordingly, we propose</a:t>
            </a:r>
          </a:p>
          <a:p>
            <a:r>
              <a:rPr lang="en-US" sz="1200" dirty="0"/>
              <a:t>that (as yet) untapped potential can be perceived as more</a:t>
            </a:r>
          </a:p>
          <a:p>
            <a:r>
              <a:rPr lang="en-US" sz="1200" dirty="0"/>
              <a:t>interesting and ultimately better than demonstrated achievement,</a:t>
            </a:r>
          </a:p>
          <a:p>
            <a:r>
              <a:rPr lang="en-US" sz="1200" dirty="0"/>
              <a:t>creating a phenomenon whereby the potential for X is valued more</a:t>
            </a:r>
          </a:p>
          <a:p>
            <a:r>
              <a:rPr lang="en-US" sz="1200" dirty="0"/>
              <a:t>than X itself.</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0E1787C7-62F8-48EE-A205-00C265D69E72}"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1863" rtl="0" eaLnBrk="0" fontAlgn="base" latinLnBrk="0" hangingPunct="0">
                <a:lnSpc>
                  <a:spcPct val="100000"/>
                </a:lnSpc>
                <a:spcBef>
                  <a:spcPct val="0"/>
                </a:spcBef>
                <a:spcAft>
                  <a:spcPct val="0"/>
                </a:spcAft>
                <a:buClrTx/>
                <a:buSzTx/>
                <a:buFontTx/>
                <a:buNone/>
                <a:tabLst/>
                <a:defRPr/>
              </a:pPr>
              <a:t>188</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613541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solidFill>
                  <a:srgbClr val="0E1196"/>
                </a:solidFill>
                <a:latin typeface="Segoe UI Black" panose="020B0A02040204020203" pitchFamily="34" charset="0"/>
                <a:ea typeface="Segoe UI Black" panose="020B0A02040204020203" pitchFamily="34" charset="0"/>
                <a:cs typeface="Segoe UI Black" panose="020B0A02040204020203" pitchFamily="34" charset="0"/>
              </a:rPr>
              <a:t>Information asymmetry in Digital Platforms</a:t>
            </a:r>
            <a:endParaRPr lang="en-US" altLang="en-US" sz="2800" dirty="0"/>
          </a:p>
          <a:p>
            <a:r>
              <a:rPr lang="en-US" altLang="en-US" sz="2800" dirty="0"/>
              <a:t>Global Sourcing expanded in scope and geography</a:t>
            </a:r>
          </a:p>
          <a:p>
            <a:r>
              <a:rPr lang="en-US" altLang="en-US" sz="2800" dirty="0" err="1"/>
              <a:t>Microsourcing</a:t>
            </a:r>
            <a:r>
              <a:rPr lang="en-US" altLang="en-US" sz="2800" dirty="0"/>
              <a:t>: sourcing of small-sized jobs by individuals or businesses </a:t>
            </a:r>
            <a:r>
              <a:rPr lang="en-US" altLang="en-US" sz="1400" dirty="0"/>
              <a:t>(</a:t>
            </a:r>
            <a:r>
              <a:rPr lang="en-US" altLang="en-US" sz="1400" dirty="0" err="1"/>
              <a:t>Gefen</a:t>
            </a:r>
            <a:r>
              <a:rPr lang="en-US" altLang="en-US" sz="1400" dirty="0"/>
              <a:t> and Carmel 2008; </a:t>
            </a:r>
            <a:r>
              <a:rPr lang="en-US" altLang="en-US" sz="1400" dirty="0" err="1"/>
              <a:t>Obal</a:t>
            </a:r>
            <a:r>
              <a:rPr lang="en-US" altLang="en-US" sz="1400" dirty="0"/>
              <a:t> 2009)</a:t>
            </a:r>
            <a:r>
              <a:rPr lang="en-US" altLang="en-US" sz="2800" dirty="0"/>
              <a:t>.</a:t>
            </a:r>
          </a:p>
          <a:p>
            <a:pPr lvl="1"/>
            <a:r>
              <a:rPr lang="en-US" altLang="en-US" sz="2400" dirty="0"/>
              <a:t>Enabled by IT platforms, e.g., Mechanical Turk, elance.com</a:t>
            </a:r>
          </a:p>
          <a:p>
            <a:r>
              <a:rPr lang="en-US" altLang="en-US" sz="2800" dirty="0"/>
              <a:t>Estimated to rise from $10bn to $63bn globally by 2020. </a:t>
            </a:r>
            <a:r>
              <a:rPr lang="en-US" altLang="en-US" sz="1400" dirty="0"/>
              <a:t>(Kirton 2015)</a:t>
            </a:r>
          </a:p>
          <a:p>
            <a:r>
              <a:rPr lang="en-US" altLang="en-US" sz="2400" i="1" u="sng" dirty="0"/>
              <a:t>Competency signal</a:t>
            </a:r>
            <a:r>
              <a:rPr lang="en-US" altLang="en-US" sz="2400" dirty="0"/>
              <a:t>: the information signal that emphasizes a vendor’s technical skill and process related knowledge</a:t>
            </a:r>
          </a:p>
          <a:p>
            <a:pPr lvl="1"/>
            <a:r>
              <a:rPr lang="en-US" altLang="en-US" sz="1800" dirty="0"/>
              <a:t>represented by benchmarking assessments of certifications and examinations</a:t>
            </a:r>
            <a:r>
              <a:rPr lang="en-US" altLang="en-US" sz="1800" i="1" dirty="0"/>
              <a:t>. </a:t>
            </a:r>
          </a:p>
          <a:p>
            <a:r>
              <a:rPr lang="en-US" altLang="en-US" sz="2400" i="1" u="sng" dirty="0"/>
              <a:t>Goal signal</a:t>
            </a:r>
            <a:r>
              <a:rPr lang="en-US" altLang="en-US" sz="2400" dirty="0"/>
              <a:t>: information signal that emphasizes the vendor’s goal seeking activities within resource constraints of time and budget. </a:t>
            </a:r>
          </a:p>
          <a:p>
            <a:pPr lvl="1"/>
            <a:r>
              <a:rPr lang="en-US" altLang="en-US" sz="1800" dirty="0"/>
              <a:t>represented by vendor’s on-time, within-budget, and successful completion of prior jobs.</a:t>
            </a:r>
          </a:p>
          <a:p>
            <a:pPr eaLnBrk="1" hangingPunct="1">
              <a:defRPr/>
            </a:pPr>
            <a:r>
              <a:rPr lang="en-US" sz="2800" dirty="0"/>
              <a:t>Job Duration (Structural Challenge)</a:t>
            </a:r>
            <a:endParaRPr lang="en-US" altLang="en-US" sz="2800" dirty="0"/>
          </a:p>
          <a:p>
            <a:pPr lvl="1" eaLnBrk="1" hangingPunct="1">
              <a:defRPr/>
            </a:pPr>
            <a:r>
              <a:rPr lang="en-US" sz="2000" dirty="0"/>
              <a:t>Vendors are individuals or small businesses</a:t>
            </a:r>
          </a:p>
          <a:p>
            <a:pPr lvl="2" eaLnBrk="1" hangingPunct="1">
              <a:defRPr/>
            </a:pPr>
            <a:r>
              <a:rPr lang="en-US" sz="1700" b="1" dirty="0"/>
              <a:t>not equipped with sophisticated infrastructure</a:t>
            </a:r>
            <a:r>
              <a:rPr lang="en-US" sz="1700" dirty="0"/>
              <a:t>, process standards, or formal employee management practices (</a:t>
            </a:r>
            <a:r>
              <a:rPr lang="en-US" sz="1300" dirty="0">
                <a:ea typeface="+mn-ea"/>
                <a:cs typeface="+mn-cs"/>
              </a:rPr>
              <a:t>Lu et al. 2013</a:t>
            </a:r>
            <a:r>
              <a:rPr lang="en-US" sz="1700" dirty="0"/>
              <a:t>).</a:t>
            </a:r>
          </a:p>
          <a:p>
            <a:pPr lvl="1" eaLnBrk="1" hangingPunct="1">
              <a:defRPr/>
            </a:pPr>
            <a:r>
              <a:rPr lang="en-US" sz="2000" dirty="0"/>
              <a:t>Platforms offer </a:t>
            </a:r>
            <a:r>
              <a:rPr lang="en-US" sz="2000" b="1" dirty="0"/>
              <a:t>limited support for collaboration </a:t>
            </a:r>
            <a:r>
              <a:rPr lang="en-US" sz="2000" dirty="0"/>
              <a:t>and coordination</a:t>
            </a:r>
          </a:p>
          <a:p>
            <a:pPr lvl="2" eaLnBrk="1" hangingPunct="1">
              <a:defRPr/>
            </a:pPr>
            <a:r>
              <a:rPr lang="en-US" sz="1700" b="1" dirty="0"/>
              <a:t>more suitable for short duration jobs </a:t>
            </a:r>
            <a:r>
              <a:rPr lang="en-US" sz="1700" dirty="0"/>
              <a:t>not requiring interconnected tasks or coordination of multiple skillsets typical of longer engagements (</a:t>
            </a:r>
            <a:r>
              <a:rPr lang="en-US" sz="1300" dirty="0" err="1">
                <a:ea typeface="+mn-ea"/>
                <a:cs typeface="+mn-cs"/>
              </a:rPr>
              <a:t>Kaganer</a:t>
            </a:r>
            <a:r>
              <a:rPr lang="en-US" sz="1300" dirty="0">
                <a:ea typeface="+mn-ea"/>
                <a:cs typeface="+mn-cs"/>
              </a:rPr>
              <a:t> et al 2013</a:t>
            </a:r>
            <a:r>
              <a:rPr lang="en-US" sz="1700" dirty="0"/>
              <a:t>).</a:t>
            </a:r>
            <a:endParaRPr lang="en-US" altLang="en-US" sz="2100" dirty="0"/>
          </a:p>
          <a:p>
            <a:pPr eaLnBrk="1" hangingPunct="1">
              <a:defRPr/>
            </a:pPr>
            <a:r>
              <a:rPr lang="en-US" sz="2800" dirty="0"/>
              <a:t>Cultural Distance (Location Challenge)</a:t>
            </a:r>
          </a:p>
          <a:p>
            <a:pPr marL="638175" lvl="2" indent="-342900" eaLnBrk="1" hangingPunct="1">
              <a:buClr>
                <a:schemeClr val="tx2"/>
              </a:buClr>
              <a:defRPr/>
            </a:pPr>
            <a:r>
              <a:rPr lang="en-US" sz="2000" dirty="0"/>
              <a:t>Physical separation of vendor and client, hindering efficiency and effectiveness of coordination and communication (</a:t>
            </a:r>
            <a:r>
              <a:rPr lang="en-US" sz="1300" dirty="0" err="1"/>
              <a:t>Jarvenpaa</a:t>
            </a:r>
            <a:r>
              <a:rPr lang="en-US" sz="1300" dirty="0"/>
              <a:t> and Keating 2011</a:t>
            </a:r>
            <a:r>
              <a:rPr lang="en-US" sz="1700" dirty="0"/>
              <a:t>).</a:t>
            </a:r>
          </a:p>
          <a:p>
            <a:pPr marL="0" marR="0" lvl="0" indent="0" algn="l" defTabSz="914400" rtl="0" eaLnBrk="0" fontAlgn="base" latinLnBrk="0" hangingPunct="0">
              <a:lnSpc>
                <a:spcPct val="100000"/>
              </a:lnSpc>
              <a:spcBef>
                <a:spcPts val="0"/>
              </a:spcBef>
              <a:spcAft>
                <a:spcPct val="0"/>
              </a:spcAft>
              <a:buClrTx/>
              <a:buSzTx/>
              <a:buFontTx/>
              <a:buNone/>
              <a:tabLst/>
              <a:defRPr/>
            </a:pPr>
            <a:r>
              <a:rPr lang="en-US" altLang="en-US" sz="1200" kern="0" dirty="0">
                <a:latin typeface="Times New Roman" panose="02020603050405020304" pitchFamily="18" charset="0"/>
                <a:cs typeface="Times New Roman" panose="02020603050405020304" pitchFamily="18" charset="0"/>
              </a:rPr>
              <a:t>Adverse selection: Client’s choice of  wrong/low-quality vendor</a:t>
            </a:r>
          </a:p>
          <a:p>
            <a:pPr marL="0" marR="0" lvl="0" indent="0" algn="l" defTabSz="914400" rtl="0" eaLnBrk="0" fontAlgn="base" latinLnBrk="0" hangingPunct="0">
              <a:lnSpc>
                <a:spcPct val="100000"/>
              </a:lnSpc>
              <a:spcBef>
                <a:spcPts val="0"/>
              </a:spcBef>
              <a:spcAft>
                <a:spcPct val="0"/>
              </a:spcAft>
              <a:buClrTx/>
              <a:buSzTx/>
              <a:buFontTx/>
              <a:buNone/>
              <a:tabLst/>
              <a:defRPr/>
            </a:pPr>
            <a:r>
              <a:rPr lang="en-US" altLang="en-US" sz="1200" dirty="0">
                <a:latin typeface="Times New Roman" panose="02020603050405020304" pitchFamily="18" charset="0"/>
                <a:cs typeface="Times New Roman" panose="02020603050405020304" pitchFamily="18" charset="0"/>
              </a:rPr>
              <a:t>Moral Hazard: </a:t>
            </a:r>
            <a:r>
              <a:rPr lang="en-US" altLang="en-US" sz="1200" kern="0" dirty="0">
                <a:latin typeface="Times New Roman" panose="02020603050405020304" pitchFamily="18" charset="0"/>
                <a:cs typeface="Times New Roman" panose="02020603050405020304" pitchFamily="18" charset="0"/>
              </a:rPr>
              <a:t>Unfulfilled Promises; Vendor’s experience &amp; expertise gain at Client’s expenses</a:t>
            </a:r>
          </a:p>
          <a:p>
            <a:r>
              <a:rPr lang="en-US" sz="1200" b="0" i="0" kern="1200" dirty="0">
                <a:solidFill>
                  <a:schemeClr val="tx1"/>
                </a:solidFill>
                <a:effectLst/>
                <a:latin typeface="Times New Roman" pitchFamily="18" charset="0"/>
                <a:ea typeface="+mn-ea"/>
                <a:cs typeface="+mn-cs"/>
              </a:rPr>
              <a:t>Adverse selection occurs when there's a lack of symmetric information prior to a deal between a buyer and a </a:t>
            </a:r>
            <a:r>
              <a:rPr lang="en-US" sz="1200" b="0" i="0" u="none" strike="noStrike" kern="1200" dirty="0">
                <a:solidFill>
                  <a:schemeClr val="tx1"/>
                </a:solidFill>
                <a:effectLst/>
                <a:latin typeface="Times New Roman" pitchFamily="18" charset="0"/>
                <a:ea typeface="+mn-ea"/>
                <a:cs typeface="+mn-cs"/>
                <a:hlinkClick r:id="rId3"/>
              </a:rPr>
              <a:t>seller</a:t>
            </a:r>
            <a:r>
              <a:rPr lang="en-US" sz="1200" b="0" i="0" kern="1200" dirty="0">
                <a:solidFill>
                  <a:schemeClr val="tx1"/>
                </a:solidFill>
                <a:effectLst/>
                <a:latin typeface="Times New Roman" pitchFamily="18" charset="0"/>
                <a:ea typeface="+mn-ea"/>
                <a:cs typeface="+mn-cs"/>
              </a:rPr>
              <a:t>, whereas moral hazard occurs when there is </a:t>
            </a:r>
            <a:r>
              <a:rPr lang="en-US" sz="1200" b="0" i="0" u="none" strike="noStrike" kern="1200" dirty="0">
                <a:solidFill>
                  <a:schemeClr val="tx1"/>
                </a:solidFill>
                <a:effectLst/>
                <a:latin typeface="Times New Roman" pitchFamily="18" charset="0"/>
                <a:ea typeface="+mn-ea"/>
                <a:cs typeface="+mn-cs"/>
                <a:hlinkClick r:id="rId4"/>
              </a:rPr>
              <a:t>asymmetric information</a:t>
            </a:r>
            <a:r>
              <a:rPr lang="en-US" sz="1200" b="0" i="0" kern="1200" dirty="0">
                <a:solidFill>
                  <a:schemeClr val="tx1"/>
                </a:solidFill>
                <a:effectLst/>
                <a:latin typeface="Times New Roman" pitchFamily="18" charset="0"/>
                <a:ea typeface="+mn-ea"/>
                <a:cs typeface="+mn-cs"/>
              </a:rPr>
              <a:t> between two parties and change in behavior of one party after a deal is struck. Moral hazard and adverse selection are two terms used in economics, </a:t>
            </a:r>
            <a:r>
              <a:rPr lang="en-US" sz="1200" b="0" i="0" u="none" strike="noStrike" kern="1200" dirty="0">
                <a:solidFill>
                  <a:schemeClr val="tx1"/>
                </a:solidFill>
                <a:effectLst/>
                <a:latin typeface="Times New Roman" pitchFamily="18" charset="0"/>
                <a:ea typeface="+mn-ea"/>
                <a:cs typeface="+mn-cs"/>
                <a:hlinkClick r:id="rId5"/>
              </a:rPr>
              <a:t>risk management</a:t>
            </a:r>
            <a:r>
              <a:rPr lang="en-US" sz="1200" b="0" i="0" kern="1200" dirty="0">
                <a:solidFill>
                  <a:schemeClr val="tx1"/>
                </a:solidFill>
                <a:effectLst/>
                <a:latin typeface="Times New Roman" pitchFamily="18" charset="0"/>
                <a:ea typeface="+mn-ea"/>
                <a:cs typeface="+mn-cs"/>
              </a:rPr>
              <a:t> and insurance to describe situations where one party is at a disadvantage.</a:t>
            </a:r>
          </a:p>
          <a:p>
            <a:r>
              <a:rPr lang="en-US" sz="1200" b="0" i="0" kern="1200" dirty="0">
                <a:solidFill>
                  <a:schemeClr val="tx1"/>
                </a:solidFill>
                <a:effectLst/>
                <a:latin typeface="Times New Roman" pitchFamily="18" charset="0"/>
                <a:ea typeface="+mn-ea"/>
                <a:cs typeface="+mn-cs"/>
              </a:rPr>
              <a:t>Adverse selection describes an undesired result due to the situation where one party of a deal has more accurate and different information than the other party. The party with less information is at a disadvantage to the party with more information. The asymmetry causes a lack of efficiency in the price and quantity of goods and services.</a:t>
            </a:r>
          </a:p>
          <a:p>
            <a:r>
              <a:rPr lang="en-US" sz="1200" b="0" i="0" kern="1200" dirty="0">
                <a:solidFill>
                  <a:schemeClr val="tx1"/>
                </a:solidFill>
                <a:effectLst/>
                <a:latin typeface="Times New Roman" pitchFamily="18" charset="0"/>
                <a:ea typeface="+mn-ea"/>
                <a:cs typeface="+mn-cs"/>
              </a:rPr>
              <a:t/>
            </a:r>
            <a:br>
              <a:rPr lang="en-US" sz="1200" b="0" i="0" kern="1200" dirty="0">
                <a:solidFill>
                  <a:schemeClr val="tx1"/>
                </a:solidFill>
                <a:effectLst/>
                <a:latin typeface="Times New Roman" pitchFamily="18" charset="0"/>
                <a:ea typeface="+mn-ea"/>
                <a:cs typeface="+mn-cs"/>
              </a:rPr>
            </a:br>
            <a:r>
              <a:rPr lang="en-US" sz="1200" b="0" i="0" kern="1200" dirty="0">
                <a:solidFill>
                  <a:schemeClr val="tx1"/>
                </a:solidFill>
                <a:effectLst/>
                <a:latin typeface="Times New Roman" pitchFamily="18" charset="0"/>
                <a:ea typeface="+mn-ea"/>
                <a:cs typeface="+mn-cs"/>
              </a:rPr>
              <a:t/>
            </a:r>
            <a:br>
              <a:rPr lang="en-US" sz="1200" b="0" i="0" kern="1200" dirty="0">
                <a:solidFill>
                  <a:schemeClr val="tx1"/>
                </a:solidFill>
                <a:effectLst/>
                <a:latin typeface="Times New Roman" pitchFamily="18" charset="0"/>
                <a:ea typeface="+mn-ea"/>
                <a:cs typeface="+mn-cs"/>
              </a:rPr>
            </a:br>
            <a:r>
              <a:rPr lang="en-US" sz="1200" b="0" i="0" kern="1200" dirty="0">
                <a:solidFill>
                  <a:schemeClr val="tx1"/>
                </a:solidFill>
                <a:effectLst/>
                <a:latin typeface="Times New Roman" pitchFamily="18" charset="0"/>
                <a:ea typeface="+mn-ea"/>
                <a:cs typeface="+mn-cs"/>
              </a:rPr>
              <a:t>Read more: </a:t>
            </a:r>
            <a:r>
              <a:rPr lang="en-US" sz="1200" b="0" i="0" u="none" strike="noStrike" kern="1200" dirty="0">
                <a:solidFill>
                  <a:schemeClr val="tx1"/>
                </a:solidFill>
                <a:effectLst/>
                <a:latin typeface="Times New Roman" pitchFamily="18" charset="0"/>
                <a:ea typeface="+mn-ea"/>
                <a:cs typeface="+mn-cs"/>
                <a:hlinkClick r:id="rId6"/>
              </a:rPr>
              <a:t>What is the difference between moral hazard and adverse selection? | Investopedia</a:t>
            </a:r>
            <a:r>
              <a:rPr lang="en-US" sz="1200" b="0" i="0" kern="1200" dirty="0">
                <a:solidFill>
                  <a:schemeClr val="tx1"/>
                </a:solidFill>
                <a:effectLst/>
                <a:latin typeface="Times New Roman" pitchFamily="18" charset="0"/>
                <a:ea typeface="+mn-ea"/>
                <a:cs typeface="+mn-cs"/>
              </a:rPr>
              <a:t> </a:t>
            </a:r>
            <a:r>
              <a:rPr lang="en-US" sz="1200" b="0" i="0" u="none" strike="noStrike" kern="1200" dirty="0">
                <a:solidFill>
                  <a:schemeClr val="tx1"/>
                </a:solidFill>
                <a:effectLst/>
                <a:latin typeface="Times New Roman" pitchFamily="18" charset="0"/>
                <a:ea typeface="+mn-ea"/>
                <a:cs typeface="+mn-cs"/>
                <a:hlinkClick r:id="rId6"/>
              </a:rPr>
              <a:t>http://www.investopedia.com/ask/answers/042415/what-difference-between-moral-hazard-and-adverse-selection.asp#ixzz4mEZ0TPjA</a:t>
            </a:r>
            <a:r>
              <a:rPr lang="en-US" sz="1200" b="0" i="0" kern="1200" dirty="0">
                <a:solidFill>
                  <a:schemeClr val="tx1"/>
                </a:solidFill>
                <a:effectLst/>
                <a:latin typeface="Times New Roman" pitchFamily="18" charset="0"/>
                <a:ea typeface="+mn-ea"/>
                <a:cs typeface="+mn-cs"/>
              </a:rPr>
              <a:t> </a:t>
            </a:r>
            <a:br>
              <a:rPr lang="en-US" sz="1200" b="0" i="0" kern="1200" dirty="0">
                <a:solidFill>
                  <a:schemeClr val="tx1"/>
                </a:solidFill>
                <a:effectLst/>
                <a:latin typeface="Times New Roman" pitchFamily="18" charset="0"/>
                <a:ea typeface="+mn-ea"/>
                <a:cs typeface="+mn-cs"/>
              </a:rPr>
            </a:br>
            <a:r>
              <a:rPr lang="en-US" sz="1200" b="0" i="0" kern="1200" dirty="0">
                <a:solidFill>
                  <a:schemeClr val="tx1"/>
                </a:solidFill>
                <a:effectLst/>
                <a:latin typeface="Times New Roman" pitchFamily="18" charset="0"/>
                <a:ea typeface="+mn-ea"/>
                <a:cs typeface="+mn-cs"/>
              </a:rPr>
              <a:t>Follow us: </a:t>
            </a:r>
            <a:r>
              <a:rPr lang="en-US" sz="1200" b="0" i="0" u="none" strike="noStrike" kern="1200" dirty="0">
                <a:solidFill>
                  <a:schemeClr val="tx1"/>
                </a:solidFill>
                <a:effectLst/>
                <a:latin typeface="Times New Roman" pitchFamily="18" charset="0"/>
                <a:ea typeface="+mn-ea"/>
                <a:cs typeface="+mn-cs"/>
                <a:hlinkClick r:id="rId7"/>
              </a:rPr>
              <a:t>Investopedia on Facebook</a:t>
            </a:r>
            <a:endParaRPr lang="en-US" altLang="en-US" sz="1200" kern="0" dirty="0">
              <a:latin typeface="Times New Roman" panose="02020603050405020304" pitchFamily="18" charset="0"/>
              <a:cs typeface="Times New Roman" panose="02020603050405020304" pitchFamily="18" charset="0"/>
            </a:endParaRPr>
          </a:p>
          <a:p>
            <a:pPr>
              <a:spcBef>
                <a:spcPts val="0"/>
              </a:spcBef>
              <a:defRPr/>
            </a:pPr>
            <a:endParaRPr lang="en-US" dirty="0"/>
          </a:p>
        </p:txBody>
      </p:sp>
      <p:sp>
        <p:nvSpPr>
          <p:cNvPr id="4" name="Slide Number Placeholder 3"/>
          <p:cNvSpPr>
            <a:spLocks noGrp="1"/>
          </p:cNvSpPr>
          <p:nvPr>
            <p:ph type="sldNum" sz="quarter" idx="10"/>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2936589B-CA7D-483F-AB9B-6691D15C0A3A}"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1863" rtl="0" eaLnBrk="0" fontAlgn="base" latinLnBrk="0" hangingPunct="0">
                <a:lnSpc>
                  <a:spcPct val="100000"/>
                </a:lnSpc>
                <a:spcBef>
                  <a:spcPct val="0"/>
                </a:spcBef>
                <a:spcAft>
                  <a:spcPct val="0"/>
                </a:spcAft>
                <a:buClrTx/>
                <a:buSzTx/>
                <a:buFontTx/>
                <a:buNone/>
                <a:tabLst/>
                <a:defRPr/>
              </a:pPr>
              <a:t>189</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87125234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45CB3AED-2F11-4BC0-AB52-9B823386DC3C}"/>
              </a:ext>
            </a:extLst>
          </p:cNvPr>
          <p:cNvSpPr>
            <a:spLocks noGrp="1" noRot="1" noChangeAspect="1" noTextEdit="1"/>
          </p:cNvSpPr>
          <p:nvPr>
            <p:ph type="sldImg"/>
          </p:nvPr>
        </p:nvSpPr>
        <p:spPr>
          <a:ln/>
        </p:spPr>
      </p:sp>
      <p:sp>
        <p:nvSpPr>
          <p:cNvPr id="29699" name="Notes Placeholder 2">
            <a:extLst>
              <a:ext uri="{FF2B5EF4-FFF2-40B4-BE49-F238E27FC236}">
                <a16:creationId xmlns:a16="http://schemas.microsoft.com/office/drawing/2014/main" id="{F79FCA89-E86C-41D2-A40B-BDD9A3D0AA4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2400" dirty="0"/>
              <a:t>Combating Challenges in </a:t>
            </a:r>
            <a:r>
              <a:rPr lang="en-US" altLang="en-US" sz="2400" dirty="0" err="1"/>
              <a:t>Microsourcing</a:t>
            </a:r>
            <a:r>
              <a:rPr lang="en-US" altLang="en-US" sz="2400" dirty="0"/>
              <a:t>: Role of Information Signals</a:t>
            </a:r>
          </a:p>
          <a:p>
            <a:endParaRPr lang="en-US" altLang="en-US" sz="2400" i="1" u="sng" dirty="0"/>
          </a:p>
          <a:p>
            <a:r>
              <a:rPr lang="en-US" altLang="en-US" sz="2400" i="1" u="sng" dirty="0"/>
              <a:t>Competency signal</a:t>
            </a:r>
            <a:r>
              <a:rPr lang="en-US" altLang="en-US" sz="2400" dirty="0"/>
              <a:t>: the information signal that emphasizes a vendor’s technical skill and process related knowledge</a:t>
            </a:r>
          </a:p>
          <a:p>
            <a:pPr lvl="1"/>
            <a:r>
              <a:rPr lang="en-US" altLang="en-US" sz="1800" dirty="0"/>
              <a:t>represented by benchmarking assessments of certifications and examinations</a:t>
            </a:r>
            <a:r>
              <a:rPr lang="en-US" altLang="en-US" sz="1800" i="1" dirty="0"/>
              <a:t>. </a:t>
            </a:r>
          </a:p>
          <a:p>
            <a:r>
              <a:rPr lang="en-US" altLang="en-US" sz="2400" i="1" u="sng" dirty="0"/>
              <a:t>Goal signal</a:t>
            </a:r>
            <a:r>
              <a:rPr lang="en-US" altLang="en-US" sz="2400" dirty="0"/>
              <a:t>: information signal that emphasizes the vendor’s goal seeking activities within resource constraints of time and budget. </a:t>
            </a:r>
          </a:p>
          <a:p>
            <a:pPr lvl="1"/>
            <a:r>
              <a:rPr lang="en-US" altLang="en-US" sz="1800" dirty="0"/>
              <a:t>represented by vendor’s on-time, within-budget, and successful completion of prior jobs.</a:t>
            </a:r>
          </a:p>
          <a:p>
            <a:r>
              <a:rPr lang="en-US" altLang="en-US" sz="2400" i="1" u="sng" dirty="0"/>
              <a:t>Cost signal</a:t>
            </a:r>
            <a:r>
              <a:rPr lang="en-US" altLang="en-US" sz="2400" dirty="0"/>
              <a:t>: the information signal that emphasizes the vendor’s focus on cost reduction and avoidance. </a:t>
            </a:r>
          </a:p>
          <a:p>
            <a:pPr lvl="1"/>
            <a:r>
              <a:rPr lang="en-US" altLang="en-US" sz="1800" dirty="0"/>
              <a:t>represented by vendor’s actions with respect to its bid pricing behavior</a:t>
            </a:r>
            <a:endParaRPr lang="en-US" dirty="0"/>
          </a:p>
          <a:p>
            <a:pPr eaLnBrk="1" hangingPunct="1">
              <a:defRPr/>
            </a:pPr>
            <a:r>
              <a:rPr lang="en-US" sz="2800" dirty="0"/>
              <a:t>Job Duration (Structural Challenge)</a:t>
            </a:r>
            <a:endParaRPr lang="en-US" altLang="en-US" sz="2800" dirty="0"/>
          </a:p>
          <a:p>
            <a:pPr lvl="1" eaLnBrk="1" hangingPunct="1">
              <a:defRPr/>
            </a:pPr>
            <a:r>
              <a:rPr lang="en-US" sz="2000" dirty="0"/>
              <a:t>Vendors are individuals or small businesses</a:t>
            </a:r>
          </a:p>
          <a:p>
            <a:pPr lvl="2" eaLnBrk="1" hangingPunct="1">
              <a:defRPr/>
            </a:pPr>
            <a:r>
              <a:rPr lang="en-US" sz="1700" b="1" dirty="0"/>
              <a:t>not equipped with sophisticated infrastructure</a:t>
            </a:r>
            <a:r>
              <a:rPr lang="en-US" sz="1700" dirty="0"/>
              <a:t>, process standards, or formal employee management practices (</a:t>
            </a:r>
            <a:r>
              <a:rPr lang="en-US" sz="1300" dirty="0">
                <a:ea typeface="+mn-ea"/>
                <a:cs typeface="+mn-cs"/>
              </a:rPr>
              <a:t>Lu et al. 2013</a:t>
            </a:r>
            <a:r>
              <a:rPr lang="en-US" sz="1700" dirty="0"/>
              <a:t>).</a:t>
            </a:r>
          </a:p>
          <a:p>
            <a:pPr lvl="1" eaLnBrk="1" hangingPunct="1">
              <a:defRPr/>
            </a:pPr>
            <a:r>
              <a:rPr lang="en-US" sz="2000" dirty="0"/>
              <a:t>Platforms offer </a:t>
            </a:r>
            <a:r>
              <a:rPr lang="en-US" sz="2000" b="1" dirty="0"/>
              <a:t>limited support for collaboration </a:t>
            </a:r>
            <a:r>
              <a:rPr lang="en-US" sz="2000" dirty="0"/>
              <a:t>and coordination</a:t>
            </a:r>
          </a:p>
          <a:p>
            <a:pPr lvl="2" eaLnBrk="1" hangingPunct="1">
              <a:defRPr/>
            </a:pPr>
            <a:r>
              <a:rPr lang="en-US" sz="1700" b="1" dirty="0"/>
              <a:t>more suitable for short duration jobs </a:t>
            </a:r>
            <a:r>
              <a:rPr lang="en-US" sz="1700" dirty="0"/>
              <a:t>not requiring interconnected tasks or coordination of multiple skillsets typical of longer engagements (</a:t>
            </a:r>
            <a:r>
              <a:rPr lang="en-US" sz="1300" dirty="0" err="1">
                <a:ea typeface="+mn-ea"/>
                <a:cs typeface="+mn-cs"/>
              </a:rPr>
              <a:t>Kaganer</a:t>
            </a:r>
            <a:r>
              <a:rPr lang="en-US" sz="1300" dirty="0">
                <a:ea typeface="+mn-ea"/>
                <a:cs typeface="+mn-cs"/>
              </a:rPr>
              <a:t> et al 2013</a:t>
            </a:r>
            <a:r>
              <a:rPr lang="en-US" sz="1700" dirty="0"/>
              <a:t>).</a:t>
            </a:r>
            <a:endParaRPr lang="en-US" altLang="en-US" sz="2100" dirty="0"/>
          </a:p>
          <a:p>
            <a:pPr eaLnBrk="1" hangingPunct="1">
              <a:defRPr/>
            </a:pPr>
            <a:r>
              <a:rPr lang="en-US" sz="2800" dirty="0"/>
              <a:t>Cultural Distance (Location Challenge)</a:t>
            </a:r>
          </a:p>
          <a:p>
            <a:pPr marL="638175" lvl="2" indent="-342900" eaLnBrk="1" hangingPunct="1">
              <a:buClr>
                <a:schemeClr val="tx2"/>
              </a:buClr>
              <a:defRPr/>
            </a:pPr>
            <a:r>
              <a:rPr lang="en-US" sz="2000" dirty="0"/>
              <a:t>Physical separation of vendor and client, hindering efficiency and effectiveness of coordination and communication (</a:t>
            </a:r>
            <a:r>
              <a:rPr lang="en-US" sz="1300" dirty="0" err="1"/>
              <a:t>Jarvenpaa</a:t>
            </a:r>
            <a:r>
              <a:rPr lang="en-US" sz="1300" dirty="0"/>
              <a:t> and Keating 2011</a:t>
            </a:r>
            <a:r>
              <a:rPr lang="en-US" sz="1700" dirty="0"/>
              <a:t>).</a:t>
            </a:r>
          </a:p>
          <a:p>
            <a:pPr marL="638175" lvl="2" indent="-342900" eaLnBrk="1" hangingPunct="1">
              <a:buClr>
                <a:schemeClr val="tx2"/>
              </a:buClr>
              <a:defRPr/>
            </a:pPr>
            <a:endParaRPr lang="en-US" sz="1700" dirty="0"/>
          </a:p>
          <a:p>
            <a:r>
              <a:rPr lang="en-US" altLang="en-US" dirty="0">
                <a:latin typeface="Arial" panose="020B0604020202020204" pitchFamily="34" charset="0"/>
              </a:rPr>
              <a:t>Theoretical foundations</a:t>
            </a:r>
          </a:p>
          <a:p>
            <a:pPr eaLnBrk="1" hangingPunct="1">
              <a:defRPr/>
            </a:pPr>
            <a:r>
              <a:rPr lang="en-US" sz="2400" dirty="0"/>
              <a:t>One party (agent) credibly conveys some information about itself to another party (principal) </a:t>
            </a:r>
            <a:r>
              <a:rPr lang="en-US" sz="1800" dirty="0"/>
              <a:t>(</a:t>
            </a:r>
            <a:r>
              <a:rPr lang="en-US" sz="1400" dirty="0"/>
              <a:t>Spence 1973</a:t>
            </a:r>
            <a:r>
              <a:rPr lang="en-US" sz="1800" dirty="0"/>
              <a:t>).</a:t>
            </a:r>
          </a:p>
          <a:p>
            <a:pPr eaLnBrk="1" hangingPunct="1">
              <a:defRPr/>
            </a:pPr>
            <a:r>
              <a:rPr lang="en-US" sz="2400" dirty="0"/>
              <a:t>Why relevant to </a:t>
            </a:r>
            <a:r>
              <a:rPr lang="en-US" sz="2400" dirty="0" err="1"/>
              <a:t>Microsourcing</a:t>
            </a:r>
            <a:r>
              <a:rPr lang="en-US" sz="2400" dirty="0"/>
              <a:t>?</a:t>
            </a:r>
          </a:p>
          <a:p>
            <a:pPr marL="638175" lvl="2" indent="-342900" eaLnBrk="1" hangingPunct="1">
              <a:buClr>
                <a:schemeClr val="tx2"/>
              </a:buClr>
              <a:defRPr/>
            </a:pPr>
            <a:r>
              <a:rPr lang="en-US" sz="1800" dirty="0"/>
              <a:t>High information asymmetry. </a:t>
            </a:r>
          </a:p>
          <a:p>
            <a:pPr marL="638175" lvl="2" indent="-342900" eaLnBrk="1" hangingPunct="1">
              <a:buClr>
                <a:schemeClr val="tx2"/>
              </a:buClr>
              <a:defRPr/>
            </a:pPr>
            <a:r>
              <a:rPr lang="en-US" sz="1800" dirty="0"/>
              <a:t>Digital nature of platforms exacerbates lack of transparency </a:t>
            </a:r>
            <a:r>
              <a:rPr lang="en-US" sz="1200" dirty="0">
                <a:ea typeface="+mn-ea"/>
                <a:cs typeface="+mn-cs"/>
              </a:rPr>
              <a:t>(</a:t>
            </a:r>
            <a:r>
              <a:rPr lang="en-US" sz="1200" dirty="0" err="1">
                <a:ea typeface="+mn-ea"/>
                <a:cs typeface="+mn-cs"/>
              </a:rPr>
              <a:t>Felstiner</a:t>
            </a:r>
            <a:r>
              <a:rPr lang="en-US" sz="1200" dirty="0">
                <a:ea typeface="+mn-ea"/>
                <a:cs typeface="+mn-cs"/>
              </a:rPr>
              <a:t> 2011).</a:t>
            </a:r>
            <a:endParaRPr lang="en-US" sz="1800" dirty="0">
              <a:ea typeface="+mn-ea"/>
              <a:cs typeface="+mn-cs"/>
            </a:endParaRPr>
          </a:p>
          <a:p>
            <a:pPr marL="638175" lvl="2" indent="-342900" eaLnBrk="1" hangingPunct="1">
              <a:buClr>
                <a:schemeClr val="tx2"/>
              </a:buClr>
              <a:defRPr/>
            </a:pPr>
            <a:r>
              <a:rPr lang="en-US" sz="1800" dirty="0"/>
              <a:t>Clients may have to rely on platform information signals</a:t>
            </a:r>
            <a:r>
              <a:rPr lang="en-US" sz="1600" dirty="0"/>
              <a:t>.</a:t>
            </a:r>
          </a:p>
          <a:p>
            <a:pPr eaLnBrk="1" hangingPunct="1">
              <a:defRPr/>
            </a:pPr>
            <a:r>
              <a:rPr lang="en-US" sz="2400" dirty="0"/>
              <a:t>We test: </a:t>
            </a:r>
          </a:p>
          <a:p>
            <a:pPr lvl="1" eaLnBrk="1" hangingPunct="1">
              <a:defRPr/>
            </a:pPr>
            <a:r>
              <a:rPr lang="en-US" sz="2000" dirty="0"/>
              <a:t>information signals as indicators of vendor quality </a:t>
            </a:r>
          </a:p>
          <a:p>
            <a:pPr lvl="1" eaLnBrk="1" hangingPunct="1">
              <a:defRPr/>
            </a:pPr>
            <a:r>
              <a:rPr lang="en-US" sz="2000" dirty="0"/>
              <a:t>complexities of job duration and cultural distance</a:t>
            </a:r>
            <a:endParaRPr lang="en-US" altLang="en-US" dirty="0">
              <a:latin typeface="Arial" panose="020B0604020202020204" pitchFamily="34" charset="0"/>
            </a:endParaRPr>
          </a:p>
          <a:p>
            <a:pPr marL="638175" lvl="2" indent="-342900" eaLnBrk="1" hangingPunct="1">
              <a:buClr>
                <a:schemeClr val="tx2"/>
              </a:buClr>
              <a:defRPr/>
            </a:pPr>
            <a:endParaRPr lang="en-US" sz="1700" dirty="0"/>
          </a:p>
          <a:p>
            <a:endParaRPr lang="en-US" altLang="en-US" dirty="0">
              <a:latin typeface="Arial" panose="020B0604020202020204" pitchFamily="34" charset="0"/>
            </a:endParaRPr>
          </a:p>
        </p:txBody>
      </p:sp>
      <p:sp>
        <p:nvSpPr>
          <p:cNvPr id="29700" name="Slide Number Placeholder 3">
            <a:extLst>
              <a:ext uri="{FF2B5EF4-FFF2-40B4-BE49-F238E27FC236}">
                <a16:creationId xmlns:a16="http://schemas.microsoft.com/office/drawing/2014/main" id="{71FEF0C7-2A31-496F-8190-38F07791E9C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31863" rtl="0" eaLnBrk="0" fontAlgn="base" latinLnBrk="0" hangingPunct="0">
              <a:lnSpc>
                <a:spcPct val="100000"/>
              </a:lnSpc>
              <a:spcBef>
                <a:spcPct val="0"/>
              </a:spcBef>
              <a:spcAft>
                <a:spcPct val="0"/>
              </a:spcAft>
              <a:buClrTx/>
              <a:buSzTx/>
              <a:buFontTx/>
              <a:buNone/>
              <a:tabLst/>
              <a:defRPr/>
            </a:pPr>
            <a:fld id="{AEF09F48-32DC-4C21-B9E7-373B157AB5A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1863" rtl="0" eaLnBrk="0" fontAlgn="base" latinLnBrk="0" hangingPunct="0">
                <a:lnSpc>
                  <a:spcPct val="100000"/>
                </a:lnSpc>
                <a:spcBef>
                  <a:spcPct val="0"/>
                </a:spcBef>
                <a:spcAft>
                  <a:spcPct val="0"/>
                </a:spcAft>
                <a:buClrTx/>
                <a:buSzTx/>
                <a:buFontTx/>
                <a:buNone/>
                <a:tabLst/>
                <a:defRPr/>
              </a:pPr>
              <a:t>190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039542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61C8DF48-4068-48C8-9347-B561D5EC1F6D}"/>
              </a:ext>
            </a:extLst>
          </p:cNvPr>
          <p:cNvSpPr>
            <a:spLocks noGrp="1" noRot="1" noChangeAspect="1" noTextEdit="1"/>
          </p:cNvSpPr>
          <p:nvPr>
            <p:ph type="sldImg"/>
          </p:nvPr>
        </p:nvSpPr>
        <p:spPr>
          <a:ln/>
        </p:spPr>
      </p:sp>
      <p:sp>
        <p:nvSpPr>
          <p:cNvPr id="31747" name="Notes Placeholder 2">
            <a:extLst>
              <a:ext uri="{FF2B5EF4-FFF2-40B4-BE49-F238E27FC236}">
                <a16:creationId xmlns:a16="http://schemas.microsoft.com/office/drawing/2014/main" id="{EAACE784-B7E0-41EE-91BB-9FC7EE50907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sz="2000" dirty="0"/>
              <a:t>Data from a leading </a:t>
            </a:r>
            <a:r>
              <a:rPr lang="en-US" sz="2000" dirty="0" err="1"/>
              <a:t>microsourcing</a:t>
            </a:r>
            <a:r>
              <a:rPr lang="en-US" sz="2000" dirty="0"/>
              <a:t> platform.</a:t>
            </a:r>
          </a:p>
          <a:p>
            <a:pPr>
              <a:defRPr/>
            </a:pPr>
            <a:r>
              <a:rPr lang="en-US" sz="2000" dirty="0"/>
              <a:t>Sample</a:t>
            </a:r>
          </a:p>
          <a:p>
            <a:pPr lvl="1">
              <a:defRPr/>
            </a:pPr>
            <a:r>
              <a:rPr lang="en-US" sz="1600" dirty="0">
                <a:ea typeface="+mn-ea"/>
                <a:cs typeface="+mn-cs"/>
              </a:rPr>
              <a:t>5432 IT jobs in web services, software, mobile app development.</a:t>
            </a:r>
          </a:p>
          <a:p>
            <a:pPr lvl="1">
              <a:defRPr/>
            </a:pPr>
            <a:r>
              <a:rPr lang="en-US" sz="1600" dirty="0">
                <a:ea typeface="+mn-ea"/>
                <a:cs typeface="+mn-cs"/>
              </a:rPr>
              <a:t>3221 clients across 64 countries, completed by 642 vendors from 49 countries</a:t>
            </a:r>
          </a:p>
          <a:p>
            <a:pPr lvl="1">
              <a:defRPr/>
            </a:pPr>
            <a:r>
              <a:rPr lang="en-US" sz="1600" dirty="0">
                <a:ea typeface="+mn-ea"/>
                <a:cs typeface="+mn-cs"/>
              </a:rPr>
              <a:t>638 distinct client-vendor country tuples.</a:t>
            </a:r>
          </a:p>
          <a:p>
            <a:pPr>
              <a:defRPr/>
            </a:pPr>
            <a:r>
              <a:rPr lang="en-US" sz="2000" dirty="0"/>
              <a:t>Empirical model: Double-censored Tobit Model.</a:t>
            </a:r>
          </a:p>
          <a:p>
            <a:endParaRPr lang="en-US" altLang="en-US" dirty="0">
              <a:latin typeface="Arial" panose="020B0604020202020204" pitchFamily="34" charset="0"/>
            </a:endParaRPr>
          </a:p>
        </p:txBody>
      </p:sp>
      <p:sp>
        <p:nvSpPr>
          <p:cNvPr id="31748" name="Slide Number Placeholder 3">
            <a:extLst>
              <a:ext uri="{FF2B5EF4-FFF2-40B4-BE49-F238E27FC236}">
                <a16:creationId xmlns:a16="http://schemas.microsoft.com/office/drawing/2014/main" id="{D8C93F8A-6315-42E3-BC77-D92D572A65F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31863" rtl="0" eaLnBrk="0" fontAlgn="base" latinLnBrk="0" hangingPunct="0">
              <a:lnSpc>
                <a:spcPct val="100000"/>
              </a:lnSpc>
              <a:spcBef>
                <a:spcPct val="0"/>
              </a:spcBef>
              <a:spcAft>
                <a:spcPct val="0"/>
              </a:spcAft>
              <a:buClrTx/>
              <a:buSzTx/>
              <a:buFontTx/>
              <a:buNone/>
              <a:tabLst/>
              <a:defRPr/>
            </a:pPr>
            <a:fld id="{70F8058F-6EB3-4374-89C8-CC52A134306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1863" rtl="0" eaLnBrk="0" fontAlgn="base" latinLnBrk="0" hangingPunct="0">
                <a:lnSpc>
                  <a:spcPct val="100000"/>
                </a:lnSpc>
                <a:spcBef>
                  <a:spcPct val="0"/>
                </a:spcBef>
                <a:spcAft>
                  <a:spcPct val="0"/>
                </a:spcAft>
                <a:buClrTx/>
                <a:buSzTx/>
                <a:buFontTx/>
                <a:buNone/>
                <a:tabLst/>
                <a:defRPr/>
              </a:pPr>
              <a:t>191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9801418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61C8DF48-4068-48C8-9347-B561D5EC1F6D}"/>
              </a:ext>
            </a:extLst>
          </p:cNvPr>
          <p:cNvSpPr>
            <a:spLocks noGrp="1" noRot="1" noChangeAspect="1" noTextEdit="1"/>
          </p:cNvSpPr>
          <p:nvPr>
            <p:ph type="sldImg"/>
          </p:nvPr>
        </p:nvSpPr>
        <p:spPr>
          <a:ln/>
        </p:spPr>
      </p:sp>
      <p:sp>
        <p:nvSpPr>
          <p:cNvPr id="31747" name="Notes Placeholder 2">
            <a:extLst>
              <a:ext uri="{FF2B5EF4-FFF2-40B4-BE49-F238E27FC236}">
                <a16:creationId xmlns:a16="http://schemas.microsoft.com/office/drawing/2014/main" id="{EAACE784-B7E0-41EE-91BB-9FC7EE50907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000" b="1" dirty="0"/>
              <a:t>Freelancer.com platform, Jan-Aug 2013</a:t>
            </a:r>
          </a:p>
          <a:p>
            <a:pPr>
              <a:defRPr/>
            </a:pPr>
            <a:r>
              <a:rPr lang="en-US" sz="2000" dirty="0"/>
              <a:t>Sample: 5432 IT jobs in web services, software, mobile app development. </a:t>
            </a:r>
          </a:p>
          <a:p>
            <a:pPr>
              <a:defRPr/>
            </a:pPr>
            <a:r>
              <a:rPr lang="en-US" sz="2000" dirty="0"/>
              <a:t>3221 clients across 64 countries</a:t>
            </a:r>
          </a:p>
          <a:p>
            <a:pPr>
              <a:defRPr/>
            </a:pPr>
            <a:r>
              <a:rPr lang="en-US" sz="2000" dirty="0"/>
              <a:t>642 vendors from 49 countries</a:t>
            </a:r>
          </a:p>
          <a:p>
            <a:pPr>
              <a:defRPr/>
            </a:pPr>
            <a:r>
              <a:rPr lang="en-US" sz="2000" dirty="0"/>
              <a:t>638 distinct client-vendor country dyads</a:t>
            </a:r>
          </a:p>
          <a:p>
            <a:pPr>
              <a:defRPr/>
            </a:pPr>
            <a:r>
              <a:rPr lang="en-US" sz="2000" dirty="0"/>
              <a:t>Data from a leading </a:t>
            </a:r>
            <a:r>
              <a:rPr lang="en-US" sz="2000" dirty="0" err="1"/>
              <a:t>microsourcing</a:t>
            </a:r>
            <a:r>
              <a:rPr lang="en-US" sz="2000" dirty="0"/>
              <a:t> platform.</a:t>
            </a:r>
          </a:p>
          <a:p>
            <a:pPr>
              <a:defRPr/>
            </a:pPr>
            <a:r>
              <a:rPr lang="en-US" sz="2000" dirty="0"/>
              <a:t>Sample</a:t>
            </a:r>
          </a:p>
          <a:p>
            <a:pPr lvl="1">
              <a:defRPr/>
            </a:pPr>
            <a:r>
              <a:rPr lang="en-US" sz="1600" dirty="0">
                <a:ea typeface="+mn-ea"/>
                <a:cs typeface="+mn-cs"/>
              </a:rPr>
              <a:t>5432 IT jobs in web services, software, mobile app development.</a:t>
            </a:r>
          </a:p>
          <a:p>
            <a:pPr lvl="1">
              <a:defRPr/>
            </a:pPr>
            <a:r>
              <a:rPr lang="en-US" sz="1600" dirty="0">
                <a:ea typeface="+mn-ea"/>
                <a:cs typeface="+mn-cs"/>
              </a:rPr>
              <a:t>3221 clients across 64 countries, completed by 642 vendors from 49 countries</a:t>
            </a:r>
          </a:p>
          <a:p>
            <a:pPr lvl="1">
              <a:defRPr/>
            </a:pPr>
            <a:r>
              <a:rPr lang="en-US" sz="1600" dirty="0">
                <a:ea typeface="+mn-ea"/>
                <a:cs typeface="+mn-cs"/>
              </a:rPr>
              <a:t>638 distinct client-vendor country tuples.</a:t>
            </a:r>
          </a:p>
          <a:p>
            <a:pPr>
              <a:defRPr/>
            </a:pPr>
            <a:r>
              <a:rPr lang="en-US" sz="2000" dirty="0"/>
              <a:t>Empirical model: Double-censored Tobit Model.</a:t>
            </a:r>
          </a:p>
          <a:p>
            <a:endParaRPr lang="en-US" altLang="en-US" dirty="0">
              <a:latin typeface="Arial" panose="020B0604020202020204" pitchFamily="34" charset="0"/>
            </a:endParaRPr>
          </a:p>
        </p:txBody>
      </p:sp>
      <p:sp>
        <p:nvSpPr>
          <p:cNvPr id="31748" name="Slide Number Placeholder 3">
            <a:extLst>
              <a:ext uri="{FF2B5EF4-FFF2-40B4-BE49-F238E27FC236}">
                <a16:creationId xmlns:a16="http://schemas.microsoft.com/office/drawing/2014/main" id="{D8C93F8A-6315-42E3-BC77-D92D572A65F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31863" rtl="0" eaLnBrk="0" fontAlgn="base" latinLnBrk="0" hangingPunct="0">
              <a:lnSpc>
                <a:spcPct val="100000"/>
              </a:lnSpc>
              <a:spcBef>
                <a:spcPct val="0"/>
              </a:spcBef>
              <a:spcAft>
                <a:spcPct val="0"/>
              </a:spcAft>
              <a:buClrTx/>
              <a:buSzTx/>
              <a:buFontTx/>
              <a:buNone/>
              <a:tabLst/>
              <a:defRPr/>
            </a:pPr>
            <a:fld id="{70F8058F-6EB3-4374-89C8-CC52A134306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1863" rtl="0" eaLnBrk="0" fontAlgn="base" latinLnBrk="0" hangingPunct="0">
                <a:lnSpc>
                  <a:spcPct val="100000"/>
                </a:lnSpc>
                <a:spcBef>
                  <a:spcPct val="0"/>
                </a:spcBef>
                <a:spcAft>
                  <a:spcPct val="0"/>
                </a:spcAft>
                <a:buClrTx/>
                <a:buSzTx/>
                <a:buFontTx/>
                <a:buNone/>
                <a:tabLst/>
                <a:defRPr/>
              </a:pPr>
              <a:t>192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52306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95961813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t>power distance, individualism/collectivism, masculinity/femininity, uncertainty avoidance, long term orientation (Hofstede 1980)</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8" charset="0"/>
                <a:ea typeface="+mn-ea"/>
                <a:cs typeface="+mn-cs"/>
              </a:rPr>
              <a:t>For measuring </a:t>
            </a:r>
            <a:r>
              <a:rPr lang="en-US" sz="1200" i="1" kern="1200" dirty="0">
                <a:solidFill>
                  <a:schemeClr val="tx1"/>
                </a:solidFill>
                <a:effectLst/>
                <a:latin typeface="Times New Roman" pitchFamily="18" charset="0"/>
                <a:ea typeface="+mn-ea"/>
                <a:cs typeface="+mn-cs"/>
              </a:rPr>
              <a:t>Cultural Distance, </a:t>
            </a:r>
            <a:r>
              <a:rPr lang="en-US" sz="1200" kern="1200" dirty="0">
                <a:solidFill>
                  <a:schemeClr val="tx1"/>
                </a:solidFill>
                <a:effectLst/>
                <a:latin typeface="Times New Roman" pitchFamily="18" charset="0"/>
                <a:ea typeface="+mn-ea"/>
                <a:cs typeface="+mn-cs"/>
              </a:rPr>
              <a:t>we used the widely used measure similar to </a:t>
            </a:r>
            <a:r>
              <a:rPr lang="en-US" sz="1200" kern="1200" dirty="0" err="1">
                <a:solidFill>
                  <a:schemeClr val="tx1"/>
                </a:solidFill>
                <a:effectLst/>
                <a:latin typeface="Times New Roman" pitchFamily="18" charset="0"/>
                <a:ea typeface="+mn-ea"/>
                <a:cs typeface="+mn-cs"/>
              </a:rPr>
              <a:t>Kogut</a:t>
            </a:r>
            <a:r>
              <a:rPr lang="en-US" sz="1200" kern="1200" dirty="0">
                <a:solidFill>
                  <a:schemeClr val="tx1"/>
                </a:solidFill>
                <a:effectLst/>
                <a:latin typeface="Times New Roman" pitchFamily="18" charset="0"/>
                <a:ea typeface="+mn-ea"/>
                <a:cs typeface="+mn-cs"/>
              </a:rPr>
              <a:t> and Singh (1988)’s index (</a:t>
            </a:r>
            <a:r>
              <a:rPr lang="en-US" sz="1200" kern="1200" dirty="0" err="1">
                <a:solidFill>
                  <a:schemeClr val="tx1"/>
                </a:solidFill>
                <a:effectLst/>
                <a:latin typeface="Times New Roman" pitchFamily="18" charset="0"/>
                <a:ea typeface="+mn-ea"/>
                <a:cs typeface="+mn-cs"/>
              </a:rPr>
              <a:t>Manev</a:t>
            </a:r>
            <a:r>
              <a:rPr lang="en-US" sz="1200" kern="1200" dirty="0">
                <a:solidFill>
                  <a:schemeClr val="tx1"/>
                </a:solidFill>
                <a:effectLst/>
                <a:latin typeface="Times New Roman" pitchFamily="18" charset="0"/>
                <a:ea typeface="+mn-ea"/>
                <a:cs typeface="+mn-cs"/>
              </a:rPr>
              <a:t> and Stevenson 2001), following adaptations recommended by prior research (</a:t>
            </a:r>
            <a:r>
              <a:rPr lang="en-US" sz="1200" kern="1200" dirty="0" err="1">
                <a:solidFill>
                  <a:schemeClr val="tx1"/>
                </a:solidFill>
                <a:effectLst/>
                <a:latin typeface="Times New Roman" pitchFamily="18" charset="0"/>
                <a:ea typeface="+mn-ea"/>
                <a:cs typeface="+mn-cs"/>
              </a:rPr>
              <a:t>Shenkar</a:t>
            </a:r>
            <a:r>
              <a:rPr lang="en-US" sz="1200" kern="1200" dirty="0">
                <a:solidFill>
                  <a:schemeClr val="tx1"/>
                </a:solidFill>
                <a:effectLst/>
                <a:latin typeface="Times New Roman" pitchFamily="18" charset="0"/>
                <a:ea typeface="+mn-ea"/>
                <a:cs typeface="+mn-cs"/>
              </a:rPr>
              <a:t> 2001). This measure is calculated using dimensions of culture based on work of Geert Hofstede, which has emerged as a standard measure of difference in national cultures (Hofstede 1980; </a:t>
            </a:r>
            <a:r>
              <a:rPr lang="en-US" sz="1200" kern="1200" dirty="0" err="1">
                <a:solidFill>
                  <a:schemeClr val="tx1"/>
                </a:solidFill>
                <a:effectLst/>
                <a:latin typeface="Times New Roman" pitchFamily="18" charset="0"/>
                <a:ea typeface="+mn-ea"/>
                <a:cs typeface="+mn-cs"/>
              </a:rPr>
              <a:t>Manev</a:t>
            </a:r>
            <a:r>
              <a:rPr lang="en-US" sz="1200" kern="1200" dirty="0">
                <a:solidFill>
                  <a:schemeClr val="tx1"/>
                </a:solidFill>
                <a:effectLst/>
                <a:latin typeface="Times New Roman" pitchFamily="18" charset="0"/>
                <a:ea typeface="+mn-ea"/>
                <a:cs typeface="+mn-cs"/>
              </a:rPr>
              <a:t> and Stevenson 2001; Sousa and Bradley 2008). The index is used in several prior studies (e.g., Griffith, </a:t>
            </a:r>
            <a:r>
              <a:rPr lang="en-US" sz="1200" kern="1200" dirty="0" err="1">
                <a:solidFill>
                  <a:schemeClr val="tx1"/>
                </a:solidFill>
                <a:effectLst/>
                <a:latin typeface="Times New Roman" pitchFamily="18" charset="0"/>
                <a:ea typeface="+mn-ea"/>
                <a:cs typeface="+mn-cs"/>
              </a:rPr>
              <a:t>Harmancioglu</a:t>
            </a:r>
            <a:r>
              <a:rPr lang="en-US" sz="1200" kern="1200" dirty="0">
                <a:solidFill>
                  <a:schemeClr val="tx1"/>
                </a:solidFill>
                <a:effectLst/>
                <a:latin typeface="Times New Roman" pitchFamily="18" charset="0"/>
                <a:ea typeface="+mn-ea"/>
                <a:cs typeface="+mn-cs"/>
              </a:rPr>
              <a:t> and </a:t>
            </a:r>
            <a:r>
              <a:rPr lang="en-US" sz="1200" kern="1200" dirty="0" err="1">
                <a:solidFill>
                  <a:schemeClr val="tx1"/>
                </a:solidFill>
                <a:effectLst/>
                <a:latin typeface="Times New Roman" pitchFamily="18" charset="0"/>
                <a:ea typeface="+mn-ea"/>
                <a:cs typeface="+mn-cs"/>
              </a:rPr>
              <a:t>Droge</a:t>
            </a:r>
            <a:r>
              <a:rPr lang="en-US" sz="1200" kern="1200" dirty="0">
                <a:solidFill>
                  <a:schemeClr val="tx1"/>
                </a:solidFill>
                <a:effectLst/>
                <a:latin typeface="Times New Roman" pitchFamily="18" charset="0"/>
                <a:ea typeface="+mn-ea"/>
                <a:cs typeface="+mn-cs"/>
              </a:rPr>
              <a:t> 2009; Handley and Benton 2013) and is based on deviation of the vendor’s country from the client’s country along the five Hofstede (1980) cultural dimensions (i.e., power distance, individualism/collectivism, masculinity/femininity, uncertainty avoidance, long-term orientation). These differences are adjusted for differences in variance of each dimension and then arithmetically averaged.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8" charset="0"/>
                <a:ea typeface="+mn-ea"/>
                <a:cs typeface="+mn-cs"/>
              </a:rPr>
              <a:t>For robustness, we also used an alternate measure of cultural distance and found similar results. This alternate measure is a Euclidean distance index based on Hofstede (1980) (</a:t>
            </a:r>
            <a:r>
              <a:rPr lang="en-US" sz="1200" kern="1200" dirty="0" err="1">
                <a:solidFill>
                  <a:schemeClr val="tx1"/>
                </a:solidFill>
                <a:effectLst/>
                <a:latin typeface="Times New Roman" pitchFamily="18" charset="0"/>
                <a:ea typeface="+mn-ea"/>
                <a:cs typeface="+mn-cs"/>
              </a:rPr>
              <a:t>Drogendijk</a:t>
            </a:r>
            <a:r>
              <a:rPr lang="en-US" sz="1200" kern="1200" dirty="0">
                <a:solidFill>
                  <a:schemeClr val="tx1"/>
                </a:solidFill>
                <a:effectLst/>
                <a:latin typeface="Times New Roman" pitchFamily="18" charset="0"/>
                <a:ea typeface="+mn-ea"/>
                <a:cs typeface="+mn-cs"/>
              </a:rPr>
              <a:t> and </a:t>
            </a:r>
            <a:r>
              <a:rPr lang="en-US" sz="1200" kern="1200" dirty="0" err="1">
                <a:solidFill>
                  <a:schemeClr val="tx1"/>
                </a:solidFill>
                <a:effectLst/>
                <a:latin typeface="Times New Roman" pitchFamily="18" charset="0"/>
                <a:ea typeface="+mn-ea"/>
                <a:cs typeface="+mn-cs"/>
              </a:rPr>
              <a:t>Slangen</a:t>
            </a:r>
            <a:r>
              <a:rPr lang="en-US" sz="1200" kern="1200" dirty="0">
                <a:solidFill>
                  <a:schemeClr val="tx1"/>
                </a:solidFill>
                <a:effectLst/>
                <a:latin typeface="Times New Roman" pitchFamily="18" charset="0"/>
                <a:ea typeface="+mn-ea"/>
                <a:cs typeface="+mn-cs"/>
              </a:rPr>
              <a:t> 2006; </a:t>
            </a:r>
            <a:r>
              <a:rPr lang="en-US" sz="1200" kern="1200" dirty="0" err="1">
                <a:solidFill>
                  <a:schemeClr val="tx1"/>
                </a:solidFill>
                <a:effectLst/>
                <a:latin typeface="Times New Roman" pitchFamily="18" charset="0"/>
                <a:ea typeface="+mn-ea"/>
                <a:cs typeface="+mn-cs"/>
              </a:rPr>
              <a:t>Morosini</a:t>
            </a:r>
            <a:r>
              <a:rPr lang="en-US" sz="1200" kern="1200" dirty="0">
                <a:solidFill>
                  <a:schemeClr val="tx1"/>
                </a:solidFill>
                <a:effectLst/>
                <a:latin typeface="Times New Roman" pitchFamily="18" charset="0"/>
                <a:ea typeface="+mn-ea"/>
                <a:cs typeface="+mn-cs"/>
              </a:rPr>
              <a:t>, Shane and Singh 1998; Yu, Subramaniam and </a:t>
            </a:r>
            <a:r>
              <a:rPr lang="en-US" sz="1200" kern="1200" dirty="0" err="1">
                <a:solidFill>
                  <a:schemeClr val="tx1"/>
                </a:solidFill>
                <a:effectLst/>
                <a:latin typeface="Times New Roman" pitchFamily="18" charset="0"/>
                <a:ea typeface="+mn-ea"/>
                <a:cs typeface="+mn-cs"/>
              </a:rPr>
              <a:t>Cannella</a:t>
            </a:r>
            <a:r>
              <a:rPr lang="en-US" sz="1200" kern="1200" dirty="0">
                <a:solidFill>
                  <a:schemeClr val="tx1"/>
                </a:solidFill>
                <a:effectLst/>
                <a:latin typeface="Times New Roman" pitchFamily="18" charset="0"/>
                <a:ea typeface="+mn-ea"/>
                <a:cs typeface="+mn-cs"/>
              </a:rPr>
              <a:t> 2009). Unlike the </a:t>
            </a:r>
            <a:r>
              <a:rPr lang="en-US" sz="1200" kern="1200" dirty="0" err="1">
                <a:solidFill>
                  <a:schemeClr val="tx1"/>
                </a:solidFill>
                <a:effectLst/>
                <a:latin typeface="Times New Roman" pitchFamily="18" charset="0"/>
                <a:ea typeface="+mn-ea"/>
                <a:cs typeface="+mn-cs"/>
              </a:rPr>
              <a:t>Kogut</a:t>
            </a:r>
            <a:r>
              <a:rPr lang="en-US" sz="1200" kern="1200" dirty="0">
                <a:solidFill>
                  <a:schemeClr val="tx1"/>
                </a:solidFill>
                <a:effectLst/>
                <a:latin typeface="Times New Roman" pitchFamily="18" charset="0"/>
                <a:ea typeface="+mn-ea"/>
                <a:cs typeface="+mn-cs"/>
              </a:rPr>
              <a:t> and Singh (1988) index, this measure does not assume that differences in scores on each of Hofstede’s dimensions are equally important in determining cultural distance between countries. Instead, in line with the concept of Euclidean distance, it computes their distance in a five dimensional space as the square root of the sum of squared differences in scores on each cultural dimension.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Times New Roman" panose="02020603050405020304" pitchFamily="18" charset="0"/>
              </a:rPr>
              <a:t>Although the original index proposed by </a:t>
            </a:r>
            <a:r>
              <a:rPr lang="en-US" dirty="0" err="1">
                <a:effectLst/>
                <a:latin typeface="Times New Roman" panose="02020603050405020304" pitchFamily="18" charset="0"/>
              </a:rPr>
              <a:t>Kogut</a:t>
            </a:r>
            <a:r>
              <a:rPr lang="en-US" dirty="0">
                <a:effectLst/>
                <a:latin typeface="Times New Roman" panose="02020603050405020304" pitchFamily="18" charset="0"/>
              </a:rPr>
              <a:t> and Singh (1988) consisted of the first four Hofstede dimensions, we followed prior research which suggests including the fifth dimension as well (Griffith, </a:t>
            </a:r>
            <a:r>
              <a:rPr lang="en-US" dirty="0" err="1">
                <a:effectLst/>
                <a:latin typeface="Times New Roman" panose="02020603050405020304" pitchFamily="18" charset="0"/>
              </a:rPr>
              <a:t>Harmancioglu</a:t>
            </a:r>
            <a:r>
              <a:rPr lang="en-US" dirty="0">
                <a:effectLst/>
                <a:latin typeface="Times New Roman" panose="02020603050405020304" pitchFamily="18" charset="0"/>
              </a:rPr>
              <a:t> and </a:t>
            </a:r>
            <a:r>
              <a:rPr lang="en-US" dirty="0" err="1">
                <a:effectLst/>
                <a:latin typeface="Times New Roman" panose="02020603050405020304" pitchFamily="18" charset="0"/>
              </a:rPr>
              <a:t>Droge</a:t>
            </a:r>
            <a:r>
              <a:rPr lang="en-US" dirty="0">
                <a:effectLst/>
                <a:latin typeface="Times New Roman" panose="02020603050405020304" pitchFamily="18" charset="0"/>
              </a:rPr>
              <a:t> 2009; </a:t>
            </a:r>
            <a:r>
              <a:rPr lang="en-US" dirty="0" err="1">
                <a:effectLst/>
                <a:latin typeface="Times New Roman" panose="02020603050405020304" pitchFamily="18" charset="0"/>
              </a:rPr>
              <a:t>Shenkar</a:t>
            </a:r>
            <a:r>
              <a:rPr lang="en-US" dirty="0">
                <a:effectLst/>
                <a:latin typeface="Times New Roman" panose="02020603050405020304" pitchFamily="18" charset="0"/>
              </a:rPr>
              <a:t> 2001). For further robustness, we repeated the analysis using just the first four dimensions and found similar results. Likewise, we repeated the analysis using the original </a:t>
            </a:r>
            <a:r>
              <a:rPr lang="en-US" dirty="0" err="1">
                <a:effectLst/>
                <a:latin typeface="Times New Roman" panose="02020603050405020304" pitchFamily="18" charset="0"/>
              </a:rPr>
              <a:t>Kogut</a:t>
            </a:r>
            <a:r>
              <a:rPr lang="en-US" dirty="0">
                <a:effectLst/>
                <a:latin typeface="Times New Roman" panose="02020603050405020304" pitchFamily="18" charset="0"/>
              </a:rPr>
              <a:t> and Singh (1988) index without adjusting for variance of each dimension, and found qualitatively unchanged results.</a:t>
            </a:r>
            <a:r>
              <a:rPr lang="en-US" sz="1200" dirty="0">
                <a:effectLst/>
                <a:latin typeface="Times New Roman" panose="02020603050405020304" pitchFamily="18" charset="0"/>
              </a:rPr>
              <a:t> </a:t>
            </a:r>
            <a:endParaRPr lang="en-US" dirty="0">
              <a:effectLs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dirty="0"/>
          </a:p>
          <a:p>
            <a:endParaRPr lang="en-US" dirty="0"/>
          </a:p>
        </p:txBody>
      </p:sp>
      <p:sp>
        <p:nvSpPr>
          <p:cNvPr id="4" name="Slide Number Placeholder 3"/>
          <p:cNvSpPr>
            <a:spLocks noGrp="1"/>
          </p:cNvSpPr>
          <p:nvPr>
            <p:ph type="sldNum" sz="quarter" idx="10"/>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0E1787C7-62F8-48EE-A205-00C265D69E72}"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1863" rtl="0" eaLnBrk="0" fontAlgn="base" latinLnBrk="0" hangingPunct="0">
                <a:lnSpc>
                  <a:spcPct val="100000"/>
                </a:lnSpc>
                <a:spcBef>
                  <a:spcPct val="0"/>
                </a:spcBef>
                <a:spcAft>
                  <a:spcPct val="0"/>
                </a:spcAft>
                <a:buClrTx/>
                <a:buSzTx/>
                <a:buFontTx/>
                <a:buNone/>
                <a:tabLst/>
                <a:defRPr/>
              </a:pPr>
              <a:t>193</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1878684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2000" dirty="0"/>
              <a:t>Data from a leading </a:t>
            </a:r>
            <a:r>
              <a:rPr lang="en-US" sz="2000" dirty="0" err="1"/>
              <a:t>microsourcing</a:t>
            </a:r>
            <a:r>
              <a:rPr lang="en-US" sz="2000" dirty="0"/>
              <a:t> platform freelancer.com.</a:t>
            </a:r>
          </a:p>
          <a:p>
            <a:pPr>
              <a:defRPr/>
            </a:pPr>
            <a:r>
              <a:rPr lang="en-US" sz="2000" dirty="0"/>
              <a:t>Sample: 5432 IT jobs in web services, software, mobile app development. 3221 clients across 64 countries, completed by 642 vendors from 49 countries. 638 distinct client-vendor country tuples.</a:t>
            </a:r>
          </a:p>
          <a:p>
            <a:pPr>
              <a:defRPr/>
            </a:pPr>
            <a:r>
              <a:rPr lang="en-US" sz="2000" dirty="0"/>
              <a:t>Empirical model: Double-censored Tobit Model.</a:t>
            </a:r>
          </a:p>
          <a:p>
            <a:pPr>
              <a:defRPr/>
            </a:pPr>
            <a:r>
              <a:rPr lang="en-US" sz="2000" dirty="0"/>
              <a:t>Sample</a:t>
            </a:r>
          </a:p>
          <a:p>
            <a:pPr lvl="1">
              <a:defRPr/>
            </a:pPr>
            <a:r>
              <a:rPr lang="en-US" sz="1600" dirty="0">
                <a:ea typeface="+mn-ea"/>
                <a:cs typeface="+mn-cs"/>
              </a:rPr>
              <a:t>5432 IT jobs in web services, software, mobile app development.</a:t>
            </a:r>
          </a:p>
          <a:p>
            <a:pPr lvl="1">
              <a:defRPr/>
            </a:pPr>
            <a:r>
              <a:rPr lang="en-US" sz="1600" dirty="0">
                <a:ea typeface="+mn-ea"/>
                <a:cs typeface="+mn-cs"/>
              </a:rPr>
              <a:t>3221 clients across 64 countries, completed by 642 vendors from 49 countries</a:t>
            </a:r>
          </a:p>
          <a:p>
            <a:pPr lvl="1">
              <a:defRPr/>
            </a:pPr>
            <a:r>
              <a:rPr lang="en-US" sz="1600" dirty="0">
                <a:ea typeface="+mn-ea"/>
                <a:cs typeface="+mn-cs"/>
              </a:rPr>
              <a:t>638 distinct client-vendor country tuples.</a:t>
            </a:r>
          </a:p>
          <a:p>
            <a:pPr>
              <a:defRPr/>
            </a:pPr>
            <a:r>
              <a:rPr lang="en-US" sz="2000" dirty="0"/>
              <a:t>Empirical model: Double-censored Tobit Model.</a:t>
            </a:r>
          </a:p>
          <a:p>
            <a:endParaRPr lang="en-US" dirty="0"/>
          </a:p>
        </p:txBody>
      </p:sp>
      <p:sp>
        <p:nvSpPr>
          <p:cNvPr id="4" name="Slide Number Placeholder 3"/>
          <p:cNvSpPr>
            <a:spLocks noGrp="1"/>
          </p:cNvSpPr>
          <p:nvPr>
            <p:ph type="sldNum" sz="quarter" idx="10"/>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2936589B-CA7D-483F-AB9B-6691D15C0A3A}"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1863" rtl="0" eaLnBrk="0" fontAlgn="base" latinLnBrk="0" hangingPunct="0">
                <a:lnSpc>
                  <a:spcPct val="100000"/>
                </a:lnSpc>
                <a:spcBef>
                  <a:spcPct val="0"/>
                </a:spcBef>
                <a:spcAft>
                  <a:spcPct val="0"/>
                </a:spcAft>
                <a:buClrTx/>
                <a:buSzTx/>
                <a:buFontTx/>
                <a:buNone/>
                <a:tabLst/>
                <a:defRPr/>
              </a:pPr>
              <a:t>196</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60617943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2000" dirty="0"/>
              <a:t>Signals become more informative with job complexity</a:t>
            </a:r>
          </a:p>
          <a:p>
            <a:pPr>
              <a:defRPr/>
            </a:pPr>
            <a:r>
              <a:rPr lang="en-US" sz="2000" dirty="0"/>
              <a:t>Data from a leading </a:t>
            </a:r>
            <a:r>
              <a:rPr lang="en-US" sz="2000" dirty="0" err="1"/>
              <a:t>microsourcing</a:t>
            </a:r>
            <a:r>
              <a:rPr lang="en-US" sz="2000" dirty="0"/>
              <a:t> platform freelancer.com.</a:t>
            </a:r>
          </a:p>
          <a:p>
            <a:pPr>
              <a:defRPr/>
            </a:pPr>
            <a:r>
              <a:rPr lang="en-US" sz="2000" dirty="0"/>
              <a:t>Sample: 5432 IT jobs in web services, software, mobile app development. 3221 clients across 64 countries, completed by 642 vendors from 49 countries. 638 distinct client-vendor country tuples.</a:t>
            </a:r>
          </a:p>
          <a:p>
            <a:pPr>
              <a:defRPr/>
            </a:pPr>
            <a:r>
              <a:rPr lang="en-US" sz="2000" dirty="0"/>
              <a:t>Empirical model: Double-censored Tobit Model.</a:t>
            </a:r>
          </a:p>
          <a:p>
            <a:pPr>
              <a:defRPr/>
            </a:pPr>
            <a:r>
              <a:rPr lang="en-US" sz="2000" dirty="0"/>
              <a:t>Sample</a:t>
            </a:r>
          </a:p>
          <a:p>
            <a:pPr lvl="1">
              <a:defRPr/>
            </a:pPr>
            <a:r>
              <a:rPr lang="en-US" sz="1600" dirty="0">
                <a:ea typeface="+mn-ea"/>
                <a:cs typeface="+mn-cs"/>
              </a:rPr>
              <a:t>5432 IT jobs in web services, software, mobile app development.</a:t>
            </a:r>
          </a:p>
          <a:p>
            <a:pPr lvl="1">
              <a:defRPr/>
            </a:pPr>
            <a:r>
              <a:rPr lang="en-US" sz="1600" dirty="0">
                <a:ea typeface="+mn-ea"/>
                <a:cs typeface="+mn-cs"/>
              </a:rPr>
              <a:t>3221 clients across 64 countries, completed by 642 vendors from 49 countries</a:t>
            </a:r>
          </a:p>
          <a:p>
            <a:pPr lvl="1">
              <a:defRPr/>
            </a:pPr>
            <a:r>
              <a:rPr lang="en-US" sz="1600" dirty="0">
                <a:ea typeface="+mn-ea"/>
                <a:cs typeface="+mn-cs"/>
              </a:rPr>
              <a:t>638 distinct client-vendor country tuples.</a:t>
            </a:r>
          </a:p>
          <a:p>
            <a:pPr>
              <a:defRPr/>
            </a:pPr>
            <a:r>
              <a:rPr lang="en-US" sz="2000" dirty="0"/>
              <a:t>Empirical model: Double-censored Tobit Model.</a:t>
            </a:r>
          </a:p>
          <a:p>
            <a:endParaRPr lang="en-US" dirty="0"/>
          </a:p>
        </p:txBody>
      </p:sp>
      <p:sp>
        <p:nvSpPr>
          <p:cNvPr id="4" name="Slide Number Placeholder 3"/>
          <p:cNvSpPr>
            <a:spLocks noGrp="1"/>
          </p:cNvSpPr>
          <p:nvPr>
            <p:ph type="sldNum" sz="quarter" idx="10"/>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2936589B-CA7D-483F-AB9B-6691D15C0A3A}"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1863" rtl="0" eaLnBrk="0" fontAlgn="base" latinLnBrk="0" hangingPunct="0">
                <a:lnSpc>
                  <a:spcPct val="100000"/>
                </a:lnSpc>
                <a:spcBef>
                  <a:spcPct val="0"/>
                </a:spcBef>
                <a:spcAft>
                  <a:spcPct val="0"/>
                </a:spcAft>
                <a:buClrTx/>
                <a:buSzTx/>
                <a:buFontTx/>
                <a:buNone/>
                <a:tabLst/>
                <a:defRPr/>
              </a:pPr>
              <a:t>197</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42308922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Under which conditions can clients trust the reliability of platform information signals?</a:t>
            </a:r>
          </a:p>
          <a:p>
            <a:pPr lvl="0"/>
            <a:r>
              <a:rPr lang="en-US" dirty="0"/>
              <a:t>Both signals are more reliable indicators of quality for vendors who deal with jobs of </a:t>
            </a:r>
            <a:r>
              <a:rPr lang="en-US" b="1" dirty="0"/>
              <a:t>longer duration</a:t>
            </a:r>
            <a:r>
              <a:rPr lang="en-US" dirty="0"/>
              <a:t>. </a:t>
            </a:r>
          </a:p>
          <a:p>
            <a:pPr lvl="1"/>
            <a:r>
              <a:rPr lang="en-US" dirty="0" err="1"/>
              <a:t>Microsourcing</a:t>
            </a:r>
            <a:r>
              <a:rPr lang="en-US" dirty="0"/>
              <a:t> platforms should institutionalize both signals, particularly when they deal with longer jobs. </a:t>
            </a:r>
          </a:p>
          <a:p>
            <a:pPr lvl="1"/>
            <a:r>
              <a:rPr lang="en-US" dirty="0"/>
              <a:t>For longer jobs, clients should infer vendor quality using both signals rather than relying on one signal only. </a:t>
            </a:r>
          </a:p>
          <a:p>
            <a:pPr lvl="0"/>
            <a:r>
              <a:rPr lang="en-US" dirty="0"/>
              <a:t>Clients dealing with global job sourcing from </a:t>
            </a:r>
            <a:r>
              <a:rPr lang="en-US" b="1" dirty="0"/>
              <a:t>culturally distant vendors </a:t>
            </a:r>
            <a:r>
              <a:rPr lang="en-US" dirty="0"/>
              <a:t>should rely more on goal and competency signals.</a:t>
            </a:r>
          </a:p>
          <a:p>
            <a:pPr lvl="0"/>
            <a:r>
              <a:rPr lang="en-US"/>
              <a:t>Microsourcing</a:t>
            </a:r>
            <a:r>
              <a:rPr lang="en-US" dirty="0"/>
              <a:t> motivation may not be solely for cost arbitrage, but competency and goal relying behavior of vendors. Rewarding for such behavior through </a:t>
            </a:r>
            <a:r>
              <a:rPr lang="en-US" dirty="0" err="1"/>
              <a:t>microsourcing</a:t>
            </a:r>
            <a:r>
              <a:rPr lang="en-US" dirty="0"/>
              <a:t> platforms may need to evolve.  </a:t>
            </a:r>
          </a:p>
          <a:p>
            <a:endParaRPr lang="en-US" dirty="0"/>
          </a:p>
        </p:txBody>
      </p:sp>
      <p:sp>
        <p:nvSpPr>
          <p:cNvPr id="4" name="Slide Number Placeholder 3"/>
          <p:cNvSpPr>
            <a:spLocks noGrp="1"/>
          </p:cNvSpPr>
          <p:nvPr>
            <p:ph type="sldNum" sz="quarter" idx="10"/>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0E1787C7-62F8-48EE-A205-00C265D69E72}"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1863" rtl="0" eaLnBrk="0" fontAlgn="base" latinLnBrk="0" hangingPunct="0">
                <a:lnSpc>
                  <a:spcPct val="100000"/>
                </a:lnSpc>
                <a:spcBef>
                  <a:spcPct val="0"/>
                </a:spcBef>
                <a:spcAft>
                  <a:spcPct val="0"/>
                </a:spcAft>
                <a:buClrTx/>
                <a:buSzTx/>
                <a:buFontTx/>
                <a:buNone/>
                <a:tabLst/>
                <a:defRPr/>
              </a:pPr>
              <a:t>198</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3373757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Implications for governance and design of platforms</a:t>
            </a:r>
          </a:p>
          <a:p>
            <a:pPr lvl="1"/>
            <a:r>
              <a:rPr lang="en-US" dirty="0"/>
              <a:t>Information signals and metrics for efficient market design in digital </a:t>
            </a:r>
            <a:r>
              <a:rPr lang="en-US" dirty="0" err="1"/>
              <a:t>microsourcing</a:t>
            </a:r>
            <a:r>
              <a:rPr lang="en-US" dirty="0"/>
              <a:t> platforms </a:t>
            </a:r>
            <a:endParaRPr lang="en-US" sz="20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Under which conditions can clients trust the reliability of platform information signals?</a:t>
            </a:r>
          </a:p>
          <a:p>
            <a:pPr lvl="0"/>
            <a:endParaRPr lang="en-US" dirty="0"/>
          </a:p>
          <a:p>
            <a:pPr lvl="0"/>
            <a:r>
              <a:rPr lang="en-US" dirty="0"/>
              <a:t>Both signals are more reliable indicators of quality for vendors who deal with jobs of </a:t>
            </a:r>
            <a:r>
              <a:rPr lang="en-US" b="1" dirty="0"/>
              <a:t>longer duration</a:t>
            </a:r>
            <a:r>
              <a:rPr lang="en-US" dirty="0"/>
              <a:t>. </a:t>
            </a:r>
          </a:p>
          <a:p>
            <a:pPr lvl="1"/>
            <a:r>
              <a:rPr lang="en-US" dirty="0" err="1"/>
              <a:t>Microsourcing</a:t>
            </a:r>
            <a:r>
              <a:rPr lang="en-US" dirty="0"/>
              <a:t> platforms should institutionalize both signals, particularly when they deal with longer jobs. </a:t>
            </a:r>
          </a:p>
          <a:p>
            <a:pPr lvl="1"/>
            <a:r>
              <a:rPr lang="en-US" dirty="0"/>
              <a:t>For longer jobs, clients should infer vendor quality using both signals rather than relying on one signal only. </a:t>
            </a:r>
          </a:p>
          <a:p>
            <a:pPr lvl="0"/>
            <a:r>
              <a:rPr lang="en-US" dirty="0"/>
              <a:t>Clients dealing with global job sourcing from </a:t>
            </a:r>
            <a:r>
              <a:rPr lang="en-US" b="1" dirty="0"/>
              <a:t>culturally distant vendors </a:t>
            </a:r>
            <a:r>
              <a:rPr lang="en-US" dirty="0"/>
              <a:t>should rely more on goal and competency signals.</a:t>
            </a:r>
          </a:p>
          <a:p>
            <a:pPr lvl="0"/>
            <a:endParaRPr lang="en-US" dirty="0"/>
          </a:p>
          <a:p>
            <a:pPr lvl="0"/>
            <a:r>
              <a:rPr lang="en-US" dirty="0" err="1"/>
              <a:t>Microsourcing</a:t>
            </a:r>
            <a:r>
              <a:rPr lang="en-US" dirty="0"/>
              <a:t> motivation may not be solely for cost arbitrage, but competency and goal relying behavior of vendors. Rewarding for such behavior through </a:t>
            </a:r>
            <a:r>
              <a:rPr lang="en-US" dirty="0" err="1"/>
              <a:t>microsourcing</a:t>
            </a:r>
            <a:r>
              <a:rPr lang="en-US" dirty="0"/>
              <a:t> platforms may need to evolve.  </a:t>
            </a:r>
          </a:p>
          <a:p>
            <a:endParaRPr lang="en-US" dirty="0"/>
          </a:p>
        </p:txBody>
      </p:sp>
      <p:sp>
        <p:nvSpPr>
          <p:cNvPr id="4" name="Slide Number Placeholder 3"/>
          <p:cNvSpPr>
            <a:spLocks noGrp="1"/>
          </p:cNvSpPr>
          <p:nvPr>
            <p:ph type="sldNum" sz="quarter" idx="10"/>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0E1787C7-62F8-48EE-A205-00C265D69E72}"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1863" rtl="0" eaLnBrk="0" fontAlgn="base" latinLnBrk="0" hangingPunct="0">
                <a:lnSpc>
                  <a:spcPct val="100000"/>
                </a:lnSpc>
                <a:spcBef>
                  <a:spcPct val="0"/>
                </a:spcBef>
                <a:spcAft>
                  <a:spcPct val="0"/>
                </a:spcAft>
                <a:buClrTx/>
                <a:buSzTx/>
                <a:buFontTx/>
                <a:buNone/>
                <a:tabLst/>
                <a:defRPr/>
              </a:pPr>
              <a:t>199</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6562507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Implications for governance and design of platforms</a:t>
            </a:r>
          </a:p>
          <a:p>
            <a:pPr lvl="1"/>
            <a:r>
              <a:rPr lang="en-US" dirty="0"/>
              <a:t>Information signals and metrics for efficient market design in digital </a:t>
            </a:r>
            <a:r>
              <a:rPr lang="en-US" dirty="0" err="1"/>
              <a:t>microsourcing</a:t>
            </a:r>
            <a:r>
              <a:rPr lang="en-US" dirty="0"/>
              <a:t> platforms </a:t>
            </a:r>
            <a:endParaRPr lang="en-US" sz="20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Under which conditions can clients trust the reliability of platform information signals?</a:t>
            </a:r>
          </a:p>
          <a:p>
            <a:pPr lvl="0"/>
            <a:endParaRPr lang="en-US" dirty="0"/>
          </a:p>
          <a:p>
            <a:pPr lvl="0"/>
            <a:r>
              <a:rPr lang="en-US" dirty="0"/>
              <a:t>Both signals are more reliable indicators of quality for vendors who deal with jobs of </a:t>
            </a:r>
            <a:r>
              <a:rPr lang="en-US" b="1" dirty="0"/>
              <a:t>longer duration</a:t>
            </a:r>
            <a:r>
              <a:rPr lang="en-US" dirty="0"/>
              <a:t>. </a:t>
            </a:r>
          </a:p>
          <a:p>
            <a:pPr lvl="1"/>
            <a:r>
              <a:rPr lang="en-US" dirty="0" err="1"/>
              <a:t>Microsourcing</a:t>
            </a:r>
            <a:r>
              <a:rPr lang="en-US" dirty="0"/>
              <a:t> platforms should institutionalize both signals, particularly when they deal with longer jobs. </a:t>
            </a:r>
          </a:p>
          <a:p>
            <a:pPr lvl="1"/>
            <a:r>
              <a:rPr lang="en-US" dirty="0"/>
              <a:t>For longer jobs, clients should infer vendor quality using both signals rather than relying on one signal only. </a:t>
            </a:r>
          </a:p>
          <a:p>
            <a:pPr lvl="0"/>
            <a:r>
              <a:rPr lang="en-US" dirty="0"/>
              <a:t>Clients dealing with global job sourcing from </a:t>
            </a:r>
            <a:r>
              <a:rPr lang="en-US" b="1" dirty="0"/>
              <a:t>culturally distant vendors </a:t>
            </a:r>
            <a:r>
              <a:rPr lang="en-US" dirty="0"/>
              <a:t>should rely more on goal and competency signals.</a:t>
            </a:r>
          </a:p>
          <a:p>
            <a:pPr lvl="0"/>
            <a:endParaRPr lang="en-US" dirty="0"/>
          </a:p>
          <a:p>
            <a:pPr lvl="0"/>
            <a:r>
              <a:rPr lang="en-US" dirty="0" err="1"/>
              <a:t>Microsourcing</a:t>
            </a:r>
            <a:r>
              <a:rPr lang="en-US" dirty="0"/>
              <a:t> motivation may not be solely for cost arbitrage, but competency and goal relying behavior of vendors. Rewarding for such behavior through </a:t>
            </a:r>
            <a:r>
              <a:rPr lang="en-US" dirty="0" err="1"/>
              <a:t>microsourcing</a:t>
            </a:r>
            <a:r>
              <a:rPr lang="en-US" dirty="0"/>
              <a:t> platforms may need to evolve.  </a:t>
            </a:r>
          </a:p>
          <a:p>
            <a:endParaRPr lang="en-US" dirty="0"/>
          </a:p>
        </p:txBody>
      </p:sp>
      <p:sp>
        <p:nvSpPr>
          <p:cNvPr id="4" name="Slide Number Placeholder 3"/>
          <p:cNvSpPr>
            <a:spLocks noGrp="1"/>
          </p:cNvSpPr>
          <p:nvPr>
            <p:ph type="sldNum" sz="quarter" idx="10"/>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0E1787C7-62F8-48EE-A205-00C265D69E72}"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1863" rtl="0" eaLnBrk="0" fontAlgn="base" latinLnBrk="0" hangingPunct="0">
                <a:lnSpc>
                  <a:spcPct val="100000"/>
                </a:lnSpc>
                <a:spcBef>
                  <a:spcPct val="0"/>
                </a:spcBef>
                <a:spcAft>
                  <a:spcPct val="0"/>
                </a:spcAft>
                <a:buClrTx/>
                <a:buSzTx/>
                <a:buFontTx/>
                <a:buNone/>
                <a:tabLst/>
                <a:defRPr/>
              </a:pPr>
              <a:t>200</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119808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56C6A-D409-420E-9C90-574A7476D8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0517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88544" y="516526"/>
            <a:ext cx="6280912" cy="553998"/>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028700" y="2880361"/>
            <a:ext cx="48006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7/13/2017</a:t>
            </a:fld>
            <a:endParaRPr lang="en-US"/>
          </a:p>
        </p:txBody>
      </p:sp>
      <p:sp>
        <p:nvSpPr>
          <p:cNvPr id="6" name="Holder 6"/>
          <p:cNvSpPr>
            <a:spLocks noGrp="1"/>
          </p:cNvSpPr>
          <p:nvPr>
            <p:ph type="sldNum" sz="quarter" idx="7"/>
          </p:nvPr>
        </p:nvSpPr>
        <p:spPr/>
        <p:txBody>
          <a:bodyPr lIns="0" tIns="0" rIns="0" bIns="0"/>
          <a:lstStyle>
            <a:lvl1pPr>
              <a:defRPr sz="750" b="0" i="0">
                <a:solidFill>
                  <a:srgbClr val="595959"/>
                </a:solidFill>
                <a:latin typeface="Arial"/>
                <a:cs typeface="Arial"/>
              </a:defRPr>
            </a:lvl1pPr>
          </a:lstStyle>
          <a:p>
            <a:pPr marL="71914">
              <a:spcBef>
                <a:spcPts val="4"/>
              </a:spcBef>
            </a:pPr>
            <a:fld id="{81D60167-4931-47E6-BA6A-407CBD079E47}" type="slidenum">
              <a:rPr lang="en-US" spc="-4" smtClean="0"/>
              <a:pPr marL="71914">
                <a:spcBef>
                  <a:spcPts val="4"/>
                </a:spcBef>
              </a:pPr>
              <a:t>‹#›</a:t>
            </a:fld>
            <a:endParaRPr lang="en-US" spc="-4" dirty="0"/>
          </a:p>
        </p:txBody>
      </p:sp>
    </p:spTree>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52438" y="1866900"/>
            <a:ext cx="2725127" cy="569468"/>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49830" y="2436368"/>
            <a:ext cx="2727735" cy="207848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80436" y="1866901"/>
            <a:ext cx="2727734" cy="567476"/>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0436" y="2434377"/>
            <a:ext cx="2727735" cy="208047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7BB654-CA8C-4F6B-BCBB-E9D6A2576F79}" type="datetimeFigureOut">
              <a:rPr lang="en-US" smtClean="0"/>
              <a:t>7/13/2017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5758962" y="221798"/>
            <a:ext cx="593481" cy="575765"/>
          </a:xfrm>
          <a:prstGeom prst="rect">
            <a:avLst/>
          </a:prstGeom>
        </p:spPr>
        <p:txBody>
          <a:bodyPr anchor="b"/>
          <a:lstStyle>
            <a:lvl1pPr algn="ctr">
              <a:defRPr sz="2100"/>
            </a:lvl1pPr>
          </a:lstStyle>
          <a:p>
            <a:fld id="{C6EBB37A-15FB-4690-944C-0B81A20437B3}" type="slidenum">
              <a:rPr lang="en-US" smtClean="0"/>
              <a:t>‹#›</a:t>
            </a:fld>
            <a:endParaRPr lang="en-US"/>
          </a:p>
        </p:txBody>
      </p:sp>
      <p:pic>
        <p:nvPicPr>
          <p:cNvPr id="10" name="Picture 9"/>
          <p:cNvPicPr>
            <a:picLocks noChangeAspect="1"/>
          </p:cNvPicPr>
          <p:nvPr userDrawn="1"/>
        </p:nvPicPr>
        <p:blipFill>
          <a:blip r:embed="rId2"/>
          <a:stretch>
            <a:fillRect/>
          </a:stretch>
        </p:blipFill>
        <p:spPr>
          <a:xfrm>
            <a:off x="5862997" y="288223"/>
            <a:ext cx="378619" cy="442913"/>
          </a:xfrm>
          <a:prstGeom prst="rect">
            <a:avLst/>
          </a:prstGeom>
        </p:spPr>
      </p:pic>
      <p:pic>
        <p:nvPicPr>
          <p:cNvPr id="11" name="Picture 2" descr="Image result for university of minnesota">
            <a:extLst>
              <a:ext uri="{FF2B5EF4-FFF2-40B4-BE49-F238E27FC236}">
                <a16:creationId xmlns:a16="http://schemas.microsoft.com/office/drawing/2014/main" id="{2DE35C03-68D3-4C42-9FBA-27B8CDFF9D2F}"/>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809993" y="1666"/>
            <a:ext cx="513590" cy="5135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university of minnesota">
            <a:extLst>
              <a:ext uri="{FF2B5EF4-FFF2-40B4-BE49-F238E27FC236}">
                <a16:creationId xmlns:a16="http://schemas.microsoft.com/office/drawing/2014/main" id="{CFC0283F-3510-4771-80E5-E037C8C24A54}"/>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811862" y="141365"/>
            <a:ext cx="513590" cy="5135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university of minnesota">
            <a:extLst>
              <a:ext uri="{FF2B5EF4-FFF2-40B4-BE49-F238E27FC236}">
                <a16:creationId xmlns:a16="http://schemas.microsoft.com/office/drawing/2014/main" id="{914EAE0D-46BA-4ED7-BB32-BD3DA856D8E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811862" y="257263"/>
            <a:ext cx="513590" cy="5135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university of minnesota">
            <a:extLst>
              <a:ext uri="{FF2B5EF4-FFF2-40B4-BE49-F238E27FC236}">
                <a16:creationId xmlns:a16="http://schemas.microsoft.com/office/drawing/2014/main" id="{0FB8ABBF-958A-4306-A556-C8D3ABD12763}"/>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811862" y="333455"/>
            <a:ext cx="513590" cy="513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3109641"/>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Heading </a:t>
            </a:r>
            <a:endParaRPr lang="en-US" dirty="0"/>
          </a:p>
        </p:txBody>
      </p:sp>
      <p:sp>
        <p:nvSpPr>
          <p:cNvPr id="3" name="Content Placeholder 2"/>
          <p:cNvSpPr>
            <a:spLocks noGrp="1"/>
          </p:cNvSpPr>
          <p:nvPr>
            <p:ph idx="1"/>
          </p:nvPr>
        </p:nvSpPr>
        <p:spPr/>
        <p:txBody>
          <a:bodyPr>
            <a:normAutofit/>
          </a:bodyPr>
          <a:lstStyle>
            <a:lvl1pPr>
              <a:defRPr sz="1350"/>
            </a:lvl1pPr>
            <a:lvl2pPr>
              <a:defRPr sz="1350"/>
            </a:lvl2pPr>
            <a:lvl3pPr>
              <a:defRPr sz="1350"/>
            </a:lvl3pPr>
            <a:lvl4pPr>
              <a:defRPr sz="1350"/>
            </a:lvl4pPr>
            <a:lvl5pPr>
              <a:defRPr sz="135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AE7C6F0-D44B-4759-9752-5CA834A5F9D0}" type="datetime1">
              <a:rPr lang="en-US" altLang="zh-CN" smtClean="0">
                <a:solidFill>
                  <a:prstClr val="black">
                    <a:tint val="75000"/>
                  </a:prstClr>
                </a:solidFill>
              </a:rPr>
              <a:pPr/>
              <a:t>7/13/2017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7697F5-3DCA-0A4F-B9EA-FEC2794BD1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8200768"/>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Heading</a:t>
            </a:r>
            <a:endParaRPr lang="en-US" dirty="0"/>
          </a:p>
        </p:txBody>
      </p:sp>
      <p:sp>
        <p:nvSpPr>
          <p:cNvPr id="3" name="Content Placeholder 2"/>
          <p:cNvSpPr>
            <a:spLocks noGrp="1"/>
          </p:cNvSpPr>
          <p:nvPr>
            <p:ph sz="half" idx="1"/>
          </p:nvPr>
        </p:nvSpPr>
        <p:spPr>
          <a:xfrm>
            <a:off x="342900" y="1244278"/>
            <a:ext cx="3028950" cy="3394075"/>
          </a:xfrm>
        </p:spPr>
        <p:txBody>
          <a:bodyPr>
            <a:normAutofit/>
          </a:bodyPr>
          <a:lstStyle>
            <a:lvl1pPr>
              <a:defRPr sz="1500">
                <a:latin typeface="Arial"/>
                <a:cs typeface="Arial"/>
              </a:defRPr>
            </a:lvl1pPr>
            <a:lvl2pPr>
              <a:defRPr sz="1500">
                <a:latin typeface="Arial"/>
                <a:cs typeface="Arial"/>
              </a:defRPr>
            </a:lvl2pPr>
            <a:lvl3pPr>
              <a:defRPr sz="1500">
                <a:latin typeface="Arial"/>
                <a:cs typeface="Arial"/>
              </a:defRPr>
            </a:lvl3pPr>
            <a:lvl4pPr>
              <a:defRPr sz="1500">
                <a:latin typeface="Arial"/>
                <a:cs typeface="Arial"/>
              </a:defRPr>
            </a:lvl4pPr>
            <a:lvl5pPr>
              <a:defRPr sz="1500">
                <a:latin typeface="Arial"/>
                <a:cs typeface="Arial"/>
              </a:defRPr>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3486150" y="1244278"/>
            <a:ext cx="3028950" cy="3394075"/>
          </a:xfrm>
        </p:spPr>
        <p:txBody>
          <a:bodyPr/>
          <a:lstStyle>
            <a:lvl1pPr marL="0" indent="0">
              <a:buNone/>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endParaRPr lang="en-US" dirty="0"/>
          </a:p>
        </p:txBody>
      </p:sp>
      <p:sp>
        <p:nvSpPr>
          <p:cNvPr id="5" name="Date Placeholder 4"/>
          <p:cNvSpPr>
            <a:spLocks noGrp="1"/>
          </p:cNvSpPr>
          <p:nvPr>
            <p:ph type="dt" sz="half" idx="10"/>
          </p:nvPr>
        </p:nvSpPr>
        <p:spPr/>
        <p:txBody>
          <a:bodyPr/>
          <a:lstStyle/>
          <a:p>
            <a:fld id="{2ABB768A-5AE6-4EA7-B89D-4D98806284BF}" type="datetime1">
              <a:rPr lang="en-US" altLang="zh-CN" smtClean="0">
                <a:solidFill>
                  <a:prstClr val="black">
                    <a:tint val="75000"/>
                  </a:prstClr>
                </a:solidFill>
              </a:rPr>
              <a:pPr/>
              <a:t>7/13/2017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7697F5-3DCA-0A4F-B9EA-FEC2794BD1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0403053"/>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Heading</a:t>
            </a:r>
            <a:endParaRPr lang="en-US" dirty="0"/>
          </a:p>
        </p:txBody>
      </p:sp>
      <p:sp>
        <p:nvSpPr>
          <p:cNvPr id="3" name="Text Placeholder 2"/>
          <p:cNvSpPr>
            <a:spLocks noGrp="1"/>
          </p:cNvSpPr>
          <p:nvPr>
            <p:ph type="body" idx="1" hasCustomPrompt="1"/>
          </p:nvPr>
        </p:nvSpPr>
        <p:spPr>
          <a:xfrm>
            <a:off x="342900" y="1150938"/>
            <a:ext cx="3030141" cy="481012"/>
          </a:xfrm>
        </p:spPr>
        <p:txBody>
          <a:bodyPr anchor="b"/>
          <a:lstStyle>
            <a:lvl1pPr marL="0" indent="0">
              <a:buNone/>
              <a:defRPr sz="1800" b="1">
                <a:latin typeface="Arial"/>
                <a:cs typeface="Aria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Subheading</a:t>
            </a:r>
          </a:p>
        </p:txBody>
      </p:sp>
      <p:sp>
        <p:nvSpPr>
          <p:cNvPr id="4" name="Content Placeholder 3"/>
          <p:cNvSpPr>
            <a:spLocks noGrp="1"/>
          </p:cNvSpPr>
          <p:nvPr>
            <p:ph sz="half" idx="2"/>
          </p:nvPr>
        </p:nvSpPr>
        <p:spPr>
          <a:xfrm>
            <a:off x="342900" y="1631951"/>
            <a:ext cx="3030141" cy="2962275"/>
          </a:xfrm>
        </p:spPr>
        <p:txBody>
          <a:bodyPr>
            <a:normAutofit/>
          </a:bodyPr>
          <a:lstStyle>
            <a:lvl1pPr>
              <a:defRPr sz="1350">
                <a:latin typeface="Arial"/>
                <a:cs typeface="Arial"/>
              </a:defRPr>
            </a:lvl1pPr>
            <a:lvl2pPr>
              <a:defRPr sz="1350">
                <a:latin typeface="Arial"/>
                <a:cs typeface="Arial"/>
              </a:defRPr>
            </a:lvl2pPr>
            <a:lvl3pPr>
              <a:defRPr sz="1350">
                <a:latin typeface="Arial"/>
                <a:cs typeface="Arial"/>
              </a:defRPr>
            </a:lvl3pPr>
            <a:lvl4pPr>
              <a:defRPr sz="1350">
                <a:latin typeface="Arial"/>
                <a:cs typeface="Arial"/>
              </a:defRPr>
            </a:lvl4pPr>
            <a:lvl5pPr>
              <a:defRPr sz="1350">
                <a:latin typeface="Arial"/>
                <a:cs typeface="Arial"/>
              </a:defRPr>
            </a:lvl5pPr>
            <a:lvl6pPr>
              <a:defRPr sz="1200"/>
            </a:lvl6pPr>
            <a:lvl7pPr>
              <a:defRPr sz="1200"/>
            </a:lvl7pPr>
            <a:lvl8pPr>
              <a:defRPr sz="1200"/>
            </a:lvl8pPr>
            <a:lvl9pPr>
              <a:defRPr sz="1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hasCustomPrompt="1"/>
          </p:nvPr>
        </p:nvSpPr>
        <p:spPr>
          <a:xfrm>
            <a:off x="3483770" y="1150938"/>
            <a:ext cx="3031331" cy="481012"/>
          </a:xfrm>
        </p:spPr>
        <p:txBody>
          <a:bodyPr anchor="b"/>
          <a:lstStyle>
            <a:lvl1pPr marL="0" indent="0">
              <a:buNone/>
              <a:defRPr sz="1800" b="1">
                <a:latin typeface="Arial"/>
                <a:cs typeface="Aria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Subheading</a:t>
            </a:r>
          </a:p>
        </p:txBody>
      </p:sp>
      <p:sp>
        <p:nvSpPr>
          <p:cNvPr id="6" name="Content Placeholder 5"/>
          <p:cNvSpPr>
            <a:spLocks noGrp="1"/>
          </p:cNvSpPr>
          <p:nvPr>
            <p:ph sz="quarter" idx="4"/>
          </p:nvPr>
        </p:nvSpPr>
        <p:spPr>
          <a:xfrm>
            <a:off x="3483770" y="1631951"/>
            <a:ext cx="3031331" cy="2962275"/>
          </a:xfrm>
        </p:spPr>
        <p:txBody>
          <a:bodyPr>
            <a:normAutofit/>
          </a:bodyPr>
          <a:lstStyle>
            <a:lvl1pPr>
              <a:defRPr sz="1350">
                <a:latin typeface="Arial"/>
                <a:cs typeface="Arial"/>
              </a:defRPr>
            </a:lvl1pPr>
            <a:lvl2pPr>
              <a:defRPr sz="1350">
                <a:latin typeface="Arial"/>
                <a:cs typeface="Arial"/>
              </a:defRPr>
            </a:lvl2pPr>
            <a:lvl3pPr>
              <a:defRPr sz="1350">
                <a:latin typeface="Arial"/>
                <a:cs typeface="Arial"/>
              </a:defRPr>
            </a:lvl3pPr>
            <a:lvl4pPr>
              <a:defRPr sz="1350">
                <a:latin typeface="Arial"/>
                <a:cs typeface="Arial"/>
              </a:defRPr>
            </a:lvl4pPr>
            <a:lvl5pPr>
              <a:defRPr sz="1350">
                <a:latin typeface="Arial"/>
                <a:cs typeface="Arial"/>
              </a:defRPr>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1E6E285-2ECA-42C2-B007-AA323E20A33E}" type="datetime1">
              <a:rPr lang="en-US" altLang="zh-CN" smtClean="0">
                <a:solidFill>
                  <a:prstClr val="black">
                    <a:tint val="75000"/>
                  </a:prstClr>
                </a:solidFill>
              </a:rPr>
              <a:pPr/>
              <a:t>7/13/2017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7697F5-3DCA-0A4F-B9EA-FEC2794BD1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7300751"/>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7A325D-825C-49A3-A567-F4A6DF6D9912}" type="datetime1">
              <a:rPr lang="en-US" altLang="zh-CN" smtClean="0">
                <a:solidFill>
                  <a:prstClr val="black">
                    <a:tint val="75000"/>
                  </a:prstClr>
                </a:solidFill>
              </a:rPr>
              <a:pPr/>
              <a:t>7/13/2017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7697F5-3DCA-0A4F-B9EA-FEC2794BD1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0624017"/>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40EC21-42FB-4DDD-A8D6-5448478E6840}" type="datetime1">
              <a:rPr lang="en-US" altLang="zh-CN" smtClean="0">
                <a:solidFill>
                  <a:prstClr val="black">
                    <a:tint val="75000"/>
                  </a:prstClr>
                </a:solidFill>
              </a:rPr>
              <a:pPr/>
              <a:t>7/13/2017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7697F5-3DCA-0A4F-B9EA-FEC2794BD1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3329582"/>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204789"/>
            <a:ext cx="2256235" cy="871537"/>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2681287" y="204789"/>
            <a:ext cx="3833813" cy="438943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01" y="1076325"/>
            <a:ext cx="2256235" cy="35179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A61D0D-5B55-4F78-A786-999F4680902D}" type="datetime1">
              <a:rPr lang="en-US" altLang="zh-CN" smtClean="0">
                <a:solidFill>
                  <a:prstClr val="black">
                    <a:tint val="75000"/>
                  </a:prstClr>
                </a:solidFill>
              </a:rPr>
              <a:pPr/>
              <a:t>7/13/2017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7697F5-3DCA-0A4F-B9EA-FEC2794BD1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1503747"/>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0451"/>
            <a:ext cx="4114800" cy="425450"/>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344216" y="460375"/>
            <a:ext cx="41148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4025901"/>
            <a:ext cx="4114800" cy="60325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F2C76B-42CA-4CF2-A357-81D7E1C50832}" type="datetime1">
              <a:rPr lang="en-US" altLang="zh-CN" smtClean="0">
                <a:solidFill>
                  <a:prstClr val="black">
                    <a:tint val="75000"/>
                  </a:prstClr>
                </a:solidFill>
              </a:rPr>
              <a:pPr/>
              <a:t>7/13/2017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7697F5-3DCA-0A4F-B9EA-FEC2794BD1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4010145"/>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53A98E-1B9C-4620-B710-E4A7AA8A0363}" type="datetime1">
              <a:rPr lang="en-US" altLang="zh-CN" smtClean="0">
                <a:solidFill>
                  <a:prstClr val="black">
                    <a:tint val="75000"/>
                  </a:prstClr>
                </a:solidFill>
              </a:rPr>
              <a:pPr/>
              <a:t>7/13/2017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7697F5-3DCA-0A4F-B9EA-FEC2794BD1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041536"/>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6376"/>
            <a:ext cx="1543050" cy="4387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206376"/>
            <a:ext cx="451485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1098F1-4B4A-4E5C-ACCE-57680ADB81D9}" type="datetime1">
              <a:rPr lang="en-US" altLang="zh-CN" smtClean="0">
                <a:solidFill>
                  <a:prstClr val="black">
                    <a:tint val="75000"/>
                  </a:prstClr>
                </a:solidFill>
              </a:rPr>
              <a:pPr/>
              <a:t>7/13/2017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7697F5-3DCA-0A4F-B9EA-FEC2794BD1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2215778"/>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2376" y="1881396"/>
            <a:ext cx="5829300" cy="1102519"/>
          </a:xfrm>
        </p:spPr>
        <p:txBody>
          <a:bodyPr>
            <a:noAutofit/>
          </a:bodyPr>
          <a:lstStyle>
            <a:lvl1pPr>
              <a:lnSpc>
                <a:spcPct val="60000"/>
              </a:lnSpc>
              <a:spcBef>
                <a:spcPts val="0"/>
              </a:spcBef>
              <a:spcAft>
                <a:spcPts val="0"/>
              </a:spcAft>
              <a:defRPr sz="6000" b="1" i="0" kern="0" spc="0" baseline="0">
                <a:solidFill>
                  <a:schemeClr val="tx2"/>
                </a:solidFill>
                <a:latin typeface="Arial Black"/>
              </a:defRPr>
            </a:lvl1pPr>
          </a:lstStyle>
          <a:p>
            <a:r>
              <a:rPr lang="en-US" smtClean="0"/>
              <a:t>Click to edit Master title style</a:t>
            </a:r>
            <a:endParaRPr lang="en-US" dirty="0"/>
          </a:p>
        </p:txBody>
      </p:sp>
      <p:sp>
        <p:nvSpPr>
          <p:cNvPr id="3" name="Subtitle 2"/>
          <p:cNvSpPr>
            <a:spLocks noGrp="1"/>
          </p:cNvSpPr>
          <p:nvPr>
            <p:ph type="subTitle" idx="1"/>
          </p:nvPr>
        </p:nvSpPr>
        <p:spPr>
          <a:xfrm>
            <a:off x="1285549" y="2983914"/>
            <a:ext cx="3915642" cy="1314450"/>
          </a:xfrm>
        </p:spPr>
        <p:txBody>
          <a:bodyPr/>
          <a:lstStyle>
            <a:lvl1pPr marL="0" indent="0" algn="r">
              <a:buNone/>
              <a:defRPr baseline="0">
                <a:solidFill>
                  <a:schemeClr val="bg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62D2C732-2383-854C-B1CB-5EF0E015B7FC}" type="datetime1">
              <a:rPr lang="en-US" smtClean="0"/>
              <a:t>7/13/2017</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Presentation Title</a:t>
            </a:r>
          </a:p>
        </p:txBody>
      </p:sp>
      <p:sp>
        <p:nvSpPr>
          <p:cNvPr id="6" name="Slide Number Placeholder 5"/>
          <p:cNvSpPr>
            <a:spLocks noGrp="1"/>
          </p:cNvSpPr>
          <p:nvPr>
            <p:ph type="sldNum" sz="quarter" idx="12"/>
          </p:nvPr>
        </p:nvSpPr>
        <p:spPr/>
        <p:txBody>
          <a:bodyPr/>
          <a:lstStyle>
            <a:lvl1pPr>
              <a:defRPr/>
            </a:lvl1pPr>
          </a:lstStyle>
          <a:p>
            <a:pPr>
              <a:defRPr/>
            </a:pPr>
            <a:fld id="{5695F74F-3B96-FC40-94D5-3B2DD92B25A0}" type="slidenum">
              <a:rPr lang="en-US"/>
              <a:pPr>
                <a:defRPr/>
              </a:pPr>
              <a:t>‹#›</a:t>
            </a:fld>
            <a:endParaRPr lang="en-US"/>
          </a:p>
        </p:txBody>
      </p:sp>
    </p:spTree>
    <p:extLst>
      <p:ext uri="{BB962C8B-B14F-4D97-AF65-F5344CB8AC3E}">
        <p14:creationId xmlns:p14="http://schemas.microsoft.com/office/powerpoint/2010/main" val="160883448"/>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7BB654-CA8C-4F6B-BCBB-E9D6A2576F79}" type="datetimeFigureOut">
              <a:rPr lang="en-US" smtClean="0"/>
              <a:t>7/13/2017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5758962" y="221798"/>
            <a:ext cx="593481" cy="575765"/>
          </a:xfrm>
          <a:prstGeom prst="rect">
            <a:avLst/>
          </a:prstGeom>
        </p:spPr>
        <p:txBody>
          <a:bodyPr anchor="b"/>
          <a:lstStyle>
            <a:lvl1pPr algn="ctr">
              <a:defRPr sz="2100"/>
            </a:lvl1pPr>
          </a:lstStyle>
          <a:p>
            <a:fld id="{C6EBB37A-15FB-4690-944C-0B81A20437B3}" type="slidenum">
              <a:rPr lang="en-US" smtClean="0"/>
              <a:t>‹#›</a:t>
            </a:fld>
            <a:endParaRPr lang="en-US"/>
          </a:p>
        </p:txBody>
      </p:sp>
      <p:pic>
        <p:nvPicPr>
          <p:cNvPr id="6" name="Picture 5"/>
          <p:cNvPicPr>
            <a:picLocks noChangeAspect="1"/>
          </p:cNvPicPr>
          <p:nvPr userDrawn="1"/>
        </p:nvPicPr>
        <p:blipFill>
          <a:blip r:embed="rId2"/>
          <a:stretch>
            <a:fillRect/>
          </a:stretch>
        </p:blipFill>
        <p:spPr>
          <a:xfrm>
            <a:off x="5862997" y="288223"/>
            <a:ext cx="378619" cy="442913"/>
          </a:xfrm>
          <a:prstGeom prst="rect">
            <a:avLst/>
          </a:prstGeom>
        </p:spPr>
      </p:pic>
    </p:spTree>
    <p:extLst>
      <p:ext uri="{BB962C8B-B14F-4D97-AF65-F5344CB8AC3E}">
        <p14:creationId xmlns:p14="http://schemas.microsoft.com/office/powerpoint/2010/main" val="2305977350"/>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BF1C718-4D2B-5843-9E88-BF8326270743}" type="datetime1">
              <a:rPr lang="en-US" smtClean="0"/>
              <a:t>7/13/2017</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Presentation Title</a:t>
            </a:r>
          </a:p>
        </p:txBody>
      </p:sp>
      <p:sp>
        <p:nvSpPr>
          <p:cNvPr id="6" name="Slide Number Placeholder 5"/>
          <p:cNvSpPr>
            <a:spLocks noGrp="1"/>
          </p:cNvSpPr>
          <p:nvPr>
            <p:ph type="sldNum" sz="quarter" idx="12"/>
          </p:nvPr>
        </p:nvSpPr>
        <p:spPr>
          <a:xfrm>
            <a:off x="2628900" y="4594623"/>
            <a:ext cx="1600200" cy="273844"/>
          </a:xfrm>
        </p:spPr>
        <p:txBody>
          <a:bodyPr/>
          <a:lstStyle>
            <a:lvl1pPr>
              <a:defRPr/>
            </a:lvl1pPr>
          </a:lstStyle>
          <a:p>
            <a:pPr>
              <a:defRPr/>
            </a:pPr>
            <a:fld id="{0AC942B6-6E3D-2C48-919A-9E48520021E2}" type="slidenum">
              <a:rPr lang="en-US"/>
              <a:pPr>
                <a:defRPr/>
              </a:pPr>
              <a:t>‹#›</a:t>
            </a:fld>
            <a:endParaRPr lang="en-US"/>
          </a:p>
        </p:txBody>
      </p:sp>
    </p:spTree>
    <p:extLst>
      <p:ext uri="{BB962C8B-B14F-4D97-AF65-F5344CB8AC3E}">
        <p14:creationId xmlns:p14="http://schemas.microsoft.com/office/powerpoint/2010/main" val="528781122"/>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5176"/>
            <a:ext cx="58293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541735" y="2180035"/>
            <a:ext cx="58293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8AE147E-DAAE-0745-8668-7F8BB1C0E28E}" type="datetime1">
              <a:rPr lang="en-US" smtClean="0"/>
              <a:t>7/13/2017</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Presentation Title</a:t>
            </a:r>
          </a:p>
        </p:txBody>
      </p:sp>
      <p:sp>
        <p:nvSpPr>
          <p:cNvPr id="6" name="Slide Number Placeholder 5"/>
          <p:cNvSpPr>
            <a:spLocks noGrp="1"/>
          </p:cNvSpPr>
          <p:nvPr>
            <p:ph type="sldNum" sz="quarter" idx="12"/>
          </p:nvPr>
        </p:nvSpPr>
        <p:spPr/>
        <p:txBody>
          <a:bodyPr/>
          <a:lstStyle>
            <a:lvl1pPr>
              <a:defRPr/>
            </a:lvl1pPr>
          </a:lstStyle>
          <a:p>
            <a:pPr>
              <a:defRPr/>
            </a:pPr>
            <a:fld id="{470033D8-B733-024E-96CF-95439CF2317E}" type="slidenum">
              <a:rPr lang="en-US"/>
              <a:pPr>
                <a:defRPr/>
              </a:pPr>
              <a:t>‹#›</a:t>
            </a:fld>
            <a:endParaRPr lang="en-US"/>
          </a:p>
        </p:txBody>
      </p:sp>
    </p:spTree>
    <p:extLst>
      <p:ext uri="{BB962C8B-B14F-4D97-AF65-F5344CB8AC3E}">
        <p14:creationId xmlns:p14="http://schemas.microsoft.com/office/powerpoint/2010/main" val="3017244368"/>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0" y="1200151"/>
            <a:ext cx="302895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86150" y="1200151"/>
            <a:ext cx="302895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6A04299-7F35-D241-B204-68B1F88F8FF8}" type="datetime1">
              <a:rPr lang="en-US" smtClean="0"/>
              <a:t>7/13/2017</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Presentation Title</a:t>
            </a:r>
          </a:p>
        </p:txBody>
      </p:sp>
      <p:sp>
        <p:nvSpPr>
          <p:cNvPr id="7" name="Slide Number Placeholder 5"/>
          <p:cNvSpPr>
            <a:spLocks noGrp="1"/>
          </p:cNvSpPr>
          <p:nvPr>
            <p:ph type="sldNum" sz="quarter" idx="12"/>
          </p:nvPr>
        </p:nvSpPr>
        <p:spPr/>
        <p:txBody>
          <a:bodyPr/>
          <a:lstStyle>
            <a:lvl1pPr>
              <a:defRPr/>
            </a:lvl1pPr>
          </a:lstStyle>
          <a:p>
            <a:pPr>
              <a:defRPr/>
            </a:pPr>
            <a:fld id="{F67F0CD3-43AA-EC43-A654-DBBB3F72D395}" type="slidenum">
              <a:rPr lang="en-US"/>
              <a:pPr>
                <a:defRPr/>
              </a:pPr>
              <a:t>‹#›</a:t>
            </a:fld>
            <a:endParaRPr lang="en-US"/>
          </a:p>
        </p:txBody>
      </p:sp>
    </p:spTree>
    <p:extLst>
      <p:ext uri="{BB962C8B-B14F-4D97-AF65-F5344CB8AC3E}">
        <p14:creationId xmlns:p14="http://schemas.microsoft.com/office/powerpoint/2010/main" val="3671801447"/>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0" y="1151335"/>
            <a:ext cx="303014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342900" y="1631156"/>
            <a:ext cx="303014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769" y="1151335"/>
            <a:ext cx="303133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3483769" y="1631156"/>
            <a:ext cx="303133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C3D8004-8A0E-C746-A825-487FCAAF56FC}" type="datetime1">
              <a:rPr lang="en-US" smtClean="0"/>
              <a:t>7/13/2017</a:t>
            </a:fld>
            <a:endParaRPr lang="en-US"/>
          </a:p>
        </p:txBody>
      </p:sp>
      <p:sp>
        <p:nvSpPr>
          <p:cNvPr id="8" name="Footer Placeholder 4"/>
          <p:cNvSpPr>
            <a:spLocks noGrp="1"/>
          </p:cNvSpPr>
          <p:nvPr>
            <p:ph type="ftr" sz="quarter" idx="11"/>
          </p:nvPr>
        </p:nvSpPr>
        <p:spPr/>
        <p:txBody>
          <a:bodyPr/>
          <a:lstStyle>
            <a:lvl1pPr>
              <a:defRPr/>
            </a:lvl1pPr>
          </a:lstStyle>
          <a:p>
            <a:pPr>
              <a:defRPr/>
            </a:pPr>
            <a:r>
              <a:rPr lang="en-US"/>
              <a:t>Presentation Title</a:t>
            </a:r>
          </a:p>
        </p:txBody>
      </p:sp>
      <p:sp>
        <p:nvSpPr>
          <p:cNvPr id="9" name="Slide Number Placeholder 5"/>
          <p:cNvSpPr>
            <a:spLocks noGrp="1"/>
          </p:cNvSpPr>
          <p:nvPr>
            <p:ph type="sldNum" sz="quarter" idx="12"/>
          </p:nvPr>
        </p:nvSpPr>
        <p:spPr/>
        <p:txBody>
          <a:bodyPr/>
          <a:lstStyle>
            <a:lvl1pPr>
              <a:defRPr/>
            </a:lvl1pPr>
          </a:lstStyle>
          <a:p>
            <a:pPr>
              <a:defRPr/>
            </a:pPr>
            <a:fld id="{A47C22AE-9A34-E048-9273-259BB0CA537E}" type="slidenum">
              <a:rPr lang="en-US"/>
              <a:pPr>
                <a:defRPr/>
              </a:pPr>
              <a:t>‹#›</a:t>
            </a:fld>
            <a:endParaRPr lang="en-US"/>
          </a:p>
        </p:txBody>
      </p:sp>
    </p:spTree>
    <p:extLst>
      <p:ext uri="{BB962C8B-B14F-4D97-AF65-F5344CB8AC3E}">
        <p14:creationId xmlns:p14="http://schemas.microsoft.com/office/powerpoint/2010/main" val="3976515935"/>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2332889-E47B-354F-90E9-880F8365C930}" type="datetime1">
              <a:rPr lang="en-US" smtClean="0"/>
              <a:t>7/13/2017</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a:t>Presentation Title</a:t>
            </a:r>
          </a:p>
        </p:txBody>
      </p:sp>
      <p:sp>
        <p:nvSpPr>
          <p:cNvPr id="5" name="Slide Number Placeholder 5"/>
          <p:cNvSpPr>
            <a:spLocks noGrp="1"/>
          </p:cNvSpPr>
          <p:nvPr>
            <p:ph type="sldNum" sz="quarter" idx="12"/>
          </p:nvPr>
        </p:nvSpPr>
        <p:spPr/>
        <p:txBody>
          <a:bodyPr/>
          <a:lstStyle>
            <a:lvl1pPr>
              <a:defRPr/>
            </a:lvl1pPr>
          </a:lstStyle>
          <a:p>
            <a:pPr>
              <a:defRPr/>
            </a:pPr>
            <a:fld id="{A0461A78-8F96-D14C-8AFB-35253047DB56}" type="slidenum">
              <a:rPr lang="en-US"/>
              <a:pPr>
                <a:defRPr/>
              </a:pPr>
              <a:t>‹#›</a:t>
            </a:fld>
            <a:endParaRPr lang="en-US"/>
          </a:p>
        </p:txBody>
      </p:sp>
    </p:spTree>
    <p:extLst>
      <p:ext uri="{BB962C8B-B14F-4D97-AF65-F5344CB8AC3E}">
        <p14:creationId xmlns:p14="http://schemas.microsoft.com/office/powerpoint/2010/main" val="3586568493"/>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883C509-626A-8D4D-B9F8-C9282CF2DDFF}" type="datetime1">
              <a:rPr lang="en-US" smtClean="0"/>
              <a:t>7/13/2017</a:t>
            </a:fld>
            <a:endParaRPr lang="en-US"/>
          </a:p>
        </p:txBody>
      </p:sp>
      <p:sp>
        <p:nvSpPr>
          <p:cNvPr id="3" name="Footer Placeholder 4"/>
          <p:cNvSpPr>
            <a:spLocks noGrp="1"/>
          </p:cNvSpPr>
          <p:nvPr>
            <p:ph type="ftr" sz="quarter" idx="11"/>
          </p:nvPr>
        </p:nvSpPr>
        <p:spPr/>
        <p:txBody>
          <a:bodyPr/>
          <a:lstStyle>
            <a:lvl1pPr>
              <a:defRPr/>
            </a:lvl1pPr>
          </a:lstStyle>
          <a:p>
            <a:pPr>
              <a:defRPr/>
            </a:pPr>
            <a:r>
              <a:rPr lang="en-US"/>
              <a:t>Presentation Title</a:t>
            </a:r>
          </a:p>
        </p:txBody>
      </p:sp>
      <p:sp>
        <p:nvSpPr>
          <p:cNvPr id="4" name="Slide Number Placeholder 5"/>
          <p:cNvSpPr>
            <a:spLocks noGrp="1"/>
          </p:cNvSpPr>
          <p:nvPr>
            <p:ph type="sldNum" sz="quarter" idx="12"/>
          </p:nvPr>
        </p:nvSpPr>
        <p:spPr/>
        <p:txBody>
          <a:bodyPr/>
          <a:lstStyle>
            <a:lvl1pPr>
              <a:defRPr/>
            </a:lvl1pPr>
          </a:lstStyle>
          <a:p>
            <a:pPr>
              <a:defRPr/>
            </a:pPr>
            <a:fld id="{B4FAFA61-263A-AF45-AEFC-3320D096AE61}" type="slidenum">
              <a:rPr lang="en-US"/>
              <a:pPr>
                <a:defRPr/>
              </a:pPr>
              <a:t>‹#›</a:t>
            </a:fld>
            <a:endParaRPr lang="en-US"/>
          </a:p>
        </p:txBody>
      </p:sp>
    </p:spTree>
    <p:extLst>
      <p:ext uri="{BB962C8B-B14F-4D97-AF65-F5344CB8AC3E}">
        <p14:creationId xmlns:p14="http://schemas.microsoft.com/office/powerpoint/2010/main" val="3616360443"/>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204787"/>
            <a:ext cx="2256235"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2681287" y="204788"/>
            <a:ext cx="383381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00" y="1076326"/>
            <a:ext cx="2256235"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B18E23A-6583-6E40-A34D-71149B4AAF94}" type="datetime1">
              <a:rPr lang="en-US" smtClean="0"/>
              <a:t>7/13/2017</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Presentation Title</a:t>
            </a:r>
          </a:p>
        </p:txBody>
      </p:sp>
      <p:sp>
        <p:nvSpPr>
          <p:cNvPr id="7" name="Slide Number Placeholder 5"/>
          <p:cNvSpPr>
            <a:spLocks noGrp="1"/>
          </p:cNvSpPr>
          <p:nvPr>
            <p:ph type="sldNum" sz="quarter" idx="12"/>
          </p:nvPr>
        </p:nvSpPr>
        <p:spPr/>
        <p:txBody>
          <a:bodyPr/>
          <a:lstStyle>
            <a:lvl1pPr>
              <a:defRPr/>
            </a:lvl1pPr>
          </a:lstStyle>
          <a:p>
            <a:pPr>
              <a:defRPr/>
            </a:pPr>
            <a:fld id="{18861041-D290-AF43-BC60-233B8275EA10}" type="slidenum">
              <a:rPr lang="en-US"/>
              <a:pPr>
                <a:defRPr/>
              </a:pPr>
              <a:t>‹#›</a:t>
            </a:fld>
            <a:endParaRPr lang="en-US"/>
          </a:p>
        </p:txBody>
      </p:sp>
    </p:spTree>
    <p:extLst>
      <p:ext uri="{BB962C8B-B14F-4D97-AF65-F5344CB8AC3E}">
        <p14:creationId xmlns:p14="http://schemas.microsoft.com/office/powerpoint/2010/main" val="2054224465"/>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0450"/>
            <a:ext cx="41148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344216" y="459581"/>
            <a:ext cx="41148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344216" y="4025503"/>
            <a:ext cx="41148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9BD0934-3AFA-8B4A-AFB4-BDB6FEC89F65}" type="datetime1">
              <a:rPr lang="en-US" smtClean="0"/>
              <a:t>7/13/2017</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Presentation Title</a:t>
            </a:r>
          </a:p>
        </p:txBody>
      </p:sp>
      <p:sp>
        <p:nvSpPr>
          <p:cNvPr id="7" name="Slide Number Placeholder 5"/>
          <p:cNvSpPr>
            <a:spLocks noGrp="1"/>
          </p:cNvSpPr>
          <p:nvPr>
            <p:ph type="sldNum" sz="quarter" idx="12"/>
          </p:nvPr>
        </p:nvSpPr>
        <p:spPr/>
        <p:txBody>
          <a:bodyPr/>
          <a:lstStyle>
            <a:lvl1pPr>
              <a:defRPr/>
            </a:lvl1pPr>
          </a:lstStyle>
          <a:p>
            <a:pPr>
              <a:defRPr/>
            </a:pPr>
            <a:fld id="{DC4E91DE-EE85-B24B-B68A-E6039D3DD9EB}" type="slidenum">
              <a:rPr lang="en-US"/>
              <a:pPr>
                <a:defRPr/>
              </a:pPr>
              <a:t>‹#›</a:t>
            </a:fld>
            <a:endParaRPr lang="en-US"/>
          </a:p>
        </p:txBody>
      </p:sp>
    </p:spTree>
    <p:extLst>
      <p:ext uri="{BB962C8B-B14F-4D97-AF65-F5344CB8AC3E}">
        <p14:creationId xmlns:p14="http://schemas.microsoft.com/office/powerpoint/2010/main" val="2321402592"/>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2B788F3-3C75-D24B-8C3D-23A2D520C44B}" type="datetime1">
              <a:rPr lang="en-US" smtClean="0"/>
              <a:t>7/13/2017</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Presentation Title</a:t>
            </a:r>
          </a:p>
        </p:txBody>
      </p:sp>
      <p:sp>
        <p:nvSpPr>
          <p:cNvPr id="6" name="Slide Number Placeholder 5"/>
          <p:cNvSpPr>
            <a:spLocks noGrp="1"/>
          </p:cNvSpPr>
          <p:nvPr>
            <p:ph type="sldNum" sz="quarter" idx="12"/>
          </p:nvPr>
        </p:nvSpPr>
        <p:spPr/>
        <p:txBody>
          <a:bodyPr/>
          <a:lstStyle>
            <a:lvl1pPr>
              <a:defRPr/>
            </a:lvl1pPr>
          </a:lstStyle>
          <a:p>
            <a:pPr>
              <a:defRPr/>
            </a:pPr>
            <a:fld id="{4F60C7A9-0E19-0843-A0B5-63EFBFFF10BD}" type="slidenum">
              <a:rPr lang="en-US"/>
              <a:pPr>
                <a:defRPr/>
              </a:pPr>
              <a:t>‹#›</a:t>
            </a:fld>
            <a:endParaRPr lang="en-US"/>
          </a:p>
        </p:txBody>
      </p:sp>
    </p:spTree>
    <p:extLst>
      <p:ext uri="{BB962C8B-B14F-4D97-AF65-F5344CB8AC3E}">
        <p14:creationId xmlns:p14="http://schemas.microsoft.com/office/powerpoint/2010/main" val="3721647571"/>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5979"/>
            <a:ext cx="154305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205979"/>
            <a:ext cx="451485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976A6E-2A3D-7F4B-B6EC-364B0C184962}" type="datetime1">
              <a:rPr lang="en-US" smtClean="0"/>
              <a:t>7/13/2017</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Presentation Title</a:t>
            </a:r>
          </a:p>
        </p:txBody>
      </p:sp>
      <p:sp>
        <p:nvSpPr>
          <p:cNvPr id="6" name="Slide Number Placeholder 5"/>
          <p:cNvSpPr>
            <a:spLocks noGrp="1"/>
          </p:cNvSpPr>
          <p:nvPr>
            <p:ph type="sldNum" sz="quarter" idx="12"/>
          </p:nvPr>
        </p:nvSpPr>
        <p:spPr/>
        <p:txBody>
          <a:bodyPr/>
          <a:lstStyle>
            <a:lvl1pPr>
              <a:defRPr/>
            </a:lvl1pPr>
          </a:lstStyle>
          <a:p>
            <a:pPr>
              <a:defRPr/>
            </a:pPr>
            <a:fld id="{20286EEE-FF33-5145-82DC-62ED4D86F171}" type="slidenum">
              <a:rPr lang="en-US"/>
              <a:pPr>
                <a:defRPr/>
              </a:pPr>
              <a:t>‹#›</a:t>
            </a:fld>
            <a:endParaRPr lang="en-US"/>
          </a:p>
        </p:txBody>
      </p:sp>
    </p:spTree>
    <p:extLst>
      <p:ext uri="{BB962C8B-B14F-4D97-AF65-F5344CB8AC3E}">
        <p14:creationId xmlns:p14="http://schemas.microsoft.com/office/powerpoint/2010/main" val="3982384011"/>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5809233" y="0"/>
            <a:ext cx="514350" cy="82459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Date Placeholder 1"/>
          <p:cNvSpPr>
            <a:spLocks noGrp="1"/>
          </p:cNvSpPr>
          <p:nvPr>
            <p:ph type="dt" sz="half" idx="10"/>
          </p:nvPr>
        </p:nvSpPr>
        <p:spPr/>
        <p:txBody>
          <a:bodyPr/>
          <a:lstStyle/>
          <a:p>
            <a:fld id="{117BB654-CA8C-4F6B-BCBB-E9D6A2576F79}" type="datetimeFigureOut">
              <a:rPr lang="en-US" smtClean="0"/>
              <a:t>7/13/2017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5758962" y="221798"/>
            <a:ext cx="593481" cy="575765"/>
          </a:xfrm>
          <a:prstGeom prst="rect">
            <a:avLst/>
          </a:prstGeom>
        </p:spPr>
        <p:txBody>
          <a:bodyPr/>
          <a:lstStyle>
            <a:lvl1pPr algn="ctr">
              <a:defRPr sz="2100"/>
            </a:lvl1pPr>
          </a:lstStyle>
          <a:p>
            <a:fld id="{C6EBB37A-15FB-4690-944C-0B81A20437B3}" type="slidenum">
              <a:rPr lang="en-US" smtClean="0"/>
              <a:t>‹#›</a:t>
            </a:fld>
            <a:endParaRPr lang="en-US"/>
          </a:p>
        </p:txBody>
      </p:sp>
      <p:pic>
        <p:nvPicPr>
          <p:cNvPr id="6" name="Picture 5"/>
          <p:cNvPicPr>
            <a:picLocks noChangeAspect="1"/>
          </p:cNvPicPr>
          <p:nvPr userDrawn="1"/>
        </p:nvPicPr>
        <p:blipFill>
          <a:blip r:embed="rId2"/>
          <a:stretch>
            <a:fillRect/>
          </a:stretch>
        </p:blipFill>
        <p:spPr>
          <a:xfrm>
            <a:off x="5877099" y="288223"/>
            <a:ext cx="378619" cy="442913"/>
          </a:xfrm>
          <a:prstGeom prst="rect">
            <a:avLst/>
          </a:prstGeom>
        </p:spPr>
      </p:pic>
      <p:pic>
        <p:nvPicPr>
          <p:cNvPr id="7" name="Picture 2" descr="Image result for university of minnesota">
            <a:extLst>
              <a:ext uri="{FF2B5EF4-FFF2-40B4-BE49-F238E27FC236}">
                <a16:creationId xmlns:a16="http://schemas.microsoft.com/office/drawing/2014/main" id="{512258B6-C326-41B6-9474-5737AF43462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809993" y="1666"/>
            <a:ext cx="513590" cy="5135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university of minnesota">
            <a:extLst>
              <a:ext uri="{FF2B5EF4-FFF2-40B4-BE49-F238E27FC236}">
                <a16:creationId xmlns:a16="http://schemas.microsoft.com/office/drawing/2014/main" id="{B39B88AC-6116-439A-9184-FED0BAFDFB70}"/>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811862" y="141365"/>
            <a:ext cx="513590" cy="5135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university of minnesota">
            <a:extLst>
              <a:ext uri="{FF2B5EF4-FFF2-40B4-BE49-F238E27FC236}">
                <a16:creationId xmlns:a16="http://schemas.microsoft.com/office/drawing/2014/main" id="{C2EA2085-8404-4D88-92FB-6BEEFCB91305}"/>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811862" y="257263"/>
            <a:ext cx="513590" cy="5135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university of minnesota">
            <a:extLst>
              <a:ext uri="{FF2B5EF4-FFF2-40B4-BE49-F238E27FC236}">
                <a16:creationId xmlns:a16="http://schemas.microsoft.com/office/drawing/2014/main" id="{90268D56-6EEA-4AA9-909C-06903A416BE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811862" y="333455"/>
            <a:ext cx="513590" cy="513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031255"/>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9"/>
          <p:cNvSpPr>
            <a:spLocks noChangeArrowheads="1"/>
          </p:cNvSpPr>
          <p:nvPr/>
        </p:nvSpPr>
        <p:spPr bwMode="auto">
          <a:xfrm>
            <a:off x="0" y="0"/>
            <a:ext cx="228600" cy="5143500"/>
          </a:xfrm>
          <a:prstGeom prst="rect">
            <a:avLst/>
          </a:prstGeom>
          <a:solidFill>
            <a:schemeClr val="tx2"/>
          </a:solidFill>
          <a:ln>
            <a:noFill/>
          </a:ln>
          <a:extLst/>
        </p:spPr>
        <p:txBody>
          <a:bodyPr wrap="none" anchor="ctr"/>
          <a:lstStyle>
            <a:lvl1pPr>
              <a:defRPr sz="2400">
                <a:solidFill>
                  <a:schemeClr val="tx1"/>
                </a:solidFill>
                <a:latin typeface="FrankGoth BT"/>
              </a:defRPr>
            </a:lvl1pPr>
            <a:lvl2pPr marL="742950" indent="-285750">
              <a:defRPr sz="2400">
                <a:solidFill>
                  <a:schemeClr val="tx1"/>
                </a:solidFill>
                <a:latin typeface="FrankGoth BT"/>
              </a:defRPr>
            </a:lvl2pPr>
            <a:lvl3pPr marL="1143000" indent="-228600">
              <a:defRPr sz="2400">
                <a:solidFill>
                  <a:schemeClr val="tx1"/>
                </a:solidFill>
                <a:latin typeface="FrankGoth BT"/>
              </a:defRPr>
            </a:lvl3pPr>
            <a:lvl4pPr marL="1600200" indent="-228600">
              <a:defRPr sz="2400">
                <a:solidFill>
                  <a:schemeClr val="tx1"/>
                </a:solidFill>
                <a:latin typeface="FrankGoth BT"/>
              </a:defRPr>
            </a:lvl4pPr>
            <a:lvl5pPr marL="2057400" indent="-228600">
              <a:defRPr sz="2400">
                <a:solidFill>
                  <a:schemeClr val="tx1"/>
                </a:solidFill>
                <a:latin typeface="FrankGoth BT"/>
              </a:defRPr>
            </a:lvl5pPr>
            <a:lvl6pPr marL="2514600" indent="-228600" eaLnBrk="0" fontAlgn="base" hangingPunct="0">
              <a:spcBef>
                <a:spcPct val="0"/>
              </a:spcBef>
              <a:spcAft>
                <a:spcPct val="0"/>
              </a:spcAft>
              <a:defRPr sz="2400">
                <a:solidFill>
                  <a:schemeClr val="tx1"/>
                </a:solidFill>
                <a:latin typeface="FrankGoth BT"/>
              </a:defRPr>
            </a:lvl6pPr>
            <a:lvl7pPr marL="2971800" indent="-228600" eaLnBrk="0" fontAlgn="base" hangingPunct="0">
              <a:spcBef>
                <a:spcPct val="0"/>
              </a:spcBef>
              <a:spcAft>
                <a:spcPct val="0"/>
              </a:spcAft>
              <a:defRPr sz="2400">
                <a:solidFill>
                  <a:schemeClr val="tx1"/>
                </a:solidFill>
                <a:latin typeface="FrankGoth BT"/>
              </a:defRPr>
            </a:lvl7pPr>
            <a:lvl8pPr marL="3429000" indent="-228600" eaLnBrk="0" fontAlgn="base" hangingPunct="0">
              <a:spcBef>
                <a:spcPct val="0"/>
              </a:spcBef>
              <a:spcAft>
                <a:spcPct val="0"/>
              </a:spcAft>
              <a:defRPr sz="2400">
                <a:solidFill>
                  <a:schemeClr val="tx1"/>
                </a:solidFill>
                <a:latin typeface="FrankGoth BT"/>
              </a:defRPr>
            </a:lvl8pPr>
            <a:lvl9pPr marL="3886200" indent="-228600" eaLnBrk="0" fontAlgn="base" hangingPunct="0">
              <a:spcBef>
                <a:spcPct val="0"/>
              </a:spcBef>
              <a:spcAft>
                <a:spcPct val="0"/>
              </a:spcAft>
              <a:defRPr sz="2400">
                <a:solidFill>
                  <a:schemeClr val="tx1"/>
                </a:solidFill>
                <a:latin typeface="FrankGoth BT"/>
              </a:defRPr>
            </a:lvl9pPr>
          </a:lstStyle>
          <a:p>
            <a:pPr algn="ctr">
              <a:defRPr/>
            </a:pPr>
            <a:endParaRPr lang="en-US" sz="1350"/>
          </a:p>
        </p:txBody>
      </p:sp>
      <p:sp>
        <p:nvSpPr>
          <p:cNvPr id="26626" name="Rectangle 1026"/>
          <p:cNvSpPr>
            <a:spLocks noGrp="1" noChangeArrowheads="1"/>
          </p:cNvSpPr>
          <p:nvPr>
            <p:ph type="ctrTitle"/>
          </p:nvPr>
        </p:nvSpPr>
        <p:spPr>
          <a:xfrm>
            <a:off x="628650" y="2171700"/>
            <a:ext cx="5715000" cy="1085850"/>
          </a:xfrm>
        </p:spPr>
        <p:txBody>
          <a:bodyPr/>
          <a:lstStyle>
            <a:lvl1pPr marL="0" indent="0">
              <a:defRPr/>
            </a:lvl1pPr>
          </a:lstStyle>
          <a:p>
            <a:r>
              <a:rPr lang="en-US"/>
              <a:t>Click to edit Master title style</a:t>
            </a:r>
          </a:p>
        </p:txBody>
      </p:sp>
      <p:sp>
        <p:nvSpPr>
          <p:cNvPr id="26627" name="Rectangle 1027"/>
          <p:cNvSpPr>
            <a:spLocks noGrp="1" noChangeArrowheads="1"/>
          </p:cNvSpPr>
          <p:nvPr>
            <p:ph type="subTitle" idx="1"/>
          </p:nvPr>
        </p:nvSpPr>
        <p:spPr>
          <a:xfrm>
            <a:off x="1028700" y="3600450"/>
            <a:ext cx="4800600" cy="1028700"/>
          </a:xfrm>
        </p:spPr>
        <p:txBody>
          <a:bodyPr/>
          <a:lstStyle>
            <a:lvl1pPr marL="0" indent="0">
              <a:buFontTx/>
              <a:buNone/>
              <a:defRPr sz="1125"/>
            </a:lvl1pPr>
          </a:lstStyle>
          <a:p>
            <a:r>
              <a:rPr lang="en-US"/>
              <a:t>Click to edit Master subtitle style</a:t>
            </a:r>
          </a:p>
        </p:txBody>
      </p:sp>
      <p:sp>
        <p:nvSpPr>
          <p:cNvPr id="7" name="Rectangle 1028"/>
          <p:cNvSpPr>
            <a:spLocks noGrp="1" noChangeArrowheads="1"/>
          </p:cNvSpPr>
          <p:nvPr>
            <p:ph type="sldNum" sz="quarter" idx="10"/>
          </p:nvPr>
        </p:nvSpPr>
        <p:spPr bwMode="auto">
          <a:xfrm>
            <a:off x="4914900" y="4686300"/>
            <a:ext cx="142875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788" smtClean="0">
                <a:solidFill>
                  <a:schemeClr val="bg1"/>
                </a:solidFill>
                <a:latin typeface="Times New Roman" pitchFamily="18" charset="0"/>
              </a:defRPr>
            </a:lvl1pPr>
          </a:lstStyle>
          <a:p>
            <a:pPr>
              <a:defRPr/>
            </a:pPr>
            <a:fld id="{22CD254D-5AAC-48AD-8AD7-375ADD7F9D70}" type="slidenum">
              <a:rPr lang="en-US"/>
              <a:pPr>
                <a:defRPr/>
              </a:pPr>
              <a:t>‹#›</a:t>
            </a:fld>
            <a:endParaRPr lang="en-US"/>
          </a:p>
        </p:txBody>
      </p:sp>
      <p:sp>
        <p:nvSpPr>
          <p:cNvPr id="8" name="Rectangle 1032"/>
          <p:cNvSpPr>
            <a:spLocks noGrp="1" noChangeArrowheads="1"/>
          </p:cNvSpPr>
          <p:nvPr>
            <p:ph type="ftr" sz="quarter" idx="11"/>
          </p:nvPr>
        </p:nvSpPr>
        <p:spPr>
          <a:xfrm rot="16200000">
            <a:off x="-1839515" y="3120629"/>
            <a:ext cx="3861197" cy="182166"/>
          </a:xfrm>
        </p:spPr>
        <p:txBody>
          <a:bodyPr/>
          <a:lstStyle>
            <a:lvl1pPr>
              <a:defRPr/>
            </a:lvl1pPr>
          </a:lstStyle>
          <a:p>
            <a:pPr>
              <a:defRPr/>
            </a:pPr>
            <a:endParaRPr lang="en-US"/>
          </a:p>
        </p:txBody>
      </p:sp>
      <p:sp>
        <p:nvSpPr>
          <p:cNvPr id="9" name="Rectangle 2"/>
          <p:cNvSpPr>
            <a:spLocks noChangeArrowheads="1"/>
          </p:cNvSpPr>
          <p:nvPr userDrawn="1"/>
        </p:nvSpPr>
        <p:spPr bwMode="auto">
          <a:xfrm rot="-5400000">
            <a:off x="3400425" y="-3171825"/>
            <a:ext cx="285750" cy="6629400"/>
          </a:xfrm>
          <a:prstGeom prst="rect">
            <a:avLst/>
          </a:prstGeom>
          <a:solidFill>
            <a:schemeClr val="accent2"/>
          </a:solidFill>
          <a:ln>
            <a:noFill/>
          </a:ln>
          <a:extLst/>
        </p:spPr>
        <p:txBody>
          <a:bodyPr wrap="none" anchor="ctr"/>
          <a:lstStyle>
            <a:lvl1pPr>
              <a:defRPr sz="2400">
                <a:solidFill>
                  <a:schemeClr val="tx1"/>
                </a:solidFill>
                <a:latin typeface="FrankGoth BT"/>
              </a:defRPr>
            </a:lvl1pPr>
            <a:lvl2pPr marL="742950" indent="-285750">
              <a:defRPr sz="2400">
                <a:solidFill>
                  <a:schemeClr val="tx1"/>
                </a:solidFill>
                <a:latin typeface="FrankGoth BT"/>
              </a:defRPr>
            </a:lvl2pPr>
            <a:lvl3pPr marL="1143000" indent="-228600">
              <a:defRPr sz="2400">
                <a:solidFill>
                  <a:schemeClr val="tx1"/>
                </a:solidFill>
                <a:latin typeface="FrankGoth BT"/>
              </a:defRPr>
            </a:lvl3pPr>
            <a:lvl4pPr marL="1600200" indent="-228600">
              <a:defRPr sz="2400">
                <a:solidFill>
                  <a:schemeClr val="tx1"/>
                </a:solidFill>
                <a:latin typeface="FrankGoth BT"/>
              </a:defRPr>
            </a:lvl4pPr>
            <a:lvl5pPr marL="2057400" indent="-228600">
              <a:defRPr sz="2400">
                <a:solidFill>
                  <a:schemeClr val="tx1"/>
                </a:solidFill>
                <a:latin typeface="FrankGoth BT"/>
              </a:defRPr>
            </a:lvl5pPr>
            <a:lvl6pPr marL="2514600" indent="-228600" eaLnBrk="0" fontAlgn="base" hangingPunct="0">
              <a:spcBef>
                <a:spcPct val="0"/>
              </a:spcBef>
              <a:spcAft>
                <a:spcPct val="0"/>
              </a:spcAft>
              <a:defRPr sz="2400">
                <a:solidFill>
                  <a:schemeClr val="tx1"/>
                </a:solidFill>
                <a:latin typeface="FrankGoth BT"/>
              </a:defRPr>
            </a:lvl6pPr>
            <a:lvl7pPr marL="2971800" indent="-228600" eaLnBrk="0" fontAlgn="base" hangingPunct="0">
              <a:spcBef>
                <a:spcPct val="0"/>
              </a:spcBef>
              <a:spcAft>
                <a:spcPct val="0"/>
              </a:spcAft>
              <a:defRPr sz="2400">
                <a:solidFill>
                  <a:schemeClr val="tx1"/>
                </a:solidFill>
                <a:latin typeface="FrankGoth BT"/>
              </a:defRPr>
            </a:lvl7pPr>
            <a:lvl8pPr marL="3429000" indent="-228600" eaLnBrk="0" fontAlgn="base" hangingPunct="0">
              <a:spcBef>
                <a:spcPct val="0"/>
              </a:spcBef>
              <a:spcAft>
                <a:spcPct val="0"/>
              </a:spcAft>
              <a:defRPr sz="2400">
                <a:solidFill>
                  <a:schemeClr val="tx1"/>
                </a:solidFill>
                <a:latin typeface="FrankGoth BT"/>
              </a:defRPr>
            </a:lvl8pPr>
            <a:lvl9pPr marL="3886200" indent="-228600" eaLnBrk="0" fontAlgn="base" hangingPunct="0">
              <a:spcBef>
                <a:spcPct val="0"/>
              </a:spcBef>
              <a:spcAft>
                <a:spcPct val="0"/>
              </a:spcAft>
              <a:defRPr sz="2400">
                <a:solidFill>
                  <a:schemeClr val="tx1"/>
                </a:solidFill>
                <a:latin typeface="FrankGoth BT"/>
              </a:defRPr>
            </a:lvl9pPr>
          </a:lstStyle>
          <a:p>
            <a:pPr algn="ctr">
              <a:defRPr/>
            </a:pPr>
            <a:endParaRPr lang="en-US" sz="1350"/>
          </a:p>
        </p:txBody>
      </p:sp>
      <p:sp>
        <p:nvSpPr>
          <p:cNvPr id="10" name="Line 7"/>
          <p:cNvSpPr>
            <a:spLocks noChangeShapeType="1"/>
          </p:cNvSpPr>
          <p:nvPr userDrawn="1"/>
        </p:nvSpPr>
        <p:spPr bwMode="auto">
          <a:xfrm>
            <a:off x="228600" y="285750"/>
            <a:ext cx="6629400" cy="0"/>
          </a:xfrm>
          <a:prstGeom prst="line">
            <a:avLst/>
          </a:prstGeom>
          <a:noFill/>
          <a:ln w="57150">
            <a:solidFill>
              <a:schemeClr val="tx1">
                <a:lumMod val="65000"/>
                <a:lumOff val="35000"/>
              </a:schemeClr>
            </a:solidFill>
            <a:round/>
            <a:headEnd type="none" w="sm" len="sm"/>
            <a:tailEnd type="none" w="sm" len="sm"/>
          </a:ln>
        </p:spPr>
        <p:txBody>
          <a:bodyPr/>
          <a:lstStyle/>
          <a:p>
            <a:pPr>
              <a:defRPr/>
            </a:pPr>
            <a:endParaRPr lang="en-US" sz="1350"/>
          </a:p>
        </p:txBody>
      </p:sp>
    </p:spTree>
    <p:extLst>
      <p:ext uri="{BB962C8B-B14F-4D97-AF65-F5344CB8AC3E}">
        <p14:creationId xmlns:p14="http://schemas.microsoft.com/office/powerpoint/2010/main" val="1399205944"/>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55666041"/>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5178"/>
            <a:ext cx="58293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541735" y="2180035"/>
            <a:ext cx="5829300" cy="1125140"/>
          </a:xfrm>
        </p:spPr>
        <p:txBody>
          <a:bodyPr anchor="b"/>
          <a:lstStyle>
            <a:lvl1pPr marL="0" indent="0">
              <a:buNone/>
              <a:defRPr sz="1125"/>
            </a:lvl1pPr>
            <a:lvl2pPr marL="257175" indent="0">
              <a:buNone/>
              <a:defRPr sz="1013"/>
            </a:lvl2pPr>
            <a:lvl3pPr marL="514350" indent="0">
              <a:buNone/>
              <a:defRPr sz="900"/>
            </a:lvl3pPr>
            <a:lvl4pPr marL="771525" indent="0">
              <a:buNone/>
              <a:defRPr sz="788"/>
            </a:lvl4pPr>
            <a:lvl5pPr marL="1028700" indent="0">
              <a:buNone/>
              <a:defRPr sz="788"/>
            </a:lvl5pPr>
            <a:lvl6pPr marL="1285875" indent="0">
              <a:buNone/>
              <a:defRPr sz="788"/>
            </a:lvl6pPr>
            <a:lvl7pPr marL="1543050" indent="0">
              <a:buNone/>
              <a:defRPr sz="788"/>
            </a:lvl7pPr>
            <a:lvl8pPr marL="1800225" indent="0">
              <a:buNone/>
              <a:defRPr sz="788"/>
            </a:lvl8pPr>
            <a:lvl9pPr marL="2057400" indent="0">
              <a:buNone/>
              <a:defRPr sz="788"/>
            </a:lvl9pPr>
          </a:lstStyle>
          <a:p>
            <a:pPr lvl="0"/>
            <a:r>
              <a:rPr lang="en-US"/>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05533963"/>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82216" y="1257300"/>
            <a:ext cx="2971800" cy="3725466"/>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668316" y="1257300"/>
            <a:ext cx="2971800" cy="3725466"/>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89581371"/>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205979"/>
            <a:ext cx="61722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151335"/>
            <a:ext cx="3030141" cy="47982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342900" y="1631156"/>
            <a:ext cx="3030141"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0" y="1151335"/>
            <a:ext cx="3031331" cy="47982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3483770" y="1631156"/>
            <a:ext cx="3031331"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66895511"/>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0038" y="285750"/>
            <a:ext cx="6057900" cy="857250"/>
          </a:xfrm>
        </p:spPr>
        <p:txBody>
          <a:bodyPr/>
          <a:lstStyle>
            <a:lvl1pPr>
              <a:defRPr lang="en-US" sz="2025" b="1" dirty="0">
                <a:solidFill>
                  <a:srgbClr val="0E1196"/>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dirty="0"/>
              <a:t>Click to edit Master title style</a:t>
            </a:r>
          </a:p>
        </p:txBody>
      </p:sp>
      <p:sp>
        <p:nvSpPr>
          <p:cNvPr id="3" name="Rectangle 6"/>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11279056"/>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74556116"/>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204787"/>
            <a:ext cx="2256235"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2681287" y="204790"/>
            <a:ext cx="3833813"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1" y="1076328"/>
            <a:ext cx="2256235" cy="3518297"/>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0847257"/>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0450"/>
            <a:ext cx="41148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344216" y="459581"/>
            <a:ext cx="4114800" cy="30861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n-US" noProof="0"/>
          </a:p>
        </p:txBody>
      </p:sp>
      <p:sp>
        <p:nvSpPr>
          <p:cNvPr id="4" name="Text Placeholder 3"/>
          <p:cNvSpPr>
            <a:spLocks noGrp="1"/>
          </p:cNvSpPr>
          <p:nvPr>
            <p:ph type="body" sz="half" idx="2"/>
          </p:nvPr>
        </p:nvSpPr>
        <p:spPr>
          <a:xfrm>
            <a:off x="1344216" y="4025503"/>
            <a:ext cx="4114800" cy="603647"/>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93492439"/>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71032436"/>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1191" y="0"/>
            <a:ext cx="6859191" cy="5145599"/>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2"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649830" y="1085850"/>
            <a:ext cx="2034443" cy="1121691"/>
          </a:xfrm>
        </p:spPr>
        <p:txBody>
          <a:bodyPr anchor="b"/>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3426695" y="1085850"/>
            <a:ext cx="2724638" cy="3429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649831" y="2315134"/>
            <a:ext cx="2034442" cy="2200276"/>
          </a:xfrm>
        </p:spPr>
        <p:txBody>
          <a:bodyPr/>
          <a:lstStyle>
            <a:lvl1pPr marL="0" indent="0">
              <a:buNone/>
              <a:defRPr sz="1050">
                <a:solidFill>
                  <a:schemeClr val="accent1">
                    <a:lumMod val="60000"/>
                    <a:lumOff val="4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17BB654-CA8C-4F6B-BCBB-E9D6A2576F79}" type="datetimeFigureOut">
              <a:rPr lang="en-US" smtClean="0"/>
              <a:t>7/13/2017</a:t>
            </a:fld>
            <a:endParaRPr lang="en-US"/>
          </a:p>
        </p:txBody>
      </p:sp>
      <p:sp>
        <p:nvSpPr>
          <p:cNvPr id="6" name="Footer Placeholder 5"/>
          <p:cNvSpPr>
            <a:spLocks noGrp="1"/>
          </p:cNvSpPr>
          <p:nvPr>
            <p:ph type="ftr" sz="quarter" idx="11"/>
          </p:nvPr>
        </p:nvSpPr>
        <p:spPr/>
        <p:txBody>
          <a:bodyPr/>
          <a:lstStyle/>
          <a:p>
            <a:endParaRPr lang="en-US"/>
          </a:p>
        </p:txBody>
      </p:sp>
      <p:sp>
        <p:nvSpPr>
          <p:cNvPr id="9" name="Rectangle 8"/>
          <p:cNvSpPr/>
          <p:nvPr/>
        </p:nvSpPr>
        <p:spPr>
          <a:xfrm>
            <a:off x="5809233" y="0"/>
            <a:ext cx="514350" cy="82459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5758962" y="221798"/>
            <a:ext cx="593481" cy="575765"/>
          </a:xfrm>
          <a:prstGeom prst="rect">
            <a:avLst/>
          </a:prstGeom>
        </p:spPr>
        <p:txBody>
          <a:bodyPr/>
          <a:lstStyle>
            <a:lvl1pPr algn="ctr">
              <a:defRPr sz="2100"/>
            </a:lvl1pPr>
          </a:lstStyle>
          <a:p>
            <a:fld id="{C6EBB37A-15FB-4690-944C-0B81A20437B3}" type="slidenum">
              <a:rPr lang="en-US" smtClean="0"/>
              <a:t>‹#›</a:t>
            </a:fld>
            <a:endParaRPr lang="en-US"/>
          </a:p>
        </p:txBody>
      </p:sp>
      <p:pic>
        <p:nvPicPr>
          <p:cNvPr id="10" name="Picture 9"/>
          <p:cNvPicPr>
            <a:picLocks noChangeAspect="1"/>
          </p:cNvPicPr>
          <p:nvPr userDrawn="1"/>
        </p:nvPicPr>
        <p:blipFill>
          <a:blip r:embed="rId3"/>
          <a:stretch>
            <a:fillRect/>
          </a:stretch>
        </p:blipFill>
        <p:spPr>
          <a:xfrm>
            <a:off x="5862997" y="288223"/>
            <a:ext cx="378619" cy="442913"/>
          </a:xfrm>
          <a:prstGeom prst="rect">
            <a:avLst/>
          </a:prstGeom>
        </p:spPr>
      </p:pic>
      <p:pic>
        <p:nvPicPr>
          <p:cNvPr id="21" name="Picture 2" descr="Image result for university of minnesota">
            <a:extLst>
              <a:ext uri="{FF2B5EF4-FFF2-40B4-BE49-F238E27FC236}">
                <a16:creationId xmlns:a16="http://schemas.microsoft.com/office/drawing/2014/main" id="{CB1DB254-F7F1-4C0F-AD97-DD77F220BE7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809993" y="1666"/>
            <a:ext cx="513590" cy="51359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Image result for university of minnesota">
            <a:extLst>
              <a:ext uri="{FF2B5EF4-FFF2-40B4-BE49-F238E27FC236}">
                <a16:creationId xmlns:a16="http://schemas.microsoft.com/office/drawing/2014/main" id="{B8ACBC2D-E427-4971-8C5B-CC6D90D6B95C}"/>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811862" y="141365"/>
            <a:ext cx="513590" cy="51359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Image result for university of minnesota">
            <a:extLst>
              <a:ext uri="{FF2B5EF4-FFF2-40B4-BE49-F238E27FC236}">
                <a16:creationId xmlns:a16="http://schemas.microsoft.com/office/drawing/2014/main" id="{606D188F-AF1D-4664-AA58-71A544710973}"/>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811862" y="257263"/>
            <a:ext cx="513590" cy="5135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Image result for university of minnesota">
            <a:extLst>
              <a:ext uri="{FF2B5EF4-FFF2-40B4-BE49-F238E27FC236}">
                <a16:creationId xmlns:a16="http://schemas.microsoft.com/office/drawing/2014/main" id="{C07C32C9-4E0F-4AD6-9155-ECAB76CA345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811862" y="333455"/>
            <a:ext cx="513590" cy="513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1375354"/>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123262" y="342900"/>
            <a:ext cx="1516856" cy="463986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1" y="342900"/>
            <a:ext cx="4437460" cy="4639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85554929"/>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71500" y="342900"/>
            <a:ext cx="6057900" cy="857250"/>
          </a:xfrm>
        </p:spPr>
        <p:txBody>
          <a:bodyPr/>
          <a:lstStyle/>
          <a:p>
            <a:r>
              <a:rPr lang="en-US"/>
              <a:t>Click to edit Master title style</a:t>
            </a:r>
          </a:p>
        </p:txBody>
      </p:sp>
      <p:sp>
        <p:nvSpPr>
          <p:cNvPr id="3" name="Text Placeholder 2"/>
          <p:cNvSpPr>
            <a:spLocks noGrp="1"/>
          </p:cNvSpPr>
          <p:nvPr>
            <p:ph type="body" sz="half" idx="1"/>
          </p:nvPr>
        </p:nvSpPr>
        <p:spPr>
          <a:xfrm>
            <a:off x="582216" y="1257300"/>
            <a:ext cx="2971800" cy="37254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3668316" y="1257300"/>
            <a:ext cx="2971800" cy="1804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3668316" y="3176587"/>
            <a:ext cx="2971800" cy="18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48518902"/>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1500" y="342900"/>
            <a:ext cx="6057900" cy="857250"/>
          </a:xfrm>
        </p:spPr>
        <p:txBody>
          <a:bodyPr/>
          <a:lstStyle/>
          <a:p>
            <a:r>
              <a:rPr lang="en-US"/>
              <a:t>Click to edit Master title style</a:t>
            </a:r>
          </a:p>
        </p:txBody>
      </p:sp>
      <p:sp>
        <p:nvSpPr>
          <p:cNvPr id="3" name="Text Placeholder 2"/>
          <p:cNvSpPr>
            <a:spLocks noGrp="1"/>
          </p:cNvSpPr>
          <p:nvPr>
            <p:ph type="body" sz="half" idx="1"/>
          </p:nvPr>
        </p:nvSpPr>
        <p:spPr>
          <a:xfrm>
            <a:off x="582216" y="1257300"/>
            <a:ext cx="2971800" cy="37254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668316" y="1257300"/>
            <a:ext cx="2971800" cy="37254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02315749"/>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504706" name="Rectangle 2"/>
          <p:cNvSpPr>
            <a:spLocks noChangeArrowheads="1"/>
          </p:cNvSpPr>
          <p:nvPr/>
        </p:nvSpPr>
        <p:spPr bwMode="blackWhite">
          <a:xfrm>
            <a:off x="0" y="4902959"/>
            <a:ext cx="6858000" cy="282214"/>
          </a:xfrm>
          <a:prstGeom prst="rect">
            <a:avLst/>
          </a:prstGeom>
          <a:solidFill>
            <a:schemeClr val="accent1"/>
          </a:solidFill>
          <a:ln w="9525">
            <a:noFill/>
            <a:miter lim="800000"/>
            <a:headEnd/>
            <a:tailEnd/>
          </a:ln>
          <a:effectLst/>
        </p:spPr>
        <p:txBody>
          <a:bodyPr wrap="none" anchor="ctr">
            <a:prstTxWarp prst="textNoShape">
              <a:avLst/>
            </a:prstTxWarp>
          </a:bodyPr>
          <a:lstStyle/>
          <a:p>
            <a:pPr fontAlgn="base">
              <a:lnSpc>
                <a:spcPct val="90000"/>
              </a:lnSpc>
              <a:spcBef>
                <a:spcPct val="0"/>
              </a:spcBef>
              <a:spcAft>
                <a:spcPct val="0"/>
              </a:spcAft>
              <a:buClr>
                <a:srgbClr val="2DB6B3"/>
              </a:buClr>
              <a:buFont typeface="Wingdings" pitchFamily="-108" charset="2"/>
              <a:buNone/>
            </a:pPr>
            <a:endParaRPr lang="en-US" sz="1125">
              <a:solidFill>
                <a:srgbClr val="000000"/>
              </a:solidFill>
            </a:endParaRPr>
          </a:p>
        </p:txBody>
      </p:sp>
      <p:sp>
        <p:nvSpPr>
          <p:cNvPr id="2504707" name="Rectangle 3"/>
          <p:cNvSpPr>
            <a:spLocks noChangeArrowheads="1"/>
          </p:cNvSpPr>
          <p:nvPr/>
        </p:nvSpPr>
        <p:spPr bwMode="blackWhite">
          <a:xfrm>
            <a:off x="0" y="0"/>
            <a:ext cx="6858000" cy="609600"/>
          </a:xfrm>
          <a:prstGeom prst="rect">
            <a:avLst/>
          </a:prstGeom>
          <a:solidFill>
            <a:schemeClr val="accent1"/>
          </a:solidFill>
          <a:ln w="9525">
            <a:noFill/>
            <a:miter lim="800000"/>
            <a:headEnd/>
            <a:tailEnd/>
          </a:ln>
          <a:effectLst/>
        </p:spPr>
        <p:txBody>
          <a:bodyPr wrap="none" anchor="ctr">
            <a:prstTxWarp prst="textNoShape">
              <a:avLst/>
            </a:prstTxWarp>
          </a:bodyPr>
          <a:lstStyle/>
          <a:p>
            <a:pPr fontAlgn="base">
              <a:lnSpc>
                <a:spcPct val="90000"/>
              </a:lnSpc>
              <a:spcBef>
                <a:spcPct val="0"/>
              </a:spcBef>
              <a:spcAft>
                <a:spcPct val="0"/>
              </a:spcAft>
              <a:buClr>
                <a:srgbClr val="2DB6B3"/>
              </a:buClr>
              <a:buFont typeface="Wingdings" pitchFamily="-108" charset="2"/>
              <a:buNone/>
            </a:pPr>
            <a:endParaRPr lang="en-US" sz="1125">
              <a:solidFill>
                <a:srgbClr val="000000"/>
              </a:solidFill>
            </a:endParaRPr>
          </a:p>
        </p:txBody>
      </p:sp>
      <p:sp>
        <p:nvSpPr>
          <p:cNvPr id="2504712" name="Line 8"/>
          <p:cNvSpPr>
            <a:spLocks noChangeShapeType="1"/>
          </p:cNvSpPr>
          <p:nvPr/>
        </p:nvSpPr>
        <p:spPr bwMode="black">
          <a:xfrm flipV="1">
            <a:off x="1415653" y="1021557"/>
            <a:ext cx="0" cy="246460"/>
          </a:xfrm>
          <a:prstGeom prst="line">
            <a:avLst/>
          </a:prstGeom>
          <a:noFill/>
          <a:ln w="12700">
            <a:solidFill>
              <a:srgbClr val="FFFFFF"/>
            </a:solidFill>
            <a:round/>
            <a:headEnd/>
            <a:tailEnd/>
          </a:ln>
          <a:effectLst/>
        </p:spPr>
        <p:txBody>
          <a:bodyPr>
            <a:prstTxWarp prst="textNoShape">
              <a:avLst/>
            </a:prstTxWarp>
          </a:bodyPr>
          <a:lstStyle/>
          <a:p>
            <a:pPr fontAlgn="base">
              <a:lnSpc>
                <a:spcPct val="90000"/>
              </a:lnSpc>
              <a:spcBef>
                <a:spcPct val="0"/>
              </a:spcBef>
              <a:spcAft>
                <a:spcPct val="0"/>
              </a:spcAft>
              <a:buClr>
                <a:srgbClr val="2DB6B3"/>
              </a:buClr>
              <a:buFont typeface="Wingdings" pitchFamily="-108" charset="2"/>
              <a:buNone/>
            </a:pPr>
            <a:endParaRPr lang="en-US" sz="1125">
              <a:solidFill>
                <a:srgbClr val="000000"/>
              </a:solidFill>
            </a:endParaRPr>
          </a:p>
        </p:txBody>
      </p:sp>
      <p:sp>
        <p:nvSpPr>
          <p:cNvPr id="2504716" name="Rectangle 12"/>
          <p:cNvSpPr>
            <a:spLocks noGrp="1" noChangeArrowheads="1"/>
          </p:cNvSpPr>
          <p:nvPr>
            <p:ph type="ctrTitle"/>
          </p:nvPr>
        </p:nvSpPr>
        <p:spPr bwMode="black">
          <a:xfrm>
            <a:off x="20473" y="109912"/>
            <a:ext cx="5966222" cy="315515"/>
          </a:xfrm>
        </p:spPr>
        <p:txBody>
          <a:bodyPr/>
          <a:lstStyle>
            <a:lvl1pPr>
              <a:defRPr sz="1350" b="1">
                <a:solidFill>
                  <a:schemeClr val="bg1"/>
                </a:solidFill>
              </a:defRPr>
            </a:lvl1pPr>
          </a:lstStyle>
          <a:p>
            <a:r>
              <a:rPr lang="en-US"/>
              <a:t>Presentation Title</a:t>
            </a:r>
          </a:p>
        </p:txBody>
      </p:sp>
      <p:sp>
        <p:nvSpPr>
          <p:cNvPr id="6" name="Content Placeholder 2"/>
          <p:cNvSpPr>
            <a:spLocks noGrp="1"/>
          </p:cNvSpPr>
          <p:nvPr>
            <p:ph idx="1"/>
          </p:nvPr>
        </p:nvSpPr>
        <p:spPr>
          <a:xfrm>
            <a:off x="365522" y="716507"/>
            <a:ext cx="5990923" cy="40226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0458709"/>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786" y="4800600"/>
            <a:ext cx="6856214"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 y="4750737"/>
            <a:ext cx="6856214"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17220" y="569214"/>
            <a:ext cx="5657850" cy="2674620"/>
          </a:xfrm>
        </p:spPr>
        <p:txBody>
          <a:bodyPr anchor="b">
            <a:normAutofit/>
          </a:bodyPr>
          <a:lstStyle>
            <a:lvl1pPr algn="l">
              <a:lnSpc>
                <a:spcPct val="85000"/>
              </a:lnSpc>
              <a:defRPr sz="4500" spc="-28"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18779" y="3341716"/>
            <a:ext cx="5657850" cy="857250"/>
          </a:xfrm>
        </p:spPr>
        <p:txBody>
          <a:bodyPr lIns="91440" rIns="91440">
            <a:normAutofit/>
          </a:bodyPr>
          <a:lstStyle>
            <a:lvl1pPr marL="0" indent="0" algn="l">
              <a:buNone/>
              <a:defRPr sz="1350" cap="all" spc="113" baseline="0">
                <a:solidFill>
                  <a:schemeClr val="tx2"/>
                </a:solidFill>
                <a:latin typeface="+mj-lt"/>
              </a:defRPr>
            </a:lvl1pPr>
            <a:lvl2pPr marL="257175" indent="0" algn="ctr">
              <a:buNone/>
              <a:defRPr sz="1350"/>
            </a:lvl2pPr>
            <a:lvl3pPr marL="514350" indent="0" algn="ctr">
              <a:buNone/>
              <a:defRPr sz="1350"/>
            </a:lvl3pPr>
            <a:lvl4pPr marL="771525" indent="0" algn="ctr">
              <a:buNone/>
              <a:defRPr sz="1125"/>
            </a:lvl4pPr>
            <a:lvl5pPr marL="1028700" indent="0" algn="ctr">
              <a:buNone/>
              <a:defRPr sz="1125"/>
            </a:lvl5pPr>
            <a:lvl6pPr marL="1285875" indent="0" algn="ctr">
              <a:buNone/>
              <a:defRPr sz="1125"/>
            </a:lvl6pPr>
            <a:lvl7pPr marL="1543050" indent="0" algn="ctr">
              <a:buNone/>
              <a:defRPr sz="1125"/>
            </a:lvl7pPr>
            <a:lvl8pPr marL="1800225" indent="0" algn="ctr">
              <a:buNone/>
              <a:defRPr sz="1125"/>
            </a:lvl8pPr>
            <a:lvl9pPr marL="2057400" indent="0" algn="ctr">
              <a:buNone/>
              <a:defRPr sz="1125"/>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FCB1BB5-4F49-4E3E-95CC-EFEAC71E07B6}" type="datetimeFigureOut">
              <a:rPr lang="en-CA" smtClean="0"/>
              <a:t>2017-07-13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BB2D9AB-F22A-474B-ACA5-1E06DFE67DEC}" type="slidenum">
              <a:rPr lang="en-CA" smtClean="0"/>
              <a:t>‹#›</a:t>
            </a:fld>
            <a:endParaRPr lang="en-CA"/>
          </a:p>
        </p:txBody>
      </p:sp>
      <p:cxnSp>
        <p:nvCxnSpPr>
          <p:cNvPr id="9" name="Straight Connector 8"/>
          <p:cNvCxnSpPr/>
          <p:nvPr/>
        </p:nvCxnSpPr>
        <p:spPr>
          <a:xfrm>
            <a:off x="679308" y="3257550"/>
            <a:ext cx="555498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705507"/>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FCB1BB5-4F49-4E3E-95CC-EFEAC71E07B6}" type="datetimeFigureOut">
              <a:rPr lang="en-CA" smtClean="0"/>
              <a:t>2017-07-13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BB2D9AB-F22A-474B-ACA5-1E06DFE67DEC}" type="slidenum">
              <a:rPr lang="en-CA" smtClean="0"/>
              <a:t>‹#›</a:t>
            </a:fld>
            <a:endParaRPr lang="en-CA"/>
          </a:p>
        </p:txBody>
      </p:sp>
    </p:spTree>
    <p:extLst>
      <p:ext uri="{BB962C8B-B14F-4D97-AF65-F5344CB8AC3E}">
        <p14:creationId xmlns:p14="http://schemas.microsoft.com/office/powerpoint/2010/main" val="3846719153"/>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1786" y="4800600"/>
            <a:ext cx="6856214"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 y="4750737"/>
            <a:ext cx="6856214"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17220" y="569214"/>
            <a:ext cx="5657850" cy="2674620"/>
          </a:xfrm>
        </p:spPr>
        <p:txBody>
          <a:bodyPr anchor="b" anchorCtr="0">
            <a:normAutofit/>
          </a:bodyPr>
          <a:lstStyle>
            <a:lvl1pPr>
              <a:lnSpc>
                <a:spcPct val="85000"/>
              </a:lnSpc>
              <a:defRPr sz="45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17220" y="3339846"/>
            <a:ext cx="5657850" cy="857250"/>
          </a:xfrm>
        </p:spPr>
        <p:txBody>
          <a:bodyPr lIns="91440" rIns="91440" anchor="t" anchorCtr="0">
            <a:normAutofit/>
          </a:bodyPr>
          <a:lstStyle>
            <a:lvl1pPr marL="0" indent="0">
              <a:buNone/>
              <a:defRPr sz="1350" cap="all" spc="113" baseline="0">
                <a:solidFill>
                  <a:schemeClr val="tx2"/>
                </a:solidFill>
                <a:latin typeface="+mj-lt"/>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FCB1BB5-4F49-4E3E-95CC-EFEAC71E07B6}" type="datetimeFigureOut">
              <a:rPr lang="en-CA" smtClean="0"/>
              <a:t>2017-07-13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BB2D9AB-F22A-474B-ACA5-1E06DFE67DEC}" type="slidenum">
              <a:rPr lang="en-CA" smtClean="0"/>
              <a:t>‹#›</a:t>
            </a:fld>
            <a:endParaRPr lang="en-CA"/>
          </a:p>
        </p:txBody>
      </p:sp>
      <p:cxnSp>
        <p:nvCxnSpPr>
          <p:cNvPr id="9" name="Straight Connector 8"/>
          <p:cNvCxnSpPr/>
          <p:nvPr/>
        </p:nvCxnSpPr>
        <p:spPr>
          <a:xfrm>
            <a:off x="679308" y="3257550"/>
            <a:ext cx="555498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2824067"/>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617220" y="214953"/>
            <a:ext cx="5657850" cy="1088068"/>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17219" y="1384301"/>
            <a:ext cx="2777490" cy="301752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497580" y="1384301"/>
            <a:ext cx="2777490" cy="301752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FCB1BB5-4F49-4E3E-95CC-EFEAC71E07B6}" type="datetimeFigureOut">
              <a:rPr lang="en-CA" smtClean="0"/>
              <a:t>2017-07-13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BB2D9AB-F22A-474B-ACA5-1E06DFE67DEC}" type="slidenum">
              <a:rPr lang="en-CA" smtClean="0"/>
              <a:t>‹#›</a:t>
            </a:fld>
            <a:endParaRPr lang="en-CA"/>
          </a:p>
        </p:txBody>
      </p:sp>
    </p:spTree>
    <p:extLst>
      <p:ext uri="{BB962C8B-B14F-4D97-AF65-F5344CB8AC3E}">
        <p14:creationId xmlns:p14="http://schemas.microsoft.com/office/powerpoint/2010/main" val="4187788192"/>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617220" y="214953"/>
            <a:ext cx="5657850" cy="1088068"/>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17220" y="1384539"/>
            <a:ext cx="2777490" cy="552212"/>
          </a:xfrm>
        </p:spPr>
        <p:txBody>
          <a:bodyPr lIns="91440" rIns="91440" anchor="ctr">
            <a:normAutofit/>
          </a:bodyPr>
          <a:lstStyle>
            <a:lvl1pPr marL="0" indent="0">
              <a:buNone/>
              <a:defRPr sz="1125" b="0" cap="all" baseline="0">
                <a:solidFill>
                  <a:schemeClr val="tx2"/>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4" name="Content Placeholder 3"/>
          <p:cNvSpPr>
            <a:spLocks noGrp="1"/>
          </p:cNvSpPr>
          <p:nvPr>
            <p:ph sz="half" idx="2"/>
          </p:nvPr>
        </p:nvSpPr>
        <p:spPr>
          <a:xfrm>
            <a:off x="617220" y="1936751"/>
            <a:ext cx="2777490" cy="25336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497580" y="1384539"/>
            <a:ext cx="2777490" cy="552212"/>
          </a:xfrm>
        </p:spPr>
        <p:txBody>
          <a:bodyPr lIns="91440" rIns="91440" anchor="ctr">
            <a:normAutofit/>
          </a:bodyPr>
          <a:lstStyle>
            <a:lvl1pPr marL="0" indent="0">
              <a:buNone/>
              <a:defRPr sz="1125" b="0" cap="all" baseline="0">
                <a:solidFill>
                  <a:schemeClr val="tx2"/>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6" name="Content Placeholder 5"/>
          <p:cNvSpPr>
            <a:spLocks noGrp="1"/>
          </p:cNvSpPr>
          <p:nvPr>
            <p:ph sz="quarter" idx="4"/>
          </p:nvPr>
        </p:nvSpPr>
        <p:spPr>
          <a:xfrm>
            <a:off x="3497580" y="1936751"/>
            <a:ext cx="2777490" cy="25336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FCB1BB5-4F49-4E3E-95CC-EFEAC71E07B6}" type="datetimeFigureOut">
              <a:rPr lang="en-CA" smtClean="0"/>
              <a:t>2017-07-13</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CBB2D9AB-F22A-474B-ACA5-1E06DFE67DEC}" type="slidenum">
              <a:rPr lang="en-CA" smtClean="0"/>
              <a:t>‹#›</a:t>
            </a:fld>
            <a:endParaRPr lang="en-CA"/>
          </a:p>
        </p:txBody>
      </p:sp>
    </p:spTree>
    <p:extLst>
      <p:ext uri="{BB962C8B-B14F-4D97-AF65-F5344CB8AC3E}">
        <p14:creationId xmlns:p14="http://schemas.microsoft.com/office/powerpoint/2010/main" val="2794322814"/>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FCB1BB5-4F49-4E3E-95CC-EFEAC71E07B6}" type="datetimeFigureOut">
              <a:rPr lang="en-CA" smtClean="0"/>
              <a:t>2017-07-13</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CBB2D9AB-F22A-474B-ACA5-1E06DFE67DEC}" type="slidenum">
              <a:rPr lang="en-CA" smtClean="0"/>
              <a:t>‹#›</a:t>
            </a:fld>
            <a:endParaRPr lang="en-CA"/>
          </a:p>
        </p:txBody>
      </p:sp>
    </p:spTree>
    <p:extLst>
      <p:ext uri="{BB962C8B-B14F-4D97-AF65-F5344CB8AC3E}">
        <p14:creationId xmlns:p14="http://schemas.microsoft.com/office/powerpoint/2010/main" val="4181483405"/>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1191" y="0"/>
            <a:ext cx="6859191" cy="5145599"/>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4"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649830" y="1036043"/>
            <a:ext cx="2240317" cy="1181106"/>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42182" y="990600"/>
            <a:ext cx="2093327" cy="31623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649830" y="2314575"/>
            <a:ext cx="2240317" cy="1838325"/>
          </a:xfrm>
        </p:spPr>
        <p:txBody>
          <a:bodyPr>
            <a:normAutofit/>
          </a:bodyPr>
          <a:lstStyle>
            <a:lvl1pPr marL="0" indent="0">
              <a:buNone/>
              <a:defRPr sz="1050">
                <a:solidFill>
                  <a:schemeClr val="accent1">
                    <a:lumMod val="60000"/>
                    <a:lumOff val="4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17BB654-CA8C-4F6B-BCBB-E9D6A2576F79}" type="datetimeFigureOut">
              <a:rPr lang="en-US" smtClean="0"/>
              <a:t>7/13/2017</a:t>
            </a:fld>
            <a:endParaRPr lang="en-US"/>
          </a:p>
        </p:txBody>
      </p:sp>
      <p:sp>
        <p:nvSpPr>
          <p:cNvPr id="6" name="Footer Placeholder 5"/>
          <p:cNvSpPr>
            <a:spLocks noGrp="1"/>
          </p:cNvSpPr>
          <p:nvPr>
            <p:ph type="ftr" sz="quarter" idx="11"/>
          </p:nvPr>
        </p:nvSpPr>
        <p:spPr/>
        <p:txBody>
          <a:bodyPr/>
          <a:lstStyle/>
          <a:p>
            <a:endParaRPr lang="en-US"/>
          </a:p>
        </p:txBody>
      </p:sp>
      <p:sp>
        <p:nvSpPr>
          <p:cNvPr id="10" name="Rectangle 9"/>
          <p:cNvSpPr/>
          <p:nvPr/>
        </p:nvSpPr>
        <p:spPr>
          <a:xfrm>
            <a:off x="5809233" y="0"/>
            <a:ext cx="514350" cy="82459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5758962" y="221798"/>
            <a:ext cx="593481" cy="575765"/>
          </a:xfrm>
          <a:prstGeom prst="rect">
            <a:avLst/>
          </a:prstGeom>
        </p:spPr>
        <p:txBody>
          <a:bodyPr/>
          <a:lstStyle>
            <a:lvl1pPr algn="ctr">
              <a:defRPr sz="2100"/>
            </a:lvl1pPr>
          </a:lstStyle>
          <a:p>
            <a:fld id="{C6EBB37A-15FB-4690-944C-0B81A20437B3}" type="slidenum">
              <a:rPr lang="en-US" smtClean="0"/>
              <a:t>‹#›</a:t>
            </a:fld>
            <a:endParaRPr lang="en-US"/>
          </a:p>
        </p:txBody>
      </p:sp>
      <p:pic>
        <p:nvPicPr>
          <p:cNvPr id="9" name="Picture 8"/>
          <p:cNvPicPr>
            <a:picLocks noChangeAspect="1"/>
          </p:cNvPicPr>
          <p:nvPr userDrawn="1"/>
        </p:nvPicPr>
        <p:blipFill>
          <a:blip r:embed="rId3"/>
          <a:stretch>
            <a:fillRect/>
          </a:stretch>
        </p:blipFill>
        <p:spPr>
          <a:xfrm>
            <a:off x="5874905" y="288223"/>
            <a:ext cx="378619" cy="442913"/>
          </a:xfrm>
          <a:prstGeom prst="rect">
            <a:avLst/>
          </a:prstGeom>
        </p:spPr>
      </p:pic>
      <p:pic>
        <p:nvPicPr>
          <p:cNvPr id="21" name="Picture 2" descr="Image result for university of minnesota">
            <a:extLst>
              <a:ext uri="{FF2B5EF4-FFF2-40B4-BE49-F238E27FC236}">
                <a16:creationId xmlns:a16="http://schemas.microsoft.com/office/drawing/2014/main" id="{247B6030-CEF2-4B98-811A-0D3CA7D7A823}"/>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809993" y="1666"/>
            <a:ext cx="513590" cy="51359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mage result for university of minnesota">
            <a:extLst>
              <a:ext uri="{FF2B5EF4-FFF2-40B4-BE49-F238E27FC236}">
                <a16:creationId xmlns:a16="http://schemas.microsoft.com/office/drawing/2014/main" id="{DC51F1F0-4F96-430A-B98E-1C3428A5AFDF}"/>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811862" y="141365"/>
            <a:ext cx="513590" cy="51359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Image result for university of minnesota">
            <a:extLst>
              <a:ext uri="{FF2B5EF4-FFF2-40B4-BE49-F238E27FC236}">
                <a16:creationId xmlns:a16="http://schemas.microsoft.com/office/drawing/2014/main" id="{8C049209-55CC-41B9-B489-54375221AF0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811862" y="257263"/>
            <a:ext cx="513590" cy="5135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Image result for university of minnesota">
            <a:extLst>
              <a:ext uri="{FF2B5EF4-FFF2-40B4-BE49-F238E27FC236}">
                <a16:creationId xmlns:a16="http://schemas.microsoft.com/office/drawing/2014/main" id="{8F7C0C45-5B1A-42D9-AAB7-6C9EFDC5C7B2}"/>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811862" y="333455"/>
            <a:ext cx="513590" cy="513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67790"/>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786" y="4800600"/>
            <a:ext cx="6856214"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9" y="4750737"/>
            <a:ext cx="6856214"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FCB1BB5-4F49-4E3E-95CC-EFEAC71E07B6}" type="datetimeFigureOut">
              <a:rPr lang="en-CA" smtClean="0"/>
              <a:t>2017-07-13</a:t>
            </a:fld>
            <a:endParaRPr lang="en-CA"/>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CA"/>
          </a:p>
        </p:txBody>
      </p:sp>
      <p:sp>
        <p:nvSpPr>
          <p:cNvPr id="9" name="Slide Number Placeholder 8"/>
          <p:cNvSpPr>
            <a:spLocks noGrp="1"/>
          </p:cNvSpPr>
          <p:nvPr>
            <p:ph type="sldNum" sz="quarter" idx="12"/>
          </p:nvPr>
        </p:nvSpPr>
        <p:spPr/>
        <p:txBody>
          <a:bodyPr/>
          <a:lstStyle/>
          <a:p>
            <a:fld id="{CBB2D9AB-F22A-474B-ACA5-1E06DFE67DEC}" type="slidenum">
              <a:rPr lang="en-CA" smtClean="0"/>
              <a:t>‹#›</a:t>
            </a:fld>
            <a:endParaRPr lang="en-CA"/>
          </a:p>
        </p:txBody>
      </p:sp>
    </p:spTree>
    <p:extLst>
      <p:ext uri="{BB962C8B-B14F-4D97-AF65-F5344CB8AC3E}">
        <p14:creationId xmlns:p14="http://schemas.microsoft.com/office/powerpoint/2010/main" val="3603382764"/>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9" y="0"/>
            <a:ext cx="227857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272540" y="0"/>
            <a:ext cx="36005"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57175" y="445769"/>
            <a:ext cx="1800225" cy="1714500"/>
          </a:xfrm>
        </p:spPr>
        <p:txBody>
          <a:bodyPr anchor="b">
            <a:normAutofit/>
          </a:bodyPr>
          <a:lstStyle>
            <a:lvl1pPr>
              <a:defRPr sz="2025"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2700338" y="548640"/>
            <a:ext cx="3651885" cy="39433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7175" y="2194560"/>
            <a:ext cx="1800225" cy="2534343"/>
          </a:xfrm>
        </p:spPr>
        <p:txBody>
          <a:bodyPr lIns="91440" rIns="91440">
            <a:normAutofit/>
          </a:bodyPr>
          <a:lstStyle>
            <a:lvl1pPr marL="0" indent="0">
              <a:buNone/>
              <a:defRPr sz="844">
                <a:solidFill>
                  <a:srgbClr val="FFFFFF"/>
                </a:solidFill>
              </a:defRPr>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smtClean="0"/>
              <a:t>Edit Master text styles</a:t>
            </a:r>
          </a:p>
        </p:txBody>
      </p:sp>
      <p:sp>
        <p:nvSpPr>
          <p:cNvPr id="5" name="Date Placeholder 4"/>
          <p:cNvSpPr>
            <a:spLocks noGrp="1"/>
          </p:cNvSpPr>
          <p:nvPr>
            <p:ph type="dt" sz="half" idx="10"/>
          </p:nvPr>
        </p:nvSpPr>
        <p:spPr>
          <a:xfrm>
            <a:off x="261850" y="4844839"/>
            <a:ext cx="1472912" cy="273844"/>
          </a:xfrm>
        </p:spPr>
        <p:txBody>
          <a:bodyPr/>
          <a:lstStyle>
            <a:lvl1pPr algn="l">
              <a:defRPr/>
            </a:lvl1pPr>
          </a:lstStyle>
          <a:p>
            <a:fld id="{6FCB1BB5-4F49-4E3E-95CC-EFEAC71E07B6}" type="datetimeFigureOut">
              <a:rPr lang="en-CA" smtClean="0"/>
              <a:t>2017-07-13</a:t>
            </a:fld>
            <a:endParaRPr lang="en-CA"/>
          </a:p>
        </p:txBody>
      </p:sp>
      <p:sp>
        <p:nvSpPr>
          <p:cNvPr id="6" name="Footer Placeholder 5"/>
          <p:cNvSpPr>
            <a:spLocks noGrp="1"/>
          </p:cNvSpPr>
          <p:nvPr>
            <p:ph type="ftr" sz="quarter" idx="11"/>
          </p:nvPr>
        </p:nvSpPr>
        <p:spPr>
          <a:xfrm>
            <a:off x="2700337" y="4844839"/>
            <a:ext cx="2614613" cy="273844"/>
          </a:xfrm>
        </p:spPr>
        <p:txBody>
          <a:bodyPr/>
          <a:lstStyle>
            <a:lvl1pPr algn="l">
              <a:defRPr>
                <a:solidFill>
                  <a:schemeClr val="tx2"/>
                </a:solidFill>
              </a:defRPr>
            </a:lvl1pPr>
          </a:lstStyle>
          <a:p>
            <a:endParaRPr lang="en-CA"/>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BB2D9AB-F22A-474B-ACA5-1E06DFE67DEC}" type="slidenum">
              <a:rPr lang="en-CA" smtClean="0"/>
              <a:t>‹#›</a:t>
            </a:fld>
            <a:endParaRPr lang="en-CA"/>
          </a:p>
        </p:txBody>
      </p:sp>
    </p:spTree>
    <p:extLst>
      <p:ext uri="{BB962C8B-B14F-4D97-AF65-F5344CB8AC3E}">
        <p14:creationId xmlns:p14="http://schemas.microsoft.com/office/powerpoint/2010/main" val="628263466"/>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714750"/>
            <a:ext cx="6856214" cy="142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 y="3686307"/>
            <a:ext cx="6856214"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17220" y="3806190"/>
            <a:ext cx="5688925" cy="617220"/>
          </a:xfrm>
        </p:spPr>
        <p:txBody>
          <a:bodyPr lIns="91440" tIns="0" rIns="91440" bIns="0" anchor="b">
            <a:noAutofit/>
          </a:bodyPr>
          <a:lstStyle>
            <a:lvl1pPr>
              <a:defRPr sz="2025"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 y="0"/>
            <a:ext cx="6857992" cy="3686307"/>
          </a:xfrm>
          <a:solidFill>
            <a:schemeClr val="bg2">
              <a:lumMod val="90000"/>
            </a:schemeClr>
          </a:solidFill>
        </p:spPr>
        <p:txBody>
          <a:bodyPr lIns="457200" tIns="457200" anchor="t"/>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smtClean="0"/>
              <a:t>Click icon to add picture</a:t>
            </a:r>
            <a:endParaRPr lang="en-US" dirty="0"/>
          </a:p>
        </p:txBody>
      </p:sp>
      <p:sp>
        <p:nvSpPr>
          <p:cNvPr id="4" name="Text Placeholder 3"/>
          <p:cNvSpPr>
            <a:spLocks noGrp="1"/>
          </p:cNvSpPr>
          <p:nvPr>
            <p:ph type="body" sz="half" idx="2"/>
          </p:nvPr>
        </p:nvSpPr>
        <p:spPr>
          <a:xfrm>
            <a:off x="617220" y="4430268"/>
            <a:ext cx="5688711" cy="445770"/>
          </a:xfrm>
        </p:spPr>
        <p:txBody>
          <a:bodyPr lIns="91440" tIns="0" rIns="91440" bIns="0">
            <a:normAutofit/>
          </a:bodyPr>
          <a:lstStyle>
            <a:lvl1pPr marL="0" indent="0">
              <a:spcBef>
                <a:spcPts val="0"/>
              </a:spcBef>
              <a:spcAft>
                <a:spcPts val="338"/>
              </a:spcAft>
              <a:buNone/>
              <a:defRPr sz="844">
                <a:solidFill>
                  <a:srgbClr val="FFFFFF"/>
                </a:solidFill>
              </a:defRPr>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smtClean="0"/>
              <a:t>Edit Master text styles</a:t>
            </a:r>
          </a:p>
        </p:txBody>
      </p:sp>
      <p:sp>
        <p:nvSpPr>
          <p:cNvPr id="5" name="Date Placeholder 4"/>
          <p:cNvSpPr>
            <a:spLocks noGrp="1"/>
          </p:cNvSpPr>
          <p:nvPr>
            <p:ph type="dt" sz="half" idx="10"/>
          </p:nvPr>
        </p:nvSpPr>
        <p:spPr/>
        <p:txBody>
          <a:bodyPr/>
          <a:lstStyle/>
          <a:p>
            <a:fld id="{6FCB1BB5-4F49-4E3E-95CC-EFEAC71E07B6}" type="datetimeFigureOut">
              <a:rPr lang="en-CA" smtClean="0"/>
              <a:t>2017-07-13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BB2D9AB-F22A-474B-ACA5-1E06DFE67DEC}" type="slidenum">
              <a:rPr lang="en-CA" smtClean="0"/>
              <a:t>‹#›</a:t>
            </a:fld>
            <a:endParaRPr lang="en-CA"/>
          </a:p>
        </p:txBody>
      </p:sp>
    </p:spTree>
    <p:extLst>
      <p:ext uri="{BB962C8B-B14F-4D97-AF65-F5344CB8AC3E}">
        <p14:creationId xmlns:p14="http://schemas.microsoft.com/office/powerpoint/2010/main" val="1624487692"/>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FCB1BB5-4F49-4E3E-95CC-EFEAC71E07B6}" type="datetimeFigureOut">
              <a:rPr lang="en-CA" smtClean="0"/>
              <a:t>2017-07-13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BB2D9AB-F22A-474B-ACA5-1E06DFE67DEC}" type="slidenum">
              <a:rPr lang="en-CA" smtClean="0"/>
              <a:t>‹#›</a:t>
            </a:fld>
            <a:endParaRPr lang="en-CA"/>
          </a:p>
        </p:txBody>
      </p:sp>
    </p:spTree>
    <p:extLst>
      <p:ext uri="{BB962C8B-B14F-4D97-AF65-F5344CB8AC3E}">
        <p14:creationId xmlns:p14="http://schemas.microsoft.com/office/powerpoint/2010/main" val="3194765542"/>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786" y="4800600"/>
            <a:ext cx="6856214"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 y="4750737"/>
            <a:ext cx="6856214"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4907756" y="309226"/>
            <a:ext cx="1478756" cy="431992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71487" y="309226"/>
            <a:ext cx="4350544" cy="4319924"/>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FCB1BB5-4F49-4E3E-95CC-EFEAC71E07B6}" type="datetimeFigureOut">
              <a:rPr lang="en-CA" smtClean="0"/>
              <a:t>2017-07-13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BB2D9AB-F22A-474B-ACA5-1E06DFE67DEC}" type="slidenum">
              <a:rPr lang="en-CA" smtClean="0"/>
              <a:t>‹#›</a:t>
            </a:fld>
            <a:endParaRPr lang="en-CA"/>
          </a:p>
        </p:txBody>
      </p:sp>
    </p:spTree>
    <p:extLst>
      <p:ext uri="{BB962C8B-B14F-4D97-AF65-F5344CB8AC3E}">
        <p14:creationId xmlns:p14="http://schemas.microsoft.com/office/powerpoint/2010/main" val="3875273285"/>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8" name="Group 7"/>
          <p:cNvGrpSpPr/>
          <p:nvPr/>
        </p:nvGrpSpPr>
        <p:grpSpPr>
          <a:xfrm>
            <a:off x="-1191" y="0"/>
            <a:ext cx="6859191" cy="5145599"/>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Rectangle 15"/>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649831" y="3721090"/>
            <a:ext cx="4816503" cy="425054"/>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49831" y="514350"/>
            <a:ext cx="4816503" cy="257175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bwMode="gray">
          <a:xfrm>
            <a:off x="649830" y="4146144"/>
            <a:ext cx="4816503" cy="370284"/>
          </a:xfrm>
        </p:spPr>
        <p:txBody>
          <a:bodyPr>
            <a:normAutofit/>
          </a:bodyPr>
          <a:lstStyle>
            <a:lvl1pPr marL="0" indent="0">
              <a:buNone/>
              <a:defRPr sz="900">
                <a:solidFill>
                  <a:schemeClr val="accent1">
                    <a:lumMod val="60000"/>
                    <a:lumOff val="4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17BB654-CA8C-4F6B-BCBB-E9D6A2576F79}" type="datetimeFigureOut">
              <a:rPr lang="en-US" smtClean="0"/>
              <a:t>7/13/2017</a:t>
            </a:fld>
            <a:endParaRPr lang="en-US"/>
          </a:p>
        </p:txBody>
      </p:sp>
      <p:sp>
        <p:nvSpPr>
          <p:cNvPr id="6" name="Footer Placeholder 5"/>
          <p:cNvSpPr>
            <a:spLocks noGrp="1"/>
          </p:cNvSpPr>
          <p:nvPr>
            <p:ph type="ftr" sz="quarter" idx="11"/>
          </p:nvPr>
        </p:nvSpPr>
        <p:spPr/>
        <p:txBody>
          <a:bodyPr/>
          <a:lstStyle/>
          <a:p>
            <a:endParaRPr lang="en-US"/>
          </a:p>
        </p:txBody>
      </p:sp>
      <p:sp>
        <p:nvSpPr>
          <p:cNvPr id="10" name="Rectangle 9"/>
          <p:cNvSpPr/>
          <p:nvPr/>
        </p:nvSpPr>
        <p:spPr>
          <a:xfrm>
            <a:off x="5809233" y="0"/>
            <a:ext cx="514350" cy="82459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5758962" y="221798"/>
            <a:ext cx="593481" cy="575765"/>
          </a:xfrm>
          <a:prstGeom prst="rect">
            <a:avLst/>
          </a:prstGeom>
        </p:spPr>
        <p:txBody>
          <a:bodyPr/>
          <a:lstStyle>
            <a:lvl1pPr algn="ctr">
              <a:defRPr sz="2100"/>
            </a:lvl1pPr>
          </a:lstStyle>
          <a:p>
            <a:fld id="{C6EBB37A-15FB-4690-944C-0B81A20437B3}" type="slidenum">
              <a:rPr lang="en-US" smtClean="0"/>
              <a:t>‹#›</a:t>
            </a:fld>
            <a:endParaRPr lang="en-US"/>
          </a:p>
        </p:txBody>
      </p:sp>
      <p:pic>
        <p:nvPicPr>
          <p:cNvPr id="9" name="Picture 8"/>
          <p:cNvPicPr>
            <a:picLocks noChangeAspect="1"/>
          </p:cNvPicPr>
          <p:nvPr userDrawn="1"/>
        </p:nvPicPr>
        <p:blipFill>
          <a:blip r:embed="rId3"/>
          <a:stretch>
            <a:fillRect/>
          </a:stretch>
        </p:blipFill>
        <p:spPr>
          <a:xfrm>
            <a:off x="5877099" y="321469"/>
            <a:ext cx="378619" cy="442913"/>
          </a:xfrm>
          <a:prstGeom prst="rect">
            <a:avLst/>
          </a:prstGeom>
        </p:spPr>
      </p:pic>
      <p:pic>
        <p:nvPicPr>
          <p:cNvPr id="21" name="Picture 2" descr="Image result for university of minnesota">
            <a:extLst>
              <a:ext uri="{FF2B5EF4-FFF2-40B4-BE49-F238E27FC236}">
                <a16:creationId xmlns:a16="http://schemas.microsoft.com/office/drawing/2014/main" id="{993675CA-F81B-483E-94A8-E2C01A5BC13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809993" y="1666"/>
            <a:ext cx="513590" cy="51359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mage result for university of minnesota">
            <a:extLst>
              <a:ext uri="{FF2B5EF4-FFF2-40B4-BE49-F238E27FC236}">
                <a16:creationId xmlns:a16="http://schemas.microsoft.com/office/drawing/2014/main" id="{18A42CED-4FA7-4F5B-AA16-99CD3916F1B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811862" y="141365"/>
            <a:ext cx="513590" cy="51359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Image result for university of minnesota">
            <a:extLst>
              <a:ext uri="{FF2B5EF4-FFF2-40B4-BE49-F238E27FC236}">
                <a16:creationId xmlns:a16="http://schemas.microsoft.com/office/drawing/2014/main" id="{F746CB36-963A-4241-A210-0C3A7E0FE82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811862" y="257263"/>
            <a:ext cx="513590" cy="51359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Image result for university of minnesota">
            <a:extLst>
              <a:ext uri="{FF2B5EF4-FFF2-40B4-BE49-F238E27FC236}">
                <a16:creationId xmlns:a16="http://schemas.microsoft.com/office/drawing/2014/main" id="{C9419DFE-BECE-4FAC-8D1A-94FDB360D198}"/>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811862" y="333455"/>
            <a:ext cx="513590" cy="513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003575"/>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3" name="Group 2"/>
          <p:cNvGrpSpPr/>
          <p:nvPr/>
        </p:nvGrpSpPr>
        <p:grpSpPr>
          <a:xfrm>
            <a:off x="-1191" y="0"/>
            <a:ext cx="6859191" cy="5145599"/>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Rectangle 8"/>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649830" y="695325"/>
            <a:ext cx="4816504" cy="1269540"/>
          </a:xfrm>
        </p:spPr>
        <p:txBody>
          <a:bodyPr/>
          <a:lstStyle>
            <a:lvl1pPr>
              <a:defRPr sz="2700"/>
            </a:lvl1pPr>
          </a:lstStyle>
          <a:p>
            <a:r>
              <a:rPr lang="en-US"/>
              <a:t>Click to edit Master title style</a:t>
            </a:r>
            <a:endParaRPr lang="en-US" dirty="0"/>
          </a:p>
        </p:txBody>
      </p:sp>
      <p:sp>
        <p:nvSpPr>
          <p:cNvPr id="13" name="Text Placeholder 3"/>
          <p:cNvSpPr>
            <a:spLocks noGrp="1"/>
          </p:cNvSpPr>
          <p:nvPr>
            <p:ph type="body" sz="half" idx="2"/>
          </p:nvPr>
        </p:nvSpPr>
        <p:spPr>
          <a:xfrm>
            <a:off x="649830" y="2616018"/>
            <a:ext cx="4816504" cy="1902643"/>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117BB654-CA8C-4F6B-BCBB-E9D6A2576F79}" type="datetimeFigureOut">
              <a:rPr lang="en-US" smtClean="0"/>
              <a:t>7/13/2017</a:t>
            </a:fld>
            <a:endParaRPr lang="en-US"/>
          </a:p>
        </p:txBody>
      </p:sp>
      <p:sp>
        <p:nvSpPr>
          <p:cNvPr id="5" name="Footer Placeholder 4"/>
          <p:cNvSpPr>
            <a:spLocks noGrp="1"/>
          </p:cNvSpPr>
          <p:nvPr>
            <p:ph type="ftr" sz="quarter" idx="11"/>
          </p:nvPr>
        </p:nvSpPr>
        <p:spPr/>
        <p:txBody>
          <a:bodyPr/>
          <a:lstStyle/>
          <a:p>
            <a:endParaRPr lang="en-US"/>
          </a:p>
        </p:txBody>
      </p:sp>
      <p:sp>
        <p:nvSpPr>
          <p:cNvPr id="8" name="Rectangle 7"/>
          <p:cNvSpPr/>
          <p:nvPr/>
        </p:nvSpPr>
        <p:spPr>
          <a:xfrm>
            <a:off x="5809233" y="0"/>
            <a:ext cx="514350" cy="82459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5758962" y="221798"/>
            <a:ext cx="593481" cy="575765"/>
          </a:xfrm>
          <a:prstGeom prst="rect">
            <a:avLst/>
          </a:prstGeom>
        </p:spPr>
        <p:txBody>
          <a:bodyPr/>
          <a:lstStyle>
            <a:lvl1pPr algn="ctr">
              <a:defRPr sz="2100"/>
            </a:lvl1pPr>
          </a:lstStyle>
          <a:p>
            <a:fld id="{C6EBB37A-15FB-4690-944C-0B81A20437B3}" type="slidenum">
              <a:rPr lang="en-US" smtClean="0"/>
              <a:t>‹#›</a:t>
            </a:fld>
            <a:endParaRPr lang="en-US"/>
          </a:p>
        </p:txBody>
      </p:sp>
      <p:pic>
        <p:nvPicPr>
          <p:cNvPr id="20" name="Picture 2" descr="Image result for university of minnesota">
            <a:extLst>
              <a:ext uri="{FF2B5EF4-FFF2-40B4-BE49-F238E27FC236}">
                <a16:creationId xmlns:a16="http://schemas.microsoft.com/office/drawing/2014/main" id="{A5876F2B-DA6A-462B-AC62-8A01C474612F}"/>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809993" y="1666"/>
            <a:ext cx="513590" cy="51359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Image result for university of minnesota">
            <a:extLst>
              <a:ext uri="{FF2B5EF4-FFF2-40B4-BE49-F238E27FC236}">
                <a16:creationId xmlns:a16="http://schemas.microsoft.com/office/drawing/2014/main" id="{B6353494-C8AD-4FC6-A2B4-5A4E2EDB3751}"/>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811862" y="141365"/>
            <a:ext cx="513590" cy="51359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Image result for university of minnesota">
            <a:extLst>
              <a:ext uri="{FF2B5EF4-FFF2-40B4-BE49-F238E27FC236}">
                <a16:creationId xmlns:a16="http://schemas.microsoft.com/office/drawing/2014/main" id="{C4C279E3-801F-4AE1-ADC3-BF9BD968E2D6}"/>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811862" y="257263"/>
            <a:ext cx="513590" cy="51359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Image result for university of minnesota">
            <a:extLst>
              <a:ext uri="{FF2B5EF4-FFF2-40B4-BE49-F238E27FC236}">
                <a16:creationId xmlns:a16="http://schemas.microsoft.com/office/drawing/2014/main" id="{1CD9E6B6-33FF-4AC7-9B10-000D36B3D7A4}"/>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811862" y="333455"/>
            <a:ext cx="513590" cy="513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227034"/>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1191" y="0"/>
            <a:ext cx="6859191" cy="5145599"/>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10"/>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4"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3" name="TextBox 22"/>
          <p:cNvSpPr txBox="1"/>
          <p:nvPr/>
        </p:nvSpPr>
        <p:spPr bwMode="gray">
          <a:xfrm>
            <a:off x="485573" y="488768"/>
            <a:ext cx="451193" cy="1015663"/>
          </a:xfrm>
          <a:prstGeom prst="rect">
            <a:avLst/>
          </a:prstGeom>
          <a:noFill/>
        </p:spPr>
        <p:txBody>
          <a:bodyPr wrap="square" rtlCol="0">
            <a:spAutoFit/>
          </a:bodyPr>
          <a:lstStyle/>
          <a:p>
            <a:pPr algn="r"/>
            <a:r>
              <a:rPr lang="en-US" sz="6000" b="0" i="0" dirty="0">
                <a:solidFill>
                  <a:schemeClr val="accent1">
                    <a:lumMod val="60000"/>
                    <a:lumOff val="40000"/>
                  </a:schemeClr>
                </a:solidFill>
                <a:latin typeface="Arial"/>
                <a:cs typeface="Arial"/>
              </a:rPr>
              <a:t>“</a:t>
            </a:r>
          </a:p>
        </p:txBody>
      </p:sp>
      <p:sp>
        <p:nvSpPr>
          <p:cNvPr id="14" name="TextBox 13"/>
          <p:cNvSpPr txBox="1"/>
          <p:nvPr/>
        </p:nvSpPr>
        <p:spPr bwMode="gray">
          <a:xfrm>
            <a:off x="5302064" y="2175220"/>
            <a:ext cx="464297" cy="1015663"/>
          </a:xfrm>
          <a:prstGeom prst="rect">
            <a:avLst/>
          </a:prstGeom>
          <a:noFill/>
        </p:spPr>
        <p:txBody>
          <a:bodyPr wrap="square" rtlCol="0">
            <a:spAutoFit/>
          </a:bodyPr>
          <a:lstStyle/>
          <a:p>
            <a:pPr algn="r"/>
            <a:r>
              <a:rPr lang="en-US" sz="60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846045" y="695325"/>
            <a:ext cx="4620289" cy="2161634"/>
          </a:xfrm>
        </p:spPr>
        <p:txBody>
          <a:bodyPr anchor="ctr"/>
          <a:lstStyle>
            <a:lvl1pPr>
              <a:defRPr sz="2700"/>
            </a:lvl1pPr>
          </a:lstStyle>
          <a:p>
            <a:r>
              <a:rPr lang="en-US"/>
              <a:t>Click to edit Master title style</a:t>
            </a:r>
            <a:endParaRPr lang="en-US" dirty="0"/>
          </a:p>
        </p:txBody>
      </p:sp>
      <p:sp>
        <p:nvSpPr>
          <p:cNvPr id="17" name="Text Placeholder 3"/>
          <p:cNvSpPr>
            <a:spLocks noGrp="1"/>
          </p:cNvSpPr>
          <p:nvPr>
            <p:ph type="body" sz="half" idx="13"/>
          </p:nvPr>
        </p:nvSpPr>
        <p:spPr bwMode="gray">
          <a:xfrm>
            <a:off x="1040459" y="2856959"/>
            <a:ext cx="4234607" cy="249835"/>
          </a:xfrm>
        </p:spPr>
        <p:txBody>
          <a:bodyPr>
            <a:normAutofit/>
          </a:bodyPr>
          <a:lstStyle>
            <a:lvl1pPr marL="0" indent="0">
              <a:buNone/>
              <a:defRPr lang="en-US" sz="1050" b="0" i="0" kern="1200" cap="small" dirty="0">
                <a:solidFill>
                  <a:schemeClr val="accent1">
                    <a:lumMod val="60000"/>
                    <a:lumOff val="40000"/>
                  </a:schemeClr>
                </a:solidFill>
                <a:latin typeface="+mn-lt"/>
                <a:ea typeface="+mn-ea"/>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6" name="Text Placeholder 3"/>
          <p:cNvSpPr>
            <a:spLocks noGrp="1"/>
          </p:cNvSpPr>
          <p:nvPr>
            <p:ph type="body" sz="half" idx="2"/>
          </p:nvPr>
        </p:nvSpPr>
        <p:spPr>
          <a:xfrm>
            <a:off x="649830" y="3750613"/>
            <a:ext cx="4757755" cy="757964"/>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117BB654-CA8C-4F6B-BCBB-E9D6A2576F79}" type="datetimeFigureOut">
              <a:rPr lang="en-US" smtClean="0"/>
              <a:t>7/13/2017</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5809233" y="0"/>
            <a:ext cx="514350" cy="82459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5758962" y="221798"/>
            <a:ext cx="593481" cy="575765"/>
          </a:xfrm>
          <a:prstGeom prst="rect">
            <a:avLst/>
          </a:prstGeom>
        </p:spPr>
        <p:txBody>
          <a:bodyPr/>
          <a:lstStyle>
            <a:lvl1pPr algn="ctr">
              <a:defRPr sz="2100"/>
            </a:lvl1pPr>
          </a:lstStyle>
          <a:p>
            <a:fld id="{C6EBB37A-15FB-4690-944C-0B81A20437B3}" type="slidenum">
              <a:rPr lang="en-US" smtClean="0"/>
              <a:t>‹#›</a:t>
            </a:fld>
            <a:endParaRPr lang="en-US"/>
          </a:p>
        </p:txBody>
      </p:sp>
      <p:pic>
        <p:nvPicPr>
          <p:cNvPr id="25" name="Picture 2" descr="Image result for university of minnesota">
            <a:extLst>
              <a:ext uri="{FF2B5EF4-FFF2-40B4-BE49-F238E27FC236}">
                <a16:creationId xmlns:a16="http://schemas.microsoft.com/office/drawing/2014/main" id="{80A71AE7-D687-46CE-9903-DD3570F98BFC}"/>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809993" y="1666"/>
            <a:ext cx="513590" cy="5135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Image result for university of minnesota">
            <a:extLst>
              <a:ext uri="{FF2B5EF4-FFF2-40B4-BE49-F238E27FC236}">
                <a16:creationId xmlns:a16="http://schemas.microsoft.com/office/drawing/2014/main" id="{2FDB606B-3BC9-4587-9AE4-BFFCD083FA73}"/>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811862" y="141365"/>
            <a:ext cx="513590" cy="5135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Image result for university of minnesota">
            <a:extLst>
              <a:ext uri="{FF2B5EF4-FFF2-40B4-BE49-F238E27FC236}">
                <a16:creationId xmlns:a16="http://schemas.microsoft.com/office/drawing/2014/main" id="{1A4349A7-C4FD-4E5A-9C76-73BA697AC4F2}"/>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811862" y="257263"/>
            <a:ext cx="513590" cy="51359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mage result for university of minnesota">
            <a:extLst>
              <a:ext uri="{FF2B5EF4-FFF2-40B4-BE49-F238E27FC236}">
                <a16:creationId xmlns:a16="http://schemas.microsoft.com/office/drawing/2014/main" id="{249C1679-05E1-4978-BA2E-17C7914B6153}"/>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811862" y="333455"/>
            <a:ext cx="513590" cy="513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464791"/>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1191" y="0"/>
            <a:ext cx="6859191" cy="5145599"/>
            <a:chOff x="-1588" y="0"/>
            <a:chExt cx="9145588" cy="6860798"/>
          </a:xfrm>
        </p:grpSpPr>
        <p:sp>
          <p:nvSpPr>
            <p:cNvPr id="10" name="Rectangle 9"/>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7"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649830" y="1543050"/>
            <a:ext cx="4816504" cy="1571625"/>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649831" y="3768682"/>
            <a:ext cx="4816503" cy="746168"/>
          </a:xfrm>
        </p:spPr>
        <p:txBody>
          <a:bodyPr anchor="t"/>
          <a:lstStyle>
            <a:lvl1pPr marL="0" indent="0" algn="l">
              <a:buNone/>
              <a:defRPr sz="1500" cap="none">
                <a:solidFill>
                  <a:schemeClr val="accent1">
                    <a:lumMod val="60000"/>
                    <a:lumOff val="4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7BB654-CA8C-4F6B-BCBB-E9D6A2576F79}" type="datetimeFigureOut">
              <a:rPr lang="en-US" smtClean="0"/>
              <a:t>7/13/2017</a:t>
            </a:fld>
            <a:endParaRPr lang="en-US"/>
          </a:p>
        </p:txBody>
      </p:sp>
      <p:sp>
        <p:nvSpPr>
          <p:cNvPr id="5" name="Footer Placeholder 4"/>
          <p:cNvSpPr>
            <a:spLocks noGrp="1"/>
          </p:cNvSpPr>
          <p:nvPr>
            <p:ph type="ftr" sz="quarter" idx="11"/>
          </p:nvPr>
        </p:nvSpPr>
        <p:spPr/>
        <p:txBody>
          <a:bodyPr/>
          <a:lstStyle/>
          <a:p>
            <a:endParaRPr lang="en-US"/>
          </a:p>
        </p:txBody>
      </p:sp>
      <p:sp>
        <p:nvSpPr>
          <p:cNvPr id="7" name="Rectangle 6"/>
          <p:cNvSpPr/>
          <p:nvPr/>
        </p:nvSpPr>
        <p:spPr>
          <a:xfrm>
            <a:off x="5809233" y="0"/>
            <a:ext cx="514350" cy="82459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5758962" y="221798"/>
            <a:ext cx="593481" cy="575765"/>
          </a:xfrm>
          <a:prstGeom prst="rect">
            <a:avLst/>
          </a:prstGeom>
        </p:spPr>
        <p:txBody>
          <a:bodyPr/>
          <a:lstStyle>
            <a:lvl1pPr algn="ctr">
              <a:defRPr sz="2100"/>
            </a:lvl1pPr>
          </a:lstStyle>
          <a:p>
            <a:fld id="{C6EBB37A-15FB-4690-944C-0B81A20437B3}" type="slidenum">
              <a:rPr lang="en-US" smtClean="0"/>
              <a:t>‹#›</a:t>
            </a:fld>
            <a:endParaRPr lang="en-US"/>
          </a:p>
        </p:txBody>
      </p:sp>
      <p:pic>
        <p:nvPicPr>
          <p:cNvPr id="18" name="Picture 2" descr="Image result for university of minnesota">
            <a:extLst>
              <a:ext uri="{FF2B5EF4-FFF2-40B4-BE49-F238E27FC236}">
                <a16:creationId xmlns:a16="http://schemas.microsoft.com/office/drawing/2014/main" id="{161C9DAA-290B-4461-91F1-462C78889FF3}"/>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809993" y="1666"/>
            <a:ext cx="513590" cy="5135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result for university of minnesota">
            <a:extLst>
              <a:ext uri="{FF2B5EF4-FFF2-40B4-BE49-F238E27FC236}">
                <a16:creationId xmlns:a16="http://schemas.microsoft.com/office/drawing/2014/main" id="{329F3EC2-3A74-49A9-8F2B-2D1D0D1C6FF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811862" y="141365"/>
            <a:ext cx="513590" cy="5135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mage result for university of minnesota">
            <a:extLst>
              <a:ext uri="{FF2B5EF4-FFF2-40B4-BE49-F238E27FC236}">
                <a16:creationId xmlns:a16="http://schemas.microsoft.com/office/drawing/2014/main" id="{3A9B33E5-39BE-402D-9057-F1619F693A5C}"/>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811862" y="257263"/>
            <a:ext cx="513590" cy="51359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Image result for university of minnesota">
            <a:extLst>
              <a:ext uri="{FF2B5EF4-FFF2-40B4-BE49-F238E27FC236}">
                <a16:creationId xmlns:a16="http://schemas.microsoft.com/office/drawing/2014/main" id="{2B432090-49D6-425A-AEED-FD3DAE1F078E}"/>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811862" y="333455"/>
            <a:ext cx="513590" cy="513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649484"/>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649830" y="695325"/>
            <a:ext cx="4817695" cy="532398"/>
          </a:xfrm>
        </p:spPr>
        <p:txBody>
          <a:bodyPr/>
          <a:lstStyle>
            <a:lvl1pPr>
              <a:defRPr sz="2400"/>
            </a:lvl1pPr>
          </a:lstStyle>
          <a:p>
            <a:r>
              <a:rPr lang="en-US"/>
              <a:t>Click to edit Master title style</a:t>
            </a:r>
            <a:endParaRPr lang="en-US" dirty="0"/>
          </a:p>
        </p:txBody>
      </p:sp>
      <p:sp>
        <p:nvSpPr>
          <p:cNvPr id="3" name="Text Placeholder 2"/>
          <p:cNvSpPr>
            <a:spLocks noGrp="1"/>
          </p:cNvSpPr>
          <p:nvPr>
            <p:ph type="body" idx="1"/>
          </p:nvPr>
        </p:nvSpPr>
        <p:spPr>
          <a:xfrm>
            <a:off x="649830" y="1866900"/>
            <a:ext cx="1735074" cy="493472"/>
          </a:xfrm>
        </p:spPr>
        <p:txBody>
          <a:bodyPr anchor="b">
            <a:noAutofit/>
          </a:bodyPr>
          <a:lstStyle>
            <a:lvl1pPr marL="0" indent="0">
              <a:buNone/>
              <a:defRPr sz="15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2" name="Text Placeholder 3"/>
          <p:cNvSpPr>
            <a:spLocks noGrp="1"/>
          </p:cNvSpPr>
          <p:nvPr>
            <p:ph type="body" sz="half" idx="15"/>
          </p:nvPr>
        </p:nvSpPr>
        <p:spPr>
          <a:xfrm>
            <a:off x="649830" y="2360373"/>
            <a:ext cx="1735074" cy="2166275"/>
          </a:xfrm>
        </p:spPr>
        <p:txBody>
          <a:bodyPr anchor="t">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2554210" y="1866900"/>
            <a:ext cx="1739189" cy="493472"/>
          </a:xfrm>
        </p:spPr>
        <p:txBody>
          <a:bodyPr anchor="b">
            <a:noAutofit/>
          </a:bodyPr>
          <a:lstStyle>
            <a:lvl1pPr marL="0" indent="0">
              <a:buNone/>
              <a:defRPr sz="15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Text Placeholder 3"/>
          <p:cNvSpPr>
            <a:spLocks noGrp="1"/>
          </p:cNvSpPr>
          <p:nvPr>
            <p:ph type="body" sz="half" idx="16"/>
          </p:nvPr>
        </p:nvSpPr>
        <p:spPr>
          <a:xfrm>
            <a:off x="2556353" y="2360373"/>
            <a:ext cx="1739189" cy="2166275"/>
          </a:xfrm>
        </p:spPr>
        <p:txBody>
          <a:bodyPr anchor="t">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4468981" y="1866900"/>
            <a:ext cx="1739189" cy="493472"/>
          </a:xfrm>
        </p:spPr>
        <p:txBody>
          <a:bodyPr anchor="b">
            <a:noAutofit/>
          </a:bodyPr>
          <a:lstStyle>
            <a:lvl1pPr marL="0" indent="0">
              <a:buNone/>
              <a:defRPr sz="15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4" name="Text Placeholder 3"/>
          <p:cNvSpPr>
            <a:spLocks noGrp="1"/>
          </p:cNvSpPr>
          <p:nvPr>
            <p:ph type="body" sz="half" idx="17"/>
          </p:nvPr>
        </p:nvSpPr>
        <p:spPr>
          <a:xfrm>
            <a:off x="4470702" y="2360373"/>
            <a:ext cx="1737469" cy="2166275"/>
          </a:xfrm>
        </p:spPr>
        <p:txBody>
          <a:bodyPr anchor="t">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17" name="Straight Connector 16"/>
          <p:cNvCxnSpPr/>
          <p:nvPr/>
        </p:nvCxnSpPr>
        <p:spPr>
          <a:xfrm>
            <a:off x="2470898" y="1866901"/>
            <a:ext cx="0" cy="2659746"/>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387141" y="1866901"/>
            <a:ext cx="0" cy="2659746"/>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117BB654-CA8C-4F6B-BCBB-E9D6A2576F79}" type="datetimeFigureOut">
              <a:rPr lang="en-US" smtClean="0"/>
              <a:t>7/13/2017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5758962" y="221798"/>
            <a:ext cx="593481" cy="575765"/>
          </a:xfrm>
          <a:prstGeom prst="rect">
            <a:avLst/>
          </a:prstGeom>
        </p:spPr>
        <p:txBody>
          <a:bodyPr/>
          <a:lstStyle>
            <a:lvl1pPr algn="ctr">
              <a:defRPr sz="2100"/>
            </a:lvl1pPr>
          </a:lstStyle>
          <a:p>
            <a:fld id="{C6EBB37A-15FB-4690-944C-0B81A20437B3}" type="slidenum">
              <a:rPr lang="en-US" smtClean="0"/>
              <a:t>‹#›</a:t>
            </a:fld>
            <a:endParaRPr lang="en-US"/>
          </a:p>
        </p:txBody>
      </p:sp>
    </p:spTree>
    <p:extLst>
      <p:ext uri="{BB962C8B-B14F-4D97-AF65-F5344CB8AC3E}">
        <p14:creationId xmlns:p14="http://schemas.microsoft.com/office/powerpoint/2010/main" val="3156953117"/>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22492" y="1138888"/>
            <a:ext cx="6213016" cy="415498"/>
          </a:xfrm>
        </p:spPr>
        <p:txBody>
          <a:bodyPr lIns="0" tIns="0" rIns="0" bIns="0"/>
          <a:lstStyle>
            <a:lvl1pPr>
              <a:defRPr sz="2700" b="0" i="0">
                <a:solidFill>
                  <a:schemeClr val="tx1"/>
                </a:solidFill>
                <a:latin typeface="Arial"/>
                <a:cs typeface="Arial"/>
              </a:defRPr>
            </a:lvl1pPr>
          </a:lstStyle>
          <a:p>
            <a:endParaRPr/>
          </a:p>
        </p:txBody>
      </p:sp>
      <p:sp>
        <p:nvSpPr>
          <p:cNvPr id="3" name="Holder 3"/>
          <p:cNvSpPr>
            <a:spLocks noGrp="1"/>
          </p:cNvSpPr>
          <p:nvPr>
            <p:ph type="body" idx="1"/>
          </p:nvPr>
        </p:nvSpPr>
        <p:spPr>
          <a:xfrm>
            <a:off x="301493" y="1172607"/>
            <a:ext cx="6255014" cy="276999"/>
          </a:xfrm>
        </p:spPr>
        <p:txBody>
          <a:bodyPr lIns="0" tIns="0" rIns="0" bIns="0"/>
          <a:lstStyle>
            <a:lvl1pPr>
              <a:defRPr sz="1800" b="0" i="0">
                <a:solidFill>
                  <a:srgbClr val="595959"/>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7/13/2017</a:t>
            </a:fld>
            <a:endParaRPr lang="en-US"/>
          </a:p>
        </p:txBody>
      </p:sp>
      <p:sp>
        <p:nvSpPr>
          <p:cNvPr id="6" name="Holder 6"/>
          <p:cNvSpPr>
            <a:spLocks noGrp="1"/>
          </p:cNvSpPr>
          <p:nvPr>
            <p:ph type="sldNum" sz="quarter" idx="7"/>
          </p:nvPr>
        </p:nvSpPr>
        <p:spPr/>
        <p:txBody>
          <a:bodyPr lIns="0" tIns="0" rIns="0" bIns="0"/>
          <a:lstStyle>
            <a:lvl1pPr>
              <a:defRPr sz="750" b="0" i="0">
                <a:solidFill>
                  <a:srgbClr val="595959"/>
                </a:solidFill>
                <a:latin typeface="Arial"/>
                <a:cs typeface="Arial"/>
              </a:defRPr>
            </a:lvl1pPr>
          </a:lstStyle>
          <a:p>
            <a:pPr marL="71914">
              <a:spcBef>
                <a:spcPts val="4"/>
              </a:spcBef>
            </a:pPr>
            <a:fld id="{81D60167-4931-47E6-BA6A-407CBD079E47}" type="slidenum">
              <a:rPr lang="en-US" spc="-4" smtClean="0"/>
              <a:pPr marL="71914">
                <a:spcBef>
                  <a:spcPts val="4"/>
                </a:spcBef>
              </a:pPr>
              <a:t>‹#›</a:t>
            </a:fld>
            <a:endParaRPr lang="en-US" spc="-4" dirty="0"/>
          </a:p>
        </p:txBody>
      </p:sp>
    </p:spTree>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649830" y="695325"/>
            <a:ext cx="4758945" cy="532398"/>
          </a:xfrm>
        </p:spPr>
        <p:txBody>
          <a:bodyPr/>
          <a:lstStyle>
            <a:lvl1pPr>
              <a:defRPr sz="2400"/>
            </a:lvl1pPr>
          </a:lstStyle>
          <a:p>
            <a:r>
              <a:rPr lang="en-US"/>
              <a:t>Click to edit Master title style</a:t>
            </a:r>
            <a:endParaRPr lang="en-US" dirty="0"/>
          </a:p>
        </p:txBody>
      </p:sp>
      <p:sp>
        <p:nvSpPr>
          <p:cNvPr id="3" name="Text Placeholder 2"/>
          <p:cNvSpPr>
            <a:spLocks noGrp="1"/>
          </p:cNvSpPr>
          <p:nvPr>
            <p:ph type="body" idx="1"/>
          </p:nvPr>
        </p:nvSpPr>
        <p:spPr>
          <a:xfrm>
            <a:off x="649830" y="3134697"/>
            <a:ext cx="1735074" cy="493472"/>
          </a:xfrm>
        </p:spPr>
        <p:txBody>
          <a:bodyPr anchor="b">
            <a:noAutofit/>
          </a:bodyPr>
          <a:lstStyle>
            <a:lvl1pPr marL="0" indent="0">
              <a:buNone/>
              <a:defRPr sz="15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2" name="Picture Placeholder 2"/>
          <p:cNvSpPr>
            <a:spLocks noGrp="1" noChangeAspect="1"/>
          </p:cNvSpPr>
          <p:nvPr>
            <p:ph type="pic" idx="15"/>
          </p:nvPr>
        </p:nvSpPr>
        <p:spPr>
          <a:xfrm>
            <a:off x="764291" y="1866900"/>
            <a:ext cx="1511358" cy="1085507"/>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3" name="Text Placeholder 3"/>
          <p:cNvSpPr>
            <a:spLocks noGrp="1"/>
          </p:cNvSpPr>
          <p:nvPr>
            <p:ph type="body" sz="half" idx="18"/>
          </p:nvPr>
        </p:nvSpPr>
        <p:spPr>
          <a:xfrm>
            <a:off x="649829" y="3628169"/>
            <a:ext cx="1735074" cy="890491"/>
          </a:xfrm>
        </p:spPr>
        <p:txBody>
          <a:bodyPr anchor="t">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2558344" y="3134696"/>
            <a:ext cx="1739189" cy="493472"/>
          </a:xfrm>
        </p:spPr>
        <p:txBody>
          <a:bodyPr anchor="b">
            <a:noAutofit/>
          </a:bodyPr>
          <a:lstStyle>
            <a:lvl1pPr marL="0" indent="0">
              <a:buNone/>
              <a:defRPr sz="15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8" name="Picture Placeholder 2"/>
          <p:cNvSpPr>
            <a:spLocks noGrp="1" noChangeAspect="1"/>
          </p:cNvSpPr>
          <p:nvPr>
            <p:ph type="pic" idx="21"/>
          </p:nvPr>
        </p:nvSpPr>
        <p:spPr>
          <a:xfrm>
            <a:off x="2664892" y="1866900"/>
            <a:ext cx="1511358" cy="1085507"/>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2558344" y="3636156"/>
            <a:ext cx="1739189" cy="890491"/>
          </a:xfrm>
        </p:spPr>
        <p:txBody>
          <a:bodyPr anchor="t">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4468981" y="3134697"/>
            <a:ext cx="1739189" cy="493472"/>
          </a:xfrm>
        </p:spPr>
        <p:txBody>
          <a:bodyPr anchor="b">
            <a:noAutofit/>
          </a:bodyPr>
          <a:lstStyle>
            <a:lvl1pPr marL="0" indent="0">
              <a:buNone/>
              <a:defRPr sz="15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9" name="Picture Placeholder 2"/>
          <p:cNvSpPr>
            <a:spLocks noGrp="1" noChangeAspect="1"/>
          </p:cNvSpPr>
          <p:nvPr>
            <p:ph type="pic" idx="22"/>
          </p:nvPr>
        </p:nvSpPr>
        <p:spPr>
          <a:xfrm>
            <a:off x="4581481" y="1866900"/>
            <a:ext cx="1511358" cy="1085507"/>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4468981" y="3628169"/>
            <a:ext cx="1739189" cy="890491"/>
          </a:xfrm>
        </p:spPr>
        <p:txBody>
          <a:bodyPr anchor="t">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40" name="Straight Connector 39"/>
          <p:cNvCxnSpPr/>
          <p:nvPr/>
        </p:nvCxnSpPr>
        <p:spPr>
          <a:xfrm>
            <a:off x="2467514" y="1866901"/>
            <a:ext cx="0" cy="2659746"/>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4387141" y="1866901"/>
            <a:ext cx="0" cy="2659746"/>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117BB654-CA8C-4F6B-BCBB-E9D6A2576F79}" type="datetimeFigureOut">
              <a:rPr lang="en-US" smtClean="0"/>
              <a:t>7/13/2017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5758962" y="221798"/>
            <a:ext cx="593481" cy="575765"/>
          </a:xfrm>
          <a:prstGeom prst="rect">
            <a:avLst/>
          </a:prstGeom>
        </p:spPr>
        <p:txBody>
          <a:bodyPr/>
          <a:lstStyle>
            <a:lvl1pPr algn="ctr">
              <a:defRPr sz="2100"/>
            </a:lvl1pPr>
          </a:lstStyle>
          <a:p>
            <a:fld id="{C6EBB37A-15FB-4690-944C-0B81A20437B3}" type="slidenum">
              <a:rPr lang="en-US" smtClean="0"/>
              <a:t>‹#›</a:t>
            </a:fld>
            <a:endParaRPr lang="en-US"/>
          </a:p>
        </p:txBody>
      </p:sp>
    </p:spTree>
    <p:extLst>
      <p:ext uri="{BB962C8B-B14F-4D97-AF65-F5344CB8AC3E}">
        <p14:creationId xmlns:p14="http://schemas.microsoft.com/office/powerpoint/2010/main" val="1835561755"/>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715976" y="4790933"/>
            <a:ext cx="742949" cy="171494"/>
          </a:xfrm>
        </p:spPr>
        <p:txBody>
          <a:bodyPr/>
          <a:lstStyle/>
          <a:p>
            <a:fld id="{117BB654-CA8C-4F6B-BCBB-E9D6A2576F79}" type="datetimeFigureOut">
              <a:rPr lang="en-US" smtClean="0"/>
              <a:t>7/13/2017</a:t>
            </a:fld>
            <a:endParaRPr lang="en-US"/>
          </a:p>
        </p:txBody>
      </p:sp>
      <p:sp>
        <p:nvSpPr>
          <p:cNvPr id="5" name="Footer Placeholder 4"/>
          <p:cNvSpPr>
            <a:spLocks noGrp="1"/>
          </p:cNvSpPr>
          <p:nvPr>
            <p:ph type="ftr" sz="quarter" idx="11"/>
          </p:nvPr>
        </p:nvSpPr>
        <p:spPr>
          <a:xfrm>
            <a:off x="387100" y="4790933"/>
            <a:ext cx="2894846" cy="171495"/>
          </a:xfrm>
        </p:spPr>
        <p:txBody>
          <a:bodyPr/>
          <a:lstStyle/>
          <a:p>
            <a:endParaRPr lang="en-US"/>
          </a:p>
        </p:txBody>
      </p:sp>
      <p:sp>
        <p:nvSpPr>
          <p:cNvPr id="6" name="Slide Number Placeholder 5"/>
          <p:cNvSpPr>
            <a:spLocks noGrp="1"/>
          </p:cNvSpPr>
          <p:nvPr>
            <p:ph type="sldNum" sz="quarter" idx="12"/>
          </p:nvPr>
        </p:nvSpPr>
        <p:spPr>
          <a:xfrm>
            <a:off x="5758962" y="221798"/>
            <a:ext cx="593481" cy="575765"/>
          </a:xfrm>
          <a:prstGeom prst="rect">
            <a:avLst/>
          </a:prstGeom>
        </p:spPr>
        <p:txBody>
          <a:bodyPr/>
          <a:lstStyle>
            <a:lvl1pPr algn="ctr">
              <a:defRPr sz="2100"/>
            </a:lvl1pPr>
          </a:lstStyle>
          <a:p>
            <a:fld id="{C6EBB37A-15FB-4690-944C-0B81A20437B3}" type="slidenum">
              <a:rPr lang="en-US" smtClean="0"/>
              <a:t>‹#›</a:t>
            </a:fld>
            <a:endParaRPr lang="en-US"/>
          </a:p>
        </p:txBody>
      </p:sp>
    </p:spTree>
    <p:extLst>
      <p:ext uri="{BB962C8B-B14F-4D97-AF65-F5344CB8AC3E}">
        <p14:creationId xmlns:p14="http://schemas.microsoft.com/office/powerpoint/2010/main" val="1164787264"/>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1191" y="0"/>
            <a:ext cx="6840315" cy="5145599"/>
            <a:chOff x="-1588" y="0"/>
            <a:chExt cx="9120420" cy="6860798"/>
          </a:xfrm>
        </p:grpSpPr>
        <p:sp>
          <p:nvSpPr>
            <p:cNvPr id="11" name="Rectangle 10"/>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sp>
        <p:nvSpPr>
          <p:cNvPr id="17" name="Rectangle 16"/>
          <p:cNvSpPr/>
          <p:nvPr/>
        </p:nvSpPr>
        <p:spPr>
          <a:xfrm>
            <a:off x="311151" y="301624"/>
            <a:ext cx="3457924" cy="45402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bwMode="gray">
          <a:xfrm rot="5400000">
            <a:off x="974482" y="1324197"/>
            <a:ext cx="4496995" cy="2495107"/>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a:spLocks noEditPoints="1"/>
          </p:cNvSpPr>
          <p:nvPr/>
        </p:nvSpPr>
        <p:spPr bwMode="gray">
          <a:xfrm>
            <a:off x="0" y="0"/>
            <a:ext cx="6858000" cy="51435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sp>
        <p:nvSpPr>
          <p:cNvPr id="2" name="Vertical Title 1"/>
          <p:cNvSpPr>
            <a:spLocks noGrp="1"/>
          </p:cNvSpPr>
          <p:nvPr>
            <p:ph type="title" orient="vert"/>
          </p:nvPr>
        </p:nvSpPr>
        <p:spPr>
          <a:xfrm>
            <a:off x="4631196" y="1085849"/>
            <a:ext cx="835137" cy="3429001"/>
          </a:xfrm>
        </p:spPr>
        <p:txBody>
          <a:bodyPr vert="eaVert" anchor="ctr"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0054" y="1085849"/>
            <a:ext cx="3312702" cy="34290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7BB654-CA8C-4F6B-BCBB-E9D6A2576F79}" type="datetimeFigureOut">
              <a:rPr lang="en-US" smtClean="0"/>
              <a:t>7/13/2017</a:t>
            </a:fld>
            <a:endParaRPr lang="en-US"/>
          </a:p>
        </p:txBody>
      </p:sp>
      <p:sp>
        <p:nvSpPr>
          <p:cNvPr id="5" name="Footer Placeholder 4"/>
          <p:cNvSpPr>
            <a:spLocks noGrp="1"/>
          </p:cNvSpPr>
          <p:nvPr>
            <p:ph type="ftr" sz="quarter" idx="11"/>
          </p:nvPr>
        </p:nvSpPr>
        <p:spPr>
          <a:xfrm>
            <a:off x="403910" y="4774124"/>
            <a:ext cx="2894846" cy="171495"/>
          </a:xfrm>
        </p:spPr>
        <p:txBody>
          <a:bodyPr/>
          <a:lstStyle/>
          <a:p>
            <a:endParaRPr lang="en-US"/>
          </a:p>
        </p:txBody>
      </p:sp>
      <p:sp>
        <p:nvSpPr>
          <p:cNvPr id="9" name="Rectangle 8"/>
          <p:cNvSpPr/>
          <p:nvPr/>
        </p:nvSpPr>
        <p:spPr>
          <a:xfrm>
            <a:off x="5809233" y="0"/>
            <a:ext cx="514350" cy="82459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5758962" y="221798"/>
            <a:ext cx="593481" cy="575765"/>
          </a:xfrm>
          <a:prstGeom prst="rect">
            <a:avLst/>
          </a:prstGeom>
        </p:spPr>
        <p:txBody>
          <a:bodyPr/>
          <a:lstStyle>
            <a:lvl1pPr algn="ctr">
              <a:defRPr sz="2100"/>
            </a:lvl1pPr>
          </a:lstStyle>
          <a:p>
            <a:fld id="{C6EBB37A-15FB-4690-944C-0B81A20437B3}" type="slidenum">
              <a:rPr lang="en-US" smtClean="0"/>
              <a:t>‹#›</a:t>
            </a:fld>
            <a:endParaRPr lang="en-US"/>
          </a:p>
        </p:txBody>
      </p:sp>
      <p:pic>
        <p:nvPicPr>
          <p:cNvPr id="20" name="Picture 2" descr="Image result for university of minnesota">
            <a:extLst>
              <a:ext uri="{FF2B5EF4-FFF2-40B4-BE49-F238E27FC236}">
                <a16:creationId xmlns:a16="http://schemas.microsoft.com/office/drawing/2014/main" id="{04B4AA95-3B62-4186-B2C2-0622A9A7AAB2}"/>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809993" y="1666"/>
            <a:ext cx="513590" cy="51359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Image result for university of minnesota">
            <a:extLst>
              <a:ext uri="{FF2B5EF4-FFF2-40B4-BE49-F238E27FC236}">
                <a16:creationId xmlns:a16="http://schemas.microsoft.com/office/drawing/2014/main" id="{E3522D85-6ED2-476C-A11E-F3F68A56A41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811862" y="141365"/>
            <a:ext cx="513590" cy="51359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mage result for university of minnesota">
            <a:extLst>
              <a:ext uri="{FF2B5EF4-FFF2-40B4-BE49-F238E27FC236}">
                <a16:creationId xmlns:a16="http://schemas.microsoft.com/office/drawing/2014/main" id="{821FB490-9D16-4AAD-81B9-C636EBAD78E6}"/>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811862" y="257263"/>
            <a:ext cx="513590" cy="51359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Image result for university of minnesota">
            <a:extLst>
              <a:ext uri="{FF2B5EF4-FFF2-40B4-BE49-F238E27FC236}">
                <a16:creationId xmlns:a16="http://schemas.microsoft.com/office/drawing/2014/main" id="{C453B8DA-58BB-44B0-AA87-73E9B93117AB}"/>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811862" y="333455"/>
            <a:ext cx="513590" cy="513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760666"/>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9832" y="1085851"/>
            <a:ext cx="4965726" cy="2497186"/>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649832" y="3583035"/>
            <a:ext cx="4965726" cy="646065"/>
          </a:xfrm>
        </p:spPr>
        <p:txBody>
          <a:bodyPr anchor="t"/>
          <a:lstStyle>
            <a:lvl1pPr marL="0" indent="0" algn="l">
              <a:buNone/>
              <a:defRPr cap="all">
                <a:solidFill>
                  <a:schemeClr val="bg2">
                    <a:lumMod val="40000"/>
                    <a:lumOff val="6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AD6EE87-EBD5-4F12-A48A-63ACA297AC8F}" type="datetimeFigureOut">
              <a:rPr lang="en-US" smtClean="0"/>
              <a:t>7/13/2017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fld id="{00000000-1234-1234-1234-123412341234}" type="slidenum">
              <a:rPr lang="en" sz="750" smtClean="0">
                <a:solidFill>
                  <a:schemeClr val="dk2"/>
                </a:solidFill>
                <a:latin typeface="Open Sans"/>
                <a:ea typeface="Open Sans"/>
                <a:cs typeface="Open Sans"/>
                <a:sym typeface="Open Sans"/>
              </a:rPr>
              <a:pPr algn="r"/>
              <a:t>‹#›</a:t>
            </a:fld>
            <a:endParaRPr lang="en" sz="750">
              <a:solidFill>
                <a:schemeClr val="dk2"/>
              </a:solidFill>
              <a:latin typeface="Open Sans"/>
              <a:ea typeface="Open Sans"/>
              <a:cs typeface="Open Sans"/>
              <a:sym typeface="Open Sans"/>
            </a:endParaRPr>
          </a:p>
        </p:txBody>
      </p:sp>
    </p:spTree>
    <p:extLst>
      <p:ext uri="{BB962C8B-B14F-4D97-AF65-F5344CB8AC3E}">
        <p14:creationId xmlns:p14="http://schemas.microsoft.com/office/powerpoint/2010/main" val="215536597"/>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A5D3794B-289A-4A80-97D7-111025398D45}" type="datetimeFigureOut">
              <a:rPr lang="en-US" smtClean="0"/>
              <a:t>7/13/2017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fld id="{00000000-1234-1234-1234-123412341234}" type="slidenum">
              <a:rPr lang="en" sz="750" smtClean="0">
                <a:solidFill>
                  <a:schemeClr val="dk2"/>
                </a:solidFill>
                <a:latin typeface="Open Sans"/>
                <a:ea typeface="Open Sans"/>
                <a:cs typeface="Open Sans"/>
                <a:sym typeface="Open Sans"/>
              </a:rPr>
              <a:pPr algn="r"/>
              <a:t>‹#›</a:t>
            </a:fld>
            <a:endParaRPr lang="en" sz="750">
              <a:solidFill>
                <a:schemeClr val="dk2"/>
              </a:solidFill>
              <a:latin typeface="Open Sans"/>
              <a:ea typeface="Open Sans"/>
              <a:cs typeface="Open Sans"/>
              <a:sym typeface="Open Sans"/>
            </a:endParaRPr>
          </a:p>
        </p:txBody>
      </p:sp>
    </p:spTree>
    <p:extLst>
      <p:ext uri="{BB962C8B-B14F-4D97-AF65-F5344CB8AC3E}">
        <p14:creationId xmlns:p14="http://schemas.microsoft.com/office/powerpoint/2010/main" val="2174197941"/>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49833" y="2146301"/>
            <a:ext cx="4965725" cy="1436735"/>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49832" y="3583036"/>
            <a:ext cx="4965726" cy="645300"/>
          </a:xfrm>
        </p:spPr>
        <p:txBody>
          <a:bodyPr anchor="t"/>
          <a:lstStyle>
            <a:lvl1pPr marL="0" indent="0" algn="l">
              <a:buNone/>
              <a:defRPr sz="1500" cap="all">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smtClean="0"/>
              <a:t>7/13/2017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fld id="{00000000-1234-1234-1234-123412341234}" type="slidenum">
              <a:rPr lang="en" sz="750" smtClean="0">
                <a:solidFill>
                  <a:schemeClr val="dk2"/>
                </a:solidFill>
                <a:latin typeface="Open Sans"/>
                <a:ea typeface="Open Sans"/>
                <a:cs typeface="Open Sans"/>
                <a:sym typeface="Open Sans"/>
              </a:rPr>
              <a:pPr algn="r"/>
              <a:t>‹#›</a:t>
            </a:fld>
            <a:endParaRPr lang="en" sz="750">
              <a:solidFill>
                <a:schemeClr val="dk2"/>
              </a:solidFill>
              <a:latin typeface="Open Sans"/>
              <a:ea typeface="Open Sans"/>
              <a:cs typeface="Open Sans"/>
              <a:sym typeface="Open Sans"/>
            </a:endParaRPr>
          </a:p>
        </p:txBody>
      </p:sp>
    </p:spTree>
    <p:extLst>
      <p:ext uri="{BB962C8B-B14F-4D97-AF65-F5344CB8AC3E}">
        <p14:creationId xmlns:p14="http://schemas.microsoft.com/office/powerpoint/2010/main" val="1805080861"/>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0775" y="1545433"/>
            <a:ext cx="2473585" cy="3146822"/>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181482" y="1542070"/>
            <a:ext cx="2473586" cy="315018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smtClean="0"/>
              <a:t>7/13/2017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r"/>
            <a:fld id="{00000000-1234-1234-1234-123412341234}" type="slidenum">
              <a:rPr lang="en" sz="750" smtClean="0">
                <a:solidFill>
                  <a:schemeClr val="dk2"/>
                </a:solidFill>
                <a:latin typeface="Open Sans"/>
                <a:ea typeface="Open Sans"/>
                <a:cs typeface="Open Sans"/>
                <a:sym typeface="Open Sans"/>
              </a:rPr>
              <a:pPr algn="r"/>
              <a:t>‹#›</a:t>
            </a:fld>
            <a:endParaRPr lang="en" sz="750">
              <a:solidFill>
                <a:schemeClr val="dk2"/>
              </a:solidFill>
              <a:latin typeface="Open Sans"/>
              <a:ea typeface="Open Sans"/>
              <a:cs typeface="Open Sans"/>
              <a:sym typeface="Open Sans"/>
            </a:endParaRPr>
          </a:p>
        </p:txBody>
      </p:sp>
    </p:spTree>
    <p:extLst>
      <p:ext uri="{BB962C8B-B14F-4D97-AF65-F5344CB8AC3E}">
        <p14:creationId xmlns:p14="http://schemas.microsoft.com/office/powerpoint/2010/main" val="3527491037"/>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hf sldNum="0" hdr="0" ftr="0" dt="0"/>
  <p:extLst mod="1">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20775" y="1428750"/>
            <a:ext cx="2473584"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0775" y="1885950"/>
            <a:ext cx="2473585" cy="280630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181482" y="1428750"/>
            <a:ext cx="2473585"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3181482" y="1885950"/>
            <a:ext cx="2473585" cy="280630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smtClean="0"/>
              <a:t>7/13/2017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lgn="r"/>
            <a:fld id="{00000000-1234-1234-1234-123412341234}" type="slidenum">
              <a:rPr lang="en" sz="750" smtClean="0">
                <a:solidFill>
                  <a:schemeClr val="dk2"/>
                </a:solidFill>
                <a:latin typeface="Open Sans"/>
                <a:ea typeface="Open Sans"/>
                <a:cs typeface="Open Sans"/>
                <a:sym typeface="Open Sans"/>
              </a:rPr>
              <a:pPr algn="r"/>
              <a:t>‹#›</a:t>
            </a:fld>
            <a:endParaRPr lang="en" sz="750">
              <a:solidFill>
                <a:schemeClr val="dk2"/>
              </a:solidFill>
              <a:latin typeface="Open Sans"/>
              <a:ea typeface="Open Sans"/>
              <a:cs typeface="Open Sans"/>
              <a:sym typeface="Open Sans"/>
            </a:endParaRPr>
          </a:p>
        </p:txBody>
      </p:sp>
    </p:spTree>
    <p:extLst>
      <p:ext uri="{BB962C8B-B14F-4D97-AF65-F5344CB8AC3E}">
        <p14:creationId xmlns:p14="http://schemas.microsoft.com/office/powerpoint/2010/main" val="2523742317"/>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hf sldNum="0" hdr="0" ftr="0" dt="0"/>
  <p:extLst mod="1">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67EF4D4C-5367-4C26-9E2B-D8088D7FCA81}" type="datetimeFigureOut">
              <a:rPr lang="en-US" smtClean="0"/>
              <a:t>7/13/2017</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pPr algn="r"/>
            <a:fld id="{00000000-1234-1234-1234-123412341234}" type="slidenum">
              <a:rPr lang="en" sz="750" smtClean="0">
                <a:solidFill>
                  <a:schemeClr val="dk2"/>
                </a:solidFill>
                <a:latin typeface="Open Sans"/>
                <a:ea typeface="Open Sans"/>
                <a:cs typeface="Open Sans"/>
                <a:sym typeface="Open Sans"/>
              </a:rPr>
              <a:pPr algn="r"/>
              <a:t>‹#›</a:t>
            </a:fld>
            <a:endParaRPr lang="en" sz="750">
              <a:solidFill>
                <a:schemeClr val="dk2"/>
              </a:solidFill>
              <a:latin typeface="Open Sans"/>
              <a:ea typeface="Open Sans"/>
              <a:cs typeface="Open Sans"/>
              <a:sym typeface="Open Sans"/>
            </a:endParaRPr>
          </a:p>
        </p:txBody>
      </p:sp>
    </p:spTree>
    <p:extLst>
      <p:ext uri="{BB962C8B-B14F-4D97-AF65-F5344CB8AC3E}">
        <p14:creationId xmlns:p14="http://schemas.microsoft.com/office/powerpoint/2010/main" val="1126037553"/>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6E91E96-98B0-4413-9547-46F3504108EF}" type="datetimeFigureOut">
              <a:rPr lang="en-US" smtClean="0"/>
              <a:t>7/13/2017</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13489158"/>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22492" y="1138888"/>
            <a:ext cx="6213016" cy="415498"/>
          </a:xfrm>
        </p:spPr>
        <p:txBody>
          <a:bodyPr lIns="0" tIns="0" rIns="0" bIns="0"/>
          <a:lstStyle>
            <a:lvl1pPr>
              <a:defRPr sz="2700" b="0" i="0">
                <a:solidFill>
                  <a:schemeClr val="tx1"/>
                </a:solidFill>
                <a:latin typeface="Arial"/>
                <a:cs typeface="Arial"/>
              </a:defRPr>
            </a:lvl1pPr>
          </a:lstStyle>
          <a:p>
            <a:endParaRPr/>
          </a:p>
        </p:txBody>
      </p:sp>
      <p:sp>
        <p:nvSpPr>
          <p:cNvPr id="3" name="Holder 3"/>
          <p:cNvSpPr>
            <a:spLocks noGrp="1"/>
          </p:cNvSpPr>
          <p:nvPr>
            <p:ph sz="half" idx="2"/>
          </p:nvPr>
        </p:nvSpPr>
        <p:spPr>
          <a:xfrm>
            <a:off x="342900" y="1183005"/>
            <a:ext cx="298323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531870" y="1183005"/>
            <a:ext cx="298323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7/13/2017</a:t>
            </a:fld>
            <a:endParaRPr lang="en-US"/>
          </a:p>
        </p:txBody>
      </p:sp>
      <p:sp>
        <p:nvSpPr>
          <p:cNvPr id="7" name="Holder 7"/>
          <p:cNvSpPr>
            <a:spLocks noGrp="1"/>
          </p:cNvSpPr>
          <p:nvPr>
            <p:ph type="sldNum" sz="quarter" idx="7"/>
          </p:nvPr>
        </p:nvSpPr>
        <p:spPr/>
        <p:txBody>
          <a:bodyPr lIns="0" tIns="0" rIns="0" bIns="0"/>
          <a:lstStyle>
            <a:lvl1pPr>
              <a:defRPr sz="750" b="0" i="0">
                <a:solidFill>
                  <a:srgbClr val="595959"/>
                </a:solidFill>
                <a:latin typeface="Arial"/>
                <a:cs typeface="Arial"/>
              </a:defRPr>
            </a:lvl1pPr>
          </a:lstStyle>
          <a:p>
            <a:pPr marL="71914">
              <a:spcBef>
                <a:spcPts val="4"/>
              </a:spcBef>
            </a:pPr>
            <a:fld id="{81D60167-4931-47E6-BA6A-407CBD079E47}" type="slidenum">
              <a:rPr lang="en-US" spc="-4" smtClean="0"/>
              <a:pPr marL="71914">
                <a:spcBef>
                  <a:spcPts val="4"/>
                </a:spcBef>
              </a:pPr>
              <a:t>‹#›</a:t>
            </a:fld>
            <a:endParaRPr lang="en-US" spc="-4" dirty="0"/>
          </a:p>
        </p:txBody>
      </p:sp>
    </p:spTree>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9831" y="1085850"/>
            <a:ext cx="1913597" cy="1085850"/>
          </a:xfrm>
        </p:spPr>
        <p:txBody>
          <a:bodyPr anchor="b"/>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2692048" y="1085850"/>
            <a:ext cx="2923510" cy="34290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49831" y="2346961"/>
            <a:ext cx="1913597" cy="21716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05C68B11-C5A8-448C-8CE9-B1A273C79CFC}" type="datetimeFigureOut">
              <a:rPr lang="en-US" smtClean="0"/>
              <a:t>7/13/2017</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pPr algn="r"/>
            <a:fld id="{00000000-1234-1234-1234-123412341234}" type="slidenum">
              <a:rPr lang="en" sz="750" smtClean="0">
                <a:solidFill>
                  <a:schemeClr val="dk2"/>
                </a:solidFill>
                <a:latin typeface="Open Sans"/>
                <a:ea typeface="Open Sans"/>
                <a:cs typeface="Open Sans"/>
                <a:sym typeface="Open Sans"/>
              </a:rPr>
              <a:pPr algn="r"/>
              <a:t>‹#›</a:t>
            </a:fld>
            <a:endParaRPr lang="en" sz="750">
              <a:solidFill>
                <a:schemeClr val="dk2"/>
              </a:solidFill>
              <a:latin typeface="Open Sans"/>
              <a:ea typeface="Open Sans"/>
              <a:cs typeface="Open Sans"/>
              <a:sym typeface="Open Sans"/>
            </a:endParaRPr>
          </a:p>
        </p:txBody>
      </p:sp>
    </p:spTree>
    <p:extLst>
      <p:ext uri="{BB962C8B-B14F-4D97-AF65-F5344CB8AC3E}">
        <p14:creationId xmlns:p14="http://schemas.microsoft.com/office/powerpoint/2010/main" val="2206847707"/>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hf sldNum="0" hdr="0" ftr="0" dt="0"/>
  <p:extLst mod="1">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9242" y="1390644"/>
            <a:ext cx="2865506" cy="1181106"/>
          </a:xfrm>
        </p:spPr>
        <p:txBody>
          <a:bodyPr anchor="b">
            <a:normAutofit/>
          </a:bodyPr>
          <a:lstStyle>
            <a:lvl1pPr algn="l">
              <a:defRPr sz="27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910138" y="857250"/>
            <a:ext cx="180069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649831" y="2743200"/>
            <a:ext cx="2861046" cy="1028700"/>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smtClean="0"/>
              <a:t>7/13/2017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r"/>
            <a:fld id="{00000000-1234-1234-1234-123412341234}" type="slidenum">
              <a:rPr lang="en" sz="750" smtClean="0">
                <a:solidFill>
                  <a:schemeClr val="dk2"/>
                </a:solidFill>
                <a:latin typeface="Open Sans"/>
                <a:ea typeface="Open Sans"/>
                <a:cs typeface="Open Sans"/>
                <a:sym typeface="Open Sans"/>
              </a:rPr>
              <a:pPr algn="r"/>
              <a:t>‹#›</a:t>
            </a:fld>
            <a:endParaRPr lang="en" sz="750">
              <a:solidFill>
                <a:schemeClr val="dk2"/>
              </a:solidFill>
              <a:latin typeface="Open Sans"/>
              <a:ea typeface="Open Sans"/>
              <a:cs typeface="Open Sans"/>
              <a:sym typeface="Open Sans"/>
            </a:endParaRPr>
          </a:p>
        </p:txBody>
      </p:sp>
    </p:spTree>
    <p:extLst>
      <p:ext uri="{BB962C8B-B14F-4D97-AF65-F5344CB8AC3E}">
        <p14:creationId xmlns:p14="http://schemas.microsoft.com/office/powerpoint/2010/main" val="3645125814"/>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9833" y="3600440"/>
            <a:ext cx="4965725" cy="425054"/>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49832" y="514350"/>
            <a:ext cx="4965726" cy="27305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649832" y="4025494"/>
            <a:ext cx="4965725" cy="37028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298CD5-6C1E-4009-B41F-6DF62E31D3BE}" type="datetimeFigureOut">
              <a:rPr lang="en-US" smtClean="0"/>
              <a:pPr/>
              <a:t>7/13/2017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r"/>
            <a:fld id="{00000000-1234-1234-1234-123412341234}" type="slidenum">
              <a:rPr lang="en" sz="750" smtClean="0">
                <a:solidFill>
                  <a:schemeClr val="dk2"/>
                </a:solidFill>
                <a:latin typeface="Open Sans"/>
                <a:ea typeface="Open Sans"/>
                <a:cs typeface="Open Sans"/>
                <a:sym typeface="Open Sans"/>
              </a:rPr>
              <a:pPr algn="r"/>
              <a:t>‹#›</a:t>
            </a:fld>
            <a:endParaRPr lang="en" sz="750">
              <a:solidFill>
                <a:schemeClr val="dk2"/>
              </a:solidFill>
              <a:latin typeface="Open Sans"/>
              <a:ea typeface="Open Sans"/>
              <a:cs typeface="Open Sans"/>
              <a:sym typeface="Open Sans"/>
            </a:endParaRPr>
          </a:p>
        </p:txBody>
      </p:sp>
    </p:spTree>
    <p:extLst>
      <p:ext uri="{BB962C8B-B14F-4D97-AF65-F5344CB8AC3E}">
        <p14:creationId xmlns:p14="http://schemas.microsoft.com/office/powerpoint/2010/main" val="1896560692"/>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49832" y="1085850"/>
            <a:ext cx="4965726" cy="1485900"/>
          </a:xfrm>
        </p:spPr>
        <p:txBody>
          <a:bodyPr/>
          <a:lstStyle>
            <a:lvl1pPr>
              <a:defRPr sz="3600"/>
            </a:lvl1pPr>
          </a:lstStyle>
          <a:p>
            <a:r>
              <a:rPr lang="en-US" smtClean="0"/>
              <a:t>Click to edit Master title style</a:t>
            </a:r>
            <a:endParaRPr lang="en-US" dirty="0"/>
          </a:p>
        </p:txBody>
      </p:sp>
      <p:sp>
        <p:nvSpPr>
          <p:cNvPr id="8" name="Text Placeholder 3"/>
          <p:cNvSpPr>
            <a:spLocks noGrp="1"/>
          </p:cNvSpPr>
          <p:nvPr>
            <p:ph type="body" sz="half" idx="2"/>
          </p:nvPr>
        </p:nvSpPr>
        <p:spPr>
          <a:xfrm>
            <a:off x="649832" y="2743200"/>
            <a:ext cx="4965726" cy="177165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7/13/2017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fld id="{00000000-1234-1234-1234-123412341234}" type="slidenum">
              <a:rPr lang="en" sz="750" smtClean="0">
                <a:solidFill>
                  <a:schemeClr val="dk2"/>
                </a:solidFill>
                <a:latin typeface="Open Sans"/>
                <a:ea typeface="Open Sans"/>
                <a:cs typeface="Open Sans"/>
                <a:sym typeface="Open Sans"/>
              </a:rPr>
              <a:pPr algn="r"/>
              <a:t>‹#›</a:t>
            </a:fld>
            <a:endParaRPr lang="en" sz="750">
              <a:solidFill>
                <a:schemeClr val="dk2"/>
              </a:solidFill>
              <a:latin typeface="Open Sans"/>
              <a:ea typeface="Open Sans"/>
              <a:cs typeface="Open Sans"/>
              <a:sym typeface="Open Sans"/>
            </a:endParaRPr>
          </a:p>
        </p:txBody>
      </p:sp>
    </p:spTree>
    <p:extLst>
      <p:ext uri="{BB962C8B-B14F-4D97-AF65-F5344CB8AC3E}">
        <p14:creationId xmlns:p14="http://schemas.microsoft.com/office/powerpoint/2010/main" val="3249759932"/>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6057" y="1085850"/>
            <a:ext cx="4500787" cy="1742531"/>
          </a:xfrm>
        </p:spPr>
        <p:txBody>
          <a:bodyPr/>
          <a:lstStyle>
            <a:lvl1pPr>
              <a:defRPr sz="36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086133" y="2828380"/>
            <a:ext cx="4095869" cy="256631"/>
          </a:xfrm>
        </p:spPr>
        <p:txBody>
          <a:bodyPr vert="horz" lIns="91440" tIns="45720" rIns="91440" bIns="45720" rtlCol="0" anchor="t">
            <a:normAutofit/>
          </a:bodyPr>
          <a:lstStyle>
            <a:lvl1pPr marL="0" indent="0">
              <a:buNone/>
              <a:defRPr lang="en-US" sz="1050" b="0" i="0" kern="1200" cap="small" dirty="0">
                <a:solidFill>
                  <a:schemeClr val="bg2">
                    <a:lumMod val="40000"/>
                    <a:lumOff val="60000"/>
                  </a:schemeClr>
                </a:solidFill>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649832" y="3262993"/>
            <a:ext cx="4965726" cy="12573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7/13/2017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fld id="{00000000-1234-1234-1234-123412341234}" type="slidenum">
              <a:rPr lang="en" sz="750" smtClean="0">
                <a:solidFill>
                  <a:schemeClr val="dk2"/>
                </a:solidFill>
                <a:latin typeface="Open Sans"/>
                <a:ea typeface="Open Sans"/>
                <a:cs typeface="Open Sans"/>
                <a:sym typeface="Open Sans"/>
              </a:rPr>
              <a:pPr algn="r"/>
              <a:t>‹#›</a:t>
            </a:fld>
            <a:endParaRPr lang="en" sz="750">
              <a:solidFill>
                <a:schemeClr val="dk2"/>
              </a:solidFill>
              <a:latin typeface="Open Sans"/>
              <a:ea typeface="Open Sans"/>
              <a:cs typeface="Open Sans"/>
              <a:sym typeface="Open Sans"/>
            </a:endParaRPr>
          </a:p>
        </p:txBody>
      </p:sp>
      <p:sp>
        <p:nvSpPr>
          <p:cNvPr id="12" name="TextBox 11"/>
          <p:cNvSpPr txBox="1"/>
          <p:nvPr/>
        </p:nvSpPr>
        <p:spPr>
          <a:xfrm>
            <a:off x="505423" y="728440"/>
            <a:ext cx="451193" cy="150041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9150" dirty="0"/>
              <a:t>“</a:t>
            </a:r>
          </a:p>
        </p:txBody>
      </p:sp>
      <p:sp>
        <p:nvSpPr>
          <p:cNvPr id="15" name="TextBox 14"/>
          <p:cNvSpPr txBox="1"/>
          <p:nvPr/>
        </p:nvSpPr>
        <p:spPr>
          <a:xfrm>
            <a:off x="5249768" y="1960341"/>
            <a:ext cx="451193" cy="150041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9150" dirty="0"/>
              <a:t>”</a:t>
            </a:r>
          </a:p>
        </p:txBody>
      </p:sp>
    </p:spTree>
    <p:extLst>
      <p:ext uri="{BB962C8B-B14F-4D97-AF65-F5344CB8AC3E}">
        <p14:creationId xmlns:p14="http://schemas.microsoft.com/office/powerpoint/2010/main" val="3916225147"/>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49831" y="2343151"/>
            <a:ext cx="4965727" cy="1239885"/>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49832" y="3583036"/>
            <a:ext cx="4965726" cy="645300"/>
          </a:xfrm>
        </p:spPr>
        <p:txBody>
          <a:bodyPr anchor="t"/>
          <a:lstStyle>
            <a:lvl1pPr marL="0" indent="0" algn="l">
              <a:buNone/>
              <a:defRPr sz="1500" cap="none">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7/13/2017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fld id="{00000000-1234-1234-1234-123412341234}" type="slidenum">
              <a:rPr lang="en" sz="750" smtClean="0">
                <a:solidFill>
                  <a:schemeClr val="dk2"/>
                </a:solidFill>
                <a:latin typeface="Open Sans"/>
                <a:ea typeface="Open Sans"/>
                <a:cs typeface="Open Sans"/>
                <a:sym typeface="Open Sans"/>
              </a:rPr>
              <a:pPr algn="r"/>
              <a:t>‹#›</a:t>
            </a:fld>
            <a:endParaRPr lang="en" sz="750">
              <a:solidFill>
                <a:schemeClr val="dk2"/>
              </a:solidFill>
              <a:latin typeface="Open Sans"/>
              <a:ea typeface="Open Sans"/>
              <a:cs typeface="Open Sans"/>
              <a:sym typeface="Open Sans"/>
            </a:endParaRPr>
          </a:p>
        </p:txBody>
      </p:sp>
    </p:spTree>
    <p:extLst>
      <p:ext uri="{BB962C8B-B14F-4D97-AF65-F5344CB8AC3E}">
        <p14:creationId xmlns:p14="http://schemas.microsoft.com/office/powerpoint/2010/main" val="3738545238"/>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smtClean="0"/>
              <a:t>Click to edit Master title style</a:t>
            </a:r>
            <a:endParaRPr lang="en-US" dirty="0"/>
          </a:p>
        </p:txBody>
      </p:sp>
      <p:sp>
        <p:nvSpPr>
          <p:cNvPr id="3" name="Text Placeholder 2"/>
          <p:cNvSpPr>
            <a:spLocks noGrp="1"/>
          </p:cNvSpPr>
          <p:nvPr>
            <p:ph type="body" idx="1"/>
          </p:nvPr>
        </p:nvSpPr>
        <p:spPr>
          <a:xfrm>
            <a:off x="356126" y="1485900"/>
            <a:ext cx="1658044"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6" name="Text Placeholder 3"/>
          <p:cNvSpPr>
            <a:spLocks noGrp="1"/>
          </p:cNvSpPr>
          <p:nvPr>
            <p:ph type="body" sz="half" idx="15"/>
          </p:nvPr>
        </p:nvSpPr>
        <p:spPr>
          <a:xfrm>
            <a:off x="367106" y="2000250"/>
            <a:ext cx="1647063"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Text Placeholder 4"/>
          <p:cNvSpPr>
            <a:spLocks noGrp="1"/>
          </p:cNvSpPr>
          <p:nvPr>
            <p:ph type="body" sz="quarter" idx="3"/>
          </p:nvPr>
        </p:nvSpPr>
        <p:spPr>
          <a:xfrm>
            <a:off x="2185128" y="1485900"/>
            <a:ext cx="1652066"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9" name="Text Placeholder 3"/>
          <p:cNvSpPr>
            <a:spLocks noGrp="1"/>
          </p:cNvSpPr>
          <p:nvPr>
            <p:ph type="body" sz="half" idx="16"/>
          </p:nvPr>
        </p:nvSpPr>
        <p:spPr>
          <a:xfrm>
            <a:off x="2179190" y="2000250"/>
            <a:ext cx="1658003"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4" name="Text Placeholder 4"/>
          <p:cNvSpPr>
            <a:spLocks noGrp="1"/>
          </p:cNvSpPr>
          <p:nvPr>
            <p:ph type="body" sz="quarter" idx="13"/>
          </p:nvPr>
        </p:nvSpPr>
        <p:spPr>
          <a:xfrm>
            <a:off x="4008688" y="1485900"/>
            <a:ext cx="1649744"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0" name="Text Placeholder 3"/>
          <p:cNvSpPr>
            <a:spLocks noGrp="1"/>
          </p:cNvSpPr>
          <p:nvPr>
            <p:ph type="body" sz="half" idx="17"/>
          </p:nvPr>
        </p:nvSpPr>
        <p:spPr>
          <a:xfrm>
            <a:off x="4008688" y="2000250"/>
            <a:ext cx="1649744"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cxnSp>
        <p:nvCxnSpPr>
          <p:cNvPr id="17" name="Straight Connector 16"/>
          <p:cNvCxnSpPr/>
          <p:nvPr/>
        </p:nvCxnSpPr>
        <p:spPr>
          <a:xfrm>
            <a:off x="2096501" y="1600200"/>
            <a:ext cx="0" cy="29718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3917273" y="1600200"/>
            <a:ext cx="0" cy="297516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0298CD5-6C1E-4009-B41F-6DF62E31D3BE}" type="datetimeFigureOut">
              <a:rPr lang="en-US" smtClean="0"/>
              <a:pPr/>
              <a:t>7/13/2017</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fld id="{00000000-1234-1234-1234-123412341234}" type="slidenum">
              <a:rPr lang="en" sz="750" smtClean="0">
                <a:solidFill>
                  <a:schemeClr val="dk2"/>
                </a:solidFill>
                <a:latin typeface="Open Sans"/>
                <a:ea typeface="Open Sans"/>
                <a:cs typeface="Open Sans"/>
                <a:sym typeface="Open Sans"/>
              </a:rPr>
              <a:pPr algn="r"/>
              <a:t>‹#›</a:t>
            </a:fld>
            <a:endParaRPr lang="en" sz="750">
              <a:solidFill>
                <a:schemeClr val="dk2"/>
              </a:solidFill>
              <a:latin typeface="Open Sans"/>
              <a:ea typeface="Open Sans"/>
              <a:cs typeface="Open Sans"/>
              <a:sym typeface="Open Sans"/>
            </a:endParaRPr>
          </a:p>
        </p:txBody>
      </p:sp>
    </p:spTree>
    <p:extLst>
      <p:ext uri="{BB962C8B-B14F-4D97-AF65-F5344CB8AC3E}">
        <p14:creationId xmlns:p14="http://schemas.microsoft.com/office/powerpoint/2010/main" val="4258679655"/>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smtClean="0"/>
              <a:t>Click to edit Master title style</a:t>
            </a:r>
            <a:endParaRPr lang="en-US" dirty="0"/>
          </a:p>
        </p:txBody>
      </p:sp>
      <p:sp>
        <p:nvSpPr>
          <p:cNvPr id="3" name="Text Placeholder 2"/>
          <p:cNvSpPr>
            <a:spLocks noGrp="1"/>
          </p:cNvSpPr>
          <p:nvPr>
            <p:ph type="body" idx="1"/>
          </p:nvPr>
        </p:nvSpPr>
        <p:spPr>
          <a:xfrm>
            <a:off x="367106" y="3188212"/>
            <a:ext cx="1654209"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9" name="Picture Placeholder 2"/>
          <p:cNvSpPr>
            <a:spLocks noGrp="1" noChangeAspect="1"/>
          </p:cNvSpPr>
          <p:nvPr>
            <p:ph type="pic" idx="15"/>
          </p:nvPr>
        </p:nvSpPr>
        <p:spPr>
          <a:xfrm>
            <a:off x="367106" y="1657350"/>
            <a:ext cx="1654209"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2" name="Text Placeholder 3"/>
          <p:cNvSpPr>
            <a:spLocks noGrp="1"/>
          </p:cNvSpPr>
          <p:nvPr>
            <p:ph type="body" sz="half" idx="18"/>
          </p:nvPr>
        </p:nvSpPr>
        <p:spPr>
          <a:xfrm>
            <a:off x="367106" y="3620409"/>
            <a:ext cx="1654209"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Text Placeholder 4"/>
          <p:cNvSpPr>
            <a:spLocks noGrp="1"/>
          </p:cNvSpPr>
          <p:nvPr>
            <p:ph type="body" sz="quarter" idx="3"/>
          </p:nvPr>
        </p:nvSpPr>
        <p:spPr>
          <a:xfrm>
            <a:off x="2188344" y="3188212"/>
            <a:ext cx="1648850"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30" name="Picture Placeholder 2"/>
          <p:cNvSpPr>
            <a:spLocks noGrp="1" noChangeAspect="1"/>
          </p:cNvSpPr>
          <p:nvPr>
            <p:ph type="pic" idx="21"/>
          </p:nvPr>
        </p:nvSpPr>
        <p:spPr>
          <a:xfrm>
            <a:off x="2188343" y="1657350"/>
            <a:ext cx="1648850"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3" name="Text Placeholder 3"/>
          <p:cNvSpPr>
            <a:spLocks noGrp="1"/>
          </p:cNvSpPr>
          <p:nvPr>
            <p:ph type="body" sz="half" idx="19"/>
          </p:nvPr>
        </p:nvSpPr>
        <p:spPr>
          <a:xfrm>
            <a:off x="2187582" y="3620409"/>
            <a:ext cx="1651034"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4" name="Text Placeholder 4"/>
          <p:cNvSpPr>
            <a:spLocks noGrp="1"/>
          </p:cNvSpPr>
          <p:nvPr>
            <p:ph type="body" sz="quarter" idx="13"/>
          </p:nvPr>
        </p:nvSpPr>
        <p:spPr>
          <a:xfrm>
            <a:off x="4008688" y="3188212"/>
            <a:ext cx="1649744"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31" name="Picture Placeholder 2"/>
          <p:cNvSpPr>
            <a:spLocks noGrp="1" noChangeAspect="1"/>
          </p:cNvSpPr>
          <p:nvPr>
            <p:ph type="pic" idx="22"/>
          </p:nvPr>
        </p:nvSpPr>
        <p:spPr>
          <a:xfrm>
            <a:off x="4008687" y="1657350"/>
            <a:ext cx="1649744"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4" name="Text Placeholder 3"/>
          <p:cNvSpPr>
            <a:spLocks noGrp="1"/>
          </p:cNvSpPr>
          <p:nvPr>
            <p:ph type="body" sz="half" idx="20"/>
          </p:nvPr>
        </p:nvSpPr>
        <p:spPr>
          <a:xfrm>
            <a:off x="4008619" y="3620407"/>
            <a:ext cx="165192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cxnSp>
        <p:nvCxnSpPr>
          <p:cNvPr id="19" name="Straight Connector 18"/>
          <p:cNvCxnSpPr/>
          <p:nvPr/>
        </p:nvCxnSpPr>
        <p:spPr>
          <a:xfrm>
            <a:off x="2096501" y="1600200"/>
            <a:ext cx="0" cy="29718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3917273" y="1600200"/>
            <a:ext cx="0" cy="297516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0298CD5-6C1E-4009-B41F-6DF62E31D3BE}" type="datetimeFigureOut">
              <a:rPr lang="en-US" smtClean="0"/>
              <a:pPr/>
              <a:t>7/13/2017</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fld id="{00000000-1234-1234-1234-123412341234}" type="slidenum">
              <a:rPr lang="en" sz="750" smtClean="0">
                <a:solidFill>
                  <a:schemeClr val="dk2"/>
                </a:solidFill>
                <a:latin typeface="Open Sans"/>
                <a:ea typeface="Open Sans"/>
                <a:cs typeface="Open Sans"/>
                <a:sym typeface="Open Sans"/>
              </a:rPr>
              <a:pPr algn="r"/>
              <a:t>‹#›</a:t>
            </a:fld>
            <a:endParaRPr lang="en" sz="750">
              <a:solidFill>
                <a:schemeClr val="dk2"/>
              </a:solidFill>
              <a:latin typeface="Open Sans"/>
              <a:ea typeface="Open Sans"/>
              <a:cs typeface="Open Sans"/>
              <a:sym typeface="Open Sans"/>
            </a:endParaRPr>
          </a:p>
        </p:txBody>
      </p:sp>
    </p:spTree>
    <p:extLst>
      <p:ext uri="{BB962C8B-B14F-4D97-AF65-F5344CB8AC3E}">
        <p14:creationId xmlns:p14="http://schemas.microsoft.com/office/powerpoint/2010/main" val="276470581"/>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smtClean="0"/>
              <a:t>7/13/2017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fld id="{00000000-1234-1234-1234-123412341234}" type="slidenum">
              <a:rPr lang="en" sz="750" smtClean="0">
                <a:solidFill>
                  <a:schemeClr val="dk2"/>
                </a:solidFill>
                <a:latin typeface="Open Sans"/>
                <a:ea typeface="Open Sans"/>
                <a:cs typeface="Open Sans"/>
                <a:sym typeface="Open Sans"/>
              </a:rPr>
              <a:pPr algn="r"/>
              <a:t>‹#›</a:t>
            </a:fld>
            <a:endParaRPr lang="en" sz="750">
              <a:solidFill>
                <a:schemeClr val="dk2"/>
              </a:solidFill>
              <a:latin typeface="Open Sans"/>
              <a:ea typeface="Open Sans"/>
              <a:cs typeface="Open Sans"/>
              <a:sym typeface="Open Sans"/>
            </a:endParaRPr>
          </a:p>
        </p:txBody>
      </p:sp>
    </p:spTree>
    <p:extLst>
      <p:ext uri="{BB962C8B-B14F-4D97-AF65-F5344CB8AC3E}">
        <p14:creationId xmlns:p14="http://schemas.microsoft.com/office/powerpoint/2010/main" val="4245082297"/>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72337" y="322661"/>
            <a:ext cx="986095" cy="4369594"/>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67106" y="579904"/>
            <a:ext cx="4176609" cy="41123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smtClean="0"/>
              <a:t>7/13/2017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fld id="{00000000-1234-1234-1234-123412341234}" type="slidenum">
              <a:rPr lang="en" sz="750" smtClean="0">
                <a:solidFill>
                  <a:schemeClr val="dk2"/>
                </a:solidFill>
                <a:latin typeface="Open Sans"/>
                <a:ea typeface="Open Sans"/>
                <a:cs typeface="Open Sans"/>
                <a:sym typeface="Open Sans"/>
              </a:rPr>
              <a:pPr algn="r"/>
              <a:t>‹#›</a:t>
            </a:fld>
            <a:endParaRPr lang="en" sz="750">
              <a:solidFill>
                <a:schemeClr val="dk2"/>
              </a:solidFill>
              <a:latin typeface="Open Sans"/>
              <a:ea typeface="Open Sans"/>
              <a:cs typeface="Open Sans"/>
              <a:sym typeface="Open Sans"/>
            </a:endParaRPr>
          </a:p>
        </p:txBody>
      </p:sp>
    </p:spTree>
    <p:extLst>
      <p:ext uri="{BB962C8B-B14F-4D97-AF65-F5344CB8AC3E}">
        <p14:creationId xmlns:p14="http://schemas.microsoft.com/office/powerpoint/2010/main" val="2573580930"/>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22492" y="1138888"/>
            <a:ext cx="6213016" cy="415498"/>
          </a:xfrm>
        </p:spPr>
        <p:txBody>
          <a:bodyPr lIns="0" tIns="0" rIns="0" bIns="0"/>
          <a:lstStyle>
            <a:lvl1pPr>
              <a:defRPr sz="2700"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7/13/2017</a:t>
            </a:fld>
            <a:endParaRPr lang="en-US"/>
          </a:p>
        </p:txBody>
      </p:sp>
      <p:sp>
        <p:nvSpPr>
          <p:cNvPr id="5" name="Holder 5"/>
          <p:cNvSpPr>
            <a:spLocks noGrp="1"/>
          </p:cNvSpPr>
          <p:nvPr>
            <p:ph type="sldNum" sz="quarter" idx="7"/>
          </p:nvPr>
        </p:nvSpPr>
        <p:spPr/>
        <p:txBody>
          <a:bodyPr lIns="0" tIns="0" rIns="0" bIns="0"/>
          <a:lstStyle>
            <a:lvl1pPr>
              <a:defRPr sz="750" b="0" i="0">
                <a:solidFill>
                  <a:srgbClr val="595959"/>
                </a:solidFill>
                <a:latin typeface="Arial"/>
                <a:cs typeface="Arial"/>
              </a:defRPr>
            </a:lvl1pPr>
          </a:lstStyle>
          <a:p>
            <a:pPr marL="71914">
              <a:spcBef>
                <a:spcPts val="4"/>
              </a:spcBef>
            </a:pPr>
            <a:fld id="{81D60167-4931-47E6-BA6A-407CBD079E47}" type="slidenum">
              <a:rPr lang="en-US" spc="-4" smtClean="0"/>
              <a:pPr marL="71914">
                <a:spcBef>
                  <a:spcPts val="4"/>
                </a:spcBef>
              </a:pPr>
              <a:t>‹#›</a:t>
            </a:fld>
            <a:endParaRPr lang="en-US" spc="-4" dirty="0"/>
          </a:p>
        </p:txBody>
      </p:sp>
    </p:spTree>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7" name="Shape 27"/>
          <p:cNvSpPr txBox="1">
            <a:spLocks noGrp="1"/>
          </p:cNvSpPr>
          <p:nvPr>
            <p:ph type="title"/>
          </p:nvPr>
        </p:nvSpPr>
        <p:spPr>
          <a:xfrm>
            <a:off x="233775" y="445025"/>
            <a:ext cx="6390450" cy="7074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8" name="Shape 28"/>
          <p:cNvSpPr txBox="1">
            <a:spLocks noGrp="1"/>
          </p:cNvSpPr>
          <p:nvPr>
            <p:ph type="body" idx="1"/>
          </p:nvPr>
        </p:nvSpPr>
        <p:spPr>
          <a:xfrm>
            <a:off x="233775" y="1266325"/>
            <a:ext cx="6390450" cy="33027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9" name="Shape 29"/>
          <p:cNvSpPr txBox="1">
            <a:spLocks noGrp="1"/>
          </p:cNvSpPr>
          <p:nvPr>
            <p:ph type="sldNum" idx="12"/>
          </p:nvPr>
        </p:nvSpPr>
        <p:spPr>
          <a:xfrm>
            <a:off x="6354343" y="4663216"/>
            <a:ext cx="411525" cy="3936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grpSp>
        <p:nvGrpSpPr>
          <p:cNvPr id="5" name="Group 4"/>
          <p:cNvGrpSpPr/>
          <p:nvPr userDrawn="1"/>
        </p:nvGrpSpPr>
        <p:grpSpPr>
          <a:xfrm>
            <a:off x="5857909" y="39115"/>
            <a:ext cx="416302" cy="716926"/>
            <a:chOff x="5857909" y="39115"/>
            <a:chExt cx="416302" cy="716926"/>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57909" y="39115"/>
              <a:ext cx="416302" cy="29201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8623" y="381167"/>
              <a:ext cx="374874" cy="374874"/>
            </a:xfrm>
            <a:prstGeom prst="rect">
              <a:avLst/>
            </a:prstGeom>
          </p:spPr>
        </p:pic>
      </p:grpSp>
    </p:spTree>
    <p:extLst>
      <p:ext uri="{BB962C8B-B14F-4D97-AF65-F5344CB8AC3E}">
        <p14:creationId xmlns:p14="http://schemas.microsoft.com/office/powerpoint/2010/main" val="3743576838"/>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786" y="4800600"/>
            <a:ext cx="6856214"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 y="4750737"/>
            <a:ext cx="6856214"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17220" y="569214"/>
            <a:ext cx="5657850" cy="2674620"/>
          </a:xfrm>
        </p:spPr>
        <p:txBody>
          <a:bodyPr anchor="b">
            <a:normAutofit/>
          </a:bodyPr>
          <a:lstStyle>
            <a:lvl1pPr algn="l">
              <a:lnSpc>
                <a:spcPct val="85000"/>
              </a:lnSpc>
              <a:defRPr sz="4500" spc="-28"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18779" y="3341716"/>
            <a:ext cx="5657850" cy="857250"/>
          </a:xfrm>
        </p:spPr>
        <p:txBody>
          <a:bodyPr lIns="91440" rIns="91440">
            <a:normAutofit/>
          </a:bodyPr>
          <a:lstStyle>
            <a:lvl1pPr marL="0" indent="0" algn="l">
              <a:buNone/>
              <a:defRPr sz="1350" cap="all" spc="113" baseline="0">
                <a:solidFill>
                  <a:schemeClr val="tx2"/>
                </a:solidFill>
                <a:latin typeface="+mj-lt"/>
              </a:defRPr>
            </a:lvl1pPr>
            <a:lvl2pPr marL="257175" indent="0" algn="ctr">
              <a:buNone/>
              <a:defRPr sz="1350"/>
            </a:lvl2pPr>
            <a:lvl3pPr marL="514350" indent="0" algn="ctr">
              <a:buNone/>
              <a:defRPr sz="1350"/>
            </a:lvl3pPr>
            <a:lvl4pPr marL="771525" indent="0" algn="ctr">
              <a:buNone/>
              <a:defRPr sz="1125"/>
            </a:lvl4pPr>
            <a:lvl5pPr marL="1028700" indent="0" algn="ctr">
              <a:buNone/>
              <a:defRPr sz="1125"/>
            </a:lvl5pPr>
            <a:lvl6pPr marL="1285875" indent="0" algn="ctr">
              <a:buNone/>
              <a:defRPr sz="1125"/>
            </a:lvl6pPr>
            <a:lvl7pPr marL="1543050" indent="0" algn="ctr">
              <a:buNone/>
              <a:defRPr sz="1125"/>
            </a:lvl7pPr>
            <a:lvl8pPr marL="1800225" indent="0" algn="ctr">
              <a:buNone/>
              <a:defRPr sz="1125"/>
            </a:lvl8pPr>
            <a:lvl9pPr marL="2057400" indent="0" algn="ctr">
              <a:buNone/>
              <a:defRPr sz="1125"/>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ACC7AE5-0596-425E-8875-211743F39B27}" type="datetime1">
              <a:rPr lang="en-US" smtClean="0"/>
              <a:t>7/13/2017</a:t>
            </a:fld>
            <a:endParaRPr lang="en-US"/>
          </a:p>
        </p:txBody>
      </p:sp>
      <p:sp>
        <p:nvSpPr>
          <p:cNvPr id="5" name="Footer Placeholder 4"/>
          <p:cNvSpPr>
            <a:spLocks noGrp="1"/>
          </p:cNvSpPr>
          <p:nvPr>
            <p:ph type="ftr" sz="quarter" idx="11"/>
          </p:nvPr>
        </p:nvSpPr>
        <p:spPr/>
        <p:txBody>
          <a:bodyPr/>
          <a:lstStyle/>
          <a:p>
            <a:r>
              <a:rPr lang="en-US" smtClean="0"/>
              <a:t>Hye Young Kang </a:t>
            </a:r>
            <a:endParaRPr lang="en-US"/>
          </a:p>
        </p:txBody>
      </p:sp>
      <p:sp>
        <p:nvSpPr>
          <p:cNvPr id="6" name="Slide Number Placeholder 5"/>
          <p:cNvSpPr>
            <a:spLocks noGrp="1"/>
          </p:cNvSpPr>
          <p:nvPr>
            <p:ph type="sldNum" sz="quarter" idx="12"/>
          </p:nvPr>
        </p:nvSpPr>
        <p:spPr/>
        <p:txBody>
          <a:bodyPr/>
          <a:lstStyle/>
          <a:p>
            <a:fld id="{456AC064-5210-4321-A286-A4AEB656EB1C}" type="slidenum">
              <a:rPr lang="en-US" smtClean="0"/>
              <a:t>‹#›</a:t>
            </a:fld>
            <a:endParaRPr lang="en-US"/>
          </a:p>
        </p:txBody>
      </p:sp>
      <p:cxnSp>
        <p:nvCxnSpPr>
          <p:cNvPr id="9" name="Straight Connector 8"/>
          <p:cNvCxnSpPr/>
          <p:nvPr/>
        </p:nvCxnSpPr>
        <p:spPr>
          <a:xfrm>
            <a:off x="679308" y="3257550"/>
            <a:ext cx="555498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0551763"/>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0DE776B-01DD-4F21-A3CE-C9F713A4E2CC}" type="datetime1">
              <a:rPr lang="en-US" smtClean="0"/>
              <a:t>7/13/2017</a:t>
            </a:fld>
            <a:endParaRPr lang="en-US"/>
          </a:p>
        </p:txBody>
      </p:sp>
      <p:sp>
        <p:nvSpPr>
          <p:cNvPr id="5" name="Footer Placeholder 4"/>
          <p:cNvSpPr>
            <a:spLocks noGrp="1"/>
          </p:cNvSpPr>
          <p:nvPr>
            <p:ph type="ftr" sz="quarter" idx="11"/>
          </p:nvPr>
        </p:nvSpPr>
        <p:spPr/>
        <p:txBody>
          <a:bodyPr/>
          <a:lstStyle/>
          <a:p>
            <a:r>
              <a:rPr lang="en-US" smtClean="0"/>
              <a:t>Hye Young Kang </a:t>
            </a:r>
            <a:endParaRPr lang="en-US"/>
          </a:p>
        </p:txBody>
      </p:sp>
      <p:sp>
        <p:nvSpPr>
          <p:cNvPr id="6" name="Slide Number Placeholder 5"/>
          <p:cNvSpPr>
            <a:spLocks noGrp="1"/>
          </p:cNvSpPr>
          <p:nvPr>
            <p:ph type="sldNum" sz="quarter" idx="12"/>
          </p:nvPr>
        </p:nvSpPr>
        <p:spPr/>
        <p:txBody>
          <a:bodyPr/>
          <a:lstStyle/>
          <a:p>
            <a:fld id="{456AC064-5210-4321-A286-A4AEB656EB1C}" type="slidenum">
              <a:rPr lang="en-US" smtClean="0"/>
              <a:t>‹#›</a:t>
            </a:fld>
            <a:endParaRPr lang="en-US"/>
          </a:p>
        </p:txBody>
      </p:sp>
    </p:spTree>
    <p:extLst>
      <p:ext uri="{BB962C8B-B14F-4D97-AF65-F5344CB8AC3E}">
        <p14:creationId xmlns:p14="http://schemas.microsoft.com/office/powerpoint/2010/main" val="2320210493"/>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786" y="4800600"/>
            <a:ext cx="6856214"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 y="4750737"/>
            <a:ext cx="6856214"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17220" y="569214"/>
            <a:ext cx="5657850" cy="2674620"/>
          </a:xfrm>
        </p:spPr>
        <p:txBody>
          <a:bodyPr anchor="b" anchorCtr="0">
            <a:normAutofit/>
          </a:bodyPr>
          <a:lstStyle>
            <a:lvl1pPr>
              <a:lnSpc>
                <a:spcPct val="85000"/>
              </a:lnSpc>
              <a:defRPr sz="45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17220" y="3339846"/>
            <a:ext cx="5657850" cy="857250"/>
          </a:xfrm>
        </p:spPr>
        <p:txBody>
          <a:bodyPr lIns="91440" rIns="91440" anchor="t" anchorCtr="0">
            <a:normAutofit/>
          </a:bodyPr>
          <a:lstStyle>
            <a:lvl1pPr marL="0" indent="0">
              <a:buNone/>
              <a:defRPr sz="1350" cap="all" spc="113" baseline="0">
                <a:solidFill>
                  <a:schemeClr val="tx2"/>
                </a:solidFill>
                <a:latin typeface="+mj-lt"/>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F9CE76-8A9F-4325-BB2D-FFE25ECB7256}" type="datetime1">
              <a:rPr lang="en-US" smtClean="0"/>
              <a:t>7/13/2017</a:t>
            </a:fld>
            <a:endParaRPr lang="en-US"/>
          </a:p>
        </p:txBody>
      </p:sp>
      <p:sp>
        <p:nvSpPr>
          <p:cNvPr id="5" name="Footer Placeholder 4"/>
          <p:cNvSpPr>
            <a:spLocks noGrp="1"/>
          </p:cNvSpPr>
          <p:nvPr>
            <p:ph type="ftr" sz="quarter" idx="11"/>
          </p:nvPr>
        </p:nvSpPr>
        <p:spPr/>
        <p:txBody>
          <a:bodyPr/>
          <a:lstStyle/>
          <a:p>
            <a:r>
              <a:rPr lang="en-US" smtClean="0"/>
              <a:t>Hye Young Kang </a:t>
            </a:r>
            <a:endParaRPr lang="en-US"/>
          </a:p>
        </p:txBody>
      </p:sp>
      <p:sp>
        <p:nvSpPr>
          <p:cNvPr id="6" name="Slide Number Placeholder 5"/>
          <p:cNvSpPr>
            <a:spLocks noGrp="1"/>
          </p:cNvSpPr>
          <p:nvPr>
            <p:ph type="sldNum" sz="quarter" idx="12"/>
          </p:nvPr>
        </p:nvSpPr>
        <p:spPr/>
        <p:txBody>
          <a:bodyPr/>
          <a:lstStyle/>
          <a:p>
            <a:fld id="{456AC064-5210-4321-A286-A4AEB656EB1C}" type="slidenum">
              <a:rPr lang="en-US" smtClean="0"/>
              <a:t>‹#›</a:t>
            </a:fld>
            <a:endParaRPr lang="en-US"/>
          </a:p>
        </p:txBody>
      </p:sp>
      <p:cxnSp>
        <p:nvCxnSpPr>
          <p:cNvPr id="9" name="Straight Connector 8"/>
          <p:cNvCxnSpPr/>
          <p:nvPr/>
        </p:nvCxnSpPr>
        <p:spPr>
          <a:xfrm>
            <a:off x="679308" y="3257550"/>
            <a:ext cx="555498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5609593"/>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617220" y="214953"/>
            <a:ext cx="5657850" cy="1088068"/>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17219" y="1384301"/>
            <a:ext cx="2777490" cy="30175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497580" y="1384301"/>
            <a:ext cx="2777490" cy="30175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E583B03-3D72-4B92-861D-EC0011924AB5}" type="datetime1">
              <a:rPr lang="en-US" smtClean="0"/>
              <a:t>7/13/2017</a:t>
            </a:fld>
            <a:endParaRPr lang="en-US"/>
          </a:p>
        </p:txBody>
      </p:sp>
      <p:sp>
        <p:nvSpPr>
          <p:cNvPr id="6" name="Footer Placeholder 5"/>
          <p:cNvSpPr>
            <a:spLocks noGrp="1"/>
          </p:cNvSpPr>
          <p:nvPr>
            <p:ph type="ftr" sz="quarter" idx="11"/>
          </p:nvPr>
        </p:nvSpPr>
        <p:spPr/>
        <p:txBody>
          <a:bodyPr/>
          <a:lstStyle/>
          <a:p>
            <a:r>
              <a:rPr lang="en-US" smtClean="0"/>
              <a:t>Hye Young Kang </a:t>
            </a:r>
            <a:endParaRPr lang="en-US"/>
          </a:p>
        </p:txBody>
      </p:sp>
      <p:sp>
        <p:nvSpPr>
          <p:cNvPr id="7" name="Slide Number Placeholder 6"/>
          <p:cNvSpPr>
            <a:spLocks noGrp="1"/>
          </p:cNvSpPr>
          <p:nvPr>
            <p:ph type="sldNum" sz="quarter" idx="12"/>
          </p:nvPr>
        </p:nvSpPr>
        <p:spPr/>
        <p:txBody>
          <a:bodyPr/>
          <a:lstStyle/>
          <a:p>
            <a:fld id="{456AC064-5210-4321-A286-A4AEB656EB1C}" type="slidenum">
              <a:rPr lang="en-US" smtClean="0"/>
              <a:t>‹#›</a:t>
            </a:fld>
            <a:endParaRPr lang="en-US"/>
          </a:p>
        </p:txBody>
      </p:sp>
    </p:spTree>
    <p:extLst>
      <p:ext uri="{BB962C8B-B14F-4D97-AF65-F5344CB8AC3E}">
        <p14:creationId xmlns:p14="http://schemas.microsoft.com/office/powerpoint/2010/main" val="3203564266"/>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617220" y="214953"/>
            <a:ext cx="5657850" cy="1088068"/>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17220" y="1384539"/>
            <a:ext cx="2777490" cy="552212"/>
          </a:xfrm>
        </p:spPr>
        <p:txBody>
          <a:bodyPr lIns="91440" rIns="91440" anchor="ctr">
            <a:normAutofit/>
          </a:bodyPr>
          <a:lstStyle>
            <a:lvl1pPr marL="0" indent="0">
              <a:buNone/>
              <a:defRPr sz="1125" b="0" cap="all" baseline="0">
                <a:solidFill>
                  <a:schemeClr val="tx2"/>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p>
        </p:txBody>
      </p:sp>
      <p:sp>
        <p:nvSpPr>
          <p:cNvPr id="4" name="Content Placeholder 3"/>
          <p:cNvSpPr>
            <a:spLocks noGrp="1"/>
          </p:cNvSpPr>
          <p:nvPr>
            <p:ph sz="half" idx="2"/>
          </p:nvPr>
        </p:nvSpPr>
        <p:spPr>
          <a:xfrm>
            <a:off x="617220" y="1936751"/>
            <a:ext cx="2777490" cy="2533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497580" y="1384539"/>
            <a:ext cx="2777490" cy="552212"/>
          </a:xfrm>
        </p:spPr>
        <p:txBody>
          <a:bodyPr lIns="91440" rIns="91440" anchor="ctr">
            <a:normAutofit/>
          </a:bodyPr>
          <a:lstStyle>
            <a:lvl1pPr marL="0" indent="0">
              <a:buNone/>
              <a:defRPr sz="1125" b="0" cap="all" baseline="0">
                <a:solidFill>
                  <a:schemeClr val="tx2"/>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p>
        </p:txBody>
      </p:sp>
      <p:sp>
        <p:nvSpPr>
          <p:cNvPr id="6" name="Content Placeholder 5"/>
          <p:cNvSpPr>
            <a:spLocks noGrp="1"/>
          </p:cNvSpPr>
          <p:nvPr>
            <p:ph sz="quarter" idx="4"/>
          </p:nvPr>
        </p:nvSpPr>
        <p:spPr>
          <a:xfrm>
            <a:off x="3497580" y="1936751"/>
            <a:ext cx="2777490" cy="2533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36CB24B-39BD-4B66-9CB4-DB29B8CE4529}" type="datetime1">
              <a:rPr lang="en-US" smtClean="0"/>
              <a:t>7/13/2017</a:t>
            </a:fld>
            <a:endParaRPr lang="en-US"/>
          </a:p>
        </p:txBody>
      </p:sp>
      <p:sp>
        <p:nvSpPr>
          <p:cNvPr id="8" name="Footer Placeholder 7"/>
          <p:cNvSpPr>
            <a:spLocks noGrp="1"/>
          </p:cNvSpPr>
          <p:nvPr>
            <p:ph type="ftr" sz="quarter" idx="11"/>
          </p:nvPr>
        </p:nvSpPr>
        <p:spPr/>
        <p:txBody>
          <a:bodyPr/>
          <a:lstStyle/>
          <a:p>
            <a:r>
              <a:rPr lang="en-US" smtClean="0"/>
              <a:t>Hye Young Kang </a:t>
            </a:r>
            <a:endParaRPr lang="en-US"/>
          </a:p>
        </p:txBody>
      </p:sp>
      <p:sp>
        <p:nvSpPr>
          <p:cNvPr id="9" name="Slide Number Placeholder 8"/>
          <p:cNvSpPr>
            <a:spLocks noGrp="1"/>
          </p:cNvSpPr>
          <p:nvPr>
            <p:ph type="sldNum" sz="quarter" idx="12"/>
          </p:nvPr>
        </p:nvSpPr>
        <p:spPr/>
        <p:txBody>
          <a:bodyPr/>
          <a:lstStyle/>
          <a:p>
            <a:fld id="{456AC064-5210-4321-A286-A4AEB656EB1C}" type="slidenum">
              <a:rPr lang="en-US" smtClean="0"/>
              <a:t>‹#›</a:t>
            </a:fld>
            <a:endParaRPr lang="en-US"/>
          </a:p>
        </p:txBody>
      </p:sp>
    </p:spTree>
    <p:extLst>
      <p:ext uri="{BB962C8B-B14F-4D97-AF65-F5344CB8AC3E}">
        <p14:creationId xmlns:p14="http://schemas.microsoft.com/office/powerpoint/2010/main" val="122388917"/>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B17744B-814D-4813-9C96-132F7837D926}" type="datetime1">
              <a:rPr lang="en-US" smtClean="0"/>
              <a:t>7/13/2017</a:t>
            </a:fld>
            <a:endParaRPr lang="en-US"/>
          </a:p>
        </p:txBody>
      </p:sp>
      <p:sp>
        <p:nvSpPr>
          <p:cNvPr id="4" name="Footer Placeholder 3"/>
          <p:cNvSpPr>
            <a:spLocks noGrp="1"/>
          </p:cNvSpPr>
          <p:nvPr>
            <p:ph type="ftr" sz="quarter" idx="11"/>
          </p:nvPr>
        </p:nvSpPr>
        <p:spPr/>
        <p:txBody>
          <a:bodyPr/>
          <a:lstStyle/>
          <a:p>
            <a:r>
              <a:rPr lang="en-US" smtClean="0"/>
              <a:t>Hye Young Kang </a:t>
            </a:r>
            <a:endParaRPr lang="en-US"/>
          </a:p>
        </p:txBody>
      </p:sp>
      <p:sp>
        <p:nvSpPr>
          <p:cNvPr id="5" name="Slide Number Placeholder 4"/>
          <p:cNvSpPr>
            <a:spLocks noGrp="1"/>
          </p:cNvSpPr>
          <p:nvPr>
            <p:ph type="sldNum" sz="quarter" idx="12"/>
          </p:nvPr>
        </p:nvSpPr>
        <p:spPr/>
        <p:txBody>
          <a:bodyPr/>
          <a:lstStyle/>
          <a:p>
            <a:fld id="{456AC064-5210-4321-A286-A4AEB656EB1C}" type="slidenum">
              <a:rPr lang="en-US" smtClean="0"/>
              <a:t>‹#›</a:t>
            </a:fld>
            <a:endParaRPr lang="en-US"/>
          </a:p>
        </p:txBody>
      </p:sp>
    </p:spTree>
    <p:extLst>
      <p:ext uri="{BB962C8B-B14F-4D97-AF65-F5344CB8AC3E}">
        <p14:creationId xmlns:p14="http://schemas.microsoft.com/office/powerpoint/2010/main" val="458347188"/>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786" y="4800600"/>
            <a:ext cx="6856214"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9" y="4750737"/>
            <a:ext cx="6856214"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E089C69-EA61-498E-9599-2E7CE8227E19}" type="datetime1">
              <a:rPr lang="en-US" smtClean="0"/>
              <a:t>7/13/2017</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smtClean="0"/>
              <a:t>Hye Young Kang </a:t>
            </a:r>
            <a:endParaRPr lang="en-US"/>
          </a:p>
        </p:txBody>
      </p:sp>
      <p:sp>
        <p:nvSpPr>
          <p:cNvPr id="9" name="Slide Number Placeholder 8"/>
          <p:cNvSpPr>
            <a:spLocks noGrp="1"/>
          </p:cNvSpPr>
          <p:nvPr>
            <p:ph type="sldNum" sz="quarter" idx="12"/>
          </p:nvPr>
        </p:nvSpPr>
        <p:spPr/>
        <p:txBody>
          <a:bodyPr/>
          <a:lstStyle/>
          <a:p>
            <a:fld id="{456AC064-5210-4321-A286-A4AEB656EB1C}" type="slidenum">
              <a:rPr lang="en-US" smtClean="0"/>
              <a:t>‹#›</a:t>
            </a:fld>
            <a:endParaRPr lang="en-US"/>
          </a:p>
        </p:txBody>
      </p:sp>
    </p:spTree>
    <p:extLst>
      <p:ext uri="{BB962C8B-B14F-4D97-AF65-F5344CB8AC3E}">
        <p14:creationId xmlns:p14="http://schemas.microsoft.com/office/powerpoint/2010/main" val="3349935696"/>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9" y="0"/>
            <a:ext cx="227857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272540" y="0"/>
            <a:ext cx="36005"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57175" y="445769"/>
            <a:ext cx="1800225" cy="1714500"/>
          </a:xfrm>
        </p:spPr>
        <p:txBody>
          <a:bodyPr anchor="b">
            <a:normAutofit/>
          </a:bodyPr>
          <a:lstStyle>
            <a:lvl1pPr>
              <a:defRPr sz="2025"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2700338" y="548640"/>
            <a:ext cx="3651885" cy="394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7175" y="2194560"/>
            <a:ext cx="1800225" cy="2534343"/>
          </a:xfrm>
        </p:spPr>
        <p:txBody>
          <a:bodyPr lIns="91440" rIns="91440">
            <a:normAutofit/>
          </a:bodyPr>
          <a:lstStyle>
            <a:lvl1pPr marL="0" indent="0">
              <a:buNone/>
              <a:defRPr sz="844">
                <a:solidFill>
                  <a:srgbClr val="FFFFFF"/>
                </a:solidFill>
              </a:defRPr>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smtClean="0"/>
              <a:t>Click to edit Master text styles</a:t>
            </a:r>
          </a:p>
        </p:txBody>
      </p:sp>
      <p:sp>
        <p:nvSpPr>
          <p:cNvPr id="5" name="Date Placeholder 4"/>
          <p:cNvSpPr>
            <a:spLocks noGrp="1"/>
          </p:cNvSpPr>
          <p:nvPr>
            <p:ph type="dt" sz="half" idx="10"/>
          </p:nvPr>
        </p:nvSpPr>
        <p:spPr>
          <a:xfrm>
            <a:off x="261850" y="4844839"/>
            <a:ext cx="1472912" cy="273844"/>
          </a:xfrm>
        </p:spPr>
        <p:txBody>
          <a:bodyPr/>
          <a:lstStyle>
            <a:lvl1pPr algn="l">
              <a:defRPr/>
            </a:lvl1pPr>
          </a:lstStyle>
          <a:p>
            <a:fld id="{C87CCC30-D791-408F-BAF2-226C634CEB7F}" type="datetime1">
              <a:rPr lang="en-US" smtClean="0"/>
              <a:t>7/13/2017</a:t>
            </a:fld>
            <a:endParaRPr lang="en-US"/>
          </a:p>
        </p:txBody>
      </p:sp>
      <p:sp>
        <p:nvSpPr>
          <p:cNvPr id="6" name="Footer Placeholder 5"/>
          <p:cNvSpPr>
            <a:spLocks noGrp="1"/>
          </p:cNvSpPr>
          <p:nvPr>
            <p:ph type="ftr" sz="quarter" idx="11"/>
          </p:nvPr>
        </p:nvSpPr>
        <p:spPr>
          <a:xfrm>
            <a:off x="2700337" y="4844839"/>
            <a:ext cx="2614613" cy="273844"/>
          </a:xfrm>
        </p:spPr>
        <p:txBody>
          <a:bodyPr/>
          <a:lstStyle>
            <a:lvl1pPr algn="l">
              <a:defRPr>
                <a:solidFill>
                  <a:schemeClr val="tx2"/>
                </a:solidFill>
              </a:defRPr>
            </a:lvl1pPr>
          </a:lstStyle>
          <a:p>
            <a:r>
              <a:rPr lang="en-US" smtClean="0"/>
              <a:t>Hye Young Kang </a:t>
            </a:r>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56AC064-5210-4321-A286-A4AEB656EB1C}" type="slidenum">
              <a:rPr lang="en-US" smtClean="0"/>
              <a:t>‹#›</a:t>
            </a:fld>
            <a:endParaRPr lang="en-US"/>
          </a:p>
        </p:txBody>
      </p:sp>
    </p:spTree>
    <p:extLst>
      <p:ext uri="{BB962C8B-B14F-4D97-AF65-F5344CB8AC3E}">
        <p14:creationId xmlns:p14="http://schemas.microsoft.com/office/powerpoint/2010/main" val="2401901619"/>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714750"/>
            <a:ext cx="6856214" cy="142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 y="3686307"/>
            <a:ext cx="6856214"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17220" y="3806190"/>
            <a:ext cx="5688925" cy="617220"/>
          </a:xfrm>
        </p:spPr>
        <p:txBody>
          <a:bodyPr lIns="91440" tIns="0" rIns="91440" bIns="0" anchor="b">
            <a:noAutofit/>
          </a:bodyPr>
          <a:lstStyle>
            <a:lvl1pPr>
              <a:defRPr sz="2025"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 y="0"/>
            <a:ext cx="6857992" cy="3686307"/>
          </a:xfrm>
          <a:solidFill>
            <a:schemeClr val="bg2">
              <a:lumMod val="90000"/>
            </a:schemeClr>
          </a:solidFill>
        </p:spPr>
        <p:txBody>
          <a:bodyPr lIns="457200" tIns="457200" anchor="t"/>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smtClean="0"/>
              <a:t>Click icon to add picture</a:t>
            </a:r>
            <a:endParaRPr lang="en-US" dirty="0"/>
          </a:p>
        </p:txBody>
      </p:sp>
      <p:sp>
        <p:nvSpPr>
          <p:cNvPr id="4" name="Text Placeholder 3"/>
          <p:cNvSpPr>
            <a:spLocks noGrp="1"/>
          </p:cNvSpPr>
          <p:nvPr>
            <p:ph type="body" sz="half" idx="2"/>
          </p:nvPr>
        </p:nvSpPr>
        <p:spPr>
          <a:xfrm>
            <a:off x="617220" y="4430268"/>
            <a:ext cx="5688711" cy="445770"/>
          </a:xfrm>
        </p:spPr>
        <p:txBody>
          <a:bodyPr lIns="91440" tIns="0" rIns="91440" bIns="0">
            <a:normAutofit/>
          </a:bodyPr>
          <a:lstStyle>
            <a:lvl1pPr marL="0" indent="0">
              <a:spcBef>
                <a:spcPts val="0"/>
              </a:spcBef>
              <a:spcAft>
                <a:spcPts val="338"/>
              </a:spcAft>
              <a:buNone/>
              <a:defRPr sz="844">
                <a:solidFill>
                  <a:srgbClr val="FFFFFF"/>
                </a:solidFill>
              </a:defRPr>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97652F-0208-49FA-AEBA-5259EEB75B81}" type="datetime1">
              <a:rPr lang="en-US" smtClean="0"/>
              <a:t>7/13/2017</a:t>
            </a:fld>
            <a:endParaRPr lang="en-US"/>
          </a:p>
        </p:txBody>
      </p:sp>
      <p:sp>
        <p:nvSpPr>
          <p:cNvPr id="6" name="Footer Placeholder 5"/>
          <p:cNvSpPr>
            <a:spLocks noGrp="1"/>
          </p:cNvSpPr>
          <p:nvPr>
            <p:ph type="ftr" sz="quarter" idx="11"/>
          </p:nvPr>
        </p:nvSpPr>
        <p:spPr/>
        <p:txBody>
          <a:bodyPr/>
          <a:lstStyle/>
          <a:p>
            <a:r>
              <a:rPr lang="en-US" smtClean="0"/>
              <a:t>Hye Young Kang </a:t>
            </a:r>
            <a:endParaRPr lang="en-US"/>
          </a:p>
        </p:txBody>
      </p:sp>
      <p:sp>
        <p:nvSpPr>
          <p:cNvPr id="7" name="Slide Number Placeholder 6"/>
          <p:cNvSpPr>
            <a:spLocks noGrp="1"/>
          </p:cNvSpPr>
          <p:nvPr>
            <p:ph type="sldNum" sz="quarter" idx="12"/>
          </p:nvPr>
        </p:nvSpPr>
        <p:spPr/>
        <p:txBody>
          <a:bodyPr/>
          <a:lstStyle/>
          <a:p>
            <a:fld id="{456AC064-5210-4321-A286-A4AEB656EB1C}" type="slidenum">
              <a:rPr lang="en-US" smtClean="0"/>
              <a:t>‹#›</a:t>
            </a:fld>
            <a:endParaRPr lang="en-US"/>
          </a:p>
        </p:txBody>
      </p:sp>
    </p:spTree>
    <p:extLst>
      <p:ext uri="{BB962C8B-B14F-4D97-AF65-F5344CB8AC3E}">
        <p14:creationId xmlns:p14="http://schemas.microsoft.com/office/powerpoint/2010/main" val="134261754"/>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7/13/2017</a:t>
            </a:fld>
            <a:endParaRPr lang="en-US"/>
          </a:p>
        </p:txBody>
      </p:sp>
      <p:sp>
        <p:nvSpPr>
          <p:cNvPr id="4" name="Holder 4"/>
          <p:cNvSpPr>
            <a:spLocks noGrp="1"/>
          </p:cNvSpPr>
          <p:nvPr>
            <p:ph type="sldNum" sz="quarter" idx="7"/>
          </p:nvPr>
        </p:nvSpPr>
        <p:spPr/>
        <p:txBody>
          <a:bodyPr lIns="0" tIns="0" rIns="0" bIns="0"/>
          <a:lstStyle>
            <a:lvl1pPr>
              <a:defRPr sz="750" b="0" i="0">
                <a:solidFill>
                  <a:srgbClr val="595959"/>
                </a:solidFill>
                <a:latin typeface="Arial"/>
                <a:cs typeface="Arial"/>
              </a:defRPr>
            </a:lvl1pPr>
          </a:lstStyle>
          <a:p>
            <a:pPr marL="71914">
              <a:spcBef>
                <a:spcPts val="4"/>
              </a:spcBef>
            </a:pPr>
            <a:fld id="{81D60167-4931-47E6-BA6A-407CBD079E47}" type="slidenum">
              <a:rPr lang="en-US" spc="-4" smtClean="0"/>
              <a:pPr marL="71914">
                <a:spcBef>
                  <a:spcPts val="4"/>
                </a:spcBef>
              </a:pPr>
              <a:t>‹#›</a:t>
            </a:fld>
            <a:endParaRPr lang="en-US" spc="-4" dirty="0"/>
          </a:p>
        </p:txBody>
      </p:sp>
    </p:spTree>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408B8F-54F9-42DE-A7B1-B31B094795F8}" type="datetime1">
              <a:rPr lang="en-US" smtClean="0"/>
              <a:t>7/13/2017</a:t>
            </a:fld>
            <a:endParaRPr lang="en-US"/>
          </a:p>
        </p:txBody>
      </p:sp>
      <p:sp>
        <p:nvSpPr>
          <p:cNvPr id="5" name="Footer Placeholder 4"/>
          <p:cNvSpPr>
            <a:spLocks noGrp="1"/>
          </p:cNvSpPr>
          <p:nvPr>
            <p:ph type="ftr" sz="quarter" idx="11"/>
          </p:nvPr>
        </p:nvSpPr>
        <p:spPr/>
        <p:txBody>
          <a:bodyPr/>
          <a:lstStyle/>
          <a:p>
            <a:r>
              <a:rPr lang="en-US" smtClean="0"/>
              <a:t>Hye Young Kang </a:t>
            </a:r>
            <a:endParaRPr lang="en-US"/>
          </a:p>
        </p:txBody>
      </p:sp>
      <p:sp>
        <p:nvSpPr>
          <p:cNvPr id="6" name="Slide Number Placeholder 5"/>
          <p:cNvSpPr>
            <a:spLocks noGrp="1"/>
          </p:cNvSpPr>
          <p:nvPr>
            <p:ph type="sldNum" sz="quarter" idx="12"/>
          </p:nvPr>
        </p:nvSpPr>
        <p:spPr/>
        <p:txBody>
          <a:bodyPr/>
          <a:lstStyle/>
          <a:p>
            <a:fld id="{456AC064-5210-4321-A286-A4AEB656EB1C}" type="slidenum">
              <a:rPr lang="en-US" smtClean="0"/>
              <a:t>‹#›</a:t>
            </a:fld>
            <a:endParaRPr lang="en-US"/>
          </a:p>
        </p:txBody>
      </p:sp>
    </p:spTree>
    <p:extLst>
      <p:ext uri="{BB962C8B-B14F-4D97-AF65-F5344CB8AC3E}">
        <p14:creationId xmlns:p14="http://schemas.microsoft.com/office/powerpoint/2010/main" val="1529060986"/>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786" y="4800600"/>
            <a:ext cx="6856214"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 y="4750737"/>
            <a:ext cx="6856214"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4907756" y="309226"/>
            <a:ext cx="1478756" cy="431992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71487" y="309226"/>
            <a:ext cx="4350544" cy="4319924"/>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CFCE3D9-9F04-40C6-92D2-064A62D4021A}" type="datetime1">
              <a:rPr lang="en-US" smtClean="0"/>
              <a:t>7/13/2017</a:t>
            </a:fld>
            <a:endParaRPr lang="en-US"/>
          </a:p>
        </p:txBody>
      </p:sp>
      <p:sp>
        <p:nvSpPr>
          <p:cNvPr id="5" name="Footer Placeholder 4"/>
          <p:cNvSpPr>
            <a:spLocks noGrp="1"/>
          </p:cNvSpPr>
          <p:nvPr>
            <p:ph type="ftr" sz="quarter" idx="11"/>
          </p:nvPr>
        </p:nvSpPr>
        <p:spPr/>
        <p:txBody>
          <a:bodyPr/>
          <a:lstStyle/>
          <a:p>
            <a:r>
              <a:rPr lang="en-US" smtClean="0"/>
              <a:t>Hye Young Kang </a:t>
            </a:r>
            <a:endParaRPr lang="en-US"/>
          </a:p>
        </p:txBody>
      </p:sp>
      <p:sp>
        <p:nvSpPr>
          <p:cNvPr id="6" name="Slide Number Placeholder 5"/>
          <p:cNvSpPr>
            <a:spLocks noGrp="1"/>
          </p:cNvSpPr>
          <p:nvPr>
            <p:ph type="sldNum" sz="quarter" idx="12"/>
          </p:nvPr>
        </p:nvSpPr>
        <p:spPr/>
        <p:txBody>
          <a:bodyPr/>
          <a:lstStyle/>
          <a:p>
            <a:fld id="{456AC064-5210-4321-A286-A4AEB656EB1C}" type="slidenum">
              <a:rPr lang="en-US" smtClean="0"/>
              <a:t>‹#›</a:t>
            </a:fld>
            <a:endParaRPr lang="en-US"/>
          </a:p>
        </p:txBody>
      </p:sp>
    </p:spTree>
    <p:extLst>
      <p:ext uri="{BB962C8B-B14F-4D97-AF65-F5344CB8AC3E}">
        <p14:creationId xmlns:p14="http://schemas.microsoft.com/office/powerpoint/2010/main" val="3585830086"/>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015" y="1327156"/>
            <a:ext cx="5310019" cy="1371601"/>
          </a:xfrm>
        </p:spPr>
        <p:txBody>
          <a:bodyPr anchor="b">
            <a:normAutofit/>
          </a:bodyPr>
          <a:lstStyle>
            <a:lvl1pPr algn="ctr">
              <a:defRPr sz="3037"/>
            </a:lvl1pPr>
          </a:lstStyle>
          <a:p>
            <a:r>
              <a:rPr lang="en-US"/>
              <a:t>Click to edit Master title style</a:t>
            </a:r>
            <a:endParaRPr lang="en-US" dirty="0"/>
          </a:p>
        </p:txBody>
      </p:sp>
      <p:sp>
        <p:nvSpPr>
          <p:cNvPr id="3" name="Subtitle 2"/>
          <p:cNvSpPr>
            <a:spLocks noGrp="1"/>
          </p:cNvSpPr>
          <p:nvPr>
            <p:ph type="subTitle" idx="1"/>
          </p:nvPr>
        </p:nvSpPr>
        <p:spPr>
          <a:xfrm>
            <a:off x="771015" y="2698755"/>
            <a:ext cx="5310019" cy="787400"/>
          </a:xfrm>
        </p:spPr>
        <p:txBody>
          <a:bodyPr anchor="t"/>
          <a:lstStyle>
            <a:lvl1pPr marL="0" indent="0" algn="ctr">
              <a:buNone/>
              <a:defRPr>
                <a:solidFill>
                  <a:schemeClr val="tx1"/>
                </a:solidFill>
              </a:defRPr>
            </a:lvl1pPr>
            <a:lvl2pPr marL="257144" indent="0" algn="ctr">
              <a:buNone/>
              <a:defRPr>
                <a:solidFill>
                  <a:schemeClr val="tx1">
                    <a:tint val="75000"/>
                  </a:schemeClr>
                </a:solidFill>
              </a:defRPr>
            </a:lvl2pPr>
            <a:lvl3pPr marL="514287" indent="0" algn="ctr">
              <a:buNone/>
              <a:defRPr>
                <a:solidFill>
                  <a:schemeClr val="tx1">
                    <a:tint val="75000"/>
                  </a:schemeClr>
                </a:solidFill>
              </a:defRPr>
            </a:lvl3pPr>
            <a:lvl4pPr marL="771431" indent="0" algn="ctr">
              <a:buNone/>
              <a:defRPr>
                <a:solidFill>
                  <a:schemeClr val="tx1">
                    <a:tint val="75000"/>
                  </a:schemeClr>
                </a:solidFill>
              </a:defRPr>
            </a:lvl4pPr>
            <a:lvl5pPr marL="1028574" indent="0" algn="ctr">
              <a:buNone/>
              <a:defRPr>
                <a:solidFill>
                  <a:schemeClr val="tx1">
                    <a:tint val="75000"/>
                  </a:schemeClr>
                </a:solidFill>
              </a:defRPr>
            </a:lvl5pPr>
            <a:lvl6pPr marL="1285718" indent="0" algn="ctr">
              <a:buNone/>
              <a:defRPr>
                <a:solidFill>
                  <a:schemeClr val="tx1">
                    <a:tint val="75000"/>
                  </a:schemeClr>
                </a:solidFill>
              </a:defRPr>
            </a:lvl6pPr>
            <a:lvl7pPr marL="1542861" indent="0" algn="ctr">
              <a:buNone/>
              <a:defRPr>
                <a:solidFill>
                  <a:schemeClr val="tx1">
                    <a:tint val="75000"/>
                  </a:schemeClr>
                </a:solidFill>
              </a:defRPr>
            </a:lvl7pPr>
            <a:lvl8pPr marL="1800005" indent="0" algn="ctr">
              <a:buNone/>
              <a:defRPr>
                <a:solidFill>
                  <a:schemeClr val="tx1">
                    <a:tint val="75000"/>
                  </a:schemeClr>
                </a:solidFill>
              </a:defRPr>
            </a:lvl8pPr>
            <a:lvl9pPr marL="205714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829175-527E-46A3-863C-1BB1F163B849}" type="datetimeFigureOut">
              <a:rPr lang="en-US" smtClean="0"/>
              <a:t>7/13/2017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137D0E-4A4F-4307-8994-C1891D747D59}" type="slidenum">
              <a:rPr lang="en-US" smtClean="0"/>
              <a:t>‹#›</a:t>
            </a:fld>
            <a:endParaRPr lang="en-US" dirty="0"/>
          </a:p>
        </p:txBody>
      </p:sp>
    </p:spTree>
    <p:extLst>
      <p:ext uri="{BB962C8B-B14F-4D97-AF65-F5344CB8AC3E}">
        <p14:creationId xmlns:p14="http://schemas.microsoft.com/office/powerpoint/2010/main" val="3310894589"/>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829175-527E-46A3-863C-1BB1F163B849}" type="datetimeFigureOut">
              <a:rPr lang="en-US" smtClean="0"/>
              <a:t>7/13/2017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137D0E-4A4F-4307-8994-C1891D747D59}" type="slidenum">
              <a:rPr lang="en-US" smtClean="0"/>
              <a:t>‹#›</a:t>
            </a:fld>
            <a:endParaRPr lang="en-US" dirty="0"/>
          </a:p>
        </p:txBody>
      </p:sp>
    </p:spTree>
    <p:extLst>
      <p:ext uri="{BB962C8B-B14F-4D97-AF65-F5344CB8AC3E}">
        <p14:creationId xmlns:p14="http://schemas.microsoft.com/office/powerpoint/2010/main" val="1557063668"/>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8663" y="1320801"/>
            <a:ext cx="5394684" cy="1371610"/>
          </a:xfrm>
        </p:spPr>
        <p:txBody>
          <a:bodyPr anchor="b"/>
          <a:lstStyle>
            <a:lvl1pPr algn="ctr">
              <a:defRPr sz="2250" b="0" cap="none"/>
            </a:lvl1pPr>
          </a:lstStyle>
          <a:p>
            <a:r>
              <a:rPr lang="en-US"/>
              <a:t>Click to edit Master title style</a:t>
            </a:r>
            <a:endParaRPr lang="en-US" dirty="0"/>
          </a:p>
        </p:txBody>
      </p:sp>
      <p:sp>
        <p:nvSpPr>
          <p:cNvPr id="3" name="Text Placeholder 2"/>
          <p:cNvSpPr>
            <a:spLocks noGrp="1"/>
          </p:cNvSpPr>
          <p:nvPr>
            <p:ph type="body" idx="1"/>
          </p:nvPr>
        </p:nvSpPr>
        <p:spPr>
          <a:xfrm>
            <a:off x="728663" y="2692409"/>
            <a:ext cx="5394684" cy="1130291"/>
          </a:xfrm>
        </p:spPr>
        <p:txBody>
          <a:bodyPr anchor="t"/>
          <a:lstStyle>
            <a:lvl1pPr marL="0" indent="0" algn="ctr">
              <a:buNone/>
              <a:defRPr sz="1125">
                <a:solidFill>
                  <a:schemeClr val="tx1"/>
                </a:solidFill>
              </a:defRPr>
            </a:lvl1pPr>
            <a:lvl2pPr marL="257144" indent="0">
              <a:buNone/>
              <a:defRPr sz="1012">
                <a:solidFill>
                  <a:schemeClr val="tx1">
                    <a:tint val="75000"/>
                  </a:schemeClr>
                </a:solidFill>
              </a:defRPr>
            </a:lvl2pPr>
            <a:lvl3pPr marL="514287" indent="0">
              <a:buNone/>
              <a:defRPr sz="900">
                <a:solidFill>
                  <a:schemeClr val="tx1">
                    <a:tint val="75000"/>
                  </a:schemeClr>
                </a:solidFill>
              </a:defRPr>
            </a:lvl3pPr>
            <a:lvl4pPr marL="771431" indent="0">
              <a:buNone/>
              <a:defRPr sz="788">
                <a:solidFill>
                  <a:schemeClr val="tx1">
                    <a:tint val="75000"/>
                  </a:schemeClr>
                </a:solidFill>
              </a:defRPr>
            </a:lvl4pPr>
            <a:lvl5pPr marL="1028574" indent="0">
              <a:buNone/>
              <a:defRPr sz="788">
                <a:solidFill>
                  <a:schemeClr val="tx1">
                    <a:tint val="75000"/>
                  </a:schemeClr>
                </a:solidFill>
              </a:defRPr>
            </a:lvl5pPr>
            <a:lvl6pPr marL="1285718" indent="0">
              <a:buNone/>
              <a:defRPr sz="788">
                <a:solidFill>
                  <a:schemeClr val="tx1">
                    <a:tint val="75000"/>
                  </a:schemeClr>
                </a:solidFill>
              </a:defRPr>
            </a:lvl6pPr>
            <a:lvl7pPr marL="1542861" indent="0">
              <a:buNone/>
              <a:defRPr sz="788">
                <a:solidFill>
                  <a:schemeClr val="tx1">
                    <a:tint val="75000"/>
                  </a:schemeClr>
                </a:solidFill>
              </a:defRPr>
            </a:lvl7pPr>
            <a:lvl8pPr marL="1800005" indent="0">
              <a:buNone/>
              <a:defRPr sz="788">
                <a:solidFill>
                  <a:schemeClr val="tx1">
                    <a:tint val="75000"/>
                  </a:schemeClr>
                </a:solidFill>
              </a:defRPr>
            </a:lvl8pPr>
            <a:lvl9pPr marL="2057149" indent="0">
              <a:buNone/>
              <a:defRPr sz="788">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3829175-527E-46A3-863C-1BB1F163B849}" type="datetimeFigureOut">
              <a:rPr lang="en-US" smtClean="0"/>
              <a:t>7/13/2017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137D0E-4A4F-4307-8994-C1891D747D59}" type="slidenum">
              <a:rPr lang="en-US" smtClean="0"/>
              <a:t>‹#›</a:t>
            </a:fld>
            <a:endParaRPr lang="en-US" dirty="0"/>
          </a:p>
        </p:txBody>
      </p:sp>
    </p:spTree>
    <p:extLst>
      <p:ext uri="{BB962C8B-B14F-4D97-AF65-F5344CB8AC3E}">
        <p14:creationId xmlns:p14="http://schemas.microsoft.com/office/powerpoint/2010/main" val="2978231196"/>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4011" y="1299337"/>
            <a:ext cx="2846529" cy="304406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89127" y="1299338"/>
            <a:ext cx="2848874" cy="304406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3829175-527E-46A3-863C-1BB1F163B849}" type="datetimeFigureOut">
              <a:rPr lang="en-US" smtClean="0"/>
              <a:t>7/13/2017</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5137D0E-4A4F-4307-8994-C1891D747D59}" type="slidenum">
              <a:rPr lang="en-US" smtClean="0"/>
              <a:t>‹#›</a:t>
            </a:fld>
            <a:endParaRPr lang="en-US"/>
          </a:p>
        </p:txBody>
      </p:sp>
    </p:spTree>
    <p:extLst>
      <p:ext uri="{BB962C8B-B14F-4D97-AF65-F5344CB8AC3E}">
        <p14:creationId xmlns:p14="http://schemas.microsoft.com/office/powerpoint/2010/main" val="372680079"/>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010" y="1300881"/>
            <a:ext cx="2862603" cy="3111577"/>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5398" y="1300881"/>
            <a:ext cx="2862603" cy="3111577"/>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65803" y="1376441"/>
            <a:ext cx="2742943" cy="408663"/>
          </a:xfrm>
        </p:spPr>
        <p:txBody>
          <a:bodyPr anchor="b">
            <a:noAutofit/>
          </a:bodyPr>
          <a:lstStyle>
            <a:lvl1pPr marL="0" indent="0" algn="ctr">
              <a:buNone/>
              <a:defRPr sz="1350" b="0"/>
            </a:lvl1pPr>
            <a:lvl2pPr marL="257144" indent="0">
              <a:buNone/>
              <a:defRPr sz="1125" b="1"/>
            </a:lvl2pPr>
            <a:lvl3pPr marL="514287" indent="0">
              <a:buNone/>
              <a:defRPr sz="1012" b="1"/>
            </a:lvl3pPr>
            <a:lvl4pPr marL="771431" indent="0">
              <a:buNone/>
              <a:defRPr sz="900" b="1"/>
            </a:lvl4pPr>
            <a:lvl5pPr marL="1028574" indent="0">
              <a:buNone/>
              <a:defRPr sz="900" b="1"/>
            </a:lvl5pPr>
            <a:lvl6pPr marL="1285718" indent="0">
              <a:buNone/>
              <a:defRPr sz="900" b="1"/>
            </a:lvl6pPr>
            <a:lvl7pPr marL="1542861" indent="0">
              <a:buNone/>
              <a:defRPr sz="900" b="1"/>
            </a:lvl7pPr>
            <a:lvl8pPr marL="1800005" indent="0">
              <a:buNone/>
              <a:defRPr sz="900" b="1"/>
            </a:lvl8pPr>
            <a:lvl9pPr marL="2057149" indent="0">
              <a:buNone/>
              <a:defRPr sz="900" b="1"/>
            </a:lvl9pPr>
          </a:lstStyle>
          <a:p>
            <a:pPr lvl="0"/>
            <a:r>
              <a:rPr lang="en-US"/>
              <a:t>Edit Master text styles</a:t>
            </a:r>
          </a:p>
        </p:txBody>
      </p:sp>
      <p:sp>
        <p:nvSpPr>
          <p:cNvPr id="4" name="Content Placeholder 3"/>
          <p:cNvSpPr>
            <a:spLocks noGrp="1"/>
          </p:cNvSpPr>
          <p:nvPr>
            <p:ph sz="half" idx="2"/>
          </p:nvPr>
        </p:nvSpPr>
        <p:spPr>
          <a:xfrm>
            <a:off x="565803" y="1785104"/>
            <a:ext cx="2742943" cy="2558297"/>
          </a:xfrm>
        </p:spPr>
        <p:txBody>
          <a:bodyPr anchor="t">
            <a:normAutofit/>
          </a:bodyPr>
          <a:lstStyle>
            <a:lvl1pPr>
              <a:defRPr sz="1012"/>
            </a:lvl1pPr>
            <a:lvl2pPr>
              <a:defRPr sz="900"/>
            </a:lvl2pPr>
            <a:lvl3pPr>
              <a:defRPr sz="788"/>
            </a:lvl3pPr>
            <a:lvl4pPr>
              <a:defRPr sz="675"/>
            </a:lvl4pPr>
            <a:lvl5pPr>
              <a:defRPr sz="67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540919" y="1376442"/>
            <a:ext cx="2753623" cy="408662"/>
          </a:xfrm>
        </p:spPr>
        <p:txBody>
          <a:bodyPr anchor="b">
            <a:noAutofit/>
          </a:bodyPr>
          <a:lstStyle>
            <a:lvl1pPr marL="0" indent="0" algn="ctr">
              <a:buNone/>
              <a:defRPr sz="1350" b="0"/>
            </a:lvl1pPr>
            <a:lvl2pPr marL="257144" indent="0">
              <a:buNone/>
              <a:defRPr sz="1125" b="1"/>
            </a:lvl2pPr>
            <a:lvl3pPr marL="514287" indent="0">
              <a:buNone/>
              <a:defRPr sz="1012" b="1"/>
            </a:lvl3pPr>
            <a:lvl4pPr marL="771431" indent="0">
              <a:buNone/>
              <a:defRPr sz="900" b="1"/>
            </a:lvl4pPr>
            <a:lvl5pPr marL="1028574" indent="0">
              <a:buNone/>
              <a:defRPr sz="900" b="1"/>
            </a:lvl5pPr>
            <a:lvl6pPr marL="1285718" indent="0">
              <a:buNone/>
              <a:defRPr sz="900" b="1"/>
            </a:lvl6pPr>
            <a:lvl7pPr marL="1542861" indent="0">
              <a:buNone/>
              <a:defRPr sz="900" b="1"/>
            </a:lvl7pPr>
            <a:lvl8pPr marL="1800005" indent="0">
              <a:buNone/>
              <a:defRPr sz="900" b="1"/>
            </a:lvl8pPr>
            <a:lvl9pPr marL="2057149" indent="0">
              <a:buNone/>
              <a:defRPr sz="900" b="1"/>
            </a:lvl9pPr>
          </a:lstStyle>
          <a:p>
            <a:pPr lvl="0"/>
            <a:r>
              <a:rPr lang="en-US"/>
              <a:t>Edit Master text styles</a:t>
            </a:r>
          </a:p>
        </p:txBody>
      </p:sp>
      <p:sp>
        <p:nvSpPr>
          <p:cNvPr id="6" name="Content Placeholder 5"/>
          <p:cNvSpPr>
            <a:spLocks noGrp="1"/>
          </p:cNvSpPr>
          <p:nvPr>
            <p:ph sz="quarter" idx="4"/>
          </p:nvPr>
        </p:nvSpPr>
        <p:spPr>
          <a:xfrm>
            <a:off x="3540919" y="1785104"/>
            <a:ext cx="2753623" cy="2558297"/>
          </a:xfrm>
        </p:spPr>
        <p:txBody>
          <a:bodyPr anchor="t">
            <a:normAutofit/>
          </a:bodyPr>
          <a:lstStyle>
            <a:lvl1pPr>
              <a:defRPr sz="1012"/>
            </a:lvl1pPr>
            <a:lvl2pPr>
              <a:defRPr sz="900"/>
            </a:lvl2pPr>
            <a:lvl3pPr>
              <a:defRPr sz="788"/>
            </a:lvl3pPr>
            <a:lvl4pPr>
              <a:defRPr sz="675"/>
            </a:lvl4pPr>
            <a:lvl5pPr>
              <a:defRPr sz="67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3829175-527E-46A3-863C-1BB1F163B849}" type="datetimeFigureOut">
              <a:rPr lang="en-US" smtClean="0"/>
              <a:t>7/13/2017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5137D0E-4A4F-4307-8994-C1891D747D59}" type="slidenum">
              <a:rPr lang="en-US" smtClean="0"/>
              <a:t>‹#›</a:t>
            </a:fld>
            <a:endParaRPr lang="en-US"/>
          </a:p>
        </p:txBody>
      </p:sp>
    </p:spTree>
    <p:extLst>
      <p:ext uri="{BB962C8B-B14F-4D97-AF65-F5344CB8AC3E}">
        <p14:creationId xmlns:p14="http://schemas.microsoft.com/office/powerpoint/2010/main" val="3837513067"/>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3829175-527E-46A3-863C-1BB1F163B849}" type="datetimeFigureOut">
              <a:rPr lang="en-US" smtClean="0"/>
              <a:t>7/13/2017</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5137D0E-4A4F-4307-8994-C1891D747D59}" type="slidenum">
              <a:rPr lang="en-US" smtClean="0"/>
              <a:t>‹#›</a:t>
            </a:fld>
            <a:endParaRPr lang="en-US"/>
          </a:p>
        </p:txBody>
      </p:sp>
    </p:spTree>
    <p:extLst>
      <p:ext uri="{BB962C8B-B14F-4D97-AF65-F5344CB8AC3E}">
        <p14:creationId xmlns:p14="http://schemas.microsoft.com/office/powerpoint/2010/main" val="3006790683"/>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829175-527E-46A3-863C-1BB1F163B849}" type="datetimeFigureOut">
              <a:rPr lang="en-US" smtClean="0"/>
              <a:t>7/13/2017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137D0E-4A4F-4307-8994-C1891D747D59}" type="slidenum">
              <a:rPr lang="en-US" smtClean="0"/>
              <a:t>‹#›</a:t>
            </a:fld>
            <a:endParaRPr lang="en-US"/>
          </a:p>
        </p:txBody>
      </p:sp>
    </p:spTree>
    <p:extLst>
      <p:ext uri="{BB962C8B-B14F-4D97-AF65-F5344CB8AC3E}">
        <p14:creationId xmlns:p14="http://schemas.microsoft.com/office/powerpoint/2010/main" val="2170201945"/>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010" y="457200"/>
            <a:ext cx="2085125" cy="1366439"/>
          </a:xfrm>
        </p:spPr>
        <p:txBody>
          <a:bodyPr anchor="b">
            <a:normAutofit/>
          </a:bodyPr>
          <a:lstStyle>
            <a:lvl1pPr algn="ctr">
              <a:defRPr sz="1350" b="0"/>
            </a:lvl1pPr>
          </a:lstStyle>
          <a:p>
            <a:r>
              <a:rPr lang="en-US"/>
              <a:t>Click to edit Master title style</a:t>
            </a:r>
            <a:endParaRPr lang="en-US" dirty="0"/>
          </a:p>
        </p:txBody>
      </p:sp>
      <p:sp>
        <p:nvSpPr>
          <p:cNvPr id="3" name="Content Placeholder 2"/>
          <p:cNvSpPr>
            <a:spLocks noGrp="1"/>
          </p:cNvSpPr>
          <p:nvPr>
            <p:ph idx="1"/>
          </p:nvPr>
        </p:nvSpPr>
        <p:spPr>
          <a:xfrm>
            <a:off x="2731294" y="457200"/>
            <a:ext cx="3606707" cy="38862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14010" y="1823639"/>
            <a:ext cx="2085125" cy="2519761"/>
          </a:xfrm>
        </p:spPr>
        <p:txBody>
          <a:bodyPr anchor="t">
            <a:normAutofit/>
          </a:bodyPr>
          <a:lstStyle>
            <a:lvl1pPr marL="0" indent="0" algn="ctr">
              <a:buNone/>
              <a:defRPr sz="900"/>
            </a:lvl1pPr>
            <a:lvl2pPr marL="257144" indent="0">
              <a:buNone/>
              <a:defRPr sz="675"/>
            </a:lvl2pPr>
            <a:lvl3pPr marL="514287" indent="0">
              <a:buNone/>
              <a:defRPr sz="563"/>
            </a:lvl3pPr>
            <a:lvl4pPr marL="771431" indent="0">
              <a:buNone/>
              <a:defRPr sz="506"/>
            </a:lvl4pPr>
            <a:lvl5pPr marL="1028574" indent="0">
              <a:buNone/>
              <a:defRPr sz="506"/>
            </a:lvl5pPr>
            <a:lvl6pPr marL="1285718" indent="0">
              <a:buNone/>
              <a:defRPr sz="506"/>
            </a:lvl6pPr>
            <a:lvl7pPr marL="1542861" indent="0">
              <a:buNone/>
              <a:defRPr sz="506"/>
            </a:lvl7pPr>
            <a:lvl8pPr marL="1800005" indent="0">
              <a:buNone/>
              <a:defRPr sz="506"/>
            </a:lvl8pPr>
            <a:lvl9pPr marL="2057149" indent="0">
              <a:buNone/>
              <a:defRPr sz="506"/>
            </a:lvl9pPr>
          </a:lstStyle>
          <a:p>
            <a:pPr lvl="0"/>
            <a:r>
              <a:rPr lang="en-US"/>
              <a:t>Edit Master text styles</a:t>
            </a:r>
          </a:p>
        </p:txBody>
      </p:sp>
      <p:sp>
        <p:nvSpPr>
          <p:cNvPr id="5" name="Date Placeholder 4"/>
          <p:cNvSpPr>
            <a:spLocks noGrp="1"/>
          </p:cNvSpPr>
          <p:nvPr>
            <p:ph type="dt" sz="half" idx="10"/>
          </p:nvPr>
        </p:nvSpPr>
        <p:spPr/>
        <p:txBody>
          <a:bodyPr/>
          <a:lstStyle/>
          <a:p>
            <a:fld id="{83829175-527E-46A3-863C-1BB1F163B849}" type="datetimeFigureOut">
              <a:rPr lang="en-US" smtClean="0"/>
              <a:pPr/>
              <a:t>7/13/2017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5137D0E-4A4F-4307-8994-C1891D747D59}" type="slidenum">
              <a:rPr lang="en-US" smtClean="0"/>
              <a:pPr/>
              <a:t>‹#›</a:t>
            </a:fld>
            <a:endParaRPr lang="en-US" dirty="0"/>
          </a:p>
        </p:txBody>
      </p:sp>
    </p:spTree>
    <p:extLst>
      <p:ext uri="{BB962C8B-B14F-4D97-AF65-F5344CB8AC3E}">
        <p14:creationId xmlns:p14="http://schemas.microsoft.com/office/powerpoint/2010/main" val="2535716682"/>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 name="Group 5"/>
          <p:cNvGrpSpPr/>
          <p:nvPr/>
        </p:nvGrpSpPr>
        <p:grpSpPr>
          <a:xfrm>
            <a:off x="-1191" y="0"/>
            <a:ext cx="6859191" cy="5145599"/>
            <a:chOff x="-1588" y="0"/>
            <a:chExt cx="9145588" cy="6860798"/>
          </a:xfrm>
        </p:grpSpPr>
        <p:sp>
          <p:nvSpPr>
            <p:cNvPr id="9" name="Rectangle 8"/>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649831" y="1669878"/>
            <a:ext cx="4438259" cy="1913158"/>
          </a:xfrm>
        </p:spPr>
        <p:txBody>
          <a:bodyPr anchor="b"/>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649831" y="3583035"/>
            <a:ext cx="4438259" cy="646065"/>
          </a:xfrm>
        </p:spPr>
        <p:txBody>
          <a:bodyPr anchor="t"/>
          <a:lstStyle>
            <a:lvl1pPr marL="0" indent="0" algn="l">
              <a:buNone/>
              <a:defRPr cap="all">
                <a:solidFill>
                  <a:schemeClr val="accent1">
                    <a:lumMod val="60000"/>
                    <a:lumOff val="4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5623561" y="1371601"/>
            <a:ext cx="742949" cy="171494"/>
          </a:xfrm>
        </p:spPr>
        <p:txBody>
          <a:bodyPr anchor="t"/>
          <a:lstStyle>
            <a:lvl1pPr algn="l">
              <a:defRPr b="0" i="0">
                <a:solidFill>
                  <a:schemeClr val="bg1">
                    <a:alpha val="60000"/>
                  </a:schemeClr>
                </a:solidFill>
              </a:defRPr>
            </a:lvl1pPr>
          </a:lstStyle>
          <a:p>
            <a:fld id="{117BB654-CA8C-4F6B-BCBB-E9D6A2576F79}" type="datetimeFigureOut">
              <a:rPr lang="en-US" smtClean="0"/>
              <a:t>7/13/2017</a:t>
            </a:fld>
            <a:endParaRPr lang="en-US"/>
          </a:p>
        </p:txBody>
      </p:sp>
      <p:sp>
        <p:nvSpPr>
          <p:cNvPr id="5" name="Footer Placeholder 4"/>
          <p:cNvSpPr>
            <a:spLocks noGrp="1"/>
          </p:cNvSpPr>
          <p:nvPr>
            <p:ph type="ftr" sz="quarter" idx="11"/>
          </p:nvPr>
        </p:nvSpPr>
        <p:spPr bwMode="gray">
          <a:xfrm rot="5400000">
            <a:off x="4677157" y="2448306"/>
            <a:ext cx="2894846" cy="171495"/>
          </a:xfrm>
        </p:spPr>
        <p:txBody>
          <a:bodyPr/>
          <a:lstStyle>
            <a:lvl1pPr>
              <a:defRPr b="0" i="0">
                <a:solidFill>
                  <a:schemeClr val="bg1">
                    <a:alpha val="60000"/>
                  </a:schemeClr>
                </a:solidFill>
              </a:defRPr>
            </a:lvl1pPr>
          </a:lstStyle>
          <a:p>
            <a:endParaRPr lang="en-US"/>
          </a:p>
        </p:txBody>
      </p:sp>
      <p:sp>
        <p:nvSpPr>
          <p:cNvPr id="11" name="Rectangle 10"/>
          <p:cNvSpPr/>
          <p:nvPr/>
        </p:nvSpPr>
        <p:spPr>
          <a:xfrm>
            <a:off x="5809233" y="0"/>
            <a:ext cx="514350" cy="82459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 name="Slide Number Placeholder 5"/>
          <p:cNvSpPr>
            <a:spLocks noGrp="1"/>
          </p:cNvSpPr>
          <p:nvPr>
            <p:ph type="sldNum" sz="quarter" idx="12"/>
          </p:nvPr>
        </p:nvSpPr>
        <p:spPr>
          <a:xfrm>
            <a:off x="5758962" y="221798"/>
            <a:ext cx="593481" cy="575765"/>
          </a:xfrm>
          <a:prstGeom prst="rect">
            <a:avLst/>
          </a:prstGeom>
        </p:spPr>
        <p:txBody>
          <a:bodyPr anchor="b"/>
          <a:lstStyle>
            <a:lvl1pPr algn="ctr">
              <a:defRPr sz="2100"/>
            </a:lvl1pPr>
          </a:lstStyle>
          <a:p>
            <a:fld id="{C6EBB37A-15FB-4690-944C-0B81A20437B3}" type="slidenum">
              <a:rPr lang="en-US" smtClean="0"/>
              <a:t>‹#›</a:t>
            </a:fld>
            <a:endParaRPr lang="en-US"/>
          </a:p>
        </p:txBody>
      </p:sp>
      <p:pic>
        <p:nvPicPr>
          <p:cNvPr id="7" name="Picture 6"/>
          <p:cNvPicPr>
            <a:picLocks noChangeAspect="1"/>
          </p:cNvPicPr>
          <p:nvPr userDrawn="1"/>
        </p:nvPicPr>
        <p:blipFill>
          <a:blip r:embed="rId3"/>
          <a:stretch>
            <a:fillRect/>
          </a:stretch>
        </p:blipFill>
        <p:spPr>
          <a:xfrm>
            <a:off x="5877099" y="288223"/>
            <a:ext cx="378619" cy="442913"/>
          </a:xfrm>
          <a:prstGeom prst="rect">
            <a:avLst/>
          </a:prstGeom>
        </p:spPr>
      </p:pic>
      <p:pic>
        <p:nvPicPr>
          <p:cNvPr id="18" name="Picture 2" descr="Image result for university of minnesota">
            <a:extLst>
              <a:ext uri="{FF2B5EF4-FFF2-40B4-BE49-F238E27FC236}">
                <a16:creationId xmlns:a16="http://schemas.microsoft.com/office/drawing/2014/main" id="{A689E230-0B9B-42A1-89DE-0BA855FF309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809993" y="1666"/>
            <a:ext cx="513590" cy="5135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result for university of minnesota">
            <a:extLst>
              <a:ext uri="{FF2B5EF4-FFF2-40B4-BE49-F238E27FC236}">
                <a16:creationId xmlns:a16="http://schemas.microsoft.com/office/drawing/2014/main" id="{D6194F96-8495-4EEF-B9FA-B23637B94C47}"/>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811862" y="141365"/>
            <a:ext cx="513590" cy="5135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mage result for university of minnesota">
            <a:extLst>
              <a:ext uri="{FF2B5EF4-FFF2-40B4-BE49-F238E27FC236}">
                <a16:creationId xmlns:a16="http://schemas.microsoft.com/office/drawing/2014/main" id="{36550233-86AE-41E0-9572-7344B7FAAD61}"/>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811862" y="257263"/>
            <a:ext cx="513590" cy="51359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Image result for university of minnesota">
            <a:extLst>
              <a:ext uri="{FF2B5EF4-FFF2-40B4-BE49-F238E27FC236}">
                <a16:creationId xmlns:a16="http://schemas.microsoft.com/office/drawing/2014/main" id="{FF9B8DCF-E4B6-4CB2-AE58-73B90F89E391}"/>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811862" y="333455"/>
            <a:ext cx="513590" cy="513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360125"/>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2686" y="457200"/>
            <a:ext cx="2016094" cy="3903624"/>
          </a:xfrm>
          <a:prstGeom prst="rect">
            <a:avLst/>
          </a:prstGeom>
        </p:spPr>
      </p:pic>
      <p:sp>
        <p:nvSpPr>
          <p:cNvPr id="2" name="Title 1"/>
          <p:cNvSpPr>
            <a:spLocks noGrp="1"/>
          </p:cNvSpPr>
          <p:nvPr>
            <p:ph type="title"/>
          </p:nvPr>
        </p:nvSpPr>
        <p:spPr>
          <a:xfrm>
            <a:off x="514010" y="457442"/>
            <a:ext cx="3338409" cy="1372004"/>
          </a:xfrm>
        </p:spPr>
        <p:txBody>
          <a:bodyPr anchor="b">
            <a:noAutofit/>
          </a:bodyPr>
          <a:lstStyle>
            <a:lvl1pPr algn="ctr">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186435" y="572776"/>
            <a:ext cx="1842610" cy="3684617"/>
          </a:xfrm>
          <a:effectLst>
            <a:outerShdw blurRad="38100" dist="25400" dir="4440000">
              <a:srgbClr val="000000">
                <a:alpha val="36000"/>
              </a:srgbClr>
            </a:outerShdw>
          </a:effectLst>
        </p:spPr>
        <p:txBody>
          <a:bodyPr anchor="t">
            <a:normAutofit/>
          </a:bodyPr>
          <a:lstStyle>
            <a:lvl1pPr marL="0" indent="0" algn="ctr">
              <a:buNone/>
              <a:defRPr sz="900"/>
            </a:lvl1pPr>
            <a:lvl2pPr marL="257144" indent="0">
              <a:buNone/>
              <a:defRPr sz="900"/>
            </a:lvl2pPr>
            <a:lvl3pPr marL="514287" indent="0">
              <a:buNone/>
              <a:defRPr sz="900"/>
            </a:lvl3pPr>
            <a:lvl4pPr marL="771431" indent="0">
              <a:buNone/>
              <a:defRPr sz="900"/>
            </a:lvl4pPr>
            <a:lvl5pPr marL="1028574" indent="0">
              <a:buNone/>
              <a:defRPr sz="900"/>
            </a:lvl5pPr>
            <a:lvl6pPr marL="1285718" indent="0">
              <a:buNone/>
              <a:defRPr sz="900"/>
            </a:lvl6pPr>
            <a:lvl7pPr marL="1542861" indent="0">
              <a:buNone/>
              <a:defRPr sz="900"/>
            </a:lvl7pPr>
            <a:lvl8pPr marL="1800005" indent="0">
              <a:buNone/>
              <a:defRPr sz="900"/>
            </a:lvl8pPr>
            <a:lvl9pPr marL="2057149" indent="0">
              <a:buNone/>
              <a:defRPr sz="900"/>
            </a:lvl9pPr>
          </a:lstStyle>
          <a:p>
            <a:r>
              <a:rPr lang="en-US"/>
              <a:t>Click icon to add picture</a:t>
            </a:r>
            <a:endParaRPr lang="en-US" dirty="0"/>
          </a:p>
        </p:txBody>
      </p:sp>
      <p:sp>
        <p:nvSpPr>
          <p:cNvPr id="4" name="Text Placeholder 3"/>
          <p:cNvSpPr>
            <a:spLocks noGrp="1"/>
          </p:cNvSpPr>
          <p:nvPr>
            <p:ph type="body" sz="half" idx="2"/>
          </p:nvPr>
        </p:nvSpPr>
        <p:spPr>
          <a:xfrm>
            <a:off x="514010" y="1829445"/>
            <a:ext cx="3338409" cy="2532101"/>
          </a:xfrm>
        </p:spPr>
        <p:txBody>
          <a:bodyPr anchor="t">
            <a:normAutofit/>
          </a:bodyPr>
          <a:lstStyle>
            <a:lvl1pPr marL="0" indent="0" algn="ctr">
              <a:buNone/>
              <a:defRPr sz="900"/>
            </a:lvl1pPr>
            <a:lvl2pPr marL="257144" indent="0">
              <a:buNone/>
              <a:defRPr sz="675"/>
            </a:lvl2pPr>
            <a:lvl3pPr marL="514287" indent="0">
              <a:buNone/>
              <a:defRPr sz="563"/>
            </a:lvl3pPr>
            <a:lvl4pPr marL="771431" indent="0">
              <a:buNone/>
              <a:defRPr sz="506"/>
            </a:lvl4pPr>
            <a:lvl5pPr marL="1028574" indent="0">
              <a:buNone/>
              <a:defRPr sz="506"/>
            </a:lvl5pPr>
            <a:lvl6pPr marL="1285718" indent="0">
              <a:buNone/>
              <a:defRPr sz="506"/>
            </a:lvl6pPr>
            <a:lvl7pPr marL="1542861" indent="0">
              <a:buNone/>
              <a:defRPr sz="506"/>
            </a:lvl7pPr>
            <a:lvl8pPr marL="1800005" indent="0">
              <a:buNone/>
              <a:defRPr sz="506"/>
            </a:lvl8pPr>
            <a:lvl9pPr marL="2057149" indent="0">
              <a:buNone/>
              <a:defRPr sz="506"/>
            </a:lvl9pPr>
          </a:lstStyle>
          <a:p>
            <a:pPr lvl="0"/>
            <a:r>
              <a:rPr lang="en-US"/>
              <a:t>Edit Master text styles</a:t>
            </a:r>
          </a:p>
        </p:txBody>
      </p:sp>
      <p:sp>
        <p:nvSpPr>
          <p:cNvPr id="5" name="Date Placeholder 4"/>
          <p:cNvSpPr>
            <a:spLocks noGrp="1"/>
          </p:cNvSpPr>
          <p:nvPr>
            <p:ph type="dt" sz="half" idx="10"/>
          </p:nvPr>
        </p:nvSpPr>
        <p:spPr/>
        <p:txBody>
          <a:bodyPr/>
          <a:lstStyle/>
          <a:p>
            <a:fld id="{70430F3F-AD86-477E-8DAC-43538E2D1C71}" type="datetimeFigureOut">
              <a:rPr lang="en-US" smtClean="0"/>
              <a:t>7/13/2017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D3C383-0BD6-4855-B8F2-D71C00ADC447}" type="slidenum">
              <a:rPr lang="en-US" smtClean="0"/>
              <a:t>‹#›</a:t>
            </a:fld>
            <a:endParaRPr lang="en-US"/>
          </a:p>
        </p:txBody>
      </p:sp>
    </p:spTree>
    <p:extLst>
      <p:ext uri="{BB962C8B-B14F-4D97-AF65-F5344CB8AC3E}">
        <p14:creationId xmlns:p14="http://schemas.microsoft.com/office/powerpoint/2010/main" val="1767605565"/>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309" y="410855"/>
            <a:ext cx="5704762" cy="2862605"/>
          </a:xfrm>
          <a:prstGeom prst="rect">
            <a:avLst/>
          </a:prstGeom>
        </p:spPr>
      </p:pic>
      <p:sp>
        <p:nvSpPr>
          <p:cNvPr id="2" name="Title 1"/>
          <p:cNvSpPr>
            <a:spLocks noGrp="1"/>
          </p:cNvSpPr>
          <p:nvPr>
            <p:ph type="title"/>
          </p:nvPr>
        </p:nvSpPr>
        <p:spPr>
          <a:xfrm>
            <a:off x="514016" y="3423941"/>
            <a:ext cx="5824871" cy="407604"/>
          </a:xfrm>
        </p:spPr>
        <p:txBody>
          <a:bodyPr anchor="b">
            <a:normAutofit/>
          </a:bodyPr>
          <a:lstStyle>
            <a:lvl1pPr algn="ctr">
              <a:defRPr sz="1575"/>
            </a:lvl1pPr>
          </a:lstStyle>
          <a:p>
            <a:r>
              <a:rPr lang="en-US"/>
              <a:t>Click to edit Master title style</a:t>
            </a:r>
            <a:endParaRPr lang="en-US" dirty="0"/>
          </a:p>
        </p:txBody>
      </p:sp>
      <p:sp>
        <p:nvSpPr>
          <p:cNvPr id="3" name="Picture Placeholder 2"/>
          <p:cNvSpPr>
            <a:spLocks noGrp="1" noChangeAspect="1"/>
          </p:cNvSpPr>
          <p:nvPr>
            <p:ph type="pic" idx="1"/>
          </p:nvPr>
        </p:nvSpPr>
        <p:spPr>
          <a:xfrm>
            <a:off x="657759" y="521258"/>
            <a:ext cx="5538007" cy="2644253"/>
          </a:xfrm>
          <a:effectLst>
            <a:outerShdw blurRad="38100" dist="25400" dir="4440000">
              <a:srgbClr val="000000">
                <a:alpha val="36000"/>
              </a:srgbClr>
            </a:outerShdw>
          </a:effectLst>
        </p:spPr>
        <p:txBody>
          <a:bodyPr anchor="t">
            <a:normAutofit/>
          </a:bodyPr>
          <a:lstStyle>
            <a:lvl1pPr marL="0" indent="0" algn="ctr">
              <a:buNone/>
              <a:defRPr sz="1125"/>
            </a:lvl1pPr>
            <a:lvl2pPr marL="257144" indent="0">
              <a:buNone/>
              <a:defRPr sz="1125"/>
            </a:lvl2pPr>
            <a:lvl3pPr marL="514287" indent="0">
              <a:buNone/>
              <a:defRPr sz="1125"/>
            </a:lvl3pPr>
            <a:lvl4pPr marL="771431" indent="0">
              <a:buNone/>
              <a:defRPr sz="1125"/>
            </a:lvl4pPr>
            <a:lvl5pPr marL="1028574" indent="0">
              <a:buNone/>
              <a:defRPr sz="1125"/>
            </a:lvl5pPr>
            <a:lvl6pPr marL="1285718" indent="0">
              <a:buNone/>
              <a:defRPr sz="1125"/>
            </a:lvl6pPr>
            <a:lvl7pPr marL="1542861" indent="0">
              <a:buNone/>
              <a:defRPr sz="1125"/>
            </a:lvl7pPr>
            <a:lvl8pPr marL="1800005" indent="0">
              <a:buNone/>
              <a:defRPr sz="1125"/>
            </a:lvl8pPr>
            <a:lvl9pPr marL="2057149" indent="0">
              <a:buNone/>
              <a:defRPr sz="1125"/>
            </a:lvl9pPr>
          </a:lstStyle>
          <a:p>
            <a:r>
              <a:rPr lang="en-US"/>
              <a:t>Click icon to add picture</a:t>
            </a:r>
            <a:endParaRPr lang="en-US" dirty="0"/>
          </a:p>
        </p:txBody>
      </p:sp>
      <p:sp>
        <p:nvSpPr>
          <p:cNvPr id="4" name="Text Placeholder 3"/>
          <p:cNvSpPr>
            <a:spLocks noGrp="1"/>
          </p:cNvSpPr>
          <p:nvPr>
            <p:ph type="body" sz="half" idx="2"/>
          </p:nvPr>
        </p:nvSpPr>
        <p:spPr>
          <a:xfrm>
            <a:off x="514010" y="3831546"/>
            <a:ext cx="5823991" cy="511854"/>
          </a:xfrm>
        </p:spPr>
        <p:txBody>
          <a:bodyPr anchor="t"/>
          <a:lstStyle>
            <a:lvl1pPr marL="0" indent="0" algn="ctr">
              <a:buNone/>
              <a:defRPr sz="900"/>
            </a:lvl1pPr>
            <a:lvl2pPr marL="257144" indent="0">
              <a:buNone/>
              <a:defRPr sz="788"/>
            </a:lvl2pPr>
            <a:lvl3pPr marL="514287" indent="0">
              <a:buNone/>
              <a:defRPr sz="675"/>
            </a:lvl3pPr>
            <a:lvl4pPr marL="771431" indent="0">
              <a:buNone/>
              <a:defRPr sz="563"/>
            </a:lvl4pPr>
            <a:lvl5pPr marL="1028574" indent="0">
              <a:buNone/>
              <a:defRPr sz="563"/>
            </a:lvl5pPr>
            <a:lvl6pPr marL="1285718" indent="0">
              <a:buNone/>
              <a:defRPr sz="563"/>
            </a:lvl6pPr>
            <a:lvl7pPr marL="1542861" indent="0">
              <a:buNone/>
              <a:defRPr sz="563"/>
            </a:lvl7pPr>
            <a:lvl8pPr marL="1800005" indent="0">
              <a:buNone/>
              <a:defRPr sz="563"/>
            </a:lvl8pPr>
            <a:lvl9pPr marL="2057149"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fld id="{83829175-527E-46A3-863C-1BB1F163B849}" type="datetimeFigureOut">
              <a:rPr lang="en-US" smtClean="0"/>
              <a:pPr/>
              <a:t>7/13/2017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5137D0E-4A4F-4307-8994-C1891D747D59}" type="slidenum">
              <a:rPr lang="en-US" smtClean="0"/>
              <a:pPr/>
              <a:t>‹#›</a:t>
            </a:fld>
            <a:endParaRPr lang="en-US" dirty="0"/>
          </a:p>
        </p:txBody>
      </p:sp>
    </p:spTree>
    <p:extLst>
      <p:ext uri="{BB962C8B-B14F-4D97-AF65-F5344CB8AC3E}">
        <p14:creationId xmlns:p14="http://schemas.microsoft.com/office/powerpoint/2010/main" val="4072229588"/>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14010" y="456328"/>
            <a:ext cx="5823991" cy="2650758"/>
          </a:xfrm>
        </p:spPr>
        <p:txBody>
          <a:bodyPr anchor="ctr"/>
          <a:lstStyle>
            <a:lvl1pPr>
              <a:defRPr sz="1800"/>
            </a:lvl1pPr>
          </a:lstStyle>
          <a:p>
            <a:r>
              <a:rPr lang="en-US"/>
              <a:t>Click to edit Master title style</a:t>
            </a:r>
            <a:endParaRPr lang="en-US" dirty="0"/>
          </a:p>
        </p:txBody>
      </p:sp>
      <p:sp>
        <p:nvSpPr>
          <p:cNvPr id="4" name="Text Placeholder 3"/>
          <p:cNvSpPr>
            <a:spLocks noGrp="1"/>
          </p:cNvSpPr>
          <p:nvPr>
            <p:ph type="body" sz="half" idx="2"/>
          </p:nvPr>
        </p:nvSpPr>
        <p:spPr>
          <a:xfrm>
            <a:off x="514009" y="3221385"/>
            <a:ext cx="5823992" cy="1126370"/>
          </a:xfrm>
        </p:spPr>
        <p:txBody>
          <a:bodyPr anchor="ctr"/>
          <a:lstStyle>
            <a:lvl1pPr marL="0" indent="0" algn="ctr">
              <a:buNone/>
              <a:defRPr sz="900"/>
            </a:lvl1pPr>
            <a:lvl2pPr marL="257144" indent="0">
              <a:buNone/>
              <a:defRPr sz="788"/>
            </a:lvl2pPr>
            <a:lvl3pPr marL="514287" indent="0">
              <a:buNone/>
              <a:defRPr sz="675"/>
            </a:lvl3pPr>
            <a:lvl4pPr marL="771431" indent="0">
              <a:buNone/>
              <a:defRPr sz="563"/>
            </a:lvl4pPr>
            <a:lvl5pPr marL="1028574" indent="0">
              <a:buNone/>
              <a:defRPr sz="563"/>
            </a:lvl5pPr>
            <a:lvl6pPr marL="1285718" indent="0">
              <a:buNone/>
              <a:defRPr sz="563"/>
            </a:lvl6pPr>
            <a:lvl7pPr marL="1542861" indent="0">
              <a:buNone/>
              <a:defRPr sz="563"/>
            </a:lvl7pPr>
            <a:lvl8pPr marL="1800005" indent="0">
              <a:buNone/>
              <a:defRPr sz="563"/>
            </a:lvl8pPr>
            <a:lvl9pPr marL="2057149"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fld id="{83829175-527E-46A3-863C-1BB1F163B849}" type="datetimeFigureOut">
              <a:rPr lang="en-US" smtClean="0"/>
              <a:pPr/>
              <a:t>7/13/2017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5137D0E-4A4F-4307-8994-C1891D747D59}" type="slidenum">
              <a:rPr lang="en-US" smtClean="0"/>
              <a:pPr/>
              <a:t>‹#›</a:t>
            </a:fld>
            <a:endParaRPr lang="en-US" dirty="0"/>
          </a:p>
        </p:txBody>
      </p:sp>
    </p:spTree>
    <p:extLst>
      <p:ext uri="{BB962C8B-B14F-4D97-AF65-F5344CB8AC3E}">
        <p14:creationId xmlns:p14="http://schemas.microsoft.com/office/powerpoint/2010/main" val="3970517231"/>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495" y="457200"/>
            <a:ext cx="5232798" cy="2244678"/>
          </a:xfrm>
        </p:spPr>
        <p:txBody>
          <a:bodyPr anchor="ctr"/>
          <a:lstStyle>
            <a:lvl1pPr>
              <a:defRPr sz="1800"/>
            </a:lvl1pPr>
          </a:lstStyle>
          <a:p>
            <a:r>
              <a:rPr lang="en-US"/>
              <a:t>Click to edit Master title style</a:t>
            </a:r>
            <a:endParaRPr lang="en-US" dirty="0"/>
          </a:p>
        </p:txBody>
      </p:sp>
      <p:sp>
        <p:nvSpPr>
          <p:cNvPr id="12" name="Text Placeholder 3"/>
          <p:cNvSpPr>
            <a:spLocks noGrp="1"/>
          </p:cNvSpPr>
          <p:nvPr>
            <p:ph type="body" sz="half" idx="13"/>
          </p:nvPr>
        </p:nvSpPr>
        <p:spPr>
          <a:xfrm>
            <a:off x="967862" y="2707525"/>
            <a:ext cx="4923168" cy="399562"/>
          </a:xfrm>
        </p:spPr>
        <p:txBody>
          <a:bodyPr anchor="t">
            <a:normAutofit/>
          </a:bodyPr>
          <a:lstStyle>
            <a:lvl1pPr marL="0" indent="0" algn="r">
              <a:buNone/>
              <a:defRPr sz="788"/>
            </a:lvl1pPr>
            <a:lvl2pPr marL="257144" indent="0">
              <a:buNone/>
              <a:defRPr sz="788"/>
            </a:lvl2pPr>
            <a:lvl3pPr marL="514287" indent="0">
              <a:buNone/>
              <a:defRPr sz="675"/>
            </a:lvl3pPr>
            <a:lvl4pPr marL="771431" indent="0">
              <a:buNone/>
              <a:defRPr sz="563"/>
            </a:lvl4pPr>
            <a:lvl5pPr marL="1028574" indent="0">
              <a:buNone/>
              <a:defRPr sz="563"/>
            </a:lvl5pPr>
            <a:lvl6pPr marL="1285718" indent="0">
              <a:buNone/>
              <a:defRPr sz="563"/>
            </a:lvl6pPr>
            <a:lvl7pPr marL="1542861" indent="0">
              <a:buNone/>
              <a:defRPr sz="563"/>
            </a:lvl7pPr>
            <a:lvl8pPr marL="1800005" indent="0">
              <a:buNone/>
              <a:defRPr sz="563"/>
            </a:lvl8pPr>
            <a:lvl9pPr marL="2057149" indent="0">
              <a:buNone/>
              <a:defRPr sz="563"/>
            </a:lvl9pPr>
          </a:lstStyle>
          <a:p>
            <a:pPr lvl="0"/>
            <a:r>
              <a:rPr lang="en-US"/>
              <a:t>Edit Master text styles</a:t>
            </a:r>
          </a:p>
        </p:txBody>
      </p:sp>
      <p:sp>
        <p:nvSpPr>
          <p:cNvPr id="4" name="Text Placeholder 3"/>
          <p:cNvSpPr>
            <a:spLocks noGrp="1"/>
          </p:cNvSpPr>
          <p:nvPr>
            <p:ph type="body" sz="half" idx="2"/>
          </p:nvPr>
        </p:nvSpPr>
        <p:spPr>
          <a:xfrm>
            <a:off x="514009" y="3228265"/>
            <a:ext cx="5823992" cy="1117122"/>
          </a:xfrm>
        </p:spPr>
        <p:txBody>
          <a:bodyPr anchor="ctr">
            <a:normAutofit/>
          </a:bodyPr>
          <a:lstStyle>
            <a:lvl1pPr marL="0" indent="0" algn="ctr">
              <a:buNone/>
              <a:defRPr sz="900"/>
            </a:lvl1pPr>
            <a:lvl2pPr marL="257144" indent="0">
              <a:buNone/>
              <a:defRPr sz="788"/>
            </a:lvl2pPr>
            <a:lvl3pPr marL="514287" indent="0">
              <a:buNone/>
              <a:defRPr sz="675"/>
            </a:lvl3pPr>
            <a:lvl4pPr marL="771431" indent="0">
              <a:buNone/>
              <a:defRPr sz="563"/>
            </a:lvl4pPr>
            <a:lvl5pPr marL="1028574" indent="0">
              <a:buNone/>
              <a:defRPr sz="563"/>
            </a:lvl5pPr>
            <a:lvl6pPr marL="1285718" indent="0">
              <a:buNone/>
              <a:defRPr sz="563"/>
            </a:lvl6pPr>
            <a:lvl7pPr marL="1542861" indent="0">
              <a:buNone/>
              <a:defRPr sz="563"/>
            </a:lvl7pPr>
            <a:lvl8pPr marL="1800005" indent="0">
              <a:buNone/>
              <a:defRPr sz="563"/>
            </a:lvl8pPr>
            <a:lvl9pPr marL="2057149"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fld id="{83829175-527E-46A3-863C-1BB1F163B849}" type="datetimeFigureOut">
              <a:rPr lang="en-US" smtClean="0"/>
              <a:pPr/>
              <a:t>7/13/2017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5137D0E-4A4F-4307-8994-C1891D747D59}" type="slidenum">
              <a:rPr lang="en-US" smtClean="0"/>
              <a:pPr/>
              <a:t>‹#›</a:t>
            </a:fld>
            <a:endParaRPr lang="en-US" dirty="0"/>
          </a:p>
        </p:txBody>
      </p:sp>
      <p:sp>
        <p:nvSpPr>
          <p:cNvPr id="11" name="TextBox 10"/>
          <p:cNvSpPr txBox="1"/>
          <p:nvPr/>
        </p:nvSpPr>
        <p:spPr>
          <a:xfrm>
            <a:off x="557213" y="663597"/>
            <a:ext cx="342900" cy="438582"/>
          </a:xfrm>
          <a:prstGeom prst="rect">
            <a:avLst/>
          </a:prstGeom>
        </p:spPr>
        <p:txBody>
          <a:bodyPr vert="horz" lIns="51435" tIns="25717" rIns="51435" bIns="25717"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4500" dirty="0">
                <a:solidFill>
                  <a:schemeClr val="tx1"/>
                </a:solidFill>
                <a:effectLst/>
              </a:rPr>
              <a:t>“</a:t>
            </a:r>
          </a:p>
        </p:txBody>
      </p:sp>
      <p:sp>
        <p:nvSpPr>
          <p:cNvPr id="13" name="TextBox 12"/>
          <p:cNvSpPr txBox="1"/>
          <p:nvPr/>
        </p:nvSpPr>
        <p:spPr>
          <a:xfrm>
            <a:off x="5908903" y="2196194"/>
            <a:ext cx="342900" cy="438582"/>
          </a:xfrm>
          <a:prstGeom prst="rect">
            <a:avLst/>
          </a:prstGeom>
        </p:spPr>
        <p:txBody>
          <a:bodyPr vert="horz" lIns="51435" tIns="25717" rIns="51435" bIns="25717"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4500" dirty="0">
                <a:solidFill>
                  <a:schemeClr val="tx1"/>
                </a:solidFill>
                <a:effectLst/>
              </a:rPr>
              <a:t>”</a:t>
            </a:r>
          </a:p>
        </p:txBody>
      </p:sp>
    </p:spTree>
    <p:extLst>
      <p:ext uri="{BB962C8B-B14F-4D97-AF65-F5344CB8AC3E}">
        <p14:creationId xmlns:p14="http://schemas.microsoft.com/office/powerpoint/2010/main" val="614087216"/>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14009" y="1595208"/>
            <a:ext cx="5823992" cy="1883876"/>
          </a:xfrm>
        </p:spPr>
        <p:txBody>
          <a:bodyPr anchor="b"/>
          <a:lstStyle>
            <a:lvl1pPr>
              <a:defRPr sz="1800"/>
            </a:lvl1pPr>
          </a:lstStyle>
          <a:p>
            <a:r>
              <a:rPr lang="en-US"/>
              <a:t>Click to edit Master title style</a:t>
            </a:r>
            <a:endParaRPr lang="en-US" dirty="0"/>
          </a:p>
        </p:txBody>
      </p:sp>
      <p:sp>
        <p:nvSpPr>
          <p:cNvPr id="4" name="Text Placeholder 3"/>
          <p:cNvSpPr>
            <a:spLocks noGrp="1"/>
          </p:cNvSpPr>
          <p:nvPr>
            <p:ph type="body" sz="half" idx="2"/>
          </p:nvPr>
        </p:nvSpPr>
        <p:spPr>
          <a:xfrm>
            <a:off x="514004" y="3487917"/>
            <a:ext cx="5823112" cy="855483"/>
          </a:xfrm>
        </p:spPr>
        <p:txBody>
          <a:bodyPr anchor="t"/>
          <a:lstStyle>
            <a:lvl1pPr marL="0" indent="0" algn="ctr">
              <a:buNone/>
              <a:defRPr sz="900"/>
            </a:lvl1pPr>
            <a:lvl2pPr marL="257144" indent="0">
              <a:buNone/>
              <a:defRPr sz="788"/>
            </a:lvl2pPr>
            <a:lvl3pPr marL="514287" indent="0">
              <a:buNone/>
              <a:defRPr sz="675"/>
            </a:lvl3pPr>
            <a:lvl4pPr marL="771431" indent="0">
              <a:buNone/>
              <a:defRPr sz="563"/>
            </a:lvl4pPr>
            <a:lvl5pPr marL="1028574" indent="0">
              <a:buNone/>
              <a:defRPr sz="563"/>
            </a:lvl5pPr>
            <a:lvl6pPr marL="1285718" indent="0">
              <a:buNone/>
              <a:defRPr sz="563"/>
            </a:lvl6pPr>
            <a:lvl7pPr marL="1542861" indent="0">
              <a:buNone/>
              <a:defRPr sz="563"/>
            </a:lvl7pPr>
            <a:lvl8pPr marL="1800005" indent="0">
              <a:buNone/>
              <a:defRPr sz="563"/>
            </a:lvl8pPr>
            <a:lvl9pPr marL="2057149"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fld id="{83829175-527E-46A3-863C-1BB1F163B849}" type="datetimeFigureOut">
              <a:rPr lang="en-US" smtClean="0"/>
              <a:pPr/>
              <a:t>7/13/2017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5137D0E-4A4F-4307-8994-C1891D747D59}" type="slidenum">
              <a:rPr lang="en-US" smtClean="0"/>
              <a:pPr/>
              <a:t>‹#›</a:t>
            </a:fld>
            <a:endParaRPr lang="en-US" dirty="0"/>
          </a:p>
        </p:txBody>
      </p:sp>
    </p:spTree>
    <p:extLst>
      <p:ext uri="{BB962C8B-B14F-4D97-AF65-F5344CB8AC3E}">
        <p14:creationId xmlns:p14="http://schemas.microsoft.com/office/powerpoint/2010/main" val="3809364412"/>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514010" y="457200"/>
            <a:ext cx="5823991" cy="7278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514010" y="1414462"/>
            <a:ext cx="1856803" cy="432197"/>
          </a:xfrm>
        </p:spPr>
        <p:txBody>
          <a:bodyPr anchor="b">
            <a:noAutofit/>
          </a:bodyPr>
          <a:lstStyle>
            <a:lvl1pPr marL="0" indent="0" algn="ctr">
              <a:buNone/>
              <a:defRPr sz="1350" b="0">
                <a:solidFill>
                  <a:schemeClr val="tx1"/>
                </a:solidFill>
              </a:defRPr>
            </a:lvl1pPr>
            <a:lvl2pPr marL="257144" indent="0">
              <a:buNone/>
              <a:defRPr sz="1125" b="1"/>
            </a:lvl2pPr>
            <a:lvl3pPr marL="514287" indent="0">
              <a:buNone/>
              <a:defRPr sz="1012" b="1"/>
            </a:lvl3pPr>
            <a:lvl4pPr marL="771431" indent="0">
              <a:buNone/>
              <a:defRPr sz="900" b="1"/>
            </a:lvl4pPr>
            <a:lvl5pPr marL="1028574" indent="0">
              <a:buNone/>
              <a:defRPr sz="900" b="1"/>
            </a:lvl5pPr>
            <a:lvl6pPr marL="1285718" indent="0">
              <a:buNone/>
              <a:defRPr sz="900" b="1"/>
            </a:lvl6pPr>
            <a:lvl7pPr marL="1542861" indent="0">
              <a:buNone/>
              <a:defRPr sz="900" b="1"/>
            </a:lvl7pPr>
            <a:lvl8pPr marL="1800005" indent="0">
              <a:buNone/>
              <a:defRPr sz="900" b="1"/>
            </a:lvl8pPr>
            <a:lvl9pPr marL="2057149" indent="0">
              <a:buNone/>
              <a:defRPr sz="900" b="1"/>
            </a:lvl9pPr>
          </a:lstStyle>
          <a:p>
            <a:pPr lvl="0"/>
            <a:r>
              <a:rPr lang="en-US"/>
              <a:t>Edit Master text styles</a:t>
            </a:r>
          </a:p>
        </p:txBody>
      </p:sp>
      <p:sp>
        <p:nvSpPr>
          <p:cNvPr id="8" name="Text Placeholder 3"/>
          <p:cNvSpPr>
            <a:spLocks noGrp="1"/>
          </p:cNvSpPr>
          <p:nvPr>
            <p:ph type="body" sz="half" idx="15"/>
          </p:nvPr>
        </p:nvSpPr>
        <p:spPr>
          <a:xfrm>
            <a:off x="514010" y="1928812"/>
            <a:ext cx="1856803" cy="2414588"/>
          </a:xfrm>
        </p:spPr>
        <p:txBody>
          <a:bodyPr anchor="t">
            <a:normAutofit/>
          </a:bodyPr>
          <a:lstStyle>
            <a:lvl1pPr marL="0" indent="0" algn="ctr">
              <a:buNone/>
              <a:defRPr sz="788"/>
            </a:lvl1pPr>
            <a:lvl2pPr marL="257144" indent="0">
              <a:buNone/>
              <a:defRPr sz="675"/>
            </a:lvl2pPr>
            <a:lvl3pPr marL="514287" indent="0">
              <a:buNone/>
              <a:defRPr sz="563"/>
            </a:lvl3pPr>
            <a:lvl4pPr marL="771431" indent="0">
              <a:buNone/>
              <a:defRPr sz="506"/>
            </a:lvl4pPr>
            <a:lvl5pPr marL="1028574" indent="0">
              <a:buNone/>
              <a:defRPr sz="506"/>
            </a:lvl5pPr>
            <a:lvl6pPr marL="1285718" indent="0">
              <a:buNone/>
              <a:defRPr sz="506"/>
            </a:lvl6pPr>
            <a:lvl7pPr marL="1542861" indent="0">
              <a:buNone/>
              <a:defRPr sz="506"/>
            </a:lvl7pPr>
            <a:lvl8pPr marL="1800005" indent="0">
              <a:buNone/>
              <a:defRPr sz="506"/>
            </a:lvl8pPr>
            <a:lvl9pPr marL="2057149" indent="0">
              <a:buNone/>
              <a:defRPr sz="506"/>
            </a:lvl9pPr>
          </a:lstStyle>
          <a:p>
            <a:pPr lvl="0"/>
            <a:r>
              <a:rPr lang="en-US"/>
              <a:t>Edit Master text styles</a:t>
            </a:r>
          </a:p>
        </p:txBody>
      </p:sp>
      <p:sp>
        <p:nvSpPr>
          <p:cNvPr id="9" name="Text Placeholder 4"/>
          <p:cNvSpPr>
            <a:spLocks noGrp="1"/>
          </p:cNvSpPr>
          <p:nvPr>
            <p:ph type="body" sz="quarter" idx="3"/>
          </p:nvPr>
        </p:nvSpPr>
        <p:spPr>
          <a:xfrm>
            <a:off x="2501275" y="1414462"/>
            <a:ext cx="1856803" cy="432197"/>
          </a:xfrm>
        </p:spPr>
        <p:txBody>
          <a:bodyPr anchor="b">
            <a:noAutofit/>
          </a:bodyPr>
          <a:lstStyle>
            <a:lvl1pPr marL="0" indent="0" algn="ctr">
              <a:buNone/>
              <a:defRPr sz="1350" b="0">
                <a:solidFill>
                  <a:schemeClr val="tx1"/>
                </a:solidFill>
              </a:defRPr>
            </a:lvl1pPr>
            <a:lvl2pPr marL="257144" indent="0">
              <a:buNone/>
              <a:defRPr sz="1125" b="1"/>
            </a:lvl2pPr>
            <a:lvl3pPr marL="514287" indent="0">
              <a:buNone/>
              <a:defRPr sz="1012" b="1"/>
            </a:lvl3pPr>
            <a:lvl4pPr marL="771431" indent="0">
              <a:buNone/>
              <a:defRPr sz="900" b="1"/>
            </a:lvl4pPr>
            <a:lvl5pPr marL="1028574" indent="0">
              <a:buNone/>
              <a:defRPr sz="900" b="1"/>
            </a:lvl5pPr>
            <a:lvl6pPr marL="1285718" indent="0">
              <a:buNone/>
              <a:defRPr sz="900" b="1"/>
            </a:lvl6pPr>
            <a:lvl7pPr marL="1542861" indent="0">
              <a:buNone/>
              <a:defRPr sz="900" b="1"/>
            </a:lvl7pPr>
            <a:lvl8pPr marL="1800005" indent="0">
              <a:buNone/>
              <a:defRPr sz="900" b="1"/>
            </a:lvl8pPr>
            <a:lvl9pPr marL="2057149" indent="0">
              <a:buNone/>
              <a:defRPr sz="900" b="1"/>
            </a:lvl9pPr>
          </a:lstStyle>
          <a:p>
            <a:pPr lvl="0"/>
            <a:r>
              <a:rPr lang="en-US"/>
              <a:t>Edit Master text styles</a:t>
            </a:r>
          </a:p>
        </p:txBody>
      </p:sp>
      <p:sp>
        <p:nvSpPr>
          <p:cNvPr id="10" name="Text Placeholder 3"/>
          <p:cNvSpPr>
            <a:spLocks noGrp="1"/>
          </p:cNvSpPr>
          <p:nvPr>
            <p:ph type="body" sz="half" idx="16"/>
          </p:nvPr>
        </p:nvSpPr>
        <p:spPr>
          <a:xfrm>
            <a:off x="2498308" y="1928812"/>
            <a:ext cx="1856803" cy="2414588"/>
          </a:xfrm>
        </p:spPr>
        <p:txBody>
          <a:bodyPr anchor="t">
            <a:normAutofit/>
          </a:bodyPr>
          <a:lstStyle>
            <a:lvl1pPr marL="0" indent="0" algn="ctr">
              <a:buNone/>
              <a:defRPr sz="788"/>
            </a:lvl1pPr>
            <a:lvl2pPr marL="257144" indent="0">
              <a:buNone/>
              <a:defRPr sz="675"/>
            </a:lvl2pPr>
            <a:lvl3pPr marL="514287" indent="0">
              <a:buNone/>
              <a:defRPr sz="563"/>
            </a:lvl3pPr>
            <a:lvl4pPr marL="771431" indent="0">
              <a:buNone/>
              <a:defRPr sz="506"/>
            </a:lvl4pPr>
            <a:lvl5pPr marL="1028574" indent="0">
              <a:buNone/>
              <a:defRPr sz="506"/>
            </a:lvl5pPr>
            <a:lvl6pPr marL="1285718" indent="0">
              <a:buNone/>
              <a:defRPr sz="506"/>
            </a:lvl6pPr>
            <a:lvl7pPr marL="1542861" indent="0">
              <a:buNone/>
              <a:defRPr sz="506"/>
            </a:lvl7pPr>
            <a:lvl8pPr marL="1800005" indent="0">
              <a:buNone/>
              <a:defRPr sz="506"/>
            </a:lvl8pPr>
            <a:lvl9pPr marL="2057149" indent="0">
              <a:buNone/>
              <a:defRPr sz="506"/>
            </a:lvl9pPr>
          </a:lstStyle>
          <a:p>
            <a:pPr lvl="0"/>
            <a:r>
              <a:rPr lang="en-US"/>
              <a:t>Edit Master text styles</a:t>
            </a:r>
          </a:p>
        </p:txBody>
      </p:sp>
      <p:sp>
        <p:nvSpPr>
          <p:cNvPr id="11" name="Text Placeholder 4"/>
          <p:cNvSpPr>
            <a:spLocks noGrp="1"/>
          </p:cNvSpPr>
          <p:nvPr>
            <p:ph type="body" sz="quarter" idx="13"/>
          </p:nvPr>
        </p:nvSpPr>
        <p:spPr>
          <a:xfrm>
            <a:off x="4481197" y="1414462"/>
            <a:ext cx="1856803" cy="432197"/>
          </a:xfrm>
        </p:spPr>
        <p:txBody>
          <a:bodyPr anchor="b">
            <a:noAutofit/>
          </a:bodyPr>
          <a:lstStyle>
            <a:lvl1pPr marL="0" indent="0" algn="ctr">
              <a:buNone/>
              <a:defRPr sz="1350" b="0">
                <a:solidFill>
                  <a:schemeClr val="tx1"/>
                </a:solidFill>
              </a:defRPr>
            </a:lvl1pPr>
            <a:lvl2pPr marL="257144" indent="0">
              <a:buNone/>
              <a:defRPr sz="1125" b="1"/>
            </a:lvl2pPr>
            <a:lvl3pPr marL="514287" indent="0">
              <a:buNone/>
              <a:defRPr sz="1012" b="1"/>
            </a:lvl3pPr>
            <a:lvl4pPr marL="771431" indent="0">
              <a:buNone/>
              <a:defRPr sz="900" b="1"/>
            </a:lvl4pPr>
            <a:lvl5pPr marL="1028574" indent="0">
              <a:buNone/>
              <a:defRPr sz="900" b="1"/>
            </a:lvl5pPr>
            <a:lvl6pPr marL="1285718" indent="0">
              <a:buNone/>
              <a:defRPr sz="900" b="1"/>
            </a:lvl6pPr>
            <a:lvl7pPr marL="1542861" indent="0">
              <a:buNone/>
              <a:defRPr sz="900" b="1"/>
            </a:lvl7pPr>
            <a:lvl8pPr marL="1800005" indent="0">
              <a:buNone/>
              <a:defRPr sz="900" b="1"/>
            </a:lvl8pPr>
            <a:lvl9pPr marL="2057149" indent="0">
              <a:buNone/>
              <a:defRPr sz="900" b="1"/>
            </a:lvl9pPr>
          </a:lstStyle>
          <a:p>
            <a:pPr lvl="0"/>
            <a:r>
              <a:rPr lang="en-US"/>
              <a:t>Edit Master text styles</a:t>
            </a:r>
          </a:p>
        </p:txBody>
      </p:sp>
      <p:sp>
        <p:nvSpPr>
          <p:cNvPr id="12" name="Text Placeholder 3"/>
          <p:cNvSpPr>
            <a:spLocks noGrp="1"/>
          </p:cNvSpPr>
          <p:nvPr>
            <p:ph type="body" sz="half" idx="17"/>
          </p:nvPr>
        </p:nvSpPr>
        <p:spPr>
          <a:xfrm>
            <a:off x="4481197" y="1928812"/>
            <a:ext cx="1856803" cy="2414588"/>
          </a:xfrm>
        </p:spPr>
        <p:txBody>
          <a:bodyPr anchor="t">
            <a:normAutofit/>
          </a:bodyPr>
          <a:lstStyle>
            <a:lvl1pPr marL="0" indent="0" algn="ctr">
              <a:buNone/>
              <a:defRPr sz="788"/>
            </a:lvl1pPr>
            <a:lvl2pPr marL="257144" indent="0">
              <a:buNone/>
              <a:defRPr sz="675"/>
            </a:lvl2pPr>
            <a:lvl3pPr marL="514287" indent="0">
              <a:buNone/>
              <a:defRPr sz="563"/>
            </a:lvl3pPr>
            <a:lvl4pPr marL="771431" indent="0">
              <a:buNone/>
              <a:defRPr sz="506"/>
            </a:lvl4pPr>
            <a:lvl5pPr marL="1028574" indent="0">
              <a:buNone/>
              <a:defRPr sz="506"/>
            </a:lvl5pPr>
            <a:lvl6pPr marL="1285718" indent="0">
              <a:buNone/>
              <a:defRPr sz="506"/>
            </a:lvl6pPr>
            <a:lvl7pPr marL="1542861" indent="0">
              <a:buNone/>
              <a:defRPr sz="506"/>
            </a:lvl7pPr>
            <a:lvl8pPr marL="1800005" indent="0">
              <a:buNone/>
              <a:defRPr sz="506"/>
            </a:lvl8pPr>
            <a:lvl9pPr marL="2057149" indent="0">
              <a:buNone/>
              <a:defRPr sz="506"/>
            </a:lvl9pPr>
          </a:lstStyle>
          <a:p>
            <a:pPr lvl="0"/>
            <a:r>
              <a:rPr lang="en-US"/>
              <a:t>Edit Master text styles</a:t>
            </a:r>
          </a:p>
        </p:txBody>
      </p:sp>
      <p:sp>
        <p:nvSpPr>
          <p:cNvPr id="3" name="Date Placeholder 2"/>
          <p:cNvSpPr>
            <a:spLocks noGrp="1"/>
          </p:cNvSpPr>
          <p:nvPr>
            <p:ph type="dt" sz="half" idx="10"/>
          </p:nvPr>
        </p:nvSpPr>
        <p:spPr/>
        <p:txBody>
          <a:bodyPr/>
          <a:lstStyle/>
          <a:p>
            <a:fld id="{83829175-527E-46A3-863C-1BB1F163B849}" type="datetimeFigureOut">
              <a:rPr lang="en-US" smtClean="0"/>
              <a:pPr/>
              <a:t>7/13/2017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5137D0E-4A4F-4307-8994-C1891D747D59}" type="slidenum">
              <a:rPr lang="en-US" smtClean="0"/>
              <a:pPr/>
              <a:t>‹#›</a:t>
            </a:fld>
            <a:endParaRPr lang="en-US" dirty="0"/>
          </a:p>
        </p:txBody>
      </p:sp>
    </p:spTree>
    <p:extLst>
      <p:ext uri="{BB962C8B-B14F-4D97-AF65-F5344CB8AC3E}">
        <p14:creationId xmlns:p14="http://schemas.microsoft.com/office/powerpoint/2010/main" val="43498342"/>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104" y="1363662"/>
            <a:ext cx="1878734" cy="1385888"/>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7137" y="1363662"/>
            <a:ext cx="1878734" cy="1385888"/>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4029" y="1363662"/>
            <a:ext cx="1878734" cy="1385888"/>
          </a:xfrm>
          <a:prstGeom prst="rect">
            <a:avLst/>
          </a:prstGeom>
        </p:spPr>
      </p:pic>
      <p:sp>
        <p:nvSpPr>
          <p:cNvPr id="30" name="Title 1"/>
          <p:cNvSpPr>
            <a:spLocks noGrp="1"/>
          </p:cNvSpPr>
          <p:nvPr>
            <p:ph type="title"/>
          </p:nvPr>
        </p:nvSpPr>
        <p:spPr>
          <a:xfrm>
            <a:off x="514009" y="457200"/>
            <a:ext cx="5823992" cy="7278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514010" y="2928079"/>
            <a:ext cx="1856803" cy="432197"/>
          </a:xfrm>
        </p:spPr>
        <p:txBody>
          <a:bodyPr anchor="b">
            <a:noAutofit/>
          </a:bodyPr>
          <a:lstStyle>
            <a:lvl1pPr marL="0" indent="0" algn="ctr">
              <a:buNone/>
              <a:defRPr sz="1125" b="0">
                <a:solidFill>
                  <a:schemeClr val="tx1"/>
                </a:solidFill>
              </a:defRPr>
            </a:lvl1pPr>
            <a:lvl2pPr marL="257144" indent="0">
              <a:buNone/>
              <a:defRPr sz="1125" b="1"/>
            </a:lvl2pPr>
            <a:lvl3pPr marL="514287" indent="0">
              <a:buNone/>
              <a:defRPr sz="1012" b="1"/>
            </a:lvl3pPr>
            <a:lvl4pPr marL="771431" indent="0">
              <a:buNone/>
              <a:defRPr sz="900" b="1"/>
            </a:lvl4pPr>
            <a:lvl5pPr marL="1028574" indent="0">
              <a:buNone/>
              <a:defRPr sz="900" b="1"/>
            </a:lvl5pPr>
            <a:lvl6pPr marL="1285718" indent="0">
              <a:buNone/>
              <a:defRPr sz="900" b="1"/>
            </a:lvl6pPr>
            <a:lvl7pPr marL="1542861" indent="0">
              <a:buNone/>
              <a:defRPr sz="900" b="1"/>
            </a:lvl7pPr>
            <a:lvl8pPr marL="1800005" indent="0">
              <a:buNone/>
              <a:defRPr sz="900" b="1"/>
            </a:lvl8pPr>
            <a:lvl9pPr marL="2057149" indent="0">
              <a:buNone/>
              <a:defRPr sz="900" b="1"/>
            </a:lvl9pPr>
          </a:lstStyle>
          <a:p>
            <a:pPr lvl="0"/>
            <a:r>
              <a:rPr lang="en-US"/>
              <a:t>Edit Master text styles</a:t>
            </a:r>
          </a:p>
        </p:txBody>
      </p:sp>
      <p:sp>
        <p:nvSpPr>
          <p:cNvPr id="20" name="Picture Placeholder 2"/>
          <p:cNvSpPr>
            <a:spLocks noGrp="1" noChangeAspect="1"/>
          </p:cNvSpPr>
          <p:nvPr>
            <p:ph type="pic" idx="15"/>
          </p:nvPr>
        </p:nvSpPr>
        <p:spPr>
          <a:xfrm>
            <a:off x="572683" y="1454188"/>
            <a:ext cx="1739457" cy="1202216"/>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900"/>
            </a:lvl1pPr>
            <a:lvl2pPr marL="257144" indent="0">
              <a:buNone/>
              <a:defRPr sz="900"/>
            </a:lvl2pPr>
            <a:lvl3pPr marL="514287" indent="0">
              <a:buNone/>
              <a:defRPr sz="900"/>
            </a:lvl3pPr>
            <a:lvl4pPr marL="771431" indent="0">
              <a:buNone/>
              <a:defRPr sz="900"/>
            </a:lvl4pPr>
            <a:lvl5pPr marL="1028574" indent="0">
              <a:buNone/>
              <a:defRPr sz="900"/>
            </a:lvl5pPr>
            <a:lvl6pPr marL="1285718" indent="0">
              <a:buNone/>
              <a:defRPr sz="900"/>
            </a:lvl6pPr>
            <a:lvl7pPr marL="1542861" indent="0">
              <a:buNone/>
              <a:defRPr sz="900"/>
            </a:lvl7pPr>
            <a:lvl8pPr marL="1800005" indent="0">
              <a:buNone/>
              <a:defRPr sz="900"/>
            </a:lvl8pPr>
            <a:lvl9pPr marL="2057149" indent="0">
              <a:buNone/>
              <a:defRPr sz="900"/>
            </a:lvl9pPr>
          </a:lstStyle>
          <a:p>
            <a:r>
              <a:rPr lang="en-US"/>
              <a:t>Click icon to add picture</a:t>
            </a:r>
            <a:endParaRPr lang="en-US" dirty="0"/>
          </a:p>
        </p:txBody>
      </p:sp>
      <p:sp>
        <p:nvSpPr>
          <p:cNvPr id="21" name="Text Placeholder 3"/>
          <p:cNvSpPr>
            <a:spLocks noGrp="1"/>
          </p:cNvSpPr>
          <p:nvPr>
            <p:ph type="body" sz="half" idx="18"/>
          </p:nvPr>
        </p:nvSpPr>
        <p:spPr>
          <a:xfrm>
            <a:off x="514010" y="3360277"/>
            <a:ext cx="1856803" cy="983125"/>
          </a:xfrm>
        </p:spPr>
        <p:txBody>
          <a:bodyPr anchor="t">
            <a:normAutofit/>
          </a:bodyPr>
          <a:lstStyle>
            <a:lvl1pPr marL="0" indent="0" algn="ctr">
              <a:buNone/>
              <a:defRPr sz="788"/>
            </a:lvl1pPr>
            <a:lvl2pPr marL="257144" indent="0">
              <a:buNone/>
              <a:defRPr sz="675"/>
            </a:lvl2pPr>
            <a:lvl3pPr marL="514287" indent="0">
              <a:buNone/>
              <a:defRPr sz="563"/>
            </a:lvl3pPr>
            <a:lvl4pPr marL="771431" indent="0">
              <a:buNone/>
              <a:defRPr sz="506"/>
            </a:lvl4pPr>
            <a:lvl5pPr marL="1028574" indent="0">
              <a:buNone/>
              <a:defRPr sz="506"/>
            </a:lvl5pPr>
            <a:lvl6pPr marL="1285718" indent="0">
              <a:buNone/>
              <a:defRPr sz="506"/>
            </a:lvl6pPr>
            <a:lvl7pPr marL="1542861" indent="0">
              <a:buNone/>
              <a:defRPr sz="506"/>
            </a:lvl7pPr>
            <a:lvl8pPr marL="1800005" indent="0">
              <a:buNone/>
              <a:defRPr sz="506"/>
            </a:lvl8pPr>
            <a:lvl9pPr marL="2057149" indent="0">
              <a:buNone/>
              <a:defRPr sz="506"/>
            </a:lvl9pPr>
          </a:lstStyle>
          <a:p>
            <a:pPr lvl="0"/>
            <a:r>
              <a:rPr lang="en-US"/>
              <a:t>Edit Master text styles</a:t>
            </a:r>
          </a:p>
        </p:txBody>
      </p:sp>
      <p:sp>
        <p:nvSpPr>
          <p:cNvPr id="22" name="Text Placeholder 4"/>
          <p:cNvSpPr>
            <a:spLocks noGrp="1"/>
          </p:cNvSpPr>
          <p:nvPr>
            <p:ph type="body" sz="quarter" idx="3"/>
          </p:nvPr>
        </p:nvSpPr>
        <p:spPr>
          <a:xfrm>
            <a:off x="2499068" y="2928079"/>
            <a:ext cx="1856803" cy="432197"/>
          </a:xfrm>
        </p:spPr>
        <p:txBody>
          <a:bodyPr anchor="b">
            <a:noAutofit/>
          </a:bodyPr>
          <a:lstStyle>
            <a:lvl1pPr marL="0" indent="0" algn="ctr">
              <a:buNone/>
              <a:defRPr sz="1125" b="0">
                <a:solidFill>
                  <a:schemeClr val="tx1"/>
                </a:solidFill>
              </a:defRPr>
            </a:lvl1pPr>
            <a:lvl2pPr marL="257144" indent="0">
              <a:buNone/>
              <a:defRPr sz="1125" b="1"/>
            </a:lvl2pPr>
            <a:lvl3pPr marL="514287" indent="0">
              <a:buNone/>
              <a:defRPr sz="1012" b="1"/>
            </a:lvl3pPr>
            <a:lvl4pPr marL="771431" indent="0">
              <a:buNone/>
              <a:defRPr sz="900" b="1"/>
            </a:lvl4pPr>
            <a:lvl5pPr marL="1028574" indent="0">
              <a:buNone/>
              <a:defRPr sz="900" b="1"/>
            </a:lvl5pPr>
            <a:lvl6pPr marL="1285718" indent="0">
              <a:buNone/>
              <a:defRPr sz="900" b="1"/>
            </a:lvl6pPr>
            <a:lvl7pPr marL="1542861" indent="0">
              <a:buNone/>
              <a:defRPr sz="900" b="1"/>
            </a:lvl7pPr>
            <a:lvl8pPr marL="1800005" indent="0">
              <a:buNone/>
              <a:defRPr sz="900" b="1"/>
            </a:lvl8pPr>
            <a:lvl9pPr marL="2057149" indent="0">
              <a:buNone/>
              <a:defRPr sz="900" b="1"/>
            </a:lvl9pPr>
          </a:lstStyle>
          <a:p>
            <a:pPr lvl="0"/>
            <a:r>
              <a:rPr lang="en-US"/>
              <a:t>Edit Master text styles</a:t>
            </a:r>
          </a:p>
        </p:txBody>
      </p:sp>
      <p:sp>
        <p:nvSpPr>
          <p:cNvPr id="23" name="Picture Placeholder 2"/>
          <p:cNvSpPr>
            <a:spLocks noGrp="1" noChangeAspect="1"/>
          </p:cNvSpPr>
          <p:nvPr>
            <p:ph type="pic" idx="21"/>
          </p:nvPr>
        </p:nvSpPr>
        <p:spPr>
          <a:xfrm>
            <a:off x="2556981" y="1454321"/>
            <a:ext cx="1739457" cy="1206123"/>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900"/>
            </a:lvl1pPr>
            <a:lvl2pPr marL="257144" indent="0">
              <a:buNone/>
              <a:defRPr sz="900"/>
            </a:lvl2pPr>
            <a:lvl3pPr marL="514287" indent="0">
              <a:buNone/>
              <a:defRPr sz="900"/>
            </a:lvl3pPr>
            <a:lvl4pPr marL="771431" indent="0">
              <a:buNone/>
              <a:defRPr sz="900"/>
            </a:lvl4pPr>
            <a:lvl5pPr marL="1028574" indent="0">
              <a:buNone/>
              <a:defRPr sz="900"/>
            </a:lvl5pPr>
            <a:lvl6pPr marL="1285718" indent="0">
              <a:buNone/>
              <a:defRPr sz="900"/>
            </a:lvl6pPr>
            <a:lvl7pPr marL="1542861" indent="0">
              <a:buNone/>
              <a:defRPr sz="900"/>
            </a:lvl7pPr>
            <a:lvl8pPr marL="1800005" indent="0">
              <a:buNone/>
              <a:defRPr sz="900"/>
            </a:lvl8pPr>
            <a:lvl9pPr marL="2057149" indent="0">
              <a:buNone/>
              <a:defRPr sz="900"/>
            </a:lvl9pPr>
          </a:lstStyle>
          <a:p>
            <a:r>
              <a:rPr lang="en-US"/>
              <a:t>Click icon to add picture</a:t>
            </a:r>
            <a:endParaRPr lang="en-US" dirty="0"/>
          </a:p>
        </p:txBody>
      </p:sp>
      <p:sp>
        <p:nvSpPr>
          <p:cNvPr id="24" name="Text Placeholder 3"/>
          <p:cNvSpPr>
            <a:spLocks noGrp="1"/>
          </p:cNvSpPr>
          <p:nvPr>
            <p:ph type="body" sz="half" idx="19"/>
          </p:nvPr>
        </p:nvSpPr>
        <p:spPr>
          <a:xfrm>
            <a:off x="2498308" y="3360276"/>
            <a:ext cx="1856803" cy="983125"/>
          </a:xfrm>
        </p:spPr>
        <p:txBody>
          <a:bodyPr anchor="t">
            <a:normAutofit/>
          </a:bodyPr>
          <a:lstStyle>
            <a:lvl1pPr marL="0" indent="0" algn="ctr">
              <a:buNone/>
              <a:defRPr sz="788"/>
            </a:lvl1pPr>
            <a:lvl2pPr marL="257144" indent="0">
              <a:buNone/>
              <a:defRPr sz="675"/>
            </a:lvl2pPr>
            <a:lvl3pPr marL="514287" indent="0">
              <a:buNone/>
              <a:defRPr sz="563"/>
            </a:lvl3pPr>
            <a:lvl4pPr marL="771431" indent="0">
              <a:buNone/>
              <a:defRPr sz="506"/>
            </a:lvl4pPr>
            <a:lvl5pPr marL="1028574" indent="0">
              <a:buNone/>
              <a:defRPr sz="506"/>
            </a:lvl5pPr>
            <a:lvl6pPr marL="1285718" indent="0">
              <a:buNone/>
              <a:defRPr sz="506"/>
            </a:lvl6pPr>
            <a:lvl7pPr marL="1542861" indent="0">
              <a:buNone/>
              <a:defRPr sz="506"/>
            </a:lvl7pPr>
            <a:lvl8pPr marL="1800005" indent="0">
              <a:buNone/>
              <a:defRPr sz="506"/>
            </a:lvl8pPr>
            <a:lvl9pPr marL="2057149" indent="0">
              <a:buNone/>
              <a:defRPr sz="506"/>
            </a:lvl9pPr>
          </a:lstStyle>
          <a:p>
            <a:pPr lvl="0"/>
            <a:r>
              <a:rPr lang="en-US"/>
              <a:t>Edit Master text styles</a:t>
            </a:r>
          </a:p>
        </p:txBody>
      </p:sp>
      <p:sp>
        <p:nvSpPr>
          <p:cNvPr id="25" name="Text Placeholder 4"/>
          <p:cNvSpPr>
            <a:spLocks noGrp="1"/>
          </p:cNvSpPr>
          <p:nvPr>
            <p:ph type="body" sz="quarter" idx="13"/>
          </p:nvPr>
        </p:nvSpPr>
        <p:spPr>
          <a:xfrm>
            <a:off x="4481268" y="2928079"/>
            <a:ext cx="1856803" cy="432197"/>
          </a:xfrm>
        </p:spPr>
        <p:txBody>
          <a:bodyPr anchor="b">
            <a:noAutofit/>
          </a:bodyPr>
          <a:lstStyle>
            <a:lvl1pPr marL="0" indent="0" algn="ctr">
              <a:buNone/>
              <a:defRPr sz="1125" b="0">
                <a:solidFill>
                  <a:schemeClr val="tx1"/>
                </a:solidFill>
              </a:defRPr>
            </a:lvl1pPr>
            <a:lvl2pPr marL="257144" indent="0">
              <a:buNone/>
              <a:defRPr sz="1125" b="1"/>
            </a:lvl2pPr>
            <a:lvl3pPr marL="514287" indent="0">
              <a:buNone/>
              <a:defRPr sz="1012" b="1"/>
            </a:lvl3pPr>
            <a:lvl4pPr marL="771431" indent="0">
              <a:buNone/>
              <a:defRPr sz="900" b="1"/>
            </a:lvl4pPr>
            <a:lvl5pPr marL="1028574" indent="0">
              <a:buNone/>
              <a:defRPr sz="900" b="1"/>
            </a:lvl5pPr>
            <a:lvl6pPr marL="1285718" indent="0">
              <a:buNone/>
              <a:defRPr sz="900" b="1"/>
            </a:lvl6pPr>
            <a:lvl7pPr marL="1542861" indent="0">
              <a:buNone/>
              <a:defRPr sz="900" b="1"/>
            </a:lvl7pPr>
            <a:lvl8pPr marL="1800005" indent="0">
              <a:buNone/>
              <a:defRPr sz="900" b="1"/>
            </a:lvl8pPr>
            <a:lvl9pPr marL="2057149" indent="0">
              <a:buNone/>
              <a:defRPr sz="900" b="1"/>
            </a:lvl9pPr>
          </a:lstStyle>
          <a:p>
            <a:pPr lvl="0"/>
            <a:r>
              <a:rPr lang="en-US"/>
              <a:t>Edit Master text styles</a:t>
            </a:r>
          </a:p>
        </p:txBody>
      </p:sp>
      <p:sp>
        <p:nvSpPr>
          <p:cNvPr id="26" name="Picture Placeholder 2"/>
          <p:cNvSpPr>
            <a:spLocks noGrp="1" noChangeAspect="1"/>
          </p:cNvSpPr>
          <p:nvPr>
            <p:ph type="pic" idx="22"/>
          </p:nvPr>
        </p:nvSpPr>
        <p:spPr>
          <a:xfrm>
            <a:off x="4542581" y="1450824"/>
            <a:ext cx="1739457" cy="1205471"/>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900"/>
            </a:lvl1pPr>
            <a:lvl2pPr marL="257144" indent="0">
              <a:buNone/>
              <a:defRPr sz="900"/>
            </a:lvl2pPr>
            <a:lvl3pPr marL="514287" indent="0">
              <a:buNone/>
              <a:defRPr sz="900"/>
            </a:lvl3pPr>
            <a:lvl4pPr marL="771431" indent="0">
              <a:buNone/>
              <a:defRPr sz="900"/>
            </a:lvl4pPr>
            <a:lvl5pPr marL="1028574" indent="0">
              <a:buNone/>
              <a:defRPr sz="900"/>
            </a:lvl5pPr>
            <a:lvl6pPr marL="1285718" indent="0">
              <a:buNone/>
              <a:defRPr sz="900"/>
            </a:lvl6pPr>
            <a:lvl7pPr marL="1542861" indent="0">
              <a:buNone/>
              <a:defRPr sz="900"/>
            </a:lvl7pPr>
            <a:lvl8pPr marL="1800005" indent="0">
              <a:buNone/>
              <a:defRPr sz="900"/>
            </a:lvl8pPr>
            <a:lvl9pPr marL="2057149" indent="0">
              <a:buNone/>
              <a:defRPr sz="900"/>
            </a:lvl9pPr>
          </a:lstStyle>
          <a:p>
            <a:r>
              <a:rPr lang="en-US"/>
              <a:t>Click icon to add picture</a:t>
            </a:r>
            <a:endParaRPr lang="en-US" dirty="0"/>
          </a:p>
        </p:txBody>
      </p:sp>
      <p:sp>
        <p:nvSpPr>
          <p:cNvPr id="27" name="Text Placeholder 3"/>
          <p:cNvSpPr>
            <a:spLocks noGrp="1"/>
          </p:cNvSpPr>
          <p:nvPr>
            <p:ph type="body" sz="half" idx="20"/>
          </p:nvPr>
        </p:nvSpPr>
        <p:spPr>
          <a:xfrm>
            <a:off x="4481197" y="3360275"/>
            <a:ext cx="1856803" cy="983126"/>
          </a:xfrm>
        </p:spPr>
        <p:txBody>
          <a:bodyPr anchor="t">
            <a:normAutofit/>
          </a:bodyPr>
          <a:lstStyle>
            <a:lvl1pPr marL="0" indent="0" algn="ctr">
              <a:buNone/>
              <a:defRPr sz="788"/>
            </a:lvl1pPr>
            <a:lvl2pPr marL="257144" indent="0">
              <a:buNone/>
              <a:defRPr sz="675"/>
            </a:lvl2pPr>
            <a:lvl3pPr marL="514287" indent="0">
              <a:buNone/>
              <a:defRPr sz="563"/>
            </a:lvl3pPr>
            <a:lvl4pPr marL="771431" indent="0">
              <a:buNone/>
              <a:defRPr sz="506"/>
            </a:lvl4pPr>
            <a:lvl5pPr marL="1028574" indent="0">
              <a:buNone/>
              <a:defRPr sz="506"/>
            </a:lvl5pPr>
            <a:lvl6pPr marL="1285718" indent="0">
              <a:buNone/>
              <a:defRPr sz="506"/>
            </a:lvl6pPr>
            <a:lvl7pPr marL="1542861" indent="0">
              <a:buNone/>
              <a:defRPr sz="506"/>
            </a:lvl7pPr>
            <a:lvl8pPr marL="1800005" indent="0">
              <a:buNone/>
              <a:defRPr sz="506"/>
            </a:lvl8pPr>
            <a:lvl9pPr marL="2057149" indent="0">
              <a:buNone/>
              <a:defRPr sz="506"/>
            </a:lvl9pPr>
          </a:lstStyle>
          <a:p>
            <a:pPr lvl="0"/>
            <a:r>
              <a:rPr lang="en-US"/>
              <a:t>Edit Master text styles</a:t>
            </a:r>
          </a:p>
        </p:txBody>
      </p:sp>
      <p:sp>
        <p:nvSpPr>
          <p:cNvPr id="3" name="Date Placeholder 2"/>
          <p:cNvSpPr>
            <a:spLocks noGrp="1"/>
          </p:cNvSpPr>
          <p:nvPr>
            <p:ph type="dt" sz="half" idx="10"/>
          </p:nvPr>
        </p:nvSpPr>
        <p:spPr/>
        <p:txBody>
          <a:bodyPr/>
          <a:lstStyle/>
          <a:p>
            <a:fld id="{83829175-527E-46A3-863C-1BB1F163B849}" type="datetimeFigureOut">
              <a:rPr lang="en-US" smtClean="0"/>
              <a:pPr/>
              <a:t>7/13/2017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5137D0E-4A4F-4307-8994-C1891D747D59}" type="slidenum">
              <a:rPr lang="en-US" smtClean="0"/>
              <a:pPr/>
              <a:t>‹#›</a:t>
            </a:fld>
            <a:endParaRPr lang="en-US" dirty="0"/>
          </a:p>
        </p:txBody>
      </p:sp>
    </p:spTree>
    <p:extLst>
      <p:ext uri="{BB962C8B-B14F-4D97-AF65-F5344CB8AC3E}">
        <p14:creationId xmlns:p14="http://schemas.microsoft.com/office/powerpoint/2010/main" val="3393749933"/>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829175-527E-46A3-863C-1BB1F163B849}" type="datetimeFigureOut">
              <a:rPr lang="en-US" smtClean="0"/>
              <a:t>7/13/2017</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137D0E-4A4F-4307-8994-C1891D747D59}" type="slidenum">
              <a:rPr lang="en-US" smtClean="0"/>
              <a:t>‹#›</a:t>
            </a:fld>
            <a:endParaRPr lang="en-US"/>
          </a:p>
        </p:txBody>
      </p:sp>
    </p:spTree>
    <p:extLst>
      <p:ext uri="{BB962C8B-B14F-4D97-AF65-F5344CB8AC3E}">
        <p14:creationId xmlns:p14="http://schemas.microsoft.com/office/powerpoint/2010/main" val="1452921608"/>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52976" y="457200"/>
            <a:ext cx="1285024" cy="38862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14010" y="457200"/>
            <a:ext cx="4453240" cy="38862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829175-527E-46A3-863C-1BB1F163B849}" type="datetimeFigureOut">
              <a:rPr lang="en-US" smtClean="0"/>
              <a:t>7/13/2017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137D0E-4A4F-4307-8994-C1891D747D59}" type="slidenum">
              <a:rPr lang="en-US" smtClean="0"/>
              <a:t>‹#›</a:t>
            </a:fld>
            <a:endParaRPr lang="en-US"/>
          </a:p>
        </p:txBody>
      </p:sp>
    </p:spTree>
    <p:extLst>
      <p:ext uri="{BB962C8B-B14F-4D97-AF65-F5344CB8AC3E}">
        <p14:creationId xmlns:p14="http://schemas.microsoft.com/office/powerpoint/2010/main" val="1029431773"/>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cSld name="Title">
    <p:spTree>
      <p:nvGrpSpPr>
        <p:cNvPr id="1" name=""/>
        <p:cNvGrpSpPr/>
        <p:nvPr/>
      </p:nvGrpSpPr>
      <p:grpSpPr>
        <a:xfrm>
          <a:off x="0" y="0"/>
          <a:ext cx="0" cy="0"/>
          <a:chOff x="0" y="0"/>
          <a:chExt cx="0" cy="0"/>
        </a:xfrm>
      </p:grpSpPr>
      <p:pic>
        <p:nvPicPr>
          <p:cNvPr id="13" name="droppedImage.png" descr="droppedImage.png"/>
          <p:cNvPicPr>
            <a:picLocks noChangeAspect="1"/>
          </p:cNvPicPr>
          <p:nvPr/>
        </p:nvPicPr>
        <p:blipFill>
          <a:blip r:embed="rId2">
            <a:alphaModFix amt="90000"/>
            <a:extLst/>
          </a:blip>
          <a:srcRect l="2972" t="10821" r="35647" b="13489"/>
          <a:stretch>
            <a:fillRect/>
          </a:stretch>
        </p:blipFill>
        <p:spPr>
          <a:xfrm>
            <a:off x="102254" y="1015127"/>
            <a:ext cx="1640682" cy="370583"/>
          </a:xfrm>
          <a:custGeom>
            <a:avLst/>
            <a:gdLst/>
            <a:ahLst/>
            <a:cxnLst>
              <a:cxn ang="0">
                <a:pos x="wd2" y="hd2"/>
              </a:cxn>
              <a:cxn ang="5400000">
                <a:pos x="wd2" y="hd2"/>
              </a:cxn>
              <a:cxn ang="10800000">
                <a:pos x="wd2" y="hd2"/>
              </a:cxn>
              <a:cxn ang="16200000">
                <a:pos x="wd2" y="hd2"/>
              </a:cxn>
            </a:cxnLst>
            <a:rect l="0" t="0" r="r" b="b"/>
            <a:pathLst>
              <a:path w="21556" h="21600" extrusionOk="0">
                <a:moveTo>
                  <a:pt x="0" y="0"/>
                </a:moveTo>
                <a:lnTo>
                  <a:pt x="0" y="10791"/>
                </a:lnTo>
                <a:lnTo>
                  <a:pt x="0" y="21600"/>
                </a:lnTo>
                <a:lnTo>
                  <a:pt x="2651" y="21600"/>
                </a:lnTo>
                <a:lnTo>
                  <a:pt x="5303" y="21600"/>
                </a:lnTo>
                <a:lnTo>
                  <a:pt x="5303" y="10791"/>
                </a:lnTo>
                <a:lnTo>
                  <a:pt x="5303" y="0"/>
                </a:lnTo>
                <a:lnTo>
                  <a:pt x="2651" y="0"/>
                </a:lnTo>
                <a:lnTo>
                  <a:pt x="0" y="0"/>
                </a:lnTo>
                <a:close/>
                <a:moveTo>
                  <a:pt x="21298" y="2030"/>
                </a:moveTo>
                <a:cubicBezTo>
                  <a:pt x="21258" y="2030"/>
                  <a:pt x="21217" y="2116"/>
                  <a:pt x="21165" y="2307"/>
                </a:cubicBezTo>
                <a:cubicBezTo>
                  <a:pt x="21007" y="2889"/>
                  <a:pt x="20994" y="4864"/>
                  <a:pt x="21145" y="5135"/>
                </a:cubicBezTo>
                <a:cubicBezTo>
                  <a:pt x="21205" y="5242"/>
                  <a:pt x="21259" y="5344"/>
                  <a:pt x="21267" y="5361"/>
                </a:cubicBezTo>
                <a:cubicBezTo>
                  <a:pt x="21275" y="5378"/>
                  <a:pt x="21343" y="5299"/>
                  <a:pt x="21419" y="5170"/>
                </a:cubicBezTo>
                <a:cubicBezTo>
                  <a:pt x="21595" y="4871"/>
                  <a:pt x="21600" y="2946"/>
                  <a:pt x="21427" y="2307"/>
                </a:cubicBezTo>
                <a:cubicBezTo>
                  <a:pt x="21375" y="2116"/>
                  <a:pt x="21337" y="2030"/>
                  <a:pt x="21298" y="2030"/>
                </a:cubicBezTo>
                <a:close/>
                <a:moveTo>
                  <a:pt x="6433" y="2689"/>
                </a:moveTo>
                <a:lnTo>
                  <a:pt x="6433" y="10791"/>
                </a:lnTo>
                <a:lnTo>
                  <a:pt x="6433" y="18893"/>
                </a:lnTo>
                <a:lnTo>
                  <a:pt x="7024" y="18893"/>
                </a:lnTo>
                <a:cubicBezTo>
                  <a:pt x="7015" y="18848"/>
                  <a:pt x="6997" y="18828"/>
                  <a:pt x="6992" y="18772"/>
                </a:cubicBezTo>
                <a:cubicBezTo>
                  <a:pt x="6968" y="18492"/>
                  <a:pt x="6959" y="16541"/>
                  <a:pt x="6973" y="14435"/>
                </a:cubicBezTo>
                <a:cubicBezTo>
                  <a:pt x="6990" y="11748"/>
                  <a:pt x="6999" y="10960"/>
                  <a:pt x="7078" y="10670"/>
                </a:cubicBezTo>
                <a:cubicBezTo>
                  <a:pt x="7042" y="10584"/>
                  <a:pt x="7009" y="10477"/>
                  <a:pt x="6992" y="10288"/>
                </a:cubicBezTo>
                <a:cubicBezTo>
                  <a:pt x="6968" y="10007"/>
                  <a:pt x="6959" y="8138"/>
                  <a:pt x="6973" y="6142"/>
                </a:cubicBezTo>
                <a:cubicBezTo>
                  <a:pt x="6988" y="3987"/>
                  <a:pt x="7007" y="3125"/>
                  <a:pt x="7059" y="2724"/>
                </a:cubicBezTo>
                <a:cubicBezTo>
                  <a:pt x="7028" y="2722"/>
                  <a:pt x="7009" y="2689"/>
                  <a:pt x="6977" y="2689"/>
                </a:cubicBezTo>
                <a:lnTo>
                  <a:pt x="6433" y="2689"/>
                </a:lnTo>
                <a:close/>
                <a:moveTo>
                  <a:pt x="7407" y="2793"/>
                </a:moveTo>
                <a:cubicBezTo>
                  <a:pt x="7462" y="2947"/>
                  <a:pt x="7520" y="3098"/>
                  <a:pt x="7571" y="3314"/>
                </a:cubicBezTo>
                <a:cubicBezTo>
                  <a:pt x="7788" y="4235"/>
                  <a:pt x="7822" y="4662"/>
                  <a:pt x="7822" y="6437"/>
                </a:cubicBezTo>
                <a:cubicBezTo>
                  <a:pt x="7822" y="7955"/>
                  <a:pt x="7774" y="8807"/>
                  <a:pt x="7634" y="9646"/>
                </a:cubicBezTo>
                <a:cubicBezTo>
                  <a:pt x="7565" y="10060"/>
                  <a:pt x="7473" y="10336"/>
                  <a:pt x="7383" y="10531"/>
                </a:cubicBezTo>
                <a:cubicBezTo>
                  <a:pt x="7659" y="10748"/>
                  <a:pt x="7979" y="11618"/>
                  <a:pt x="8029" y="12440"/>
                </a:cubicBezTo>
                <a:cubicBezTo>
                  <a:pt x="8097" y="13564"/>
                  <a:pt x="8093" y="16132"/>
                  <a:pt x="8025" y="17263"/>
                </a:cubicBezTo>
                <a:cubicBezTo>
                  <a:pt x="7996" y="17745"/>
                  <a:pt x="7866" y="18390"/>
                  <a:pt x="7732" y="18703"/>
                </a:cubicBezTo>
                <a:cubicBezTo>
                  <a:pt x="8349" y="18291"/>
                  <a:pt x="8604" y="17137"/>
                  <a:pt x="8604" y="14816"/>
                </a:cubicBezTo>
                <a:cubicBezTo>
                  <a:pt x="8604" y="12637"/>
                  <a:pt x="8544" y="12027"/>
                  <a:pt x="8248" y="11347"/>
                </a:cubicBezTo>
                <a:cubicBezTo>
                  <a:pt x="7940" y="10642"/>
                  <a:pt x="7931" y="10042"/>
                  <a:pt x="8213" y="8866"/>
                </a:cubicBezTo>
                <a:cubicBezTo>
                  <a:pt x="8472" y="7790"/>
                  <a:pt x="8499" y="6200"/>
                  <a:pt x="8283" y="4580"/>
                </a:cubicBezTo>
                <a:cubicBezTo>
                  <a:pt x="8142" y="3521"/>
                  <a:pt x="7877" y="2985"/>
                  <a:pt x="7407" y="2793"/>
                </a:cubicBezTo>
                <a:close/>
                <a:moveTo>
                  <a:pt x="10074" y="7339"/>
                </a:moveTo>
                <a:cubicBezTo>
                  <a:pt x="10040" y="7345"/>
                  <a:pt x="9995" y="7468"/>
                  <a:pt x="9953" y="7564"/>
                </a:cubicBezTo>
                <a:cubicBezTo>
                  <a:pt x="10004" y="7440"/>
                  <a:pt x="10047" y="7373"/>
                  <a:pt x="10082" y="7356"/>
                </a:cubicBezTo>
                <a:cubicBezTo>
                  <a:pt x="10079" y="7356"/>
                  <a:pt x="10076" y="7338"/>
                  <a:pt x="10074" y="7339"/>
                </a:cubicBezTo>
                <a:close/>
                <a:moveTo>
                  <a:pt x="9941" y="7582"/>
                </a:moveTo>
                <a:cubicBezTo>
                  <a:pt x="9921" y="7628"/>
                  <a:pt x="9909" y="7621"/>
                  <a:pt x="9886" y="7686"/>
                </a:cubicBezTo>
                <a:cubicBezTo>
                  <a:pt x="9778" y="7987"/>
                  <a:pt x="9601" y="8437"/>
                  <a:pt x="9491" y="8692"/>
                </a:cubicBezTo>
                <a:cubicBezTo>
                  <a:pt x="9254" y="9243"/>
                  <a:pt x="8951" y="11720"/>
                  <a:pt x="8952" y="13099"/>
                </a:cubicBezTo>
                <a:cubicBezTo>
                  <a:pt x="8952" y="14927"/>
                  <a:pt x="9133" y="16936"/>
                  <a:pt x="9398" y="18113"/>
                </a:cubicBezTo>
                <a:cubicBezTo>
                  <a:pt x="9500" y="18565"/>
                  <a:pt x="9609" y="18840"/>
                  <a:pt x="9726" y="19032"/>
                </a:cubicBezTo>
                <a:cubicBezTo>
                  <a:pt x="9719" y="19003"/>
                  <a:pt x="9713" y="18977"/>
                  <a:pt x="9706" y="18946"/>
                </a:cubicBezTo>
                <a:cubicBezTo>
                  <a:pt x="9589" y="18372"/>
                  <a:pt x="9562" y="17383"/>
                  <a:pt x="9562" y="13619"/>
                </a:cubicBezTo>
                <a:cubicBezTo>
                  <a:pt x="9562" y="9282"/>
                  <a:pt x="9572" y="8958"/>
                  <a:pt x="9761" y="8172"/>
                </a:cubicBezTo>
                <a:cubicBezTo>
                  <a:pt x="9816" y="7943"/>
                  <a:pt x="9880" y="7735"/>
                  <a:pt x="9941" y="7582"/>
                </a:cubicBezTo>
                <a:close/>
                <a:moveTo>
                  <a:pt x="16539" y="7582"/>
                </a:moveTo>
                <a:cubicBezTo>
                  <a:pt x="16492" y="7635"/>
                  <a:pt x="16448" y="7674"/>
                  <a:pt x="16378" y="7877"/>
                </a:cubicBezTo>
                <a:cubicBezTo>
                  <a:pt x="16370" y="7900"/>
                  <a:pt x="16367" y="7939"/>
                  <a:pt x="16359" y="7963"/>
                </a:cubicBezTo>
                <a:cubicBezTo>
                  <a:pt x="16420" y="7851"/>
                  <a:pt x="16487" y="7614"/>
                  <a:pt x="16539" y="7582"/>
                </a:cubicBezTo>
                <a:close/>
                <a:moveTo>
                  <a:pt x="16359" y="7963"/>
                </a:moveTo>
                <a:cubicBezTo>
                  <a:pt x="16109" y="8428"/>
                  <a:pt x="15823" y="9338"/>
                  <a:pt x="15698" y="10444"/>
                </a:cubicBezTo>
                <a:cubicBezTo>
                  <a:pt x="15401" y="13088"/>
                  <a:pt x="15637" y="18025"/>
                  <a:pt x="16104" y="18911"/>
                </a:cubicBezTo>
                <a:cubicBezTo>
                  <a:pt x="16135" y="18969"/>
                  <a:pt x="16197" y="18993"/>
                  <a:pt x="16249" y="19032"/>
                </a:cubicBezTo>
                <a:cubicBezTo>
                  <a:pt x="16107" y="18198"/>
                  <a:pt x="16038" y="16562"/>
                  <a:pt x="16038" y="14088"/>
                </a:cubicBezTo>
                <a:cubicBezTo>
                  <a:pt x="16038" y="10015"/>
                  <a:pt x="16104" y="8767"/>
                  <a:pt x="16359" y="7963"/>
                </a:cubicBezTo>
                <a:close/>
                <a:moveTo>
                  <a:pt x="10250" y="7668"/>
                </a:moveTo>
                <a:cubicBezTo>
                  <a:pt x="10386" y="8192"/>
                  <a:pt x="10516" y="9230"/>
                  <a:pt x="10516" y="9993"/>
                </a:cubicBezTo>
                <a:cubicBezTo>
                  <a:pt x="10516" y="10412"/>
                  <a:pt x="10558" y="10851"/>
                  <a:pt x="10606" y="10982"/>
                </a:cubicBezTo>
                <a:cubicBezTo>
                  <a:pt x="10654" y="11113"/>
                  <a:pt x="10692" y="12250"/>
                  <a:pt x="10692" y="13498"/>
                </a:cubicBezTo>
                <a:cubicBezTo>
                  <a:pt x="10692" y="14745"/>
                  <a:pt x="10654" y="15865"/>
                  <a:pt x="10606" y="15996"/>
                </a:cubicBezTo>
                <a:cubicBezTo>
                  <a:pt x="10558" y="16127"/>
                  <a:pt x="10516" y="16636"/>
                  <a:pt x="10516" y="17107"/>
                </a:cubicBezTo>
                <a:cubicBezTo>
                  <a:pt x="10516" y="17577"/>
                  <a:pt x="10457" y="18335"/>
                  <a:pt x="10383" y="18807"/>
                </a:cubicBezTo>
                <a:cubicBezTo>
                  <a:pt x="10365" y="18918"/>
                  <a:pt x="10341" y="18978"/>
                  <a:pt x="10320" y="19067"/>
                </a:cubicBezTo>
                <a:cubicBezTo>
                  <a:pt x="10382" y="19000"/>
                  <a:pt x="10440" y="18963"/>
                  <a:pt x="10508" y="18859"/>
                </a:cubicBezTo>
                <a:cubicBezTo>
                  <a:pt x="11257" y="17700"/>
                  <a:pt x="11338" y="9777"/>
                  <a:pt x="10614" y="8501"/>
                </a:cubicBezTo>
                <a:cubicBezTo>
                  <a:pt x="10495" y="8292"/>
                  <a:pt x="10336" y="7934"/>
                  <a:pt x="10250" y="7668"/>
                </a:cubicBezTo>
                <a:close/>
                <a:moveTo>
                  <a:pt x="16902" y="7981"/>
                </a:moveTo>
                <a:lnTo>
                  <a:pt x="17125" y="8501"/>
                </a:lnTo>
                <a:lnTo>
                  <a:pt x="17125" y="13463"/>
                </a:lnTo>
                <a:cubicBezTo>
                  <a:pt x="17125" y="17305"/>
                  <a:pt x="17118" y="18167"/>
                  <a:pt x="17012" y="18668"/>
                </a:cubicBezTo>
                <a:cubicBezTo>
                  <a:pt x="17537" y="17509"/>
                  <a:pt x="17850" y="14310"/>
                  <a:pt x="17637" y="11451"/>
                </a:cubicBezTo>
                <a:cubicBezTo>
                  <a:pt x="17517" y="9838"/>
                  <a:pt x="17180" y="8125"/>
                  <a:pt x="16973" y="8102"/>
                </a:cubicBezTo>
                <a:cubicBezTo>
                  <a:pt x="16957" y="8100"/>
                  <a:pt x="16924" y="8007"/>
                  <a:pt x="16902" y="7981"/>
                </a:cubicBezTo>
                <a:close/>
                <a:moveTo>
                  <a:pt x="19311" y="7981"/>
                </a:moveTo>
                <a:cubicBezTo>
                  <a:pt x="19238" y="8029"/>
                  <a:pt x="19166" y="8122"/>
                  <a:pt x="19100" y="8276"/>
                </a:cubicBezTo>
                <a:cubicBezTo>
                  <a:pt x="18963" y="8590"/>
                  <a:pt x="18844" y="8658"/>
                  <a:pt x="18815" y="8449"/>
                </a:cubicBezTo>
                <a:cubicBezTo>
                  <a:pt x="18788" y="8251"/>
                  <a:pt x="18670" y="8102"/>
                  <a:pt x="18553" y="8102"/>
                </a:cubicBezTo>
                <a:lnTo>
                  <a:pt x="18341" y="8102"/>
                </a:lnTo>
                <a:lnTo>
                  <a:pt x="18341" y="13498"/>
                </a:lnTo>
                <a:lnTo>
                  <a:pt x="18341" y="18893"/>
                </a:lnTo>
                <a:lnTo>
                  <a:pt x="18854" y="18893"/>
                </a:lnTo>
                <a:cubicBezTo>
                  <a:pt x="18842" y="18835"/>
                  <a:pt x="18818" y="18814"/>
                  <a:pt x="18811" y="18737"/>
                </a:cubicBezTo>
                <a:cubicBezTo>
                  <a:pt x="18784" y="18416"/>
                  <a:pt x="18771" y="16225"/>
                  <a:pt x="18787" y="13862"/>
                </a:cubicBezTo>
                <a:cubicBezTo>
                  <a:pt x="18816" y="9616"/>
                  <a:pt x="18824" y="9555"/>
                  <a:pt x="19081" y="8640"/>
                </a:cubicBezTo>
                <a:cubicBezTo>
                  <a:pt x="19185" y="8270"/>
                  <a:pt x="19266" y="8049"/>
                  <a:pt x="19331" y="8015"/>
                </a:cubicBezTo>
                <a:cubicBezTo>
                  <a:pt x="19525" y="7914"/>
                  <a:pt x="19560" y="9509"/>
                  <a:pt x="19538" y="14053"/>
                </a:cubicBezTo>
                <a:lnTo>
                  <a:pt x="19515" y="18893"/>
                </a:lnTo>
                <a:lnTo>
                  <a:pt x="19992" y="18893"/>
                </a:lnTo>
                <a:lnTo>
                  <a:pt x="19992" y="14174"/>
                </a:lnTo>
                <a:cubicBezTo>
                  <a:pt x="19991" y="11070"/>
                  <a:pt x="19952" y="9232"/>
                  <a:pt x="19882" y="8831"/>
                </a:cubicBezTo>
                <a:cubicBezTo>
                  <a:pt x="19763" y="8143"/>
                  <a:pt x="19531" y="7837"/>
                  <a:pt x="19311" y="7981"/>
                </a:cubicBezTo>
                <a:close/>
                <a:moveTo>
                  <a:pt x="12374" y="8085"/>
                </a:moveTo>
                <a:lnTo>
                  <a:pt x="12092" y="8536"/>
                </a:lnTo>
                <a:cubicBezTo>
                  <a:pt x="11935" y="8778"/>
                  <a:pt x="11778" y="9351"/>
                  <a:pt x="11736" y="9837"/>
                </a:cubicBezTo>
                <a:cubicBezTo>
                  <a:pt x="11695" y="10321"/>
                  <a:pt x="11615" y="10843"/>
                  <a:pt x="11564" y="10982"/>
                </a:cubicBezTo>
                <a:cubicBezTo>
                  <a:pt x="11513" y="11121"/>
                  <a:pt x="11474" y="12264"/>
                  <a:pt x="11474" y="13515"/>
                </a:cubicBezTo>
                <a:cubicBezTo>
                  <a:pt x="11474" y="16033"/>
                  <a:pt x="11670" y="18223"/>
                  <a:pt x="11951" y="18841"/>
                </a:cubicBezTo>
                <a:cubicBezTo>
                  <a:pt x="12354" y="19729"/>
                  <a:pt x="12410" y="19251"/>
                  <a:pt x="12092" y="17610"/>
                </a:cubicBezTo>
                <a:cubicBezTo>
                  <a:pt x="11987" y="17071"/>
                  <a:pt x="11951" y="16041"/>
                  <a:pt x="11951" y="13480"/>
                </a:cubicBezTo>
                <a:cubicBezTo>
                  <a:pt x="11951" y="10410"/>
                  <a:pt x="11971" y="9993"/>
                  <a:pt x="12162" y="9091"/>
                </a:cubicBezTo>
                <a:lnTo>
                  <a:pt x="12374" y="8085"/>
                </a:lnTo>
                <a:close/>
                <a:moveTo>
                  <a:pt x="21122" y="8102"/>
                </a:moveTo>
                <a:lnTo>
                  <a:pt x="21122" y="13498"/>
                </a:lnTo>
                <a:lnTo>
                  <a:pt x="21122" y="18893"/>
                </a:lnTo>
                <a:lnTo>
                  <a:pt x="21341" y="18893"/>
                </a:lnTo>
                <a:lnTo>
                  <a:pt x="21556" y="18893"/>
                </a:lnTo>
                <a:lnTo>
                  <a:pt x="21556" y="13498"/>
                </a:lnTo>
                <a:lnTo>
                  <a:pt x="21556" y="8102"/>
                </a:lnTo>
                <a:lnTo>
                  <a:pt x="21341" y="8102"/>
                </a:lnTo>
                <a:lnTo>
                  <a:pt x="21122" y="8102"/>
                </a:lnTo>
                <a:close/>
                <a:moveTo>
                  <a:pt x="14270" y="8120"/>
                </a:moveTo>
                <a:cubicBezTo>
                  <a:pt x="14241" y="8080"/>
                  <a:pt x="14151" y="8261"/>
                  <a:pt x="14012" y="8692"/>
                </a:cubicBezTo>
                <a:cubicBezTo>
                  <a:pt x="13737" y="9548"/>
                  <a:pt x="13474" y="12057"/>
                  <a:pt x="13476" y="13775"/>
                </a:cubicBezTo>
                <a:cubicBezTo>
                  <a:pt x="13479" y="15530"/>
                  <a:pt x="13743" y="18268"/>
                  <a:pt x="13965" y="18841"/>
                </a:cubicBezTo>
                <a:cubicBezTo>
                  <a:pt x="14053" y="19069"/>
                  <a:pt x="14203" y="19256"/>
                  <a:pt x="14298" y="19258"/>
                </a:cubicBezTo>
                <a:cubicBezTo>
                  <a:pt x="14457" y="19261"/>
                  <a:pt x="14454" y="19187"/>
                  <a:pt x="14255" y="18512"/>
                </a:cubicBezTo>
                <a:cubicBezTo>
                  <a:pt x="14052" y="17819"/>
                  <a:pt x="14036" y="17519"/>
                  <a:pt x="14008" y="13741"/>
                </a:cubicBezTo>
                <a:cubicBezTo>
                  <a:pt x="13981" y="10063"/>
                  <a:pt x="13995" y="9634"/>
                  <a:pt x="14161" y="8900"/>
                </a:cubicBezTo>
                <a:cubicBezTo>
                  <a:pt x="14267" y="8426"/>
                  <a:pt x="14299" y="8159"/>
                  <a:pt x="14270" y="8120"/>
                </a:cubicBezTo>
                <a:close/>
                <a:moveTo>
                  <a:pt x="12948" y="9473"/>
                </a:moveTo>
                <a:cubicBezTo>
                  <a:pt x="12919" y="9470"/>
                  <a:pt x="12878" y="9499"/>
                  <a:pt x="12827" y="9542"/>
                </a:cubicBezTo>
                <a:cubicBezTo>
                  <a:pt x="12571" y="9759"/>
                  <a:pt x="12453" y="10970"/>
                  <a:pt x="12608" y="11798"/>
                </a:cubicBezTo>
                <a:cubicBezTo>
                  <a:pt x="12792" y="12781"/>
                  <a:pt x="12994" y="12266"/>
                  <a:pt x="13023" y="10739"/>
                </a:cubicBezTo>
                <a:cubicBezTo>
                  <a:pt x="13041" y="9762"/>
                  <a:pt x="13037" y="9482"/>
                  <a:pt x="12948" y="9473"/>
                </a:cubicBezTo>
                <a:close/>
                <a:moveTo>
                  <a:pt x="14822" y="9646"/>
                </a:moveTo>
                <a:cubicBezTo>
                  <a:pt x="14596" y="9646"/>
                  <a:pt x="14467" y="11023"/>
                  <a:pt x="14618" y="11832"/>
                </a:cubicBezTo>
                <a:cubicBezTo>
                  <a:pt x="14756" y="12568"/>
                  <a:pt x="15020" y="12451"/>
                  <a:pt x="15080" y="11624"/>
                </a:cubicBezTo>
                <a:cubicBezTo>
                  <a:pt x="15158" y="10528"/>
                  <a:pt x="15042" y="9646"/>
                  <a:pt x="14822" y="9646"/>
                </a:cubicBezTo>
                <a:close/>
              </a:path>
            </a:pathLst>
          </a:custGeom>
          <a:ln w="12700">
            <a:miter lim="400000"/>
          </a:ln>
        </p:spPr>
      </p:pic>
      <p:sp>
        <p:nvSpPr>
          <p:cNvPr id="14" name="Title Text"/>
          <p:cNvSpPr txBox="1">
            <a:spLocks noGrp="1"/>
          </p:cNvSpPr>
          <p:nvPr>
            <p:ph type="title"/>
          </p:nvPr>
        </p:nvSpPr>
        <p:spPr>
          <a:xfrm>
            <a:off x="495300" y="1600200"/>
            <a:ext cx="6381750" cy="1028700"/>
          </a:xfrm>
          <a:prstGeom prst="rect">
            <a:avLst/>
          </a:prstGeom>
          <a:solidFill>
            <a:srgbClr val="021EAA"/>
          </a:solidFill>
        </p:spPr>
        <p:txBody>
          <a:bodyPr lIns="50800" tIns="50800" rIns="50800" bIns="50800"/>
          <a:lstStyle>
            <a:lvl1pPr marR="30956" indent="30956">
              <a:defRPr sz="2400" b="1" spc="0">
                <a:solidFill>
                  <a:srgbClr val="FFFFFF"/>
                </a:solidFill>
                <a:uFill>
                  <a:solidFill>
                    <a:srgbClr val="FFFFFF"/>
                  </a:solidFill>
                </a:uFill>
                <a:latin typeface="Gill Sans MT"/>
                <a:ea typeface="Gill Sans MT"/>
                <a:cs typeface="Gill Sans MT"/>
                <a:sym typeface="Gill Sans MT"/>
              </a:defRPr>
            </a:lvl1pPr>
          </a:lstStyle>
          <a:p>
            <a:r>
              <a:t>Title Text</a:t>
            </a:r>
          </a:p>
        </p:txBody>
      </p:sp>
      <p:sp>
        <p:nvSpPr>
          <p:cNvPr id="15" name="Body Level One…"/>
          <p:cNvSpPr txBox="1">
            <a:spLocks noGrp="1"/>
          </p:cNvSpPr>
          <p:nvPr>
            <p:ph type="body" sz="half" idx="1"/>
          </p:nvPr>
        </p:nvSpPr>
        <p:spPr>
          <a:xfrm>
            <a:off x="2228850" y="2705100"/>
            <a:ext cx="4581525" cy="1647825"/>
          </a:xfrm>
          <a:prstGeom prst="rect">
            <a:avLst/>
          </a:prstGeom>
        </p:spPr>
        <p:txBody>
          <a:bodyPr lIns="50800" tIns="50800" rIns="50800" bIns="50800"/>
          <a:lstStyle>
            <a:lvl1pPr marL="0" marR="30956" indent="119063">
              <a:lnSpc>
                <a:spcPct val="90000"/>
              </a:lnSpc>
              <a:buClrTx/>
              <a:buSzTx/>
              <a:buFontTx/>
              <a:buNone/>
              <a:defRPr b="1">
                <a:solidFill>
                  <a:srgbClr val="000643"/>
                </a:solidFill>
                <a:effectLst>
                  <a:outerShdw blurRad="12700" dist="25400" dir="2700000" rotWithShape="0">
                    <a:srgbClr val="CBCBCB"/>
                  </a:outerShdw>
                </a:effectLst>
                <a:uFill>
                  <a:solidFill>
                    <a:srgbClr val="000643"/>
                  </a:solidFill>
                </a:uFill>
              </a:defRPr>
            </a:lvl1pPr>
            <a:lvl2pPr marL="0" marR="30956" indent="461963">
              <a:lnSpc>
                <a:spcPct val="90000"/>
              </a:lnSpc>
              <a:buClrTx/>
              <a:buSzTx/>
              <a:buFontTx/>
              <a:buNone/>
              <a:defRPr b="1">
                <a:solidFill>
                  <a:srgbClr val="000643"/>
                </a:solidFill>
                <a:effectLst>
                  <a:outerShdw blurRad="12700" dist="25400" dir="2700000" rotWithShape="0">
                    <a:srgbClr val="CBCBCB"/>
                  </a:outerShdw>
                </a:effectLst>
                <a:uFill>
                  <a:solidFill>
                    <a:srgbClr val="000643"/>
                  </a:solidFill>
                </a:uFill>
              </a:defRPr>
            </a:lvl2pPr>
            <a:lvl3pPr marL="0" marR="30956" indent="804863">
              <a:lnSpc>
                <a:spcPct val="90000"/>
              </a:lnSpc>
              <a:buClrTx/>
              <a:buSzTx/>
              <a:buFontTx/>
              <a:buNone/>
              <a:defRPr b="1">
                <a:solidFill>
                  <a:srgbClr val="000643"/>
                </a:solidFill>
                <a:effectLst>
                  <a:outerShdw blurRad="12700" dist="25400" dir="2700000" rotWithShape="0">
                    <a:srgbClr val="CBCBCB"/>
                  </a:outerShdw>
                </a:effectLst>
                <a:uFill>
                  <a:solidFill>
                    <a:srgbClr val="000643"/>
                  </a:solidFill>
                </a:uFill>
              </a:defRPr>
            </a:lvl3pPr>
            <a:lvl4pPr marL="0" marR="30956" indent="1147763">
              <a:lnSpc>
                <a:spcPct val="90000"/>
              </a:lnSpc>
              <a:buClrTx/>
              <a:buSzTx/>
              <a:buFontTx/>
              <a:buNone/>
              <a:defRPr b="1">
                <a:solidFill>
                  <a:srgbClr val="000643"/>
                </a:solidFill>
                <a:effectLst>
                  <a:outerShdw blurRad="12700" dist="25400" dir="2700000" rotWithShape="0">
                    <a:srgbClr val="CBCBCB"/>
                  </a:outerShdw>
                </a:effectLst>
                <a:uFill>
                  <a:solidFill>
                    <a:srgbClr val="000643"/>
                  </a:solidFill>
                </a:uFill>
              </a:defRPr>
            </a:lvl4pPr>
            <a:lvl5pPr marL="0" marR="30956" indent="1490663">
              <a:lnSpc>
                <a:spcPct val="90000"/>
              </a:lnSpc>
              <a:buClrTx/>
              <a:buSzTx/>
              <a:buFontTx/>
              <a:buNone/>
              <a:defRPr b="1">
                <a:solidFill>
                  <a:srgbClr val="000643"/>
                </a:solidFill>
                <a:effectLst>
                  <a:outerShdw blurRad="12700" dist="25400" dir="2700000" rotWithShape="0">
                    <a:srgbClr val="CBCBCB"/>
                  </a:outerShdw>
                </a:effectLst>
                <a:uFill>
                  <a:solidFill>
                    <a:srgbClr val="000643"/>
                  </a:solidFill>
                </a:uFill>
              </a:defRPr>
            </a:lvl5pPr>
          </a:lstStyle>
          <a:p>
            <a:r>
              <a:t>Body Level One</a:t>
            </a:r>
          </a:p>
          <a:p>
            <a:pPr lvl="1"/>
            <a:r>
              <a:t>Body Level Two</a:t>
            </a:r>
          </a:p>
          <a:p>
            <a:pPr lvl="2"/>
            <a:r>
              <a:t>Body Level Three</a:t>
            </a:r>
          </a:p>
          <a:p>
            <a:pPr lvl="3"/>
            <a:r>
              <a:t>Body Level Four</a:t>
            </a:r>
          </a:p>
          <a:p>
            <a:pPr lvl="4"/>
            <a:r>
              <a:t>Body Level Five</a:t>
            </a:r>
          </a:p>
        </p:txBody>
      </p:sp>
      <p:sp>
        <p:nvSpPr>
          <p:cNvPr id="16" name="Slide Number"/>
          <p:cNvSpPr txBox="1">
            <a:spLocks noGrp="1"/>
          </p:cNvSpPr>
          <p:nvPr>
            <p:ph type="sldNum" sz="quarter" idx="2"/>
          </p:nvPr>
        </p:nvSpPr>
        <p:spPr>
          <a:xfrm>
            <a:off x="3243051" y="4791075"/>
            <a:ext cx="371898" cy="379591"/>
          </a:xfrm>
          <a:prstGeom prst="rect">
            <a:avLst/>
          </a:prstGeom>
        </p:spPr>
        <p:txBody>
          <a:bodyPr lIns="50800" tIns="50800" rIns="50800" bIns="50800" anchor="t"/>
          <a:lstStyle>
            <a:lvl1pPr marR="0" indent="0" algn="ctr" defTabSz="438150">
              <a:defRPr sz="1800" b="0"/>
            </a:lvl1pPr>
          </a:lstStyle>
          <a:p>
            <a:fld id="{86CB4B4D-7CA3-9044-876B-883B54F8677D}" type="slidenum">
              <a:t>‹#›</a:t>
            </a:fld>
            <a:endParaRPr/>
          </a:p>
        </p:txBody>
      </p:sp>
    </p:spTree>
    <p:extLst>
      <p:ext uri="{BB962C8B-B14F-4D97-AF65-F5344CB8AC3E}">
        <p14:creationId xmlns:p14="http://schemas.microsoft.com/office/powerpoint/2010/main" val="1087703229"/>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9478" y="695324"/>
            <a:ext cx="4757754" cy="532399"/>
          </a:xfrm>
        </p:spPr>
        <p:txBody>
          <a:bodyPr anchor="ctr"/>
          <a:lstStyle>
            <a:lvl1pPr>
              <a:defRPr sz="2400"/>
            </a:lvl1pPr>
          </a:lstStyle>
          <a:p>
            <a:r>
              <a:rPr lang="en-US"/>
              <a:t>Click to edit Master title style</a:t>
            </a:r>
            <a:endParaRPr lang="en-US" dirty="0"/>
          </a:p>
        </p:txBody>
      </p:sp>
      <p:sp>
        <p:nvSpPr>
          <p:cNvPr id="3" name="Content Placeholder 2"/>
          <p:cNvSpPr>
            <a:spLocks noGrp="1"/>
          </p:cNvSpPr>
          <p:nvPr>
            <p:ph idx="1"/>
          </p:nvPr>
        </p:nvSpPr>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17BB654-CA8C-4F6B-BCBB-E9D6A2576F79}" type="datetimeFigureOut">
              <a:rPr lang="en-US" smtClean="0"/>
              <a:t>7/13/2017</a:t>
            </a:fld>
            <a:endParaRPr lang="en-US"/>
          </a:p>
        </p:txBody>
      </p:sp>
      <p:sp>
        <p:nvSpPr>
          <p:cNvPr id="5" name="Footer Placeholder 4"/>
          <p:cNvSpPr>
            <a:spLocks noGrp="1"/>
          </p:cNvSpPr>
          <p:nvPr>
            <p:ph type="ftr" sz="quarter" idx="11"/>
          </p:nvPr>
        </p:nvSpPr>
        <p:spPr/>
        <p:txBody>
          <a:bodyPr/>
          <a:lstStyle/>
          <a:p>
            <a:fld id="{32FE2709-94BF-4331-97D1-5870898D1D6A}" type="slidenum">
              <a:rPr lang="en-US" smtClean="0"/>
              <a:t>‹#›</a:t>
            </a:fld>
            <a:endParaRPr lang="en-US" dirty="0"/>
          </a:p>
        </p:txBody>
      </p:sp>
      <p:sp>
        <p:nvSpPr>
          <p:cNvPr id="6" name="Slide Number Placeholder 5"/>
          <p:cNvSpPr>
            <a:spLocks noGrp="1"/>
          </p:cNvSpPr>
          <p:nvPr>
            <p:ph type="sldNum" sz="quarter" idx="12"/>
          </p:nvPr>
        </p:nvSpPr>
        <p:spPr>
          <a:xfrm>
            <a:off x="5758962" y="221798"/>
            <a:ext cx="593481" cy="575765"/>
          </a:xfrm>
          <a:prstGeom prst="rect">
            <a:avLst/>
          </a:prstGeom>
        </p:spPr>
        <p:txBody>
          <a:bodyPr anchor="b"/>
          <a:lstStyle>
            <a:lvl1pPr algn="ctr">
              <a:defRPr sz="2100"/>
            </a:lvl1pPr>
          </a:lstStyle>
          <a:p>
            <a:fld id="{C6EBB37A-15FB-4690-944C-0B81A20437B3}" type="slidenum">
              <a:rPr lang="en-US" smtClean="0"/>
              <a:t>‹#›</a:t>
            </a:fld>
            <a:endParaRPr lang="en-US"/>
          </a:p>
        </p:txBody>
      </p:sp>
      <p:pic>
        <p:nvPicPr>
          <p:cNvPr id="7" name="Picture 6"/>
          <p:cNvPicPr>
            <a:picLocks noChangeAspect="1"/>
          </p:cNvPicPr>
          <p:nvPr userDrawn="1"/>
        </p:nvPicPr>
        <p:blipFill>
          <a:blip r:embed="rId2"/>
          <a:stretch>
            <a:fillRect/>
          </a:stretch>
        </p:blipFill>
        <p:spPr>
          <a:xfrm>
            <a:off x="5862997" y="288223"/>
            <a:ext cx="378619" cy="442913"/>
          </a:xfrm>
          <a:prstGeom prst="rect">
            <a:avLst/>
          </a:prstGeom>
        </p:spPr>
      </p:pic>
      <p:pic>
        <p:nvPicPr>
          <p:cNvPr id="8" name="Picture 2" descr="Image result for university of minnesota">
            <a:extLst>
              <a:ext uri="{FF2B5EF4-FFF2-40B4-BE49-F238E27FC236}">
                <a16:creationId xmlns:a16="http://schemas.microsoft.com/office/drawing/2014/main" id="{480BC28B-DE6F-465D-B908-75A345431AB4}"/>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809993" y="1666"/>
            <a:ext cx="513590" cy="5135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university of minnesota">
            <a:extLst>
              <a:ext uri="{FF2B5EF4-FFF2-40B4-BE49-F238E27FC236}">
                <a16:creationId xmlns:a16="http://schemas.microsoft.com/office/drawing/2014/main" id="{8F839DFF-D66E-40B0-B9B5-612F1829F10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811862" y="141365"/>
            <a:ext cx="513590" cy="5135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university of minnesota">
            <a:extLst>
              <a:ext uri="{FF2B5EF4-FFF2-40B4-BE49-F238E27FC236}">
                <a16:creationId xmlns:a16="http://schemas.microsoft.com/office/drawing/2014/main" id="{68BE5261-9251-4F3D-97DB-91DFEB49F043}"/>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811862" y="257263"/>
            <a:ext cx="513590" cy="5135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university of minnesota">
            <a:extLst>
              <a:ext uri="{FF2B5EF4-FFF2-40B4-BE49-F238E27FC236}">
                <a16:creationId xmlns:a16="http://schemas.microsoft.com/office/drawing/2014/main" id="{3C1FC0D5-73C4-4D75-9FFD-AE5018487BCB}"/>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811862" y="333455"/>
            <a:ext cx="513590" cy="513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186367"/>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Main copy 1">
    <p:spTree>
      <p:nvGrpSpPr>
        <p:cNvPr id="1" name=""/>
        <p:cNvGrpSpPr/>
        <p:nvPr/>
      </p:nvGrpSpPr>
      <p:grpSpPr>
        <a:xfrm>
          <a:off x="0" y="0"/>
          <a:ext cx="0" cy="0"/>
          <a:chOff x="0" y="0"/>
          <a:chExt cx="0" cy="0"/>
        </a:xfrm>
      </p:grpSpPr>
      <p:sp>
        <p:nvSpPr>
          <p:cNvPr id="23" name="Shape 2"/>
          <p:cNvSpPr txBox="1"/>
          <p:nvPr/>
        </p:nvSpPr>
        <p:spPr>
          <a:xfrm>
            <a:off x="3024725" y="4867275"/>
            <a:ext cx="1064395" cy="203902"/>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lgn="ctr">
              <a:defRPr sz="1100">
                <a:solidFill>
                  <a:srgbClr val="A9A9A9"/>
                </a:solidFill>
                <a:uFill>
                  <a:solidFill>
                    <a:srgbClr val="A9A9A9"/>
                  </a:solidFill>
                </a:uFill>
                <a:latin typeface="Gill Sans"/>
                <a:ea typeface="Gill Sans"/>
                <a:cs typeface="Gill Sans"/>
                <a:sym typeface="Gill Sans"/>
              </a:defRPr>
            </a:lvl1pPr>
          </a:lstStyle>
          <a:p>
            <a:r>
              <a:rPr sz="825"/>
              <a:t>© Cennamo, Santaló</a:t>
            </a:r>
          </a:p>
        </p:txBody>
      </p:sp>
      <p:sp>
        <p:nvSpPr>
          <p:cNvPr id="24" name="Shape 3"/>
          <p:cNvSpPr txBox="1"/>
          <p:nvPr/>
        </p:nvSpPr>
        <p:spPr>
          <a:xfrm>
            <a:off x="5886450" y="4867275"/>
            <a:ext cx="913712" cy="203902"/>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defRPr sz="1100">
                <a:solidFill>
                  <a:srgbClr val="A9A9A9"/>
                </a:solidFill>
                <a:uFill>
                  <a:solidFill>
                    <a:srgbClr val="A9A9A9"/>
                  </a:solidFill>
                </a:uFill>
                <a:latin typeface="Gill Sans"/>
                <a:ea typeface="Gill Sans"/>
                <a:cs typeface="Gill Sans"/>
                <a:sym typeface="Gill Sans"/>
              </a:defRPr>
            </a:lvl1pPr>
          </a:lstStyle>
          <a:p>
            <a:r>
              <a:rPr sz="825"/>
              <a:t>SMS, Rome 2010</a:t>
            </a:r>
          </a:p>
        </p:txBody>
      </p:sp>
      <p:sp>
        <p:nvSpPr>
          <p:cNvPr id="25" name="Shape 4"/>
          <p:cNvSpPr txBox="1"/>
          <p:nvPr/>
        </p:nvSpPr>
        <p:spPr>
          <a:xfrm>
            <a:off x="3171825" y="2409825"/>
            <a:ext cx="382221" cy="284693"/>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defRPr>
                <a:latin typeface="Times New Roman"/>
                <a:ea typeface="Times New Roman"/>
                <a:cs typeface="Times New Roman"/>
                <a:sym typeface="Times New Roman"/>
              </a:defRPr>
            </a:lvl1pPr>
          </a:lstStyle>
          <a:p>
            <a:r>
              <a:rPr sz="1350"/>
              <a:t>Text</a:t>
            </a:r>
          </a:p>
        </p:txBody>
      </p:sp>
      <p:sp>
        <p:nvSpPr>
          <p:cNvPr id="26" name="Shape 5"/>
          <p:cNvSpPr txBox="1"/>
          <p:nvPr/>
        </p:nvSpPr>
        <p:spPr>
          <a:xfrm>
            <a:off x="57150" y="4867275"/>
            <a:ext cx="1944443" cy="203902"/>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defRPr sz="1100">
                <a:solidFill>
                  <a:srgbClr val="A9A9A9"/>
                </a:solidFill>
                <a:uFill>
                  <a:solidFill>
                    <a:srgbClr val="A9A9A9"/>
                  </a:solidFill>
                </a:uFill>
                <a:latin typeface="Gill Sans"/>
                <a:ea typeface="Gill Sans"/>
                <a:cs typeface="Gill Sans"/>
                <a:sym typeface="Gill Sans"/>
              </a:defRPr>
            </a:lvl1pPr>
          </a:lstStyle>
          <a:p>
            <a:r>
              <a:rPr sz="825"/>
              <a:t>Quality Competition in Platform Markets</a:t>
            </a:r>
          </a:p>
        </p:txBody>
      </p:sp>
      <p:pic>
        <p:nvPicPr>
          <p:cNvPr id="27" name="image.png" descr="image.png"/>
          <p:cNvPicPr>
            <a:picLocks noChangeAspect="1"/>
          </p:cNvPicPr>
          <p:nvPr/>
        </p:nvPicPr>
        <p:blipFill>
          <a:blip r:embed="rId2">
            <a:alphaModFix amt="7000"/>
            <a:extLst/>
          </a:blip>
          <a:stretch>
            <a:fillRect/>
          </a:stretch>
        </p:blipFill>
        <p:spPr>
          <a:xfrm>
            <a:off x="0" y="1181100"/>
            <a:ext cx="523875" cy="2771775"/>
          </a:xfrm>
          <a:prstGeom prst="rect">
            <a:avLst/>
          </a:prstGeom>
          <a:ln w="12700">
            <a:miter lim="400000"/>
          </a:ln>
        </p:spPr>
      </p:pic>
      <p:sp>
        <p:nvSpPr>
          <p:cNvPr id="28" name="Title Text"/>
          <p:cNvSpPr txBox="1">
            <a:spLocks noGrp="1"/>
          </p:cNvSpPr>
          <p:nvPr>
            <p:ph type="title"/>
          </p:nvPr>
        </p:nvSpPr>
        <p:spPr>
          <a:xfrm>
            <a:off x="400050" y="476250"/>
            <a:ext cx="6324600" cy="438150"/>
          </a:xfrm>
          <a:prstGeom prst="rect">
            <a:avLst/>
          </a:prstGeom>
          <a:solidFill>
            <a:srgbClr val="021EAA"/>
          </a:solidFill>
        </p:spPr>
        <p:txBody>
          <a:bodyPr lIns="50800" tIns="50800" rIns="50800" bIns="50800"/>
          <a:lstStyle>
            <a:lvl1pPr marR="30956" indent="30956">
              <a:defRPr sz="2100" b="1" spc="0">
                <a:solidFill>
                  <a:srgbClr val="FFFFFF"/>
                </a:solidFill>
                <a:uFill>
                  <a:solidFill>
                    <a:srgbClr val="FFFFFF"/>
                  </a:solidFill>
                </a:uFill>
                <a:latin typeface="Gill Sans MT"/>
                <a:ea typeface="Gill Sans MT"/>
                <a:cs typeface="Gill Sans MT"/>
                <a:sym typeface="Gill Sans MT"/>
              </a:defRPr>
            </a:lvl1pPr>
          </a:lstStyle>
          <a:p>
            <a:r>
              <a:t>Title Text</a:t>
            </a:r>
          </a:p>
        </p:txBody>
      </p:sp>
      <p:sp>
        <p:nvSpPr>
          <p:cNvPr id="29" name="Slide Number"/>
          <p:cNvSpPr txBox="1">
            <a:spLocks noGrp="1"/>
          </p:cNvSpPr>
          <p:nvPr>
            <p:ph type="sldNum" sz="quarter" idx="2"/>
          </p:nvPr>
        </p:nvSpPr>
        <p:spPr>
          <a:xfrm>
            <a:off x="6360783" y="4914900"/>
            <a:ext cx="232436" cy="229550"/>
          </a:xfrm>
          <a:prstGeom prst="rect">
            <a:avLst/>
          </a:prstGeom>
        </p:spPr>
        <p:txBody>
          <a:bodyPr lIns="50800" tIns="50800" rIns="50800" bIns="50800" anchor="t"/>
          <a:lstStyle>
            <a:lvl1pPr marR="0" indent="0" algn="ctr" defTabSz="438150">
              <a:defRPr sz="825" b="0">
                <a:solidFill>
                  <a:srgbClr val="A9A9A9"/>
                </a:solidFill>
                <a:uFill>
                  <a:solidFill>
                    <a:srgbClr val="000000"/>
                  </a:solidFill>
                </a:uFill>
                <a:latin typeface="Gill Sans"/>
                <a:ea typeface="Gill Sans"/>
                <a:cs typeface="Gill Sans"/>
                <a:sym typeface="Gill Sans"/>
              </a:defRPr>
            </a:lvl1pPr>
          </a:lstStyle>
          <a:p>
            <a:fld id="{86CB4B4D-7CA3-9044-876B-883B54F8677D}" type="slidenum">
              <a:t>‹#›</a:t>
            </a:fld>
            <a:endParaRPr/>
          </a:p>
        </p:txBody>
      </p:sp>
    </p:spTree>
    <p:extLst>
      <p:ext uri="{BB962C8B-B14F-4D97-AF65-F5344CB8AC3E}">
        <p14:creationId xmlns:p14="http://schemas.microsoft.com/office/powerpoint/2010/main" val="649375385"/>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Main">
    <p:spTree>
      <p:nvGrpSpPr>
        <p:cNvPr id="1" name=""/>
        <p:cNvGrpSpPr/>
        <p:nvPr/>
      </p:nvGrpSpPr>
      <p:grpSpPr>
        <a:xfrm>
          <a:off x="0" y="0"/>
          <a:ext cx="0" cy="0"/>
          <a:chOff x="0" y="0"/>
          <a:chExt cx="0" cy="0"/>
        </a:xfrm>
      </p:grpSpPr>
      <p:sp>
        <p:nvSpPr>
          <p:cNvPr id="36" name="Shape 34"/>
          <p:cNvSpPr txBox="1"/>
          <p:nvPr/>
        </p:nvSpPr>
        <p:spPr>
          <a:xfrm>
            <a:off x="3024725" y="4867275"/>
            <a:ext cx="1064395" cy="203902"/>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lgn="ctr">
              <a:defRPr sz="1100">
                <a:solidFill>
                  <a:srgbClr val="A9A9A9"/>
                </a:solidFill>
                <a:uFill>
                  <a:solidFill>
                    <a:srgbClr val="A9A9A9"/>
                  </a:solidFill>
                </a:uFill>
                <a:latin typeface="Gill Sans"/>
                <a:ea typeface="Gill Sans"/>
                <a:cs typeface="Gill Sans"/>
                <a:sym typeface="Gill Sans"/>
              </a:defRPr>
            </a:lvl1pPr>
          </a:lstStyle>
          <a:p>
            <a:r>
              <a:rPr sz="825"/>
              <a:t>© Cennamo, Santaló</a:t>
            </a:r>
          </a:p>
        </p:txBody>
      </p:sp>
      <p:sp>
        <p:nvSpPr>
          <p:cNvPr id="37" name="Shape 35"/>
          <p:cNvSpPr txBox="1"/>
          <p:nvPr/>
        </p:nvSpPr>
        <p:spPr>
          <a:xfrm>
            <a:off x="5505450" y="4867275"/>
            <a:ext cx="1219200" cy="203902"/>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a:defRPr sz="1100">
                <a:solidFill>
                  <a:srgbClr val="A9A9A9"/>
                </a:solidFill>
                <a:uFill>
                  <a:solidFill>
                    <a:srgbClr val="A9A9A9"/>
                  </a:solidFill>
                </a:uFill>
                <a:latin typeface="Gill Sans"/>
                <a:ea typeface="Gill Sans"/>
                <a:cs typeface="Gill Sans"/>
                <a:sym typeface="Gill Sans"/>
              </a:defRPr>
            </a:lvl1pPr>
          </a:lstStyle>
          <a:p>
            <a:r>
              <a:rPr sz="825"/>
              <a:t>11th October 2012</a:t>
            </a:r>
          </a:p>
        </p:txBody>
      </p:sp>
      <p:sp>
        <p:nvSpPr>
          <p:cNvPr id="38" name="Shape 36"/>
          <p:cNvSpPr txBox="1"/>
          <p:nvPr/>
        </p:nvSpPr>
        <p:spPr>
          <a:xfrm>
            <a:off x="57150" y="4867275"/>
            <a:ext cx="1944443" cy="203902"/>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defRPr sz="1100">
                <a:solidFill>
                  <a:srgbClr val="A9A9A9"/>
                </a:solidFill>
                <a:uFill>
                  <a:solidFill>
                    <a:srgbClr val="A9A9A9"/>
                  </a:solidFill>
                </a:uFill>
                <a:latin typeface="Gill Sans"/>
                <a:ea typeface="Gill Sans"/>
                <a:cs typeface="Gill Sans"/>
                <a:sym typeface="Gill Sans"/>
              </a:defRPr>
            </a:lvl1pPr>
          </a:lstStyle>
          <a:p>
            <a:r>
              <a:rPr sz="825"/>
              <a:t>Quality Competition in Platform Markets</a:t>
            </a:r>
          </a:p>
        </p:txBody>
      </p:sp>
      <p:pic>
        <p:nvPicPr>
          <p:cNvPr id="39" name="droppedImage.png" descr="droppedImage.png"/>
          <p:cNvPicPr>
            <a:picLocks noChangeAspect="1"/>
          </p:cNvPicPr>
          <p:nvPr/>
        </p:nvPicPr>
        <p:blipFill>
          <a:blip r:embed="rId2">
            <a:alphaModFix amt="11000"/>
            <a:extLst/>
          </a:blip>
          <a:stretch>
            <a:fillRect/>
          </a:stretch>
        </p:blipFill>
        <p:spPr>
          <a:xfrm rot="16205966">
            <a:off x="-671466" y="210404"/>
            <a:ext cx="1666876" cy="305320"/>
          </a:xfrm>
          <a:prstGeom prst="rect">
            <a:avLst/>
          </a:prstGeom>
          <a:ln w="12700">
            <a:miter lim="400000"/>
          </a:ln>
        </p:spPr>
      </p:pic>
      <p:sp>
        <p:nvSpPr>
          <p:cNvPr id="40" name="Title Text"/>
          <p:cNvSpPr txBox="1">
            <a:spLocks noGrp="1"/>
          </p:cNvSpPr>
          <p:nvPr>
            <p:ph type="title"/>
          </p:nvPr>
        </p:nvSpPr>
        <p:spPr>
          <a:xfrm>
            <a:off x="400050" y="238125"/>
            <a:ext cx="6324600" cy="438150"/>
          </a:xfrm>
          <a:prstGeom prst="rect">
            <a:avLst/>
          </a:prstGeom>
          <a:solidFill>
            <a:srgbClr val="021EAA"/>
          </a:solidFill>
        </p:spPr>
        <p:txBody>
          <a:bodyPr lIns="50800" tIns="50800" rIns="50800" bIns="50800"/>
          <a:lstStyle>
            <a:lvl1pPr marR="30956" indent="30956">
              <a:defRPr sz="2100" b="1" spc="0">
                <a:solidFill>
                  <a:srgbClr val="FFFFFF"/>
                </a:solidFill>
                <a:uFill>
                  <a:solidFill>
                    <a:srgbClr val="FFFFFF"/>
                  </a:solidFill>
                </a:uFill>
                <a:latin typeface="Gill Sans MT"/>
                <a:ea typeface="Gill Sans MT"/>
                <a:cs typeface="Gill Sans MT"/>
                <a:sym typeface="Gill Sans MT"/>
              </a:defRPr>
            </a:lvl1pPr>
          </a:lstStyle>
          <a:p>
            <a:r>
              <a:t>Title Text</a:t>
            </a:r>
          </a:p>
        </p:txBody>
      </p:sp>
      <p:sp>
        <p:nvSpPr>
          <p:cNvPr id="41" name="Slide Number"/>
          <p:cNvSpPr txBox="1">
            <a:spLocks noGrp="1"/>
          </p:cNvSpPr>
          <p:nvPr>
            <p:ph type="sldNum" sz="quarter" idx="2"/>
          </p:nvPr>
        </p:nvSpPr>
        <p:spPr>
          <a:xfrm>
            <a:off x="6360783" y="4914900"/>
            <a:ext cx="232436" cy="229550"/>
          </a:xfrm>
          <a:prstGeom prst="rect">
            <a:avLst/>
          </a:prstGeom>
        </p:spPr>
        <p:txBody>
          <a:bodyPr lIns="50800" tIns="50800" rIns="50800" bIns="50800" anchor="t"/>
          <a:lstStyle>
            <a:lvl1pPr marR="0" indent="0" algn="ctr" defTabSz="438150">
              <a:defRPr sz="825" b="0">
                <a:solidFill>
                  <a:srgbClr val="A9A9A9"/>
                </a:solidFill>
                <a:uFill>
                  <a:solidFill>
                    <a:srgbClr val="000000"/>
                  </a:solidFill>
                </a:uFill>
                <a:latin typeface="Gill Sans"/>
                <a:ea typeface="Gill Sans"/>
                <a:cs typeface="Gill Sans"/>
                <a:sym typeface="Gill Sans"/>
              </a:defRPr>
            </a:lvl1pPr>
          </a:lstStyle>
          <a:p>
            <a:fld id="{86CB4B4D-7CA3-9044-876B-883B54F8677D}" type="slidenum">
              <a:t>‹#›</a:t>
            </a:fld>
            <a:endParaRPr/>
          </a:p>
        </p:txBody>
      </p:sp>
    </p:spTree>
    <p:extLst>
      <p:ext uri="{BB962C8B-B14F-4D97-AF65-F5344CB8AC3E}">
        <p14:creationId xmlns:p14="http://schemas.microsoft.com/office/powerpoint/2010/main" val="1836105036"/>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Thank you">
    <p:spTree>
      <p:nvGrpSpPr>
        <p:cNvPr id="1" name=""/>
        <p:cNvGrpSpPr/>
        <p:nvPr/>
      </p:nvGrpSpPr>
      <p:grpSpPr>
        <a:xfrm>
          <a:off x="0" y="0"/>
          <a:ext cx="0" cy="0"/>
          <a:chOff x="0" y="0"/>
          <a:chExt cx="0" cy="0"/>
        </a:xfrm>
      </p:grpSpPr>
      <p:pic>
        <p:nvPicPr>
          <p:cNvPr id="48" name="image.png" descr="image.png"/>
          <p:cNvPicPr>
            <a:picLocks noChangeAspect="1"/>
          </p:cNvPicPr>
          <p:nvPr/>
        </p:nvPicPr>
        <p:blipFill>
          <a:blip r:embed="rId2">
            <a:alphaModFix amt="10000"/>
            <a:extLst/>
          </a:blip>
          <a:stretch>
            <a:fillRect/>
          </a:stretch>
        </p:blipFill>
        <p:spPr>
          <a:xfrm>
            <a:off x="0" y="1181100"/>
            <a:ext cx="523875" cy="2771775"/>
          </a:xfrm>
          <a:prstGeom prst="rect">
            <a:avLst/>
          </a:prstGeom>
          <a:ln w="12700">
            <a:miter lim="400000"/>
          </a:ln>
        </p:spPr>
      </p:pic>
      <p:pic>
        <p:nvPicPr>
          <p:cNvPr id="49" name="droppedImage.pdf" descr="droppedImage.pdf"/>
          <p:cNvPicPr>
            <a:picLocks noChangeAspect="1"/>
          </p:cNvPicPr>
          <p:nvPr/>
        </p:nvPicPr>
        <p:blipFill>
          <a:blip r:embed="rId3">
            <a:extLst/>
          </a:blip>
          <a:stretch>
            <a:fillRect/>
          </a:stretch>
        </p:blipFill>
        <p:spPr>
          <a:xfrm>
            <a:off x="5445369" y="54841"/>
            <a:ext cx="1305659" cy="514352"/>
          </a:xfrm>
          <a:prstGeom prst="rect">
            <a:avLst/>
          </a:prstGeom>
          <a:ln w="12700">
            <a:miter lim="400000"/>
          </a:ln>
        </p:spPr>
      </p:pic>
      <p:sp>
        <p:nvSpPr>
          <p:cNvPr id="50" name="Slide Number"/>
          <p:cNvSpPr txBox="1">
            <a:spLocks noGrp="1"/>
          </p:cNvSpPr>
          <p:nvPr>
            <p:ph type="sldNum" sz="quarter" idx="2"/>
          </p:nvPr>
        </p:nvSpPr>
        <p:spPr>
          <a:xfrm>
            <a:off x="6360783" y="4914900"/>
            <a:ext cx="232436" cy="229550"/>
          </a:xfrm>
          <a:prstGeom prst="rect">
            <a:avLst/>
          </a:prstGeom>
        </p:spPr>
        <p:txBody>
          <a:bodyPr lIns="50800" tIns="50800" rIns="50800" bIns="50800" anchor="t"/>
          <a:lstStyle>
            <a:lvl1pPr marR="0" indent="0" algn="ctr" defTabSz="438150">
              <a:defRPr sz="825" b="0">
                <a:solidFill>
                  <a:srgbClr val="A9A9A9"/>
                </a:solidFill>
                <a:uFill>
                  <a:solidFill>
                    <a:srgbClr val="000000"/>
                  </a:solidFill>
                </a:uFill>
                <a:latin typeface="Gill Sans"/>
                <a:ea typeface="Gill Sans"/>
                <a:cs typeface="Gill Sans"/>
                <a:sym typeface="Gill Sans"/>
              </a:defRPr>
            </a:lvl1pPr>
          </a:lstStyle>
          <a:p>
            <a:fld id="{86CB4B4D-7CA3-9044-876B-883B54F8677D}" type="slidenum">
              <a:t>‹#›</a:t>
            </a:fld>
            <a:endParaRPr/>
          </a:p>
        </p:txBody>
      </p:sp>
    </p:spTree>
    <p:extLst>
      <p:ext uri="{BB962C8B-B14F-4D97-AF65-F5344CB8AC3E}">
        <p14:creationId xmlns:p14="http://schemas.microsoft.com/office/powerpoint/2010/main" val="333305128"/>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Main copy">
    <p:spTree>
      <p:nvGrpSpPr>
        <p:cNvPr id="1" name=""/>
        <p:cNvGrpSpPr/>
        <p:nvPr/>
      </p:nvGrpSpPr>
      <p:grpSpPr>
        <a:xfrm>
          <a:off x="0" y="0"/>
          <a:ext cx="0" cy="0"/>
          <a:chOff x="0" y="0"/>
          <a:chExt cx="0" cy="0"/>
        </a:xfrm>
      </p:grpSpPr>
      <p:sp>
        <p:nvSpPr>
          <p:cNvPr id="57" name="Shape 55"/>
          <p:cNvSpPr txBox="1"/>
          <p:nvPr/>
        </p:nvSpPr>
        <p:spPr>
          <a:xfrm>
            <a:off x="3024725" y="4867275"/>
            <a:ext cx="1064395" cy="203902"/>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lgn="ctr">
              <a:defRPr sz="1100">
                <a:solidFill>
                  <a:srgbClr val="A9A9A9"/>
                </a:solidFill>
                <a:uFill>
                  <a:solidFill>
                    <a:srgbClr val="A9A9A9"/>
                  </a:solidFill>
                </a:uFill>
                <a:latin typeface="Gill Sans"/>
                <a:ea typeface="Gill Sans"/>
                <a:cs typeface="Gill Sans"/>
                <a:sym typeface="Gill Sans"/>
              </a:defRPr>
            </a:lvl1pPr>
          </a:lstStyle>
          <a:p>
            <a:r>
              <a:rPr sz="825"/>
              <a:t>© Cennamo, Santaló</a:t>
            </a:r>
          </a:p>
        </p:txBody>
      </p:sp>
      <p:sp>
        <p:nvSpPr>
          <p:cNvPr id="58" name="Shape 56"/>
          <p:cNvSpPr txBox="1"/>
          <p:nvPr/>
        </p:nvSpPr>
        <p:spPr>
          <a:xfrm>
            <a:off x="5600700" y="4867275"/>
            <a:ext cx="1257300" cy="203902"/>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a:defRPr sz="1100">
                <a:solidFill>
                  <a:srgbClr val="A9A9A9"/>
                </a:solidFill>
                <a:uFill>
                  <a:solidFill>
                    <a:srgbClr val="A9A9A9"/>
                  </a:solidFill>
                </a:uFill>
                <a:latin typeface="Gill Sans"/>
                <a:ea typeface="Gill Sans"/>
                <a:cs typeface="Gill Sans"/>
                <a:sym typeface="Gill Sans"/>
              </a:defRPr>
            </a:lvl1pPr>
          </a:lstStyle>
          <a:p>
            <a:r>
              <a:rPr sz="825"/>
              <a:t>11th October 2012</a:t>
            </a:r>
          </a:p>
        </p:txBody>
      </p:sp>
      <p:pic>
        <p:nvPicPr>
          <p:cNvPr id="59" name="droppedImage.png" descr="droppedImage.png"/>
          <p:cNvPicPr>
            <a:picLocks noChangeAspect="1"/>
          </p:cNvPicPr>
          <p:nvPr/>
        </p:nvPicPr>
        <p:blipFill>
          <a:blip r:embed="rId2">
            <a:alphaModFix amt="11000"/>
            <a:extLst/>
          </a:blip>
          <a:stretch>
            <a:fillRect/>
          </a:stretch>
        </p:blipFill>
        <p:spPr>
          <a:xfrm rot="16205966">
            <a:off x="-628530" y="175392"/>
            <a:ext cx="1581152" cy="289619"/>
          </a:xfrm>
          <a:prstGeom prst="rect">
            <a:avLst/>
          </a:prstGeom>
          <a:ln w="12700">
            <a:miter lim="400000"/>
          </a:ln>
        </p:spPr>
      </p:pic>
      <p:sp>
        <p:nvSpPr>
          <p:cNvPr id="60" name="Shape 58"/>
          <p:cNvSpPr txBox="1"/>
          <p:nvPr/>
        </p:nvSpPr>
        <p:spPr>
          <a:xfrm>
            <a:off x="57150" y="4867275"/>
            <a:ext cx="1944443" cy="203902"/>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defRPr sz="1100">
                <a:solidFill>
                  <a:srgbClr val="A9A9A9"/>
                </a:solidFill>
                <a:uFill>
                  <a:solidFill>
                    <a:srgbClr val="A9A9A9"/>
                  </a:solidFill>
                </a:uFill>
                <a:latin typeface="Gill Sans"/>
                <a:ea typeface="Gill Sans"/>
                <a:cs typeface="Gill Sans"/>
                <a:sym typeface="Gill Sans"/>
              </a:defRPr>
            </a:lvl1pPr>
          </a:lstStyle>
          <a:p>
            <a:r>
              <a:rPr sz="825"/>
              <a:t>Quality Competition in Platform Markets</a:t>
            </a:r>
          </a:p>
        </p:txBody>
      </p:sp>
      <p:sp>
        <p:nvSpPr>
          <p:cNvPr id="61" name="Title Text"/>
          <p:cNvSpPr txBox="1">
            <a:spLocks noGrp="1"/>
          </p:cNvSpPr>
          <p:nvPr>
            <p:ph type="title"/>
          </p:nvPr>
        </p:nvSpPr>
        <p:spPr>
          <a:xfrm>
            <a:off x="400050" y="104775"/>
            <a:ext cx="6324600" cy="438150"/>
          </a:xfrm>
          <a:prstGeom prst="rect">
            <a:avLst/>
          </a:prstGeom>
          <a:solidFill>
            <a:srgbClr val="021EAA"/>
          </a:solidFill>
        </p:spPr>
        <p:txBody>
          <a:bodyPr lIns="50800" tIns="50800" rIns="50800" bIns="50800"/>
          <a:lstStyle>
            <a:lvl1pPr marR="30956" indent="30956">
              <a:defRPr sz="2100" b="1" spc="0">
                <a:solidFill>
                  <a:srgbClr val="FFFFFF"/>
                </a:solidFill>
                <a:uFill>
                  <a:solidFill>
                    <a:srgbClr val="FFFFFF"/>
                  </a:solidFill>
                </a:uFill>
                <a:latin typeface="Gill Sans MT"/>
                <a:ea typeface="Gill Sans MT"/>
                <a:cs typeface="Gill Sans MT"/>
                <a:sym typeface="Gill Sans MT"/>
              </a:defRPr>
            </a:lvl1pPr>
          </a:lstStyle>
          <a:p>
            <a:r>
              <a:t>Title Text</a:t>
            </a:r>
          </a:p>
        </p:txBody>
      </p:sp>
      <p:sp>
        <p:nvSpPr>
          <p:cNvPr id="62" name="Slide Number"/>
          <p:cNvSpPr txBox="1">
            <a:spLocks noGrp="1"/>
          </p:cNvSpPr>
          <p:nvPr>
            <p:ph type="sldNum" sz="quarter" idx="2"/>
          </p:nvPr>
        </p:nvSpPr>
        <p:spPr>
          <a:xfrm>
            <a:off x="6360783" y="4914900"/>
            <a:ext cx="232436" cy="229550"/>
          </a:xfrm>
          <a:prstGeom prst="rect">
            <a:avLst/>
          </a:prstGeom>
        </p:spPr>
        <p:txBody>
          <a:bodyPr lIns="50800" tIns="50800" rIns="50800" bIns="50800" anchor="t"/>
          <a:lstStyle>
            <a:lvl1pPr marR="0" indent="0" algn="ctr" defTabSz="438150">
              <a:defRPr sz="825" b="0">
                <a:solidFill>
                  <a:srgbClr val="A9A9A9"/>
                </a:solidFill>
                <a:uFill>
                  <a:solidFill>
                    <a:srgbClr val="000000"/>
                  </a:solidFill>
                </a:uFill>
                <a:latin typeface="Gill Sans"/>
                <a:ea typeface="Gill Sans"/>
                <a:cs typeface="Gill Sans"/>
                <a:sym typeface="Gill Sans"/>
              </a:defRPr>
            </a:lvl1pPr>
          </a:lstStyle>
          <a:p>
            <a:fld id="{86CB4B4D-7CA3-9044-876B-883B54F8677D}" type="slidenum">
              <a:t>‹#›</a:t>
            </a:fld>
            <a:endParaRPr/>
          </a:p>
        </p:txBody>
      </p:sp>
    </p:spTree>
    <p:extLst>
      <p:ext uri="{BB962C8B-B14F-4D97-AF65-F5344CB8AC3E}">
        <p14:creationId xmlns:p14="http://schemas.microsoft.com/office/powerpoint/2010/main" val="4037260415"/>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Title copy">
    <p:spTree>
      <p:nvGrpSpPr>
        <p:cNvPr id="1" name=""/>
        <p:cNvGrpSpPr/>
        <p:nvPr/>
      </p:nvGrpSpPr>
      <p:grpSpPr>
        <a:xfrm>
          <a:off x="0" y="0"/>
          <a:ext cx="0" cy="0"/>
          <a:chOff x="0" y="0"/>
          <a:chExt cx="0" cy="0"/>
        </a:xfrm>
      </p:grpSpPr>
      <p:pic>
        <p:nvPicPr>
          <p:cNvPr id="69" name="droppedImage.png" descr="droppedImage.png"/>
          <p:cNvPicPr>
            <a:picLocks noChangeAspect="1"/>
          </p:cNvPicPr>
          <p:nvPr/>
        </p:nvPicPr>
        <p:blipFill>
          <a:blip r:embed="rId2">
            <a:alphaModFix amt="90000"/>
            <a:extLst/>
          </a:blip>
          <a:srcRect l="2969" t="10792" r="35643" b="13517"/>
          <a:stretch>
            <a:fillRect/>
          </a:stretch>
        </p:blipFill>
        <p:spPr>
          <a:xfrm>
            <a:off x="102394" y="960307"/>
            <a:ext cx="2116634" cy="478037"/>
          </a:xfrm>
          <a:custGeom>
            <a:avLst/>
            <a:gdLst/>
            <a:ahLst/>
            <a:cxnLst>
              <a:cxn ang="0">
                <a:pos x="wd2" y="hd2"/>
              </a:cxn>
              <a:cxn ang="5400000">
                <a:pos x="wd2" y="hd2"/>
              </a:cxn>
              <a:cxn ang="10800000">
                <a:pos x="wd2" y="hd2"/>
              </a:cxn>
              <a:cxn ang="16200000">
                <a:pos x="wd2" y="hd2"/>
              </a:cxn>
            </a:cxnLst>
            <a:rect l="0" t="0" r="r" b="b"/>
            <a:pathLst>
              <a:path w="21557" h="21600" extrusionOk="0">
                <a:moveTo>
                  <a:pt x="0" y="0"/>
                </a:moveTo>
                <a:lnTo>
                  <a:pt x="0" y="10800"/>
                </a:lnTo>
                <a:lnTo>
                  <a:pt x="0" y="21600"/>
                </a:lnTo>
                <a:lnTo>
                  <a:pt x="2653" y="21600"/>
                </a:lnTo>
                <a:lnTo>
                  <a:pt x="5302" y="21600"/>
                </a:lnTo>
                <a:lnTo>
                  <a:pt x="5302" y="10800"/>
                </a:lnTo>
                <a:lnTo>
                  <a:pt x="5302" y="0"/>
                </a:lnTo>
                <a:lnTo>
                  <a:pt x="2653" y="0"/>
                </a:lnTo>
                <a:lnTo>
                  <a:pt x="0" y="0"/>
                </a:lnTo>
                <a:close/>
                <a:moveTo>
                  <a:pt x="21297" y="2031"/>
                </a:moveTo>
                <a:cubicBezTo>
                  <a:pt x="21258" y="2031"/>
                  <a:pt x="21218" y="2122"/>
                  <a:pt x="21166" y="2313"/>
                </a:cubicBezTo>
                <a:cubicBezTo>
                  <a:pt x="21008" y="2895"/>
                  <a:pt x="20993" y="4880"/>
                  <a:pt x="21145" y="5151"/>
                </a:cubicBezTo>
                <a:cubicBezTo>
                  <a:pt x="21204" y="5258"/>
                  <a:pt x="21258" y="5350"/>
                  <a:pt x="21266" y="5366"/>
                </a:cubicBezTo>
                <a:cubicBezTo>
                  <a:pt x="21274" y="5383"/>
                  <a:pt x="21342" y="5307"/>
                  <a:pt x="21418" y="5178"/>
                </a:cubicBezTo>
                <a:cubicBezTo>
                  <a:pt x="21593" y="4879"/>
                  <a:pt x="21600" y="2952"/>
                  <a:pt x="21427" y="2313"/>
                </a:cubicBezTo>
                <a:cubicBezTo>
                  <a:pt x="21375" y="2122"/>
                  <a:pt x="21336" y="2031"/>
                  <a:pt x="21297" y="2031"/>
                </a:cubicBezTo>
                <a:close/>
                <a:moveTo>
                  <a:pt x="6433" y="2703"/>
                </a:moveTo>
                <a:lnTo>
                  <a:pt x="6433" y="10800"/>
                </a:lnTo>
                <a:lnTo>
                  <a:pt x="6433" y="18897"/>
                </a:lnTo>
                <a:lnTo>
                  <a:pt x="7024" y="18897"/>
                </a:lnTo>
                <a:cubicBezTo>
                  <a:pt x="7015" y="18851"/>
                  <a:pt x="6995" y="18831"/>
                  <a:pt x="6991" y="18776"/>
                </a:cubicBezTo>
                <a:cubicBezTo>
                  <a:pt x="6966" y="18495"/>
                  <a:pt x="6960" y="16551"/>
                  <a:pt x="6973" y="14445"/>
                </a:cubicBezTo>
                <a:cubicBezTo>
                  <a:pt x="6991" y="11759"/>
                  <a:pt x="6999" y="10956"/>
                  <a:pt x="7079" y="10666"/>
                </a:cubicBezTo>
                <a:cubicBezTo>
                  <a:pt x="7042" y="10580"/>
                  <a:pt x="7007" y="10491"/>
                  <a:pt x="6991" y="10302"/>
                </a:cubicBezTo>
                <a:cubicBezTo>
                  <a:pt x="6966" y="10021"/>
                  <a:pt x="6960" y="8143"/>
                  <a:pt x="6973" y="6146"/>
                </a:cubicBezTo>
                <a:cubicBezTo>
                  <a:pt x="6988" y="3991"/>
                  <a:pt x="7008" y="3131"/>
                  <a:pt x="7060" y="2730"/>
                </a:cubicBezTo>
                <a:cubicBezTo>
                  <a:pt x="7030" y="2728"/>
                  <a:pt x="7008" y="2703"/>
                  <a:pt x="6976" y="2703"/>
                </a:cubicBezTo>
                <a:lnTo>
                  <a:pt x="6433" y="2703"/>
                </a:lnTo>
                <a:close/>
                <a:moveTo>
                  <a:pt x="7409" y="2798"/>
                </a:moveTo>
                <a:cubicBezTo>
                  <a:pt x="7464" y="2952"/>
                  <a:pt x="7519" y="3107"/>
                  <a:pt x="7570" y="3322"/>
                </a:cubicBezTo>
                <a:cubicBezTo>
                  <a:pt x="7786" y="4244"/>
                  <a:pt x="7824" y="4681"/>
                  <a:pt x="7824" y="6456"/>
                </a:cubicBezTo>
                <a:cubicBezTo>
                  <a:pt x="7824" y="7975"/>
                  <a:pt x="7773" y="8817"/>
                  <a:pt x="7633" y="9657"/>
                </a:cubicBezTo>
                <a:cubicBezTo>
                  <a:pt x="7564" y="10070"/>
                  <a:pt x="7474" y="10349"/>
                  <a:pt x="7385" y="10544"/>
                </a:cubicBezTo>
                <a:cubicBezTo>
                  <a:pt x="7660" y="10761"/>
                  <a:pt x="7982" y="11620"/>
                  <a:pt x="8031" y="12441"/>
                </a:cubicBezTo>
                <a:cubicBezTo>
                  <a:pt x="8099" y="13566"/>
                  <a:pt x="8097" y="16139"/>
                  <a:pt x="8028" y="17269"/>
                </a:cubicBezTo>
                <a:cubicBezTo>
                  <a:pt x="7999" y="17751"/>
                  <a:pt x="7867" y="18396"/>
                  <a:pt x="7733" y="18708"/>
                </a:cubicBezTo>
                <a:cubicBezTo>
                  <a:pt x="8350" y="18296"/>
                  <a:pt x="8607" y="17142"/>
                  <a:pt x="8607" y="14821"/>
                </a:cubicBezTo>
                <a:cubicBezTo>
                  <a:pt x="8607" y="12642"/>
                  <a:pt x="8542" y="12032"/>
                  <a:pt x="8246" y="11351"/>
                </a:cubicBezTo>
                <a:cubicBezTo>
                  <a:pt x="7938" y="10647"/>
                  <a:pt x="7933" y="10053"/>
                  <a:pt x="8215" y="8877"/>
                </a:cubicBezTo>
                <a:cubicBezTo>
                  <a:pt x="8474" y="7801"/>
                  <a:pt x="8498" y="6206"/>
                  <a:pt x="8282" y="4586"/>
                </a:cubicBezTo>
                <a:cubicBezTo>
                  <a:pt x="8141" y="3528"/>
                  <a:pt x="7879" y="2989"/>
                  <a:pt x="7409" y="2798"/>
                </a:cubicBezTo>
                <a:close/>
                <a:moveTo>
                  <a:pt x="10074" y="7343"/>
                </a:moveTo>
                <a:cubicBezTo>
                  <a:pt x="10040" y="7350"/>
                  <a:pt x="9996" y="7476"/>
                  <a:pt x="9953" y="7572"/>
                </a:cubicBezTo>
                <a:cubicBezTo>
                  <a:pt x="10004" y="7448"/>
                  <a:pt x="10048" y="7373"/>
                  <a:pt x="10083" y="7357"/>
                </a:cubicBezTo>
                <a:cubicBezTo>
                  <a:pt x="10080" y="7357"/>
                  <a:pt x="10076" y="7343"/>
                  <a:pt x="10074" y="7343"/>
                </a:cubicBezTo>
                <a:close/>
                <a:moveTo>
                  <a:pt x="9943" y="7586"/>
                </a:moveTo>
                <a:cubicBezTo>
                  <a:pt x="9924" y="7632"/>
                  <a:pt x="9912" y="7628"/>
                  <a:pt x="9889" y="7693"/>
                </a:cubicBezTo>
                <a:cubicBezTo>
                  <a:pt x="9781" y="7994"/>
                  <a:pt x="9601" y="8447"/>
                  <a:pt x="9492" y="8702"/>
                </a:cubicBezTo>
                <a:cubicBezTo>
                  <a:pt x="9255" y="9253"/>
                  <a:pt x="8951" y="11721"/>
                  <a:pt x="8952" y="13100"/>
                </a:cubicBezTo>
                <a:cubicBezTo>
                  <a:pt x="8953" y="14928"/>
                  <a:pt x="9132" y="16940"/>
                  <a:pt x="9398" y="18117"/>
                </a:cubicBezTo>
                <a:cubicBezTo>
                  <a:pt x="9493" y="18538"/>
                  <a:pt x="9598" y="18774"/>
                  <a:pt x="9707" y="18964"/>
                </a:cubicBezTo>
                <a:cubicBezTo>
                  <a:pt x="9590" y="18390"/>
                  <a:pt x="9562" y="17402"/>
                  <a:pt x="9562" y="13638"/>
                </a:cubicBezTo>
                <a:cubicBezTo>
                  <a:pt x="9562" y="9300"/>
                  <a:pt x="9574" y="8963"/>
                  <a:pt x="9762" y="8177"/>
                </a:cubicBezTo>
                <a:cubicBezTo>
                  <a:pt x="9817" y="7949"/>
                  <a:pt x="9883" y="7738"/>
                  <a:pt x="9943" y="7586"/>
                </a:cubicBezTo>
                <a:close/>
                <a:moveTo>
                  <a:pt x="16540" y="7586"/>
                </a:moveTo>
                <a:cubicBezTo>
                  <a:pt x="16271" y="7752"/>
                  <a:pt x="15852" y="9075"/>
                  <a:pt x="15697" y="10450"/>
                </a:cubicBezTo>
                <a:cubicBezTo>
                  <a:pt x="15400" y="13094"/>
                  <a:pt x="15640" y="18024"/>
                  <a:pt x="16107" y="18910"/>
                </a:cubicBezTo>
                <a:cubicBezTo>
                  <a:pt x="16138" y="18968"/>
                  <a:pt x="16197" y="19006"/>
                  <a:pt x="16249" y="19045"/>
                </a:cubicBezTo>
                <a:cubicBezTo>
                  <a:pt x="16107" y="18210"/>
                  <a:pt x="16037" y="16570"/>
                  <a:pt x="16037" y="14095"/>
                </a:cubicBezTo>
                <a:cubicBezTo>
                  <a:pt x="16037" y="9898"/>
                  <a:pt x="16103" y="8683"/>
                  <a:pt x="16379" y="7881"/>
                </a:cubicBezTo>
                <a:cubicBezTo>
                  <a:pt x="16449" y="7679"/>
                  <a:pt x="16492" y="7638"/>
                  <a:pt x="16540" y="7586"/>
                </a:cubicBezTo>
                <a:close/>
                <a:moveTo>
                  <a:pt x="10250" y="7666"/>
                </a:moveTo>
                <a:cubicBezTo>
                  <a:pt x="10385" y="8190"/>
                  <a:pt x="10519" y="9230"/>
                  <a:pt x="10519" y="9993"/>
                </a:cubicBezTo>
                <a:cubicBezTo>
                  <a:pt x="10519" y="10412"/>
                  <a:pt x="10556" y="10871"/>
                  <a:pt x="10604" y="11002"/>
                </a:cubicBezTo>
                <a:cubicBezTo>
                  <a:pt x="10652" y="11133"/>
                  <a:pt x="10692" y="12256"/>
                  <a:pt x="10692" y="13503"/>
                </a:cubicBezTo>
                <a:cubicBezTo>
                  <a:pt x="10692" y="14751"/>
                  <a:pt x="10652" y="15874"/>
                  <a:pt x="10604" y="16005"/>
                </a:cubicBezTo>
                <a:cubicBezTo>
                  <a:pt x="10556" y="16136"/>
                  <a:pt x="10519" y="16637"/>
                  <a:pt x="10519" y="17108"/>
                </a:cubicBezTo>
                <a:cubicBezTo>
                  <a:pt x="10519" y="17578"/>
                  <a:pt x="10457" y="18345"/>
                  <a:pt x="10383" y="18816"/>
                </a:cubicBezTo>
                <a:cubicBezTo>
                  <a:pt x="10365" y="18927"/>
                  <a:pt x="10340" y="18983"/>
                  <a:pt x="10319" y="19071"/>
                </a:cubicBezTo>
                <a:cubicBezTo>
                  <a:pt x="10381" y="19004"/>
                  <a:pt x="10440" y="18974"/>
                  <a:pt x="10507" y="18870"/>
                </a:cubicBezTo>
                <a:cubicBezTo>
                  <a:pt x="11256" y="17711"/>
                  <a:pt x="11338" y="9789"/>
                  <a:pt x="10613" y="8514"/>
                </a:cubicBezTo>
                <a:cubicBezTo>
                  <a:pt x="10494" y="8304"/>
                  <a:pt x="10336" y="7932"/>
                  <a:pt x="10250" y="7666"/>
                </a:cubicBezTo>
                <a:close/>
                <a:moveTo>
                  <a:pt x="16901" y="7989"/>
                </a:moveTo>
                <a:lnTo>
                  <a:pt x="17125" y="8514"/>
                </a:lnTo>
                <a:lnTo>
                  <a:pt x="17125" y="13463"/>
                </a:lnTo>
                <a:cubicBezTo>
                  <a:pt x="17125" y="17305"/>
                  <a:pt x="17115" y="18167"/>
                  <a:pt x="17010" y="18668"/>
                </a:cubicBezTo>
                <a:cubicBezTo>
                  <a:pt x="17535" y="17509"/>
                  <a:pt x="17851" y="14319"/>
                  <a:pt x="17638" y="11459"/>
                </a:cubicBezTo>
                <a:cubicBezTo>
                  <a:pt x="17519" y="9847"/>
                  <a:pt x="17181" y="8133"/>
                  <a:pt x="16974" y="8110"/>
                </a:cubicBezTo>
                <a:cubicBezTo>
                  <a:pt x="16958" y="8108"/>
                  <a:pt x="16923" y="8015"/>
                  <a:pt x="16901" y="7989"/>
                </a:cubicBezTo>
                <a:close/>
                <a:moveTo>
                  <a:pt x="19311" y="7989"/>
                </a:moveTo>
                <a:cubicBezTo>
                  <a:pt x="19237" y="8037"/>
                  <a:pt x="19166" y="8132"/>
                  <a:pt x="19099" y="8285"/>
                </a:cubicBezTo>
                <a:cubicBezTo>
                  <a:pt x="18963" y="8599"/>
                  <a:pt x="18846" y="8669"/>
                  <a:pt x="18817" y="8460"/>
                </a:cubicBezTo>
                <a:cubicBezTo>
                  <a:pt x="18789" y="8262"/>
                  <a:pt x="18669" y="8110"/>
                  <a:pt x="18553" y="8110"/>
                </a:cubicBezTo>
                <a:lnTo>
                  <a:pt x="18341" y="8110"/>
                </a:lnTo>
                <a:lnTo>
                  <a:pt x="18341" y="13503"/>
                </a:lnTo>
                <a:lnTo>
                  <a:pt x="18341" y="18897"/>
                </a:lnTo>
                <a:lnTo>
                  <a:pt x="18853" y="18897"/>
                </a:lnTo>
                <a:cubicBezTo>
                  <a:pt x="18841" y="18838"/>
                  <a:pt x="18818" y="18825"/>
                  <a:pt x="18811" y="18749"/>
                </a:cubicBezTo>
                <a:cubicBezTo>
                  <a:pt x="18784" y="18427"/>
                  <a:pt x="18774" y="16230"/>
                  <a:pt x="18790" y="13867"/>
                </a:cubicBezTo>
                <a:cubicBezTo>
                  <a:pt x="18819" y="9620"/>
                  <a:pt x="18824" y="9563"/>
                  <a:pt x="19081" y="8648"/>
                </a:cubicBezTo>
                <a:cubicBezTo>
                  <a:pt x="19185" y="8278"/>
                  <a:pt x="19267" y="8050"/>
                  <a:pt x="19332" y="8016"/>
                </a:cubicBezTo>
                <a:cubicBezTo>
                  <a:pt x="19526" y="7914"/>
                  <a:pt x="19560" y="9524"/>
                  <a:pt x="19538" y="14068"/>
                </a:cubicBezTo>
                <a:lnTo>
                  <a:pt x="19514" y="18897"/>
                </a:lnTo>
                <a:lnTo>
                  <a:pt x="19993" y="18897"/>
                </a:lnTo>
                <a:lnTo>
                  <a:pt x="19990" y="14176"/>
                </a:lnTo>
                <a:cubicBezTo>
                  <a:pt x="19988" y="11071"/>
                  <a:pt x="19950" y="9238"/>
                  <a:pt x="19881" y="8836"/>
                </a:cubicBezTo>
                <a:cubicBezTo>
                  <a:pt x="19761" y="8149"/>
                  <a:pt x="19531" y="7845"/>
                  <a:pt x="19311" y="7989"/>
                </a:cubicBezTo>
                <a:close/>
                <a:moveTo>
                  <a:pt x="12375" y="8097"/>
                </a:moveTo>
                <a:lnTo>
                  <a:pt x="12093" y="8540"/>
                </a:lnTo>
                <a:cubicBezTo>
                  <a:pt x="11936" y="8783"/>
                  <a:pt x="11777" y="9359"/>
                  <a:pt x="11735" y="9845"/>
                </a:cubicBezTo>
                <a:cubicBezTo>
                  <a:pt x="11693" y="10329"/>
                  <a:pt x="11616" y="10849"/>
                  <a:pt x="11565" y="10988"/>
                </a:cubicBezTo>
                <a:cubicBezTo>
                  <a:pt x="11514" y="11127"/>
                  <a:pt x="11474" y="12265"/>
                  <a:pt x="11474" y="13517"/>
                </a:cubicBezTo>
                <a:cubicBezTo>
                  <a:pt x="11474" y="16034"/>
                  <a:pt x="11673" y="18238"/>
                  <a:pt x="11953" y="18856"/>
                </a:cubicBezTo>
                <a:cubicBezTo>
                  <a:pt x="12356" y="19744"/>
                  <a:pt x="12408" y="19260"/>
                  <a:pt x="12090" y="17619"/>
                </a:cubicBezTo>
                <a:cubicBezTo>
                  <a:pt x="11985" y="17080"/>
                  <a:pt x="11953" y="16050"/>
                  <a:pt x="11953" y="13490"/>
                </a:cubicBezTo>
                <a:cubicBezTo>
                  <a:pt x="11953" y="10420"/>
                  <a:pt x="11975" y="9994"/>
                  <a:pt x="12166" y="9092"/>
                </a:cubicBezTo>
                <a:lnTo>
                  <a:pt x="12375" y="8097"/>
                </a:lnTo>
                <a:close/>
                <a:moveTo>
                  <a:pt x="21124" y="8110"/>
                </a:moveTo>
                <a:lnTo>
                  <a:pt x="21124" y="13503"/>
                </a:lnTo>
                <a:lnTo>
                  <a:pt x="21124" y="18897"/>
                </a:lnTo>
                <a:lnTo>
                  <a:pt x="21339" y="18897"/>
                </a:lnTo>
                <a:lnTo>
                  <a:pt x="21557" y="18897"/>
                </a:lnTo>
                <a:lnTo>
                  <a:pt x="21557" y="13503"/>
                </a:lnTo>
                <a:lnTo>
                  <a:pt x="21557" y="8110"/>
                </a:lnTo>
                <a:lnTo>
                  <a:pt x="21339" y="8110"/>
                </a:lnTo>
                <a:lnTo>
                  <a:pt x="21124" y="8110"/>
                </a:lnTo>
                <a:close/>
                <a:moveTo>
                  <a:pt x="14273" y="8124"/>
                </a:moveTo>
                <a:cubicBezTo>
                  <a:pt x="14244" y="8084"/>
                  <a:pt x="14153" y="8271"/>
                  <a:pt x="14015" y="8702"/>
                </a:cubicBezTo>
                <a:cubicBezTo>
                  <a:pt x="13739" y="9557"/>
                  <a:pt x="13473" y="12067"/>
                  <a:pt x="13475" y="13786"/>
                </a:cubicBezTo>
                <a:cubicBezTo>
                  <a:pt x="13477" y="15541"/>
                  <a:pt x="13744" y="18283"/>
                  <a:pt x="13966" y="18856"/>
                </a:cubicBezTo>
                <a:cubicBezTo>
                  <a:pt x="14054" y="19084"/>
                  <a:pt x="14204" y="19258"/>
                  <a:pt x="14300" y="19260"/>
                </a:cubicBezTo>
                <a:cubicBezTo>
                  <a:pt x="14458" y="19263"/>
                  <a:pt x="14452" y="19209"/>
                  <a:pt x="14254" y="18533"/>
                </a:cubicBezTo>
                <a:cubicBezTo>
                  <a:pt x="14051" y="17841"/>
                  <a:pt x="14036" y="17537"/>
                  <a:pt x="14009" y="13759"/>
                </a:cubicBezTo>
                <a:cubicBezTo>
                  <a:pt x="13982" y="10081"/>
                  <a:pt x="13995" y="9651"/>
                  <a:pt x="14160" y="8917"/>
                </a:cubicBezTo>
                <a:cubicBezTo>
                  <a:pt x="14267" y="8443"/>
                  <a:pt x="14302" y="8163"/>
                  <a:pt x="14273" y="8124"/>
                </a:cubicBezTo>
                <a:close/>
                <a:moveTo>
                  <a:pt x="12951" y="9482"/>
                </a:moveTo>
                <a:cubicBezTo>
                  <a:pt x="12921" y="9479"/>
                  <a:pt x="12882" y="9506"/>
                  <a:pt x="12830" y="9549"/>
                </a:cubicBezTo>
                <a:cubicBezTo>
                  <a:pt x="12574" y="9766"/>
                  <a:pt x="12453" y="10981"/>
                  <a:pt x="12608" y="11809"/>
                </a:cubicBezTo>
                <a:cubicBezTo>
                  <a:pt x="12792" y="12792"/>
                  <a:pt x="12995" y="12287"/>
                  <a:pt x="13024" y="10760"/>
                </a:cubicBezTo>
                <a:cubicBezTo>
                  <a:pt x="13043" y="9782"/>
                  <a:pt x="13039" y="9492"/>
                  <a:pt x="12951" y="9482"/>
                </a:cubicBezTo>
                <a:close/>
                <a:moveTo>
                  <a:pt x="14821" y="9643"/>
                </a:moveTo>
                <a:cubicBezTo>
                  <a:pt x="14594" y="9643"/>
                  <a:pt x="14466" y="11026"/>
                  <a:pt x="14618" y="11836"/>
                </a:cubicBezTo>
                <a:cubicBezTo>
                  <a:pt x="14755" y="12571"/>
                  <a:pt x="15020" y="12461"/>
                  <a:pt x="15079" y="11634"/>
                </a:cubicBezTo>
                <a:cubicBezTo>
                  <a:pt x="15157" y="10538"/>
                  <a:pt x="15041" y="9643"/>
                  <a:pt x="14821" y="9643"/>
                </a:cubicBezTo>
                <a:close/>
              </a:path>
            </a:pathLst>
          </a:custGeom>
          <a:ln w="12700">
            <a:miter lim="400000"/>
          </a:ln>
        </p:spPr>
      </p:pic>
      <p:sp>
        <p:nvSpPr>
          <p:cNvPr id="70" name="Title Text"/>
          <p:cNvSpPr txBox="1">
            <a:spLocks noGrp="1"/>
          </p:cNvSpPr>
          <p:nvPr>
            <p:ph type="title"/>
          </p:nvPr>
        </p:nvSpPr>
        <p:spPr>
          <a:xfrm>
            <a:off x="495300" y="1600200"/>
            <a:ext cx="6381750" cy="1028700"/>
          </a:xfrm>
          <a:prstGeom prst="rect">
            <a:avLst/>
          </a:prstGeom>
          <a:solidFill>
            <a:srgbClr val="021EAA"/>
          </a:solidFill>
        </p:spPr>
        <p:txBody>
          <a:bodyPr lIns="50800" tIns="50800" rIns="50800" bIns="50800"/>
          <a:lstStyle>
            <a:lvl1pPr marR="30956" indent="30956">
              <a:defRPr sz="2400" b="1" spc="0">
                <a:solidFill>
                  <a:srgbClr val="FFFFFF"/>
                </a:solidFill>
                <a:uFill>
                  <a:solidFill>
                    <a:srgbClr val="FFFFFF"/>
                  </a:solidFill>
                </a:uFill>
                <a:latin typeface="Gill Sans MT"/>
                <a:ea typeface="Gill Sans MT"/>
                <a:cs typeface="Gill Sans MT"/>
                <a:sym typeface="Gill Sans MT"/>
              </a:defRPr>
            </a:lvl1pPr>
          </a:lstStyle>
          <a:p>
            <a:r>
              <a:t>Title Text</a:t>
            </a:r>
          </a:p>
        </p:txBody>
      </p:sp>
      <p:sp>
        <p:nvSpPr>
          <p:cNvPr id="71" name="Body Level One…"/>
          <p:cNvSpPr txBox="1">
            <a:spLocks noGrp="1"/>
          </p:cNvSpPr>
          <p:nvPr>
            <p:ph type="body" sz="half" idx="1"/>
          </p:nvPr>
        </p:nvSpPr>
        <p:spPr>
          <a:xfrm>
            <a:off x="2228850" y="2705100"/>
            <a:ext cx="4581525" cy="1647825"/>
          </a:xfrm>
          <a:prstGeom prst="rect">
            <a:avLst/>
          </a:prstGeom>
        </p:spPr>
        <p:txBody>
          <a:bodyPr lIns="50800" tIns="50800" rIns="50800" bIns="50800"/>
          <a:lstStyle>
            <a:lvl1pPr marL="0" marR="30956" indent="119063">
              <a:lnSpc>
                <a:spcPct val="90000"/>
              </a:lnSpc>
              <a:buClrTx/>
              <a:buSzTx/>
              <a:buFontTx/>
              <a:buNone/>
              <a:defRPr b="1">
                <a:solidFill>
                  <a:srgbClr val="000643"/>
                </a:solidFill>
                <a:effectLst>
                  <a:outerShdw blurRad="12700" dist="25400" dir="2700000" rotWithShape="0">
                    <a:srgbClr val="CBCBCB"/>
                  </a:outerShdw>
                </a:effectLst>
                <a:uFill>
                  <a:solidFill>
                    <a:srgbClr val="000643"/>
                  </a:solidFill>
                </a:uFill>
              </a:defRPr>
            </a:lvl1pPr>
            <a:lvl2pPr marL="0" marR="30956" indent="461963">
              <a:lnSpc>
                <a:spcPct val="90000"/>
              </a:lnSpc>
              <a:buClrTx/>
              <a:buSzTx/>
              <a:buFontTx/>
              <a:buNone/>
              <a:defRPr b="1">
                <a:solidFill>
                  <a:srgbClr val="000643"/>
                </a:solidFill>
                <a:effectLst>
                  <a:outerShdw blurRad="12700" dist="25400" dir="2700000" rotWithShape="0">
                    <a:srgbClr val="CBCBCB"/>
                  </a:outerShdw>
                </a:effectLst>
                <a:uFill>
                  <a:solidFill>
                    <a:srgbClr val="000643"/>
                  </a:solidFill>
                </a:uFill>
              </a:defRPr>
            </a:lvl2pPr>
            <a:lvl3pPr marL="0" marR="30956" indent="804863">
              <a:lnSpc>
                <a:spcPct val="90000"/>
              </a:lnSpc>
              <a:buClrTx/>
              <a:buSzTx/>
              <a:buFontTx/>
              <a:buNone/>
              <a:defRPr b="1">
                <a:solidFill>
                  <a:srgbClr val="000643"/>
                </a:solidFill>
                <a:effectLst>
                  <a:outerShdw blurRad="12700" dist="25400" dir="2700000" rotWithShape="0">
                    <a:srgbClr val="CBCBCB"/>
                  </a:outerShdw>
                </a:effectLst>
                <a:uFill>
                  <a:solidFill>
                    <a:srgbClr val="000643"/>
                  </a:solidFill>
                </a:uFill>
              </a:defRPr>
            </a:lvl3pPr>
            <a:lvl4pPr marL="0" marR="30956" indent="1147763">
              <a:lnSpc>
                <a:spcPct val="90000"/>
              </a:lnSpc>
              <a:buClrTx/>
              <a:buSzTx/>
              <a:buFontTx/>
              <a:buNone/>
              <a:defRPr b="1">
                <a:solidFill>
                  <a:srgbClr val="000643"/>
                </a:solidFill>
                <a:effectLst>
                  <a:outerShdw blurRad="12700" dist="25400" dir="2700000" rotWithShape="0">
                    <a:srgbClr val="CBCBCB"/>
                  </a:outerShdw>
                </a:effectLst>
                <a:uFill>
                  <a:solidFill>
                    <a:srgbClr val="000643"/>
                  </a:solidFill>
                </a:uFill>
              </a:defRPr>
            </a:lvl4pPr>
            <a:lvl5pPr marL="0" marR="30956" indent="1490663">
              <a:lnSpc>
                <a:spcPct val="90000"/>
              </a:lnSpc>
              <a:buClrTx/>
              <a:buSzTx/>
              <a:buFontTx/>
              <a:buNone/>
              <a:defRPr b="1">
                <a:solidFill>
                  <a:srgbClr val="000643"/>
                </a:solidFill>
                <a:effectLst>
                  <a:outerShdw blurRad="12700" dist="25400" dir="2700000" rotWithShape="0">
                    <a:srgbClr val="CBCBCB"/>
                  </a:outerShdw>
                </a:effectLst>
                <a:uFill>
                  <a:solidFill>
                    <a:srgbClr val="000643"/>
                  </a:solidFill>
                </a:uFill>
              </a:defRPr>
            </a:lvl5pPr>
          </a:lstStyle>
          <a:p>
            <a:r>
              <a:t>Body Level One</a:t>
            </a:r>
          </a:p>
          <a:p>
            <a:pPr lvl="1"/>
            <a:r>
              <a:t>Body Level Two</a:t>
            </a:r>
          </a:p>
          <a:p>
            <a:pPr lvl="2"/>
            <a:r>
              <a:t>Body Level Three</a:t>
            </a:r>
          </a:p>
          <a:p>
            <a:pPr lvl="3"/>
            <a:r>
              <a:t>Body Level Four</a:t>
            </a:r>
          </a:p>
          <a:p>
            <a:pPr lvl="4"/>
            <a:r>
              <a:t>Body Level Five</a:t>
            </a:r>
          </a:p>
        </p:txBody>
      </p:sp>
      <p:sp>
        <p:nvSpPr>
          <p:cNvPr id="72" name="Slide Number"/>
          <p:cNvSpPr txBox="1">
            <a:spLocks noGrp="1"/>
          </p:cNvSpPr>
          <p:nvPr>
            <p:ph type="sldNum" sz="quarter" idx="2"/>
          </p:nvPr>
        </p:nvSpPr>
        <p:spPr>
          <a:xfrm>
            <a:off x="3243051" y="4791075"/>
            <a:ext cx="371898" cy="379591"/>
          </a:xfrm>
          <a:prstGeom prst="rect">
            <a:avLst/>
          </a:prstGeom>
        </p:spPr>
        <p:txBody>
          <a:bodyPr lIns="50800" tIns="50800" rIns="50800" bIns="50800" anchor="t"/>
          <a:lstStyle>
            <a:lvl1pPr marR="0" indent="0" algn="ctr" defTabSz="438150">
              <a:defRPr sz="1800" b="0"/>
            </a:lvl1pPr>
          </a:lstStyle>
          <a:p>
            <a:fld id="{86CB4B4D-7CA3-9044-876B-883B54F8677D}" type="slidenum">
              <a:t>‹#›</a:t>
            </a:fld>
            <a:endParaRPr/>
          </a:p>
        </p:txBody>
      </p:sp>
    </p:spTree>
    <p:extLst>
      <p:ext uri="{BB962C8B-B14F-4D97-AF65-F5344CB8AC3E}">
        <p14:creationId xmlns:p14="http://schemas.microsoft.com/office/powerpoint/2010/main" val="2555417409"/>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Main copy 2">
    <p:spTree>
      <p:nvGrpSpPr>
        <p:cNvPr id="1" name=""/>
        <p:cNvGrpSpPr/>
        <p:nvPr/>
      </p:nvGrpSpPr>
      <p:grpSpPr>
        <a:xfrm>
          <a:off x="0" y="0"/>
          <a:ext cx="0" cy="0"/>
          <a:chOff x="0" y="0"/>
          <a:chExt cx="0" cy="0"/>
        </a:xfrm>
      </p:grpSpPr>
      <p:sp>
        <p:nvSpPr>
          <p:cNvPr id="79" name="Shape 77"/>
          <p:cNvSpPr txBox="1"/>
          <p:nvPr/>
        </p:nvSpPr>
        <p:spPr>
          <a:xfrm>
            <a:off x="2891375" y="4867275"/>
            <a:ext cx="1064395" cy="203902"/>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lgn="ctr">
              <a:defRPr sz="1100">
                <a:solidFill>
                  <a:srgbClr val="A9A9A9"/>
                </a:solidFill>
                <a:uFill>
                  <a:solidFill>
                    <a:srgbClr val="A9A9A9"/>
                  </a:solidFill>
                </a:uFill>
                <a:latin typeface="Gill Sans"/>
                <a:ea typeface="Gill Sans"/>
                <a:cs typeface="Gill Sans"/>
                <a:sym typeface="Gill Sans"/>
              </a:defRPr>
            </a:lvl1pPr>
          </a:lstStyle>
          <a:p>
            <a:r>
              <a:rPr sz="825"/>
              <a:t>© Cennamo, Santaló</a:t>
            </a:r>
          </a:p>
        </p:txBody>
      </p:sp>
      <p:sp>
        <p:nvSpPr>
          <p:cNvPr id="80" name="Shape 78"/>
          <p:cNvSpPr txBox="1"/>
          <p:nvPr/>
        </p:nvSpPr>
        <p:spPr>
          <a:xfrm>
            <a:off x="5524500" y="4867275"/>
            <a:ext cx="1257300" cy="203902"/>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algn="r">
              <a:defRPr sz="1100">
                <a:solidFill>
                  <a:srgbClr val="A9A9A9"/>
                </a:solidFill>
                <a:uFill>
                  <a:solidFill>
                    <a:srgbClr val="A9A9A9"/>
                  </a:solidFill>
                </a:uFill>
                <a:latin typeface="Gill Sans"/>
                <a:ea typeface="Gill Sans"/>
                <a:cs typeface="Gill Sans"/>
                <a:sym typeface="Gill Sans"/>
              </a:defRPr>
            </a:lvl1pPr>
          </a:lstStyle>
          <a:p>
            <a:r>
              <a:rPr sz="825"/>
              <a:t>11th October 2012</a:t>
            </a:r>
          </a:p>
        </p:txBody>
      </p:sp>
      <p:pic>
        <p:nvPicPr>
          <p:cNvPr id="81" name="droppedImage.png" descr="droppedImage.png"/>
          <p:cNvPicPr>
            <a:picLocks noChangeAspect="1"/>
          </p:cNvPicPr>
          <p:nvPr/>
        </p:nvPicPr>
        <p:blipFill>
          <a:blip r:embed="rId2">
            <a:alphaModFix amt="11000"/>
            <a:extLst/>
          </a:blip>
          <a:stretch>
            <a:fillRect/>
          </a:stretch>
        </p:blipFill>
        <p:spPr>
          <a:xfrm rot="16205966">
            <a:off x="-628530" y="175392"/>
            <a:ext cx="1581152" cy="289619"/>
          </a:xfrm>
          <a:prstGeom prst="rect">
            <a:avLst/>
          </a:prstGeom>
          <a:ln w="12700">
            <a:miter lim="400000"/>
          </a:ln>
        </p:spPr>
      </p:pic>
      <p:sp>
        <p:nvSpPr>
          <p:cNvPr id="82" name="Shape 80"/>
          <p:cNvSpPr txBox="1"/>
          <p:nvPr/>
        </p:nvSpPr>
        <p:spPr>
          <a:xfrm>
            <a:off x="57150" y="4867275"/>
            <a:ext cx="1944443" cy="203902"/>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defRPr sz="1100">
                <a:solidFill>
                  <a:srgbClr val="A9A9A9"/>
                </a:solidFill>
                <a:uFill>
                  <a:solidFill>
                    <a:srgbClr val="A9A9A9"/>
                  </a:solidFill>
                </a:uFill>
                <a:latin typeface="Gill Sans"/>
                <a:ea typeface="Gill Sans"/>
                <a:cs typeface="Gill Sans"/>
                <a:sym typeface="Gill Sans"/>
              </a:defRPr>
            </a:lvl1pPr>
          </a:lstStyle>
          <a:p>
            <a:r>
              <a:rPr sz="825"/>
              <a:t>Quality Competition in Platform Markets</a:t>
            </a:r>
          </a:p>
        </p:txBody>
      </p:sp>
      <p:sp>
        <p:nvSpPr>
          <p:cNvPr id="83" name="Title Text"/>
          <p:cNvSpPr txBox="1">
            <a:spLocks noGrp="1"/>
          </p:cNvSpPr>
          <p:nvPr>
            <p:ph type="title"/>
          </p:nvPr>
        </p:nvSpPr>
        <p:spPr>
          <a:xfrm>
            <a:off x="400050" y="104775"/>
            <a:ext cx="6324600" cy="438150"/>
          </a:xfrm>
          <a:prstGeom prst="rect">
            <a:avLst/>
          </a:prstGeom>
          <a:solidFill>
            <a:srgbClr val="021EAA"/>
          </a:solidFill>
        </p:spPr>
        <p:txBody>
          <a:bodyPr lIns="50800" tIns="50800" rIns="50800" bIns="50800"/>
          <a:lstStyle>
            <a:lvl1pPr marR="30956" indent="30956">
              <a:defRPr sz="2100" b="1" spc="0">
                <a:solidFill>
                  <a:srgbClr val="FFFFFF"/>
                </a:solidFill>
                <a:uFill>
                  <a:solidFill>
                    <a:srgbClr val="FFFFFF"/>
                  </a:solidFill>
                </a:uFill>
                <a:latin typeface="Gill Sans MT"/>
                <a:ea typeface="Gill Sans MT"/>
                <a:cs typeface="Gill Sans MT"/>
                <a:sym typeface="Gill Sans MT"/>
              </a:defRPr>
            </a:lvl1pPr>
          </a:lstStyle>
          <a:p>
            <a:r>
              <a:t>Title Text</a:t>
            </a:r>
          </a:p>
        </p:txBody>
      </p:sp>
      <p:sp>
        <p:nvSpPr>
          <p:cNvPr id="84" name="Slide Number"/>
          <p:cNvSpPr txBox="1">
            <a:spLocks noGrp="1"/>
          </p:cNvSpPr>
          <p:nvPr>
            <p:ph type="sldNum" sz="quarter" idx="2"/>
          </p:nvPr>
        </p:nvSpPr>
        <p:spPr>
          <a:xfrm>
            <a:off x="6360783" y="4914900"/>
            <a:ext cx="232436" cy="229550"/>
          </a:xfrm>
          <a:prstGeom prst="rect">
            <a:avLst/>
          </a:prstGeom>
        </p:spPr>
        <p:txBody>
          <a:bodyPr lIns="50800" tIns="50800" rIns="50800" bIns="50800" anchor="t"/>
          <a:lstStyle>
            <a:lvl1pPr marR="0" indent="0" algn="ctr" defTabSz="438150">
              <a:defRPr sz="825" b="0">
                <a:solidFill>
                  <a:srgbClr val="A9A9A9"/>
                </a:solidFill>
                <a:uFill>
                  <a:solidFill>
                    <a:srgbClr val="000000"/>
                  </a:solidFill>
                </a:uFill>
                <a:latin typeface="Gill Sans"/>
                <a:ea typeface="Gill Sans"/>
                <a:cs typeface="Gill Sans"/>
                <a:sym typeface="Gill Sans"/>
              </a:defRPr>
            </a:lvl1pPr>
          </a:lstStyle>
          <a:p>
            <a:fld id="{86CB4B4D-7CA3-9044-876B-883B54F8677D}" type="slidenum">
              <a:t>‹#›</a:t>
            </a:fld>
            <a:endParaRPr/>
          </a:p>
        </p:txBody>
      </p:sp>
    </p:spTree>
    <p:extLst>
      <p:ext uri="{BB962C8B-B14F-4D97-AF65-F5344CB8AC3E}">
        <p14:creationId xmlns:p14="http://schemas.microsoft.com/office/powerpoint/2010/main" val="476271275"/>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Default - Diapositiva titolo">
    <p:spTree>
      <p:nvGrpSpPr>
        <p:cNvPr id="1" name=""/>
        <p:cNvGrpSpPr/>
        <p:nvPr/>
      </p:nvGrpSpPr>
      <p:grpSpPr>
        <a:xfrm>
          <a:off x="0" y="0"/>
          <a:ext cx="0" cy="0"/>
          <a:chOff x="0" y="0"/>
          <a:chExt cx="0" cy="0"/>
        </a:xfrm>
      </p:grpSpPr>
      <p:sp>
        <p:nvSpPr>
          <p:cNvPr id="91" name="Title Text"/>
          <p:cNvSpPr txBox="1">
            <a:spLocks noGrp="1"/>
          </p:cNvSpPr>
          <p:nvPr>
            <p:ph type="title"/>
          </p:nvPr>
        </p:nvSpPr>
        <p:spPr>
          <a:xfrm>
            <a:off x="514350" y="1383507"/>
            <a:ext cx="5829300" cy="1531144"/>
          </a:xfrm>
          <a:prstGeom prst="rect">
            <a:avLst/>
          </a:prstGeom>
        </p:spPr>
        <p:txBody>
          <a:bodyPr lIns="45718" tIns="45718" rIns="45718" bIns="45718"/>
          <a:lstStyle>
            <a:lvl1pPr algn="ctr">
              <a:defRPr sz="3300" spc="0">
                <a:solidFill>
                  <a:srgbClr val="000000"/>
                </a:solidFill>
                <a:uFill>
                  <a:solidFill>
                    <a:srgbClr val="000000"/>
                  </a:solidFill>
                </a:uFill>
                <a:latin typeface="Calibri"/>
                <a:ea typeface="Calibri"/>
                <a:cs typeface="Calibri"/>
                <a:sym typeface="Calibri"/>
              </a:defRPr>
            </a:lvl1pPr>
          </a:lstStyle>
          <a:p>
            <a:r>
              <a:t>Title Text</a:t>
            </a:r>
          </a:p>
        </p:txBody>
      </p:sp>
      <p:sp>
        <p:nvSpPr>
          <p:cNvPr id="92" name="Body Level One…"/>
          <p:cNvSpPr txBox="1">
            <a:spLocks noGrp="1"/>
          </p:cNvSpPr>
          <p:nvPr>
            <p:ph type="body" sz="half" idx="1"/>
          </p:nvPr>
        </p:nvSpPr>
        <p:spPr>
          <a:xfrm>
            <a:off x="1028700" y="2914650"/>
            <a:ext cx="4800600" cy="2228850"/>
          </a:xfrm>
          <a:prstGeom prst="rect">
            <a:avLst/>
          </a:prstGeom>
        </p:spPr>
        <p:txBody>
          <a:bodyPr lIns="45718" tIns="45718" rIns="45718" bIns="45718"/>
          <a:lstStyle>
            <a:lvl1pPr marL="0" indent="0" algn="ctr">
              <a:spcBef>
                <a:spcPts val="525"/>
              </a:spcBef>
              <a:buClrTx/>
              <a:buSzTx/>
              <a:buFontTx/>
              <a:buNone/>
              <a:defRPr sz="2400">
                <a:solidFill>
                  <a:srgbClr val="888888"/>
                </a:solidFill>
                <a:uFill>
                  <a:solidFill>
                    <a:srgbClr val="888888"/>
                  </a:solidFill>
                </a:uFill>
                <a:latin typeface="Calibri"/>
                <a:ea typeface="Calibri"/>
                <a:cs typeface="Calibri"/>
                <a:sym typeface="Calibri"/>
              </a:defRPr>
            </a:lvl1pPr>
            <a:lvl2pPr marL="0" indent="0" algn="ctr">
              <a:spcBef>
                <a:spcPts val="525"/>
              </a:spcBef>
              <a:buClrTx/>
              <a:buSzTx/>
              <a:buFontTx/>
              <a:buNone/>
              <a:defRPr sz="2400">
                <a:solidFill>
                  <a:srgbClr val="888888"/>
                </a:solidFill>
                <a:uFill>
                  <a:solidFill>
                    <a:srgbClr val="888888"/>
                  </a:solidFill>
                </a:uFill>
                <a:latin typeface="Calibri"/>
                <a:ea typeface="Calibri"/>
                <a:cs typeface="Calibri"/>
                <a:sym typeface="Calibri"/>
              </a:defRPr>
            </a:lvl2pPr>
            <a:lvl3pPr marL="0" indent="0" algn="ctr">
              <a:spcBef>
                <a:spcPts val="525"/>
              </a:spcBef>
              <a:buClrTx/>
              <a:buSzTx/>
              <a:buFontTx/>
              <a:buNone/>
              <a:defRPr sz="2400">
                <a:solidFill>
                  <a:srgbClr val="888888"/>
                </a:solidFill>
                <a:uFill>
                  <a:solidFill>
                    <a:srgbClr val="888888"/>
                  </a:solidFill>
                </a:uFill>
                <a:latin typeface="Calibri"/>
                <a:ea typeface="Calibri"/>
                <a:cs typeface="Calibri"/>
                <a:sym typeface="Calibri"/>
              </a:defRPr>
            </a:lvl3pPr>
            <a:lvl4pPr marL="0" indent="0" algn="ctr">
              <a:spcBef>
                <a:spcPts val="525"/>
              </a:spcBef>
              <a:buClrTx/>
              <a:buSzTx/>
              <a:buFontTx/>
              <a:buNone/>
              <a:defRPr sz="2400">
                <a:solidFill>
                  <a:srgbClr val="888888"/>
                </a:solidFill>
                <a:uFill>
                  <a:solidFill>
                    <a:srgbClr val="888888"/>
                  </a:solidFill>
                </a:uFill>
                <a:latin typeface="Calibri"/>
                <a:ea typeface="Calibri"/>
                <a:cs typeface="Calibri"/>
                <a:sym typeface="Calibri"/>
              </a:defRPr>
            </a:lvl4pPr>
            <a:lvl5pPr marL="0" indent="0" algn="ctr">
              <a:spcBef>
                <a:spcPts val="525"/>
              </a:spcBef>
              <a:buClrTx/>
              <a:buSzTx/>
              <a:buFontTx/>
              <a:buNone/>
              <a:defRPr sz="2400">
                <a:solidFill>
                  <a:srgbClr val="888888"/>
                </a:solidFill>
                <a:uFill>
                  <a:solidFill>
                    <a:srgbClr val="888888"/>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93" name="Slide Number"/>
          <p:cNvSpPr txBox="1">
            <a:spLocks noGrp="1"/>
          </p:cNvSpPr>
          <p:nvPr>
            <p:ph type="sldNum" sz="quarter" idx="2"/>
          </p:nvPr>
        </p:nvSpPr>
        <p:spPr>
          <a:xfrm>
            <a:off x="6288120" y="4788771"/>
            <a:ext cx="226981" cy="230828"/>
          </a:xfrm>
          <a:prstGeom prst="rect">
            <a:avLst/>
          </a:prstGeom>
        </p:spPr>
        <p:txBody>
          <a:bodyPr lIns="45718" tIns="45718" rIns="45718" bIns="45718"/>
          <a:lstStyle>
            <a:lvl1pPr marR="0" indent="0" algn="r">
              <a:defRPr sz="900" b="0">
                <a:solidFill>
                  <a:srgbClr val="888888"/>
                </a:solidFill>
                <a:uFill>
                  <a:solidFill>
                    <a:srgbClr val="888888"/>
                  </a:solidFill>
                </a:u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91899739"/>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00" name="Title Text"/>
          <p:cNvSpPr txBox="1">
            <a:spLocks noGrp="1"/>
          </p:cNvSpPr>
          <p:nvPr>
            <p:ph type="title"/>
          </p:nvPr>
        </p:nvSpPr>
        <p:spPr>
          <a:xfrm>
            <a:off x="514350" y="1028700"/>
            <a:ext cx="5886450" cy="1445419"/>
          </a:xfrm>
          <a:prstGeom prst="rect">
            <a:avLst/>
          </a:prstGeom>
        </p:spPr>
        <p:txBody>
          <a:bodyPr anchor="b"/>
          <a:lstStyle>
            <a:lvl1pPr>
              <a:defRPr sz="4050" cap="all"/>
            </a:lvl1pPr>
          </a:lstStyle>
          <a:p>
            <a:r>
              <a:t>Title Text</a:t>
            </a:r>
          </a:p>
        </p:txBody>
      </p:sp>
      <p:sp>
        <p:nvSpPr>
          <p:cNvPr id="101" name="Body Level One…"/>
          <p:cNvSpPr txBox="1">
            <a:spLocks noGrp="1"/>
          </p:cNvSpPr>
          <p:nvPr>
            <p:ph type="body" sz="quarter" idx="1"/>
          </p:nvPr>
        </p:nvSpPr>
        <p:spPr>
          <a:xfrm>
            <a:off x="514350" y="2628900"/>
            <a:ext cx="4800600" cy="1314450"/>
          </a:xfrm>
          <a:prstGeom prst="rect">
            <a:avLst/>
          </a:prstGeom>
        </p:spPr>
        <p:txBody>
          <a:bodyPr/>
          <a:lstStyle>
            <a:lvl1pPr marL="0" indent="0">
              <a:buClrTx/>
              <a:buSzTx/>
              <a:buFontTx/>
              <a:buNone/>
              <a:defRPr>
                <a:solidFill>
                  <a:srgbClr val="57576E"/>
                </a:solidFill>
              </a:defRPr>
            </a:lvl1pPr>
            <a:lvl2pPr marL="0" indent="342900">
              <a:buClrTx/>
              <a:buSzTx/>
              <a:buFontTx/>
              <a:buNone/>
              <a:defRPr>
                <a:solidFill>
                  <a:srgbClr val="57576E"/>
                </a:solidFill>
              </a:defRPr>
            </a:lvl2pPr>
            <a:lvl3pPr marL="0" indent="685800">
              <a:buClrTx/>
              <a:buSzTx/>
              <a:buFontTx/>
              <a:buNone/>
              <a:defRPr>
                <a:solidFill>
                  <a:srgbClr val="57576E"/>
                </a:solidFill>
              </a:defRPr>
            </a:lvl3pPr>
            <a:lvl4pPr marL="0" indent="1028700">
              <a:buClrTx/>
              <a:buSzTx/>
              <a:buFontTx/>
              <a:buNone/>
              <a:defRPr>
                <a:solidFill>
                  <a:srgbClr val="57576E"/>
                </a:solidFill>
              </a:defRPr>
            </a:lvl4pPr>
            <a:lvl5pPr marL="0" indent="1371600">
              <a:buClrTx/>
              <a:buSzTx/>
              <a:buFontTx/>
              <a:buNone/>
              <a:defRPr>
                <a:solidFill>
                  <a:srgbClr val="57576E"/>
                </a:solidFill>
              </a:defRPr>
            </a:lvl5pPr>
          </a:lstStyle>
          <a:p>
            <a:r>
              <a:t>Body Level One</a:t>
            </a:r>
          </a:p>
          <a:p>
            <a:pPr lvl="1"/>
            <a:r>
              <a:t>Body Level Two</a:t>
            </a:r>
          </a:p>
          <a:p>
            <a:pPr lvl="2"/>
            <a:r>
              <a:t>Body Level Three</a:t>
            </a:r>
          </a:p>
          <a:p>
            <a:pPr lvl="3"/>
            <a:r>
              <a:t>Body Level Four</a:t>
            </a:r>
          </a:p>
          <a:p>
            <a:pPr lvl="4"/>
            <a:r>
              <a:t>Body Level Five</a:t>
            </a:r>
          </a:p>
        </p:txBody>
      </p:sp>
      <p:sp>
        <p:nvSpPr>
          <p:cNvPr id="102" name="Straight Connector 7"/>
          <p:cNvSpPr/>
          <p:nvPr/>
        </p:nvSpPr>
        <p:spPr>
          <a:xfrm>
            <a:off x="514350" y="2548889"/>
            <a:ext cx="5886451" cy="1193"/>
          </a:xfrm>
          <a:prstGeom prst="line">
            <a:avLst/>
          </a:prstGeom>
          <a:ln w="19050">
            <a:solidFill>
              <a:srgbClr val="D2533C"/>
            </a:solidFill>
          </a:ln>
        </p:spPr>
        <p:txBody>
          <a:bodyPr lIns="34289" tIns="34289" rIns="34289" bIns="34289"/>
          <a:lstStyle/>
          <a:p>
            <a:endParaRPr sz="1350"/>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82298202"/>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10" name="Title Text"/>
          <p:cNvSpPr txBox="1">
            <a:spLocks noGrp="1"/>
          </p:cNvSpPr>
          <p:nvPr>
            <p:ph type="title"/>
          </p:nvPr>
        </p:nvSpPr>
        <p:spPr>
          <a:prstGeom prst="rect">
            <a:avLst/>
          </a:prstGeom>
        </p:spPr>
        <p:txBody>
          <a:bodyPr/>
          <a:lstStyle/>
          <a:p>
            <a:r>
              <a:t>Title Text</a:t>
            </a:r>
          </a:p>
        </p:txBody>
      </p:sp>
      <p:sp>
        <p:nvSpPr>
          <p:cNvPr id="11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08026762"/>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D2533C"/>
        </a:solidFill>
        <a:effectLst/>
      </p:bgPr>
    </p:bg>
    <p:spTree>
      <p:nvGrpSpPr>
        <p:cNvPr id="1" name=""/>
        <p:cNvGrpSpPr/>
        <p:nvPr/>
      </p:nvGrpSpPr>
      <p:grpSpPr>
        <a:xfrm>
          <a:off x="0" y="0"/>
          <a:ext cx="0" cy="0"/>
          <a:chOff x="0" y="0"/>
          <a:chExt cx="0" cy="0"/>
        </a:xfrm>
      </p:grpSpPr>
      <p:sp>
        <p:nvSpPr>
          <p:cNvPr id="119" name="Title Text"/>
          <p:cNvSpPr txBox="1">
            <a:spLocks noGrp="1"/>
          </p:cNvSpPr>
          <p:nvPr>
            <p:ph type="title"/>
          </p:nvPr>
        </p:nvSpPr>
        <p:spPr>
          <a:xfrm>
            <a:off x="541734" y="1771651"/>
            <a:ext cx="5829301" cy="1650206"/>
          </a:xfrm>
          <a:prstGeom prst="rect">
            <a:avLst/>
          </a:prstGeom>
        </p:spPr>
        <p:txBody>
          <a:bodyPr anchor="b"/>
          <a:lstStyle>
            <a:lvl1pPr>
              <a:defRPr sz="3600" cap="all">
                <a:solidFill>
                  <a:srgbClr val="F3F2DC"/>
                </a:solidFill>
              </a:defRPr>
            </a:lvl1pPr>
          </a:lstStyle>
          <a:p>
            <a:r>
              <a:t>Title Text</a:t>
            </a:r>
          </a:p>
        </p:txBody>
      </p:sp>
      <p:sp>
        <p:nvSpPr>
          <p:cNvPr id="120" name="Body Level One…"/>
          <p:cNvSpPr txBox="1">
            <a:spLocks noGrp="1"/>
          </p:cNvSpPr>
          <p:nvPr>
            <p:ph type="body" sz="quarter" idx="1"/>
          </p:nvPr>
        </p:nvSpPr>
        <p:spPr>
          <a:xfrm>
            <a:off x="541734" y="3470148"/>
            <a:ext cx="5829301" cy="1125141"/>
          </a:xfrm>
          <a:prstGeom prst="rect">
            <a:avLst/>
          </a:prstGeom>
        </p:spPr>
        <p:txBody>
          <a:bodyPr/>
          <a:lstStyle>
            <a:lvl1pPr marL="0" indent="0">
              <a:buClrTx/>
              <a:buSzTx/>
              <a:buFontTx/>
              <a:buNone/>
              <a:defRPr>
                <a:solidFill>
                  <a:srgbClr val="F3F2DC"/>
                </a:solidFill>
              </a:defRPr>
            </a:lvl1pPr>
            <a:lvl2pPr marL="0" indent="342900">
              <a:buClrTx/>
              <a:buSzTx/>
              <a:buFontTx/>
              <a:buNone/>
              <a:defRPr>
                <a:solidFill>
                  <a:srgbClr val="F3F2DC"/>
                </a:solidFill>
              </a:defRPr>
            </a:lvl2pPr>
            <a:lvl3pPr marL="0" indent="685800">
              <a:buClrTx/>
              <a:buSzTx/>
              <a:buFontTx/>
              <a:buNone/>
              <a:defRPr>
                <a:solidFill>
                  <a:srgbClr val="F3F2DC"/>
                </a:solidFill>
              </a:defRPr>
            </a:lvl3pPr>
            <a:lvl4pPr marL="0" indent="1028700">
              <a:buClrTx/>
              <a:buSzTx/>
              <a:buFontTx/>
              <a:buNone/>
              <a:defRPr>
                <a:solidFill>
                  <a:srgbClr val="F3F2DC"/>
                </a:solidFill>
              </a:defRPr>
            </a:lvl4pPr>
            <a:lvl5pPr marL="0" indent="1371600">
              <a:buClrTx/>
              <a:buSzTx/>
              <a:buFontTx/>
              <a:buNone/>
              <a:defRPr>
                <a:solidFill>
                  <a:srgbClr val="F3F2DC"/>
                </a:solidFill>
              </a:defRPr>
            </a:lvl5pPr>
          </a:lstStyle>
          <a:p>
            <a:r>
              <a:t>Body Level One</a:t>
            </a:r>
          </a:p>
          <a:p>
            <a:pPr lvl="1"/>
            <a:r>
              <a:t>Body Level Two</a:t>
            </a:r>
          </a:p>
          <a:p>
            <a:pPr lvl="2"/>
            <a:r>
              <a:t>Body Level Three</a:t>
            </a:r>
          </a:p>
          <a:p>
            <a:pPr lvl="3"/>
            <a:r>
              <a:t>Body Level Four</a:t>
            </a:r>
          </a:p>
          <a:p>
            <a:pPr lvl="4"/>
            <a:r>
              <a:t>Body Level Five</a:t>
            </a:r>
          </a:p>
        </p:txBody>
      </p:sp>
      <p:sp>
        <p:nvSpPr>
          <p:cNvPr id="121" name="Straight Connector 6"/>
          <p:cNvSpPr/>
          <p:nvPr/>
        </p:nvSpPr>
        <p:spPr>
          <a:xfrm>
            <a:off x="548640" y="3449573"/>
            <a:ext cx="5886451" cy="1193"/>
          </a:xfrm>
          <a:prstGeom prst="line">
            <a:avLst/>
          </a:prstGeom>
          <a:ln w="19050">
            <a:solidFill>
              <a:srgbClr val="F3F2DC"/>
            </a:solidFill>
          </a:ln>
        </p:spPr>
        <p:txBody>
          <a:bodyPr lIns="34289" tIns="34289" rIns="34289" bIns="34289"/>
          <a:lstStyle/>
          <a:p>
            <a:endParaRPr sz="1350"/>
          </a:p>
        </p:txBody>
      </p:sp>
      <p:sp>
        <p:nvSpPr>
          <p:cNvPr id="1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80623791"/>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p:cNvGrpSpPr/>
          <p:nvPr/>
        </p:nvGrpSpPr>
        <p:grpSpPr>
          <a:xfrm>
            <a:off x="-1191" y="0"/>
            <a:ext cx="6859191" cy="5145599"/>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658151" y="1693191"/>
            <a:ext cx="2318004" cy="2265258"/>
          </a:xfrm>
        </p:spPr>
        <p:txBody>
          <a:bodyPr anchor="ctr"/>
          <a:lstStyle>
            <a:lvl1pPr algn="l">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3839446" y="1693191"/>
            <a:ext cx="2311887" cy="2265258"/>
          </a:xfrm>
        </p:spPr>
        <p:txBody>
          <a:bodyPr anchor="ctr"/>
          <a:lstStyle>
            <a:lvl1pPr marL="0" indent="0" algn="l">
              <a:buNone/>
              <a:defRPr sz="1500" cap="all">
                <a:solidFill>
                  <a:schemeClr val="accent1">
                    <a:lumMod val="60000"/>
                    <a:lumOff val="4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7BB654-CA8C-4F6B-BCBB-E9D6A2576F79}" type="datetimeFigureOut">
              <a:rPr lang="en-US" smtClean="0"/>
              <a:t>7/13/2017</a:t>
            </a:fld>
            <a:endParaRPr lang="en-US"/>
          </a:p>
        </p:txBody>
      </p:sp>
      <p:sp>
        <p:nvSpPr>
          <p:cNvPr id="5" name="Footer Placeholder 4"/>
          <p:cNvSpPr>
            <a:spLocks noGrp="1"/>
          </p:cNvSpPr>
          <p:nvPr>
            <p:ph type="ftr" sz="quarter" idx="11"/>
          </p:nvPr>
        </p:nvSpPr>
        <p:spPr/>
        <p:txBody>
          <a:bodyPr/>
          <a:lstStyle/>
          <a:p>
            <a:endParaRPr lang="en-US"/>
          </a:p>
        </p:txBody>
      </p:sp>
      <p:sp>
        <p:nvSpPr>
          <p:cNvPr id="8" name="Rectangle 7"/>
          <p:cNvSpPr/>
          <p:nvPr/>
        </p:nvSpPr>
        <p:spPr>
          <a:xfrm>
            <a:off x="5809233" y="0"/>
            <a:ext cx="514350" cy="82459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5758962" y="221798"/>
            <a:ext cx="593481" cy="575765"/>
          </a:xfrm>
          <a:prstGeom prst="rect">
            <a:avLst/>
          </a:prstGeom>
        </p:spPr>
        <p:txBody>
          <a:bodyPr anchor="b"/>
          <a:lstStyle>
            <a:lvl1pPr algn="ctr">
              <a:defRPr sz="2100"/>
            </a:lvl1pPr>
          </a:lstStyle>
          <a:p>
            <a:fld id="{C6EBB37A-15FB-4690-944C-0B81A20437B3}" type="slidenum">
              <a:rPr lang="en-US" smtClean="0"/>
              <a:t>‹#›</a:t>
            </a:fld>
            <a:endParaRPr lang="en-US"/>
          </a:p>
        </p:txBody>
      </p:sp>
      <p:pic>
        <p:nvPicPr>
          <p:cNvPr id="9" name="Picture 8"/>
          <p:cNvPicPr>
            <a:picLocks noChangeAspect="1"/>
          </p:cNvPicPr>
          <p:nvPr userDrawn="1"/>
        </p:nvPicPr>
        <p:blipFill>
          <a:blip r:embed="rId3"/>
          <a:stretch>
            <a:fillRect/>
          </a:stretch>
        </p:blipFill>
        <p:spPr>
          <a:xfrm>
            <a:off x="5877099" y="288223"/>
            <a:ext cx="378619" cy="442913"/>
          </a:xfrm>
          <a:prstGeom prst="rect">
            <a:avLst/>
          </a:prstGeom>
        </p:spPr>
      </p:pic>
      <p:pic>
        <p:nvPicPr>
          <p:cNvPr id="20" name="Picture 2" descr="Image result for university of minnesota">
            <a:extLst>
              <a:ext uri="{FF2B5EF4-FFF2-40B4-BE49-F238E27FC236}">
                <a16:creationId xmlns:a16="http://schemas.microsoft.com/office/drawing/2014/main" id="{2C865698-B377-4E92-893F-F90802F48BD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809993" y="1666"/>
            <a:ext cx="513590" cy="51359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Image result for university of minnesota">
            <a:extLst>
              <a:ext uri="{FF2B5EF4-FFF2-40B4-BE49-F238E27FC236}">
                <a16:creationId xmlns:a16="http://schemas.microsoft.com/office/drawing/2014/main" id="{8D56D529-470D-4A8F-BAEA-7C79F244508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811862" y="141365"/>
            <a:ext cx="513590" cy="51359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mage result for university of minnesota">
            <a:extLst>
              <a:ext uri="{FF2B5EF4-FFF2-40B4-BE49-F238E27FC236}">
                <a16:creationId xmlns:a16="http://schemas.microsoft.com/office/drawing/2014/main" id="{424E0D86-AC79-4210-827E-37C89BFB69B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811862" y="257263"/>
            <a:ext cx="513590" cy="51359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Image result for university of minnesota">
            <a:extLst>
              <a:ext uri="{FF2B5EF4-FFF2-40B4-BE49-F238E27FC236}">
                <a16:creationId xmlns:a16="http://schemas.microsoft.com/office/drawing/2014/main" id="{6FEB2FAB-5DA0-40C1-8015-97909F018F5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811862" y="333455"/>
            <a:ext cx="513590" cy="513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215727"/>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29" name="Title Text"/>
          <p:cNvSpPr txBox="1">
            <a:spLocks noGrp="1"/>
          </p:cNvSpPr>
          <p:nvPr>
            <p:ph type="title"/>
          </p:nvPr>
        </p:nvSpPr>
        <p:spPr>
          <a:prstGeom prst="rect">
            <a:avLst/>
          </a:prstGeom>
        </p:spPr>
        <p:txBody>
          <a:bodyPr/>
          <a:lstStyle/>
          <a:p>
            <a:r>
              <a:t>Title Text</a:t>
            </a:r>
          </a:p>
        </p:txBody>
      </p:sp>
      <p:sp>
        <p:nvSpPr>
          <p:cNvPr id="130" name="Body Level One…"/>
          <p:cNvSpPr txBox="1">
            <a:spLocks noGrp="1"/>
          </p:cNvSpPr>
          <p:nvPr>
            <p:ph type="body" sz="half" idx="1"/>
          </p:nvPr>
        </p:nvSpPr>
        <p:spPr>
          <a:xfrm>
            <a:off x="342900" y="1255014"/>
            <a:ext cx="3028950" cy="3538729"/>
          </a:xfrm>
          <a:prstGeom prst="rect">
            <a:avLst/>
          </a:prstGeom>
        </p:spPr>
        <p:txBody>
          <a:bodyPr/>
          <a:lstStyle>
            <a:lvl1pPr>
              <a:spcBef>
                <a:spcPts val="450"/>
              </a:spcBef>
              <a:defRPr sz="2100"/>
            </a:lvl1pPr>
            <a:lvl2pPr marL="365760" indent="-160020">
              <a:spcBef>
                <a:spcPts val="450"/>
              </a:spcBef>
              <a:defRPr sz="2100"/>
            </a:lvl2pPr>
            <a:lvl3pPr marL="603504" indent="-192024">
              <a:spcBef>
                <a:spcPts val="450"/>
              </a:spcBef>
              <a:defRPr sz="2100"/>
            </a:lvl3pPr>
            <a:lvl4pPr marL="830579" indent="-213360">
              <a:spcBef>
                <a:spcPts val="450"/>
              </a:spcBef>
              <a:defRPr sz="2100"/>
            </a:lvl4pPr>
            <a:lvl5pPr marL="948689" indent="-160020">
              <a:spcBef>
                <a:spcPts val="450"/>
              </a:spcBef>
              <a:defRPr sz="2100"/>
            </a:lvl5pPr>
          </a:lstStyle>
          <a:p>
            <a:r>
              <a:t>Body Level One</a:t>
            </a:r>
          </a:p>
          <a:p>
            <a:pPr lvl="1"/>
            <a:r>
              <a:t>Body Level Two</a:t>
            </a:r>
          </a:p>
          <a:p>
            <a:pPr lvl="2"/>
            <a:r>
              <a:t>Body Level Three</a:t>
            </a:r>
          </a:p>
          <a:p>
            <a:pPr lvl="3"/>
            <a:r>
              <a:t>Body Level Four</a:t>
            </a:r>
          </a:p>
          <a:p>
            <a:pPr lvl="4"/>
            <a:r>
              <a:t>Body Level Five</a:t>
            </a:r>
          </a:p>
        </p:txBody>
      </p:sp>
      <p:sp>
        <p:nvSpPr>
          <p:cNvPr id="1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60213003"/>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138" name="Title Text"/>
          <p:cNvSpPr txBox="1">
            <a:spLocks noGrp="1"/>
          </p:cNvSpPr>
          <p:nvPr>
            <p:ph type="title"/>
          </p:nvPr>
        </p:nvSpPr>
        <p:spPr>
          <a:prstGeom prst="rect">
            <a:avLst/>
          </a:prstGeom>
        </p:spPr>
        <p:txBody>
          <a:bodyPr/>
          <a:lstStyle/>
          <a:p>
            <a:r>
              <a:t>Title Text</a:t>
            </a:r>
          </a:p>
        </p:txBody>
      </p:sp>
      <p:sp>
        <p:nvSpPr>
          <p:cNvPr id="139" name="Body Level One…"/>
          <p:cNvSpPr txBox="1">
            <a:spLocks noGrp="1"/>
          </p:cNvSpPr>
          <p:nvPr>
            <p:ph type="body" sz="quarter" idx="1"/>
          </p:nvPr>
        </p:nvSpPr>
        <p:spPr>
          <a:xfrm>
            <a:off x="342900" y="1257301"/>
            <a:ext cx="2948941" cy="479822"/>
          </a:xfrm>
          <a:prstGeom prst="rect">
            <a:avLst/>
          </a:prstGeom>
        </p:spPr>
        <p:txBody>
          <a:bodyPr anchor="ctr"/>
          <a:lstStyle>
            <a:lvl1pPr marL="0" indent="0" algn="ctr">
              <a:spcBef>
                <a:spcPts val="300"/>
              </a:spcBef>
              <a:buClrTx/>
              <a:buSzTx/>
              <a:buFontTx/>
              <a:buNone/>
              <a:defRPr sz="1500">
                <a:solidFill>
                  <a:srgbClr val="D2533C"/>
                </a:solidFill>
              </a:defRPr>
            </a:lvl1pPr>
            <a:lvl2pPr marL="0" indent="342900" algn="ctr">
              <a:spcBef>
                <a:spcPts val="300"/>
              </a:spcBef>
              <a:buClrTx/>
              <a:buSzTx/>
              <a:buFontTx/>
              <a:buNone/>
              <a:defRPr sz="1500">
                <a:solidFill>
                  <a:srgbClr val="D2533C"/>
                </a:solidFill>
              </a:defRPr>
            </a:lvl2pPr>
            <a:lvl3pPr marL="0" indent="685800" algn="ctr">
              <a:spcBef>
                <a:spcPts val="300"/>
              </a:spcBef>
              <a:buClrTx/>
              <a:buSzTx/>
              <a:buFontTx/>
              <a:buNone/>
              <a:defRPr sz="1500">
                <a:solidFill>
                  <a:srgbClr val="D2533C"/>
                </a:solidFill>
              </a:defRPr>
            </a:lvl3pPr>
            <a:lvl4pPr marL="0" indent="1028700" algn="ctr">
              <a:spcBef>
                <a:spcPts val="300"/>
              </a:spcBef>
              <a:buClrTx/>
              <a:buSzTx/>
              <a:buFontTx/>
              <a:buNone/>
              <a:defRPr sz="1500">
                <a:solidFill>
                  <a:srgbClr val="D2533C"/>
                </a:solidFill>
              </a:defRPr>
            </a:lvl4pPr>
            <a:lvl5pPr marL="0" indent="1371600" algn="ctr">
              <a:spcBef>
                <a:spcPts val="300"/>
              </a:spcBef>
              <a:buClrTx/>
              <a:buSzTx/>
              <a:buFontTx/>
              <a:buNone/>
              <a:defRPr sz="1500">
                <a:solidFill>
                  <a:srgbClr val="D2533C"/>
                </a:solidFill>
              </a:defRPr>
            </a:lvl5pPr>
          </a:lstStyle>
          <a:p>
            <a:r>
              <a:t>Body Level One</a:t>
            </a:r>
          </a:p>
          <a:p>
            <a:pPr lvl="1"/>
            <a:r>
              <a:t>Body Level Two</a:t>
            </a:r>
          </a:p>
          <a:p>
            <a:pPr lvl="2"/>
            <a:r>
              <a:t>Body Level Three</a:t>
            </a:r>
          </a:p>
          <a:p>
            <a:pPr lvl="3"/>
            <a:r>
              <a:t>Body Level Four</a:t>
            </a:r>
          </a:p>
          <a:p>
            <a:pPr lvl="4"/>
            <a:r>
              <a:t>Body Level Five</a:t>
            </a:r>
          </a:p>
        </p:txBody>
      </p:sp>
      <p:sp>
        <p:nvSpPr>
          <p:cNvPr id="140" name="Text Placeholder 4"/>
          <p:cNvSpPr>
            <a:spLocks noGrp="1"/>
          </p:cNvSpPr>
          <p:nvPr>
            <p:ph type="body" sz="quarter" idx="13"/>
          </p:nvPr>
        </p:nvSpPr>
        <p:spPr>
          <a:xfrm>
            <a:off x="3566160" y="1257301"/>
            <a:ext cx="2948941" cy="479822"/>
          </a:xfrm>
          <a:prstGeom prst="rect">
            <a:avLst/>
          </a:prstGeom>
        </p:spPr>
        <p:txBody>
          <a:bodyPr anchor="ctr"/>
          <a:lstStyle>
            <a:lvl1pPr marL="0" indent="0" algn="ctr">
              <a:spcBef>
                <a:spcPts val="300"/>
              </a:spcBef>
              <a:buClrTx/>
              <a:buSzTx/>
              <a:buFontTx/>
              <a:buNone/>
              <a:defRPr sz="2000">
                <a:solidFill>
                  <a:srgbClr val="D2533C"/>
                </a:solidFill>
              </a:defRPr>
            </a:lvl1pPr>
          </a:lstStyle>
          <a:p>
            <a:pPr marL="0" indent="0" algn="ctr">
              <a:spcBef>
                <a:spcPts val="400"/>
              </a:spcBef>
              <a:buClrTx/>
              <a:buSzTx/>
              <a:buFontTx/>
              <a:buNone/>
              <a:defRPr sz="2000">
                <a:solidFill>
                  <a:srgbClr val="D2533C"/>
                </a:solidFill>
              </a:defRPr>
            </a:pPr>
            <a:endParaRPr/>
          </a:p>
        </p:txBody>
      </p:sp>
      <p:sp>
        <p:nvSpPr>
          <p:cNvPr id="141" name="Straight Connector 10"/>
          <p:cNvSpPr/>
          <p:nvPr/>
        </p:nvSpPr>
        <p:spPr>
          <a:xfrm flipH="1">
            <a:off x="3428999" y="1268730"/>
            <a:ext cx="597" cy="3531870"/>
          </a:xfrm>
          <a:prstGeom prst="line">
            <a:avLst/>
          </a:prstGeom>
          <a:ln w="19050">
            <a:solidFill>
              <a:srgbClr val="D2533C"/>
            </a:solidFill>
          </a:ln>
        </p:spPr>
        <p:txBody>
          <a:bodyPr lIns="34289" tIns="34289" rIns="34289" bIns="34289"/>
          <a:lstStyle/>
          <a:p>
            <a:endParaRPr sz="1350"/>
          </a:p>
        </p:txBody>
      </p:sp>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5653027"/>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49" name="Title Text"/>
          <p:cNvSpPr txBox="1">
            <a:spLocks noGrp="1"/>
          </p:cNvSpPr>
          <p:nvPr>
            <p:ph type="title"/>
          </p:nvPr>
        </p:nvSpPr>
        <p:spPr>
          <a:prstGeom prst="rect">
            <a:avLst/>
          </a:prstGeom>
        </p:spPr>
        <p:txBody>
          <a:bodyPr/>
          <a:lstStyle/>
          <a:p>
            <a:r>
              <a:t>Title Text</a:t>
            </a:r>
          </a:p>
        </p:txBody>
      </p:sp>
      <p:sp>
        <p:nvSpPr>
          <p:cNvPr id="1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06620456"/>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3917482"/>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64" name="Title Text"/>
          <p:cNvSpPr txBox="1">
            <a:spLocks noGrp="1"/>
          </p:cNvSpPr>
          <p:nvPr>
            <p:ph type="title"/>
          </p:nvPr>
        </p:nvSpPr>
        <p:spPr>
          <a:xfrm>
            <a:off x="342900" y="594059"/>
            <a:ext cx="1604772" cy="946406"/>
          </a:xfrm>
          <a:prstGeom prst="rect">
            <a:avLst/>
          </a:prstGeom>
        </p:spPr>
        <p:txBody>
          <a:bodyPr anchor="b"/>
          <a:lstStyle>
            <a:lvl1pPr>
              <a:defRPr sz="1800"/>
            </a:lvl1pPr>
          </a:lstStyle>
          <a:p>
            <a:r>
              <a:t>Title Text</a:t>
            </a:r>
          </a:p>
        </p:txBody>
      </p:sp>
      <p:sp>
        <p:nvSpPr>
          <p:cNvPr id="165" name="Body Level One…"/>
          <p:cNvSpPr txBox="1">
            <a:spLocks noGrp="1"/>
          </p:cNvSpPr>
          <p:nvPr>
            <p:ph type="body" idx="1"/>
          </p:nvPr>
        </p:nvSpPr>
        <p:spPr>
          <a:xfrm>
            <a:off x="2228850" y="594059"/>
            <a:ext cx="4286250" cy="4183382"/>
          </a:xfrm>
          <a:prstGeom prst="rect">
            <a:avLst/>
          </a:prstGeom>
        </p:spPr>
        <p:txBody>
          <a:bodyPr/>
          <a:lstStyle>
            <a:lvl1pPr>
              <a:spcBef>
                <a:spcPts val="525"/>
              </a:spcBef>
              <a:defRPr sz="2400"/>
            </a:lvl1pPr>
            <a:lvl2pPr marL="362494" indent="-156754">
              <a:spcBef>
                <a:spcPts val="525"/>
              </a:spcBef>
              <a:defRPr sz="2400"/>
            </a:lvl2pPr>
            <a:lvl3pPr marL="594360" indent="-182880">
              <a:spcBef>
                <a:spcPts val="525"/>
              </a:spcBef>
              <a:defRPr sz="2400"/>
            </a:lvl3pPr>
            <a:lvl4pPr marL="836675" indent="-219456">
              <a:spcBef>
                <a:spcPts val="525"/>
              </a:spcBef>
              <a:defRPr sz="2400"/>
            </a:lvl4pPr>
            <a:lvl5pPr marL="953262" indent="-164592">
              <a:spcBef>
                <a:spcPts val="525"/>
              </a:spcBef>
              <a:defRPr sz="2400"/>
            </a:lvl5pPr>
          </a:lstStyle>
          <a:p>
            <a:r>
              <a:t>Body Level One</a:t>
            </a:r>
          </a:p>
          <a:p>
            <a:pPr lvl="1"/>
            <a:r>
              <a:t>Body Level Two</a:t>
            </a:r>
          </a:p>
          <a:p>
            <a:pPr lvl="2"/>
            <a:r>
              <a:t>Body Level Three</a:t>
            </a:r>
          </a:p>
          <a:p>
            <a:pPr lvl="3"/>
            <a:r>
              <a:t>Body Level Four</a:t>
            </a:r>
          </a:p>
          <a:p>
            <a:pPr lvl="4"/>
            <a:r>
              <a:t>Body Level Five</a:t>
            </a:r>
          </a:p>
        </p:txBody>
      </p:sp>
      <p:sp>
        <p:nvSpPr>
          <p:cNvPr id="166" name="Text Placeholder 3"/>
          <p:cNvSpPr>
            <a:spLocks noGrp="1"/>
          </p:cNvSpPr>
          <p:nvPr>
            <p:ph type="body" sz="quarter" idx="13"/>
          </p:nvPr>
        </p:nvSpPr>
        <p:spPr>
          <a:xfrm>
            <a:off x="342901" y="1597913"/>
            <a:ext cx="1604773" cy="3182712"/>
          </a:xfrm>
          <a:prstGeom prst="rect">
            <a:avLst/>
          </a:prstGeom>
        </p:spPr>
        <p:txBody>
          <a:bodyPr/>
          <a:lstStyle>
            <a:lvl1pPr marL="0" indent="0">
              <a:spcBef>
                <a:spcPts val="225"/>
              </a:spcBef>
              <a:buClrTx/>
              <a:buSzTx/>
              <a:buFontTx/>
              <a:buNone/>
              <a:defRPr sz="1400"/>
            </a:lvl1pPr>
          </a:lstStyle>
          <a:p>
            <a:pPr marL="0" indent="0">
              <a:spcBef>
                <a:spcPts val="300"/>
              </a:spcBef>
              <a:buClrTx/>
              <a:buSzTx/>
              <a:buFontTx/>
              <a:buNone/>
              <a:defRPr sz="1400"/>
            </a:pPr>
            <a:endParaRPr/>
          </a:p>
        </p:txBody>
      </p:sp>
      <p:sp>
        <p:nvSpPr>
          <p:cNvPr id="167" name="Straight Connector 8"/>
          <p:cNvSpPr/>
          <p:nvPr/>
        </p:nvSpPr>
        <p:spPr>
          <a:xfrm flipH="1">
            <a:off x="2081257" y="594060"/>
            <a:ext cx="1193" cy="4183381"/>
          </a:xfrm>
          <a:prstGeom prst="line">
            <a:avLst/>
          </a:prstGeom>
          <a:ln w="19050">
            <a:solidFill>
              <a:srgbClr val="D2533C"/>
            </a:solidFill>
          </a:ln>
        </p:spPr>
        <p:txBody>
          <a:bodyPr lIns="34289" tIns="34289" rIns="34289" bIns="34289"/>
          <a:lstStyle/>
          <a:p>
            <a:endParaRPr sz="1350"/>
          </a:p>
        </p:txBody>
      </p:sp>
      <p:sp>
        <p:nvSpPr>
          <p:cNvPr id="1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42086891"/>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75" name="Title Text"/>
          <p:cNvSpPr txBox="1">
            <a:spLocks noGrp="1"/>
          </p:cNvSpPr>
          <p:nvPr>
            <p:ph type="title"/>
          </p:nvPr>
        </p:nvSpPr>
        <p:spPr>
          <a:xfrm>
            <a:off x="342900" y="594360"/>
            <a:ext cx="1607011" cy="948690"/>
          </a:xfrm>
          <a:prstGeom prst="rect">
            <a:avLst/>
          </a:prstGeom>
        </p:spPr>
        <p:txBody>
          <a:bodyPr anchor="b"/>
          <a:lstStyle>
            <a:lvl1pPr>
              <a:defRPr sz="1800"/>
            </a:lvl1pPr>
          </a:lstStyle>
          <a:p>
            <a:r>
              <a:t>Title Text</a:t>
            </a:r>
          </a:p>
        </p:txBody>
      </p:sp>
      <p:sp>
        <p:nvSpPr>
          <p:cNvPr id="176" name="Picture Placeholder 2"/>
          <p:cNvSpPr>
            <a:spLocks noGrp="1"/>
          </p:cNvSpPr>
          <p:nvPr>
            <p:ph type="pic" idx="13"/>
          </p:nvPr>
        </p:nvSpPr>
        <p:spPr>
          <a:xfrm>
            <a:off x="2143957" y="628650"/>
            <a:ext cx="4428293" cy="4125344"/>
          </a:xfrm>
          <a:prstGeom prst="rect">
            <a:avLst/>
          </a:prstGeom>
          <a:ln w="76200">
            <a:solidFill>
              <a:srgbClr val="FFFFFF"/>
            </a:solidFill>
            <a:miter lim="800000"/>
          </a:ln>
          <a:effectLst>
            <a:outerShdw blurRad="50800" dist="12700" dir="5400000" rotWithShape="0">
              <a:srgbClr val="000000">
                <a:alpha val="58999"/>
              </a:srgbClr>
            </a:outerShdw>
          </a:effectLst>
        </p:spPr>
        <p:txBody>
          <a:bodyPr lIns="91439" rIns="91439">
            <a:noAutofit/>
          </a:bodyPr>
          <a:lstStyle/>
          <a:p>
            <a:endParaRPr/>
          </a:p>
        </p:txBody>
      </p:sp>
      <p:sp>
        <p:nvSpPr>
          <p:cNvPr id="177" name="Body Level One…"/>
          <p:cNvSpPr txBox="1">
            <a:spLocks noGrp="1"/>
          </p:cNvSpPr>
          <p:nvPr>
            <p:ph type="body" sz="quarter" idx="1"/>
          </p:nvPr>
        </p:nvSpPr>
        <p:spPr>
          <a:xfrm>
            <a:off x="342900" y="1600200"/>
            <a:ext cx="1604772" cy="3182112"/>
          </a:xfrm>
          <a:prstGeom prst="rect">
            <a:avLst/>
          </a:prstGeom>
        </p:spPr>
        <p:txBody>
          <a:bodyPr/>
          <a:lstStyle>
            <a:lvl1pPr marL="0" indent="0">
              <a:spcBef>
                <a:spcPts val="225"/>
              </a:spcBef>
              <a:buClrTx/>
              <a:buSzTx/>
              <a:buFontTx/>
              <a:buNone/>
              <a:defRPr sz="1050"/>
            </a:lvl1pPr>
            <a:lvl2pPr marL="0" indent="342900">
              <a:spcBef>
                <a:spcPts val="225"/>
              </a:spcBef>
              <a:buClrTx/>
              <a:buSzTx/>
              <a:buFontTx/>
              <a:buNone/>
              <a:defRPr sz="1050"/>
            </a:lvl2pPr>
            <a:lvl3pPr marL="0" indent="685800">
              <a:spcBef>
                <a:spcPts val="225"/>
              </a:spcBef>
              <a:buClrTx/>
              <a:buSzTx/>
              <a:buFontTx/>
              <a:buNone/>
              <a:defRPr sz="1050"/>
            </a:lvl3pPr>
            <a:lvl4pPr marL="0" indent="1028700">
              <a:spcBef>
                <a:spcPts val="225"/>
              </a:spcBef>
              <a:buClrTx/>
              <a:buSzTx/>
              <a:buFontTx/>
              <a:buNone/>
              <a:defRPr sz="1050"/>
            </a:lvl4pPr>
            <a:lvl5pPr marL="0" indent="1371600">
              <a:spcBef>
                <a:spcPts val="225"/>
              </a:spcBef>
              <a:buClrTx/>
              <a:buSzTx/>
              <a:buFontTx/>
              <a:buNone/>
              <a:defRPr sz="1050"/>
            </a:lvl5pPr>
          </a:lstStyle>
          <a:p>
            <a:r>
              <a:t>Body Level One</a:t>
            </a:r>
          </a:p>
          <a:p>
            <a:pPr lvl="1"/>
            <a:r>
              <a:t>Body Level Two</a:t>
            </a:r>
          </a:p>
          <a:p>
            <a:pPr lvl="2"/>
            <a:r>
              <a:t>Body Level Three</a:t>
            </a:r>
          </a:p>
          <a:p>
            <a:pPr lvl="3"/>
            <a:r>
              <a:t>Body Level Four</a:t>
            </a:r>
          </a:p>
          <a:p>
            <a:pPr lvl="4"/>
            <a:r>
              <a:t>Body Level Five</a:t>
            </a:r>
          </a:p>
        </p:txBody>
      </p:sp>
      <p:sp>
        <p:nvSpPr>
          <p:cNvPr id="1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73994143"/>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185" name="Title Text"/>
          <p:cNvSpPr txBox="1">
            <a:spLocks noGrp="1"/>
          </p:cNvSpPr>
          <p:nvPr>
            <p:ph type="title"/>
          </p:nvPr>
        </p:nvSpPr>
        <p:spPr>
          <a:prstGeom prst="rect">
            <a:avLst/>
          </a:prstGeom>
        </p:spPr>
        <p:txBody>
          <a:bodyPr/>
          <a:lstStyle/>
          <a:p>
            <a:r>
              <a:t>Title Text</a:t>
            </a:r>
          </a:p>
        </p:txBody>
      </p:sp>
      <p:sp>
        <p:nvSpPr>
          <p:cNvPr id="186"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84260505"/>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4972050" y="457200"/>
            <a:ext cx="1543050" cy="4400550"/>
          </a:xfrm>
          <a:prstGeom prst="rect">
            <a:avLst/>
          </a:prstGeom>
        </p:spPr>
        <p:txBody>
          <a:bodyPr anchor="b"/>
          <a:lstStyle/>
          <a:p>
            <a:r>
              <a:t>Title Text</a:t>
            </a:r>
          </a:p>
        </p:txBody>
      </p:sp>
      <p:sp>
        <p:nvSpPr>
          <p:cNvPr id="195" name="Body Level One…"/>
          <p:cNvSpPr txBox="1">
            <a:spLocks noGrp="1"/>
          </p:cNvSpPr>
          <p:nvPr>
            <p:ph type="body" idx="1"/>
          </p:nvPr>
        </p:nvSpPr>
        <p:spPr>
          <a:xfrm>
            <a:off x="342900" y="457200"/>
            <a:ext cx="4514850" cy="440055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08575321"/>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841772"/>
            <a:ext cx="5143500" cy="17907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fld id="{56C35C1B-B511-4471-93C9-774D89C63B59}" type="datetimeFigureOut">
              <a:rPr lang="en-US" smtClean="0"/>
              <a:t>7/13/2017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B04217-A65D-4257-8145-8BD264DCC52C}" type="slidenum">
              <a:rPr lang="en-US" smtClean="0"/>
              <a:t>‹#›</a:t>
            </a:fld>
            <a:endParaRPr lang="en-US"/>
          </a:p>
        </p:txBody>
      </p:sp>
    </p:spTree>
    <p:extLst>
      <p:ext uri="{BB962C8B-B14F-4D97-AF65-F5344CB8AC3E}">
        <p14:creationId xmlns:p14="http://schemas.microsoft.com/office/powerpoint/2010/main" val="31535145"/>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C35C1B-B511-4471-93C9-774D89C63B59}" type="datetimeFigureOut">
              <a:rPr lang="en-US" smtClean="0"/>
              <a:t>7/13/2017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B04217-A65D-4257-8145-8BD264DCC52C}" type="slidenum">
              <a:rPr lang="en-US" smtClean="0"/>
              <a:t>‹#›</a:t>
            </a:fld>
            <a:endParaRPr lang="en-US"/>
          </a:p>
        </p:txBody>
      </p:sp>
    </p:spTree>
    <p:extLst>
      <p:ext uri="{BB962C8B-B14F-4D97-AF65-F5344CB8AC3E}">
        <p14:creationId xmlns:p14="http://schemas.microsoft.com/office/powerpoint/2010/main" val="2315583975"/>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US" dirty="0"/>
          </a:p>
        </p:txBody>
      </p:sp>
      <p:sp>
        <p:nvSpPr>
          <p:cNvPr id="3" name="Content Placeholder 2"/>
          <p:cNvSpPr>
            <a:spLocks noGrp="1"/>
          </p:cNvSpPr>
          <p:nvPr>
            <p:ph sz="half" idx="1"/>
          </p:nvPr>
        </p:nvSpPr>
        <p:spPr>
          <a:xfrm>
            <a:off x="649830" y="1866901"/>
            <a:ext cx="2727735" cy="264795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80436" y="1866902"/>
            <a:ext cx="2727735" cy="264795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7BB654-CA8C-4F6B-BCBB-E9D6A2576F79}" type="datetimeFigureOut">
              <a:rPr lang="en-US" smtClean="0"/>
              <a:t>7/13/2017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5758962" y="221798"/>
            <a:ext cx="593481" cy="575765"/>
          </a:xfrm>
          <a:prstGeom prst="rect">
            <a:avLst/>
          </a:prstGeom>
        </p:spPr>
        <p:txBody>
          <a:bodyPr anchor="b"/>
          <a:lstStyle>
            <a:lvl1pPr algn="ctr">
              <a:defRPr sz="2100"/>
            </a:lvl1pPr>
          </a:lstStyle>
          <a:p>
            <a:fld id="{C6EBB37A-15FB-4690-944C-0B81A20437B3}" type="slidenum">
              <a:rPr lang="en-US" smtClean="0"/>
              <a:t>‹#›</a:t>
            </a:fld>
            <a:endParaRPr lang="en-US"/>
          </a:p>
        </p:txBody>
      </p:sp>
      <p:pic>
        <p:nvPicPr>
          <p:cNvPr id="8" name="Picture 7"/>
          <p:cNvPicPr>
            <a:picLocks noChangeAspect="1"/>
          </p:cNvPicPr>
          <p:nvPr userDrawn="1"/>
        </p:nvPicPr>
        <p:blipFill>
          <a:blip r:embed="rId2"/>
          <a:stretch>
            <a:fillRect/>
          </a:stretch>
        </p:blipFill>
        <p:spPr>
          <a:xfrm>
            <a:off x="5862997" y="288223"/>
            <a:ext cx="378619" cy="442913"/>
          </a:xfrm>
          <a:prstGeom prst="rect">
            <a:avLst/>
          </a:prstGeom>
        </p:spPr>
      </p:pic>
      <p:pic>
        <p:nvPicPr>
          <p:cNvPr id="9" name="Picture 2" descr="Image result for university of minnesota">
            <a:extLst>
              <a:ext uri="{FF2B5EF4-FFF2-40B4-BE49-F238E27FC236}">
                <a16:creationId xmlns:a16="http://schemas.microsoft.com/office/drawing/2014/main" id="{284EE8BF-5A5E-4EA6-B272-D04EDF0BC75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809993" y="1666"/>
            <a:ext cx="513590" cy="5135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university of minnesota">
            <a:extLst>
              <a:ext uri="{FF2B5EF4-FFF2-40B4-BE49-F238E27FC236}">
                <a16:creationId xmlns:a16="http://schemas.microsoft.com/office/drawing/2014/main" id="{15CCB317-F650-4016-8C50-A996CF7CB525}"/>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811862" y="141365"/>
            <a:ext cx="513590" cy="5135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university of minnesota">
            <a:extLst>
              <a:ext uri="{FF2B5EF4-FFF2-40B4-BE49-F238E27FC236}">
                <a16:creationId xmlns:a16="http://schemas.microsoft.com/office/drawing/2014/main" id="{D9FFE7B3-BE1E-42AA-BD6D-45923907D5BC}"/>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811862" y="257263"/>
            <a:ext cx="513590" cy="5135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university of minnesota">
            <a:extLst>
              <a:ext uri="{FF2B5EF4-FFF2-40B4-BE49-F238E27FC236}">
                <a16:creationId xmlns:a16="http://schemas.microsoft.com/office/drawing/2014/main" id="{E4775F3A-1115-4928-A5A2-A6613A96EA43}"/>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811862" y="333455"/>
            <a:ext cx="513590" cy="513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918300"/>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4"/>
            <a:ext cx="5915025" cy="2139553"/>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467916" y="3442098"/>
            <a:ext cx="5915025"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C35C1B-B511-4471-93C9-774D89C63B59}" type="datetimeFigureOut">
              <a:rPr lang="en-US" smtClean="0"/>
              <a:t>7/13/2017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B04217-A65D-4257-8145-8BD264DCC52C}" type="slidenum">
              <a:rPr lang="en-US" smtClean="0"/>
              <a:t>‹#›</a:t>
            </a:fld>
            <a:endParaRPr lang="en-US"/>
          </a:p>
        </p:txBody>
      </p:sp>
    </p:spTree>
    <p:extLst>
      <p:ext uri="{BB962C8B-B14F-4D97-AF65-F5344CB8AC3E}">
        <p14:creationId xmlns:p14="http://schemas.microsoft.com/office/powerpoint/2010/main" val="950854747"/>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C35C1B-B511-4471-93C9-774D89C63B59}" type="datetimeFigureOut">
              <a:rPr lang="en-US" smtClean="0"/>
              <a:t>7/13/2017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B04217-A65D-4257-8145-8BD264DCC52C}" type="slidenum">
              <a:rPr lang="en-US" smtClean="0"/>
              <a:t>‹#›</a:t>
            </a:fld>
            <a:endParaRPr lang="en-US"/>
          </a:p>
        </p:txBody>
      </p:sp>
    </p:spTree>
    <p:extLst>
      <p:ext uri="{BB962C8B-B14F-4D97-AF65-F5344CB8AC3E}">
        <p14:creationId xmlns:p14="http://schemas.microsoft.com/office/powerpoint/2010/main" val="718755849"/>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4"/>
            <a:ext cx="5915025" cy="994172"/>
          </a:xfrm>
        </p:spPr>
        <p:txBody>
          <a:bodyPr/>
          <a:lstStyle/>
          <a:p>
            <a:r>
              <a:rPr lang="en-US"/>
              <a:t>Click to edit Master title style</a:t>
            </a:r>
          </a:p>
        </p:txBody>
      </p:sp>
      <p:sp>
        <p:nvSpPr>
          <p:cNvPr id="3" name="Text Placeholder 2"/>
          <p:cNvSpPr>
            <a:spLocks noGrp="1"/>
          </p:cNvSpPr>
          <p:nvPr>
            <p:ph type="body" idx="1"/>
          </p:nvPr>
        </p:nvSpPr>
        <p:spPr>
          <a:xfrm>
            <a:off x="472381" y="1260872"/>
            <a:ext cx="2901255"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72381" y="1878806"/>
            <a:ext cx="2901255"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3471863" y="1878806"/>
            <a:ext cx="2915543"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C35C1B-B511-4471-93C9-774D89C63B59}" type="datetimeFigureOut">
              <a:rPr lang="en-US" smtClean="0"/>
              <a:t>7/13/2017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B04217-A65D-4257-8145-8BD264DCC52C}" type="slidenum">
              <a:rPr lang="en-US" smtClean="0"/>
              <a:t>‹#›</a:t>
            </a:fld>
            <a:endParaRPr lang="en-US"/>
          </a:p>
        </p:txBody>
      </p:sp>
    </p:spTree>
    <p:extLst>
      <p:ext uri="{BB962C8B-B14F-4D97-AF65-F5344CB8AC3E}">
        <p14:creationId xmlns:p14="http://schemas.microsoft.com/office/powerpoint/2010/main" val="2134661755"/>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C35C1B-B511-4471-93C9-774D89C63B59}" type="datetimeFigureOut">
              <a:rPr lang="en-US" smtClean="0"/>
              <a:t>7/13/2017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B04217-A65D-4257-8145-8BD264DCC52C}" type="slidenum">
              <a:rPr lang="en-US" smtClean="0"/>
              <a:t>‹#›</a:t>
            </a:fld>
            <a:endParaRPr lang="en-US"/>
          </a:p>
        </p:txBody>
      </p:sp>
    </p:spTree>
    <p:extLst>
      <p:ext uri="{BB962C8B-B14F-4D97-AF65-F5344CB8AC3E}">
        <p14:creationId xmlns:p14="http://schemas.microsoft.com/office/powerpoint/2010/main" val="760793506"/>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C35C1B-B511-4471-93C9-774D89C63B59}" type="datetimeFigureOut">
              <a:rPr lang="en-US" smtClean="0"/>
              <a:t>7/13/2017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B04217-A65D-4257-8145-8BD264DCC52C}" type="slidenum">
              <a:rPr lang="en-US" smtClean="0"/>
              <a:t>‹#›</a:t>
            </a:fld>
            <a:endParaRPr lang="en-US"/>
          </a:p>
        </p:txBody>
      </p:sp>
    </p:spTree>
    <p:extLst>
      <p:ext uri="{BB962C8B-B14F-4D97-AF65-F5344CB8AC3E}">
        <p14:creationId xmlns:p14="http://schemas.microsoft.com/office/powerpoint/2010/main" val="3160859420"/>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2915543" y="740569"/>
            <a:ext cx="3471863"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56C35C1B-B511-4471-93C9-774D89C63B59}" type="datetimeFigureOut">
              <a:rPr lang="en-US" smtClean="0"/>
              <a:t>7/13/2017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B04217-A65D-4257-8145-8BD264DCC52C}" type="slidenum">
              <a:rPr lang="en-US" smtClean="0"/>
              <a:t>‹#›</a:t>
            </a:fld>
            <a:endParaRPr lang="en-US"/>
          </a:p>
        </p:txBody>
      </p:sp>
    </p:spTree>
    <p:extLst>
      <p:ext uri="{BB962C8B-B14F-4D97-AF65-F5344CB8AC3E}">
        <p14:creationId xmlns:p14="http://schemas.microsoft.com/office/powerpoint/2010/main" val="1743858917"/>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2915543" y="740569"/>
            <a:ext cx="3471863"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56C35C1B-B511-4471-93C9-774D89C63B59}" type="datetimeFigureOut">
              <a:rPr lang="en-US" smtClean="0"/>
              <a:t>7/13/2017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B04217-A65D-4257-8145-8BD264DCC52C}" type="slidenum">
              <a:rPr lang="en-US" smtClean="0"/>
              <a:t>‹#›</a:t>
            </a:fld>
            <a:endParaRPr lang="en-US"/>
          </a:p>
        </p:txBody>
      </p:sp>
    </p:spTree>
    <p:extLst>
      <p:ext uri="{BB962C8B-B14F-4D97-AF65-F5344CB8AC3E}">
        <p14:creationId xmlns:p14="http://schemas.microsoft.com/office/powerpoint/2010/main" val="3862876508"/>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C35C1B-B511-4471-93C9-774D89C63B59}" type="datetimeFigureOut">
              <a:rPr lang="en-US" smtClean="0"/>
              <a:t>7/13/2017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B04217-A65D-4257-8145-8BD264DCC52C}" type="slidenum">
              <a:rPr lang="en-US" smtClean="0"/>
              <a:t>‹#›</a:t>
            </a:fld>
            <a:endParaRPr lang="en-US"/>
          </a:p>
        </p:txBody>
      </p:sp>
    </p:spTree>
    <p:extLst>
      <p:ext uri="{BB962C8B-B14F-4D97-AF65-F5344CB8AC3E}">
        <p14:creationId xmlns:p14="http://schemas.microsoft.com/office/powerpoint/2010/main" val="2616797239"/>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6" y="273844"/>
            <a:ext cx="1478756"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7" y="273844"/>
            <a:ext cx="4350544"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C35C1B-B511-4471-93C9-774D89C63B59}" type="datetimeFigureOut">
              <a:rPr lang="en-US" smtClean="0"/>
              <a:t>7/13/2017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B04217-A65D-4257-8145-8BD264DCC52C}" type="slidenum">
              <a:rPr lang="en-US" smtClean="0"/>
              <a:t>‹#›</a:t>
            </a:fld>
            <a:endParaRPr lang="en-US"/>
          </a:p>
        </p:txBody>
      </p:sp>
    </p:spTree>
    <p:extLst>
      <p:ext uri="{BB962C8B-B14F-4D97-AF65-F5344CB8AC3E}">
        <p14:creationId xmlns:p14="http://schemas.microsoft.com/office/powerpoint/2010/main" val="804351026"/>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C469BFB-A3E0-46B5-AFDF-F3C59D37BB52}" type="datetime1">
              <a:rPr lang="en-US" altLang="zh-CN" smtClean="0">
                <a:solidFill>
                  <a:prstClr val="black">
                    <a:tint val="75000"/>
                  </a:prstClr>
                </a:solidFill>
              </a:rPr>
              <a:pPr/>
              <a:t>7/13/2017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F88E988-FB04-AB4E-BE5A-59F242AF7F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9782568"/>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theme" Target="../theme/theme11.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2.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image" Target="../media/image1.jpeg"/><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theme" Target="../theme/theme5.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theme" Target="../theme/theme6.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7.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theme" Target="../theme/theme8.xml"/><Relationship Id="rId1" Type="http://schemas.openxmlformats.org/officeDocument/2006/relationships/slideLayout" Target="../slideLayouts/slideLayout9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5" Type="http://schemas.openxmlformats.org/officeDocument/2006/relationships/slideLayout" Target="../slideLayouts/slideLayout104.xml"/><Relationship Id="rId10" Type="http://schemas.openxmlformats.org/officeDocument/2006/relationships/theme" Target="../theme/theme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22492" y="1138888"/>
            <a:ext cx="6213016" cy="553998"/>
          </a:xfrm>
          <a:prstGeom prst="rect">
            <a:avLst/>
          </a:prstGeom>
        </p:spPr>
        <p:txBody>
          <a:bodyPr wrap="square" lIns="0" tIns="0" rIns="0" bIns="0">
            <a:spAutoFit/>
          </a:bodyPr>
          <a:lstStyle>
            <a:lvl1pPr>
              <a:defRPr sz="3600" b="0" i="0">
                <a:solidFill>
                  <a:schemeClr val="tx1"/>
                </a:solidFill>
                <a:latin typeface="Arial"/>
                <a:cs typeface="Arial"/>
              </a:defRPr>
            </a:lvl1pPr>
          </a:lstStyle>
          <a:p>
            <a:endParaRPr/>
          </a:p>
        </p:txBody>
      </p:sp>
      <p:sp>
        <p:nvSpPr>
          <p:cNvPr id="3" name="Holder 3"/>
          <p:cNvSpPr>
            <a:spLocks noGrp="1"/>
          </p:cNvSpPr>
          <p:nvPr>
            <p:ph type="body" idx="1"/>
          </p:nvPr>
        </p:nvSpPr>
        <p:spPr>
          <a:xfrm>
            <a:off x="301493" y="1172607"/>
            <a:ext cx="6255014" cy="369332"/>
          </a:xfrm>
          <a:prstGeom prst="rect">
            <a:avLst/>
          </a:prstGeom>
        </p:spPr>
        <p:txBody>
          <a:bodyPr wrap="square" lIns="0" tIns="0" rIns="0" bIns="0">
            <a:spAutoFit/>
          </a:bodyPr>
          <a:lstStyle>
            <a:lvl1pPr>
              <a:defRPr sz="2400" b="0" i="0">
                <a:solidFill>
                  <a:srgbClr val="595959"/>
                </a:solidFill>
                <a:latin typeface="Arial"/>
                <a:cs typeface="Arial"/>
              </a:defRPr>
            </a:lvl1pPr>
          </a:lstStyle>
          <a:p>
            <a:endParaRPr/>
          </a:p>
        </p:txBody>
      </p:sp>
      <p:sp>
        <p:nvSpPr>
          <p:cNvPr id="4" name="Holder 4"/>
          <p:cNvSpPr>
            <a:spLocks noGrp="1"/>
          </p:cNvSpPr>
          <p:nvPr>
            <p:ph type="ftr" sz="quarter" idx="5"/>
          </p:nvPr>
        </p:nvSpPr>
        <p:spPr>
          <a:xfrm>
            <a:off x="2331720" y="4783456"/>
            <a:ext cx="21945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42900" y="4783456"/>
            <a:ext cx="157734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7/13/2017</a:t>
            </a:fld>
            <a:endParaRPr lang="en-US"/>
          </a:p>
        </p:txBody>
      </p:sp>
      <p:sp>
        <p:nvSpPr>
          <p:cNvPr id="6" name="Holder 6"/>
          <p:cNvSpPr>
            <a:spLocks noGrp="1"/>
          </p:cNvSpPr>
          <p:nvPr>
            <p:ph type="sldNum" sz="quarter" idx="7"/>
          </p:nvPr>
        </p:nvSpPr>
        <p:spPr>
          <a:xfrm>
            <a:off x="6576619" y="4778067"/>
            <a:ext cx="144303" cy="346249"/>
          </a:xfrm>
          <a:prstGeom prst="rect">
            <a:avLst/>
          </a:prstGeom>
        </p:spPr>
        <p:txBody>
          <a:bodyPr wrap="square" lIns="0" tIns="0" rIns="0" bIns="0">
            <a:spAutoFit/>
          </a:bodyPr>
          <a:lstStyle>
            <a:lvl1pPr>
              <a:defRPr sz="750" b="0" i="0">
                <a:solidFill>
                  <a:srgbClr val="595959"/>
                </a:solidFill>
                <a:latin typeface="Arial"/>
                <a:cs typeface="Arial"/>
              </a:defRPr>
            </a:lvl1pPr>
          </a:lstStyle>
          <a:p>
            <a:pPr marL="71914">
              <a:spcBef>
                <a:spcPts val="4"/>
              </a:spcBef>
            </a:pPr>
            <a:fld id="{81D60167-4931-47E6-BA6A-407CBD079E47}" type="slidenum">
              <a:rPr lang="en-US" spc="-4" smtClean="0"/>
              <a:pPr marL="71914">
                <a:spcBef>
                  <a:spcPts val="4"/>
                </a:spcBef>
              </a:pPr>
              <a:t>‹#›</a:t>
            </a:fld>
            <a:endParaRPr lang="en-US" spc="-4"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6858000" cy="342900"/>
          </a:xfrm>
          <a:prstGeom prst="rect">
            <a:avLst/>
          </a:prstGeom>
          <a:solidFill>
            <a:srgbClr val="A7193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p>
        </p:txBody>
      </p:sp>
      <p:sp>
        <p:nvSpPr>
          <p:cNvPr id="1027" name="Title Placeholder 1"/>
          <p:cNvSpPr>
            <a:spLocks noGrp="1"/>
          </p:cNvSpPr>
          <p:nvPr>
            <p:ph type="title"/>
          </p:nvPr>
        </p:nvSpPr>
        <p:spPr bwMode="auto">
          <a:xfrm>
            <a:off x="342900" y="205979"/>
            <a:ext cx="6172200" cy="85725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8" name="Text Placeholder 2"/>
          <p:cNvSpPr>
            <a:spLocks noGrp="1"/>
          </p:cNvSpPr>
          <p:nvPr>
            <p:ph type="body" idx="1"/>
          </p:nvPr>
        </p:nvSpPr>
        <p:spPr bwMode="auto">
          <a:xfrm>
            <a:off x="342900" y="1200151"/>
            <a:ext cx="6172200" cy="3394472"/>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914900" y="69057"/>
            <a:ext cx="1600200" cy="273844"/>
          </a:xfrm>
          <a:prstGeom prst="rect">
            <a:avLst/>
          </a:prstGeom>
        </p:spPr>
        <p:txBody>
          <a:bodyPr vert="horz" lIns="91440" tIns="45720" rIns="91440" bIns="45720" rtlCol="0" anchor="ctr"/>
          <a:lstStyle>
            <a:lvl1pPr algn="r" fontAlgn="auto">
              <a:spcBef>
                <a:spcPts val="0"/>
              </a:spcBef>
              <a:spcAft>
                <a:spcPts val="0"/>
              </a:spcAft>
              <a:defRPr sz="900">
                <a:solidFill>
                  <a:srgbClr val="FFFFFF"/>
                </a:solidFill>
                <a:latin typeface="+mn-lt"/>
                <a:ea typeface="+mn-ea"/>
                <a:cs typeface="+mn-cs"/>
              </a:defRPr>
            </a:lvl1pPr>
          </a:lstStyle>
          <a:p>
            <a:pPr>
              <a:defRPr/>
            </a:pPr>
            <a:fld id="{C7BBB672-FFC3-B142-B84C-A31647E2CB93}" type="datetime1">
              <a:rPr lang="en-US" smtClean="0"/>
              <a:t>7/13/2017</a:t>
            </a:fld>
            <a:endParaRPr lang="en-US"/>
          </a:p>
        </p:txBody>
      </p:sp>
      <p:sp>
        <p:nvSpPr>
          <p:cNvPr id="5" name="Footer Placeholder 4"/>
          <p:cNvSpPr>
            <a:spLocks noGrp="1"/>
          </p:cNvSpPr>
          <p:nvPr>
            <p:ph type="ftr" sz="quarter" idx="3"/>
          </p:nvPr>
        </p:nvSpPr>
        <p:spPr>
          <a:xfrm>
            <a:off x="342900" y="69057"/>
            <a:ext cx="2171700" cy="273844"/>
          </a:xfrm>
          <a:prstGeom prst="rect">
            <a:avLst/>
          </a:prstGeom>
        </p:spPr>
        <p:txBody>
          <a:bodyPr vert="horz" lIns="91440" tIns="45720" rIns="91440" bIns="45720" rtlCol="0" anchor="ctr"/>
          <a:lstStyle>
            <a:lvl1pPr algn="l" fontAlgn="auto">
              <a:spcBef>
                <a:spcPts val="0"/>
              </a:spcBef>
              <a:spcAft>
                <a:spcPts val="0"/>
              </a:spcAft>
              <a:defRPr sz="900">
                <a:solidFill>
                  <a:schemeClr val="bg1"/>
                </a:solidFill>
                <a:latin typeface="+mn-lt"/>
                <a:ea typeface="+mn-ea"/>
                <a:cs typeface="+mn-cs"/>
              </a:defRPr>
            </a:lvl1pPr>
          </a:lstStyle>
          <a:p>
            <a:pPr>
              <a:defRPr/>
            </a:pPr>
            <a:r>
              <a:rPr lang="en-US"/>
              <a:t>Presentation Title</a:t>
            </a:r>
          </a:p>
        </p:txBody>
      </p:sp>
      <p:sp>
        <p:nvSpPr>
          <p:cNvPr id="6" name="Slide Number Placeholder 5"/>
          <p:cNvSpPr>
            <a:spLocks noGrp="1"/>
          </p:cNvSpPr>
          <p:nvPr>
            <p:ph type="sldNum" sz="quarter" idx="4"/>
          </p:nvPr>
        </p:nvSpPr>
        <p:spPr>
          <a:xfrm>
            <a:off x="2628900" y="4767263"/>
            <a:ext cx="1600200" cy="273844"/>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ea typeface="+mn-ea"/>
                <a:cs typeface="+mn-cs"/>
              </a:defRPr>
            </a:lvl1pPr>
          </a:lstStyle>
          <a:p>
            <a:pPr>
              <a:defRPr/>
            </a:pPr>
            <a:fld id="{7BEA55DA-67B7-A041-96E0-0081E7A5E86B}" type="slidenum">
              <a:rPr lang="en-US"/>
              <a:pPr>
                <a:defRPr/>
              </a:pPr>
              <a:t>‹#›</a:t>
            </a:fld>
            <a:endParaRPr lang="en-US"/>
          </a:p>
        </p:txBody>
      </p:sp>
    </p:spTree>
    <p:extLst>
      <p:ext uri="{BB962C8B-B14F-4D97-AF65-F5344CB8AC3E}">
        <p14:creationId xmlns:p14="http://schemas.microsoft.com/office/powerpoint/2010/main" val="1160275655"/>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hf sldNum="0" hdr="0" ftr="0" dt="0"/>
  <p:txStyles>
    <p:titleStyle>
      <a:lvl1pPr algn="l" defTabSz="342900" rtl="0" eaLnBrk="1" fontAlgn="base" hangingPunct="1">
        <a:spcBef>
          <a:spcPct val="0"/>
        </a:spcBef>
        <a:spcAft>
          <a:spcPct val="0"/>
        </a:spcAft>
        <a:defRPr sz="2700" b="1" kern="1200">
          <a:solidFill>
            <a:schemeClr val="tx2"/>
          </a:solidFill>
          <a:latin typeface="+mj-lt"/>
          <a:ea typeface="ＭＳ Ｐゴシック" charset="0"/>
          <a:cs typeface="ＭＳ Ｐゴシック" charset="0"/>
        </a:defRPr>
      </a:lvl1pPr>
      <a:lvl2pPr algn="l" defTabSz="342900" rtl="0" eaLnBrk="1" fontAlgn="base" hangingPunct="1">
        <a:spcBef>
          <a:spcPct val="0"/>
        </a:spcBef>
        <a:spcAft>
          <a:spcPct val="0"/>
        </a:spcAft>
        <a:defRPr sz="2700" b="1">
          <a:solidFill>
            <a:schemeClr val="tx2"/>
          </a:solidFill>
          <a:latin typeface="Arial" charset="0"/>
          <a:ea typeface="ＭＳ Ｐゴシック" charset="0"/>
          <a:cs typeface="ＭＳ Ｐゴシック" charset="0"/>
        </a:defRPr>
      </a:lvl2pPr>
      <a:lvl3pPr algn="l" defTabSz="342900" rtl="0" eaLnBrk="1" fontAlgn="base" hangingPunct="1">
        <a:spcBef>
          <a:spcPct val="0"/>
        </a:spcBef>
        <a:spcAft>
          <a:spcPct val="0"/>
        </a:spcAft>
        <a:defRPr sz="2700" b="1">
          <a:solidFill>
            <a:schemeClr val="tx2"/>
          </a:solidFill>
          <a:latin typeface="Arial" charset="0"/>
          <a:ea typeface="ＭＳ Ｐゴシック" charset="0"/>
          <a:cs typeface="ＭＳ Ｐゴシック" charset="0"/>
        </a:defRPr>
      </a:lvl3pPr>
      <a:lvl4pPr algn="l" defTabSz="342900" rtl="0" eaLnBrk="1" fontAlgn="base" hangingPunct="1">
        <a:spcBef>
          <a:spcPct val="0"/>
        </a:spcBef>
        <a:spcAft>
          <a:spcPct val="0"/>
        </a:spcAft>
        <a:defRPr sz="2700" b="1">
          <a:solidFill>
            <a:schemeClr val="tx2"/>
          </a:solidFill>
          <a:latin typeface="Arial" charset="0"/>
          <a:ea typeface="ＭＳ Ｐゴシック" charset="0"/>
          <a:cs typeface="ＭＳ Ｐゴシック" charset="0"/>
        </a:defRPr>
      </a:lvl4pPr>
      <a:lvl5pPr algn="l" defTabSz="342900" rtl="0" eaLnBrk="1" fontAlgn="base" hangingPunct="1">
        <a:spcBef>
          <a:spcPct val="0"/>
        </a:spcBef>
        <a:spcAft>
          <a:spcPct val="0"/>
        </a:spcAft>
        <a:defRPr sz="2700" b="1">
          <a:solidFill>
            <a:schemeClr val="tx2"/>
          </a:solidFill>
          <a:latin typeface="Arial" charset="0"/>
          <a:ea typeface="ＭＳ Ｐゴシック" charset="0"/>
          <a:cs typeface="ＭＳ Ｐゴシック" charset="0"/>
        </a:defRPr>
      </a:lvl5pPr>
      <a:lvl6pPr marL="342900" algn="l" defTabSz="342900" rtl="0" eaLnBrk="1" fontAlgn="base" hangingPunct="1">
        <a:spcBef>
          <a:spcPct val="0"/>
        </a:spcBef>
        <a:spcAft>
          <a:spcPct val="0"/>
        </a:spcAft>
        <a:defRPr sz="2700" b="1">
          <a:solidFill>
            <a:schemeClr val="tx2"/>
          </a:solidFill>
          <a:latin typeface="Arial" charset="0"/>
          <a:ea typeface="ＭＳ Ｐゴシック" charset="0"/>
          <a:cs typeface="ＭＳ Ｐゴシック" charset="0"/>
        </a:defRPr>
      </a:lvl6pPr>
      <a:lvl7pPr marL="685800" algn="l" defTabSz="342900" rtl="0" eaLnBrk="1" fontAlgn="base" hangingPunct="1">
        <a:spcBef>
          <a:spcPct val="0"/>
        </a:spcBef>
        <a:spcAft>
          <a:spcPct val="0"/>
        </a:spcAft>
        <a:defRPr sz="2700" b="1">
          <a:solidFill>
            <a:schemeClr val="tx2"/>
          </a:solidFill>
          <a:latin typeface="Arial" charset="0"/>
          <a:ea typeface="ＭＳ Ｐゴシック" charset="0"/>
          <a:cs typeface="ＭＳ Ｐゴシック" charset="0"/>
        </a:defRPr>
      </a:lvl7pPr>
      <a:lvl8pPr marL="1028700" algn="l" defTabSz="342900" rtl="0" eaLnBrk="1" fontAlgn="base" hangingPunct="1">
        <a:spcBef>
          <a:spcPct val="0"/>
        </a:spcBef>
        <a:spcAft>
          <a:spcPct val="0"/>
        </a:spcAft>
        <a:defRPr sz="2700" b="1">
          <a:solidFill>
            <a:schemeClr val="tx2"/>
          </a:solidFill>
          <a:latin typeface="Arial" charset="0"/>
          <a:ea typeface="ＭＳ Ｐゴシック" charset="0"/>
          <a:cs typeface="ＭＳ Ｐゴシック" charset="0"/>
        </a:defRPr>
      </a:lvl8pPr>
      <a:lvl9pPr marL="1371600" algn="l" defTabSz="342900" rtl="0" eaLnBrk="1" fontAlgn="base" hangingPunct="1">
        <a:spcBef>
          <a:spcPct val="0"/>
        </a:spcBef>
        <a:spcAft>
          <a:spcPct val="0"/>
        </a:spcAft>
        <a:defRPr sz="2700" b="1">
          <a:solidFill>
            <a:schemeClr val="tx2"/>
          </a:solidFill>
          <a:latin typeface="Arial" charset="0"/>
          <a:ea typeface="ＭＳ Ｐゴシック" charset="0"/>
          <a:cs typeface="ＭＳ Ｐゴシック" charset="0"/>
        </a:defRPr>
      </a:lvl9pPr>
    </p:titleStyle>
    <p:bodyStyle>
      <a:lvl1pPr marL="257175" indent="-257175" algn="l" defTabSz="342900" rtl="0" eaLnBrk="1" fontAlgn="base" hangingPunct="1">
        <a:spcBef>
          <a:spcPct val="20000"/>
        </a:spcBef>
        <a:spcAft>
          <a:spcPct val="0"/>
        </a:spcAft>
        <a:buClr>
          <a:schemeClr val="bg2"/>
        </a:buClr>
        <a:buFont typeface="Wingdings" charset="0"/>
        <a:buChar char="§"/>
        <a:defRPr sz="2400" kern="1200">
          <a:solidFill>
            <a:schemeClr val="tx1"/>
          </a:solidFill>
          <a:latin typeface="+mn-lt"/>
          <a:ea typeface="ＭＳ Ｐゴシック" charset="0"/>
          <a:cs typeface="ＭＳ Ｐゴシック" charset="0"/>
        </a:defRPr>
      </a:lvl1pPr>
      <a:lvl2pPr marL="557213" indent="-214313" algn="l" defTabSz="342900" rtl="0" eaLnBrk="1" fontAlgn="base" hangingPunct="1">
        <a:spcBef>
          <a:spcPct val="20000"/>
        </a:spcBef>
        <a:spcAft>
          <a:spcPct val="0"/>
        </a:spcAft>
        <a:buClr>
          <a:schemeClr val="bg2"/>
        </a:buClr>
        <a:buFont typeface="Wingdings" charset="0"/>
        <a:buChar char="§"/>
        <a:defRPr sz="2100" kern="1200">
          <a:solidFill>
            <a:schemeClr val="tx1"/>
          </a:solidFill>
          <a:latin typeface="+mn-lt"/>
          <a:ea typeface="ＭＳ Ｐゴシック" charset="0"/>
          <a:cs typeface="+mn-cs"/>
        </a:defRPr>
      </a:lvl2pPr>
      <a:lvl3pPr marL="857250" indent="-171450" algn="l" defTabSz="342900" rtl="0" eaLnBrk="1" fontAlgn="base" hangingPunct="1">
        <a:spcBef>
          <a:spcPct val="20000"/>
        </a:spcBef>
        <a:spcAft>
          <a:spcPct val="0"/>
        </a:spcAft>
        <a:buClr>
          <a:schemeClr val="bg2"/>
        </a:buClr>
        <a:buFont typeface="Wingdings" charset="0"/>
        <a:buChar char="§"/>
        <a:defRPr sz="1800" kern="1200">
          <a:solidFill>
            <a:schemeClr val="tx1"/>
          </a:solidFill>
          <a:latin typeface="+mn-lt"/>
          <a:ea typeface="ＭＳ Ｐゴシック" charset="0"/>
          <a:cs typeface="+mn-cs"/>
        </a:defRPr>
      </a:lvl3pPr>
      <a:lvl4pPr marL="1200150" indent="-171450" algn="l" defTabSz="342900" rtl="0" eaLnBrk="1" fontAlgn="base" hangingPunct="1">
        <a:spcBef>
          <a:spcPct val="20000"/>
        </a:spcBef>
        <a:spcAft>
          <a:spcPct val="0"/>
        </a:spcAft>
        <a:buClr>
          <a:schemeClr val="bg2"/>
        </a:buClr>
        <a:buFont typeface="Wingdings" charset="0"/>
        <a:buChar char="§"/>
        <a:defRPr sz="1500" kern="1200">
          <a:solidFill>
            <a:schemeClr val="tx1"/>
          </a:solidFill>
          <a:latin typeface="+mn-lt"/>
          <a:ea typeface="ＭＳ Ｐゴシック" charset="0"/>
          <a:cs typeface="+mn-cs"/>
        </a:defRPr>
      </a:lvl4pPr>
      <a:lvl5pPr marL="1543050" indent="-171450" algn="l" defTabSz="342900" rtl="0" eaLnBrk="1" fontAlgn="base" hangingPunct="1">
        <a:spcBef>
          <a:spcPct val="20000"/>
        </a:spcBef>
        <a:spcAft>
          <a:spcPct val="0"/>
        </a:spcAft>
        <a:buClr>
          <a:schemeClr val="bg2"/>
        </a:buClr>
        <a:buFont typeface="Wingdings" charset="0"/>
        <a:buChar char="§"/>
        <a:defRPr sz="1500" kern="1200">
          <a:solidFill>
            <a:schemeClr val="tx1"/>
          </a:solidFill>
          <a:latin typeface="+mn-lt"/>
          <a:ea typeface="ＭＳ Ｐゴシック" charset="0"/>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rot="-5400000">
            <a:off x="3400425" y="-3171825"/>
            <a:ext cx="285750" cy="6629400"/>
          </a:xfrm>
          <a:prstGeom prst="rect">
            <a:avLst/>
          </a:prstGeom>
          <a:solidFill>
            <a:schemeClr val="accent2"/>
          </a:solidFill>
          <a:ln>
            <a:noFill/>
          </a:ln>
          <a:extLst/>
        </p:spPr>
        <p:txBody>
          <a:bodyPr wrap="none" anchor="ctr"/>
          <a:lstStyle>
            <a:lvl1pPr>
              <a:defRPr sz="2400">
                <a:solidFill>
                  <a:schemeClr val="tx1"/>
                </a:solidFill>
                <a:latin typeface="FrankGoth BT"/>
              </a:defRPr>
            </a:lvl1pPr>
            <a:lvl2pPr marL="742950" indent="-285750">
              <a:defRPr sz="2400">
                <a:solidFill>
                  <a:schemeClr val="tx1"/>
                </a:solidFill>
                <a:latin typeface="FrankGoth BT"/>
              </a:defRPr>
            </a:lvl2pPr>
            <a:lvl3pPr marL="1143000" indent="-228600">
              <a:defRPr sz="2400">
                <a:solidFill>
                  <a:schemeClr val="tx1"/>
                </a:solidFill>
                <a:latin typeface="FrankGoth BT"/>
              </a:defRPr>
            </a:lvl3pPr>
            <a:lvl4pPr marL="1600200" indent="-228600">
              <a:defRPr sz="2400">
                <a:solidFill>
                  <a:schemeClr val="tx1"/>
                </a:solidFill>
                <a:latin typeface="FrankGoth BT"/>
              </a:defRPr>
            </a:lvl4pPr>
            <a:lvl5pPr marL="2057400" indent="-228600">
              <a:defRPr sz="2400">
                <a:solidFill>
                  <a:schemeClr val="tx1"/>
                </a:solidFill>
                <a:latin typeface="FrankGoth BT"/>
              </a:defRPr>
            </a:lvl5pPr>
            <a:lvl6pPr marL="2514600" indent="-228600" eaLnBrk="0" fontAlgn="base" hangingPunct="0">
              <a:spcBef>
                <a:spcPct val="0"/>
              </a:spcBef>
              <a:spcAft>
                <a:spcPct val="0"/>
              </a:spcAft>
              <a:defRPr sz="2400">
                <a:solidFill>
                  <a:schemeClr val="tx1"/>
                </a:solidFill>
                <a:latin typeface="FrankGoth BT"/>
              </a:defRPr>
            </a:lvl6pPr>
            <a:lvl7pPr marL="2971800" indent="-228600" eaLnBrk="0" fontAlgn="base" hangingPunct="0">
              <a:spcBef>
                <a:spcPct val="0"/>
              </a:spcBef>
              <a:spcAft>
                <a:spcPct val="0"/>
              </a:spcAft>
              <a:defRPr sz="2400">
                <a:solidFill>
                  <a:schemeClr val="tx1"/>
                </a:solidFill>
                <a:latin typeface="FrankGoth BT"/>
              </a:defRPr>
            </a:lvl7pPr>
            <a:lvl8pPr marL="3429000" indent="-228600" eaLnBrk="0" fontAlgn="base" hangingPunct="0">
              <a:spcBef>
                <a:spcPct val="0"/>
              </a:spcBef>
              <a:spcAft>
                <a:spcPct val="0"/>
              </a:spcAft>
              <a:defRPr sz="2400">
                <a:solidFill>
                  <a:schemeClr val="tx1"/>
                </a:solidFill>
                <a:latin typeface="FrankGoth BT"/>
              </a:defRPr>
            </a:lvl8pPr>
            <a:lvl9pPr marL="3886200" indent="-228600" eaLnBrk="0" fontAlgn="base" hangingPunct="0">
              <a:spcBef>
                <a:spcPct val="0"/>
              </a:spcBef>
              <a:spcAft>
                <a:spcPct val="0"/>
              </a:spcAft>
              <a:defRPr sz="2400">
                <a:solidFill>
                  <a:schemeClr val="tx1"/>
                </a:solidFill>
                <a:latin typeface="FrankGoth BT"/>
              </a:defRPr>
            </a:lvl9pPr>
          </a:lstStyle>
          <a:p>
            <a:pPr algn="ctr">
              <a:defRPr/>
            </a:pPr>
            <a:endParaRPr lang="en-US" sz="1350"/>
          </a:p>
        </p:txBody>
      </p:sp>
      <p:sp>
        <p:nvSpPr>
          <p:cNvPr id="1027" name="Rectangle 3"/>
          <p:cNvSpPr>
            <a:spLocks noChangeArrowheads="1"/>
          </p:cNvSpPr>
          <p:nvPr/>
        </p:nvSpPr>
        <p:spPr bwMode="auto">
          <a:xfrm>
            <a:off x="0" y="0"/>
            <a:ext cx="228600" cy="5143500"/>
          </a:xfrm>
          <a:prstGeom prst="rect">
            <a:avLst/>
          </a:prstGeom>
          <a:solidFill>
            <a:schemeClr val="tx2"/>
          </a:solidFill>
          <a:ln>
            <a:noFill/>
          </a:ln>
          <a:extLst/>
        </p:spPr>
        <p:txBody>
          <a:bodyPr wrap="none" anchor="ctr"/>
          <a:lstStyle>
            <a:lvl1pPr>
              <a:defRPr sz="2400">
                <a:solidFill>
                  <a:schemeClr val="tx1"/>
                </a:solidFill>
                <a:latin typeface="FrankGoth BT"/>
              </a:defRPr>
            </a:lvl1pPr>
            <a:lvl2pPr marL="742950" indent="-285750">
              <a:defRPr sz="2400">
                <a:solidFill>
                  <a:schemeClr val="tx1"/>
                </a:solidFill>
                <a:latin typeface="FrankGoth BT"/>
              </a:defRPr>
            </a:lvl2pPr>
            <a:lvl3pPr marL="1143000" indent="-228600">
              <a:defRPr sz="2400">
                <a:solidFill>
                  <a:schemeClr val="tx1"/>
                </a:solidFill>
                <a:latin typeface="FrankGoth BT"/>
              </a:defRPr>
            </a:lvl3pPr>
            <a:lvl4pPr marL="1600200" indent="-228600">
              <a:defRPr sz="2400">
                <a:solidFill>
                  <a:schemeClr val="tx1"/>
                </a:solidFill>
                <a:latin typeface="FrankGoth BT"/>
              </a:defRPr>
            </a:lvl4pPr>
            <a:lvl5pPr marL="2057400" indent="-228600">
              <a:defRPr sz="2400">
                <a:solidFill>
                  <a:schemeClr val="tx1"/>
                </a:solidFill>
                <a:latin typeface="FrankGoth BT"/>
              </a:defRPr>
            </a:lvl5pPr>
            <a:lvl6pPr marL="2514600" indent="-228600" eaLnBrk="0" fontAlgn="base" hangingPunct="0">
              <a:spcBef>
                <a:spcPct val="0"/>
              </a:spcBef>
              <a:spcAft>
                <a:spcPct val="0"/>
              </a:spcAft>
              <a:defRPr sz="2400">
                <a:solidFill>
                  <a:schemeClr val="tx1"/>
                </a:solidFill>
                <a:latin typeface="FrankGoth BT"/>
              </a:defRPr>
            </a:lvl6pPr>
            <a:lvl7pPr marL="2971800" indent="-228600" eaLnBrk="0" fontAlgn="base" hangingPunct="0">
              <a:spcBef>
                <a:spcPct val="0"/>
              </a:spcBef>
              <a:spcAft>
                <a:spcPct val="0"/>
              </a:spcAft>
              <a:defRPr sz="2400">
                <a:solidFill>
                  <a:schemeClr val="tx1"/>
                </a:solidFill>
                <a:latin typeface="FrankGoth BT"/>
              </a:defRPr>
            </a:lvl7pPr>
            <a:lvl8pPr marL="3429000" indent="-228600" eaLnBrk="0" fontAlgn="base" hangingPunct="0">
              <a:spcBef>
                <a:spcPct val="0"/>
              </a:spcBef>
              <a:spcAft>
                <a:spcPct val="0"/>
              </a:spcAft>
              <a:defRPr sz="2400">
                <a:solidFill>
                  <a:schemeClr val="tx1"/>
                </a:solidFill>
                <a:latin typeface="FrankGoth BT"/>
              </a:defRPr>
            </a:lvl8pPr>
            <a:lvl9pPr marL="3886200" indent="-228600" eaLnBrk="0" fontAlgn="base" hangingPunct="0">
              <a:spcBef>
                <a:spcPct val="0"/>
              </a:spcBef>
              <a:spcAft>
                <a:spcPct val="0"/>
              </a:spcAft>
              <a:defRPr sz="2400">
                <a:solidFill>
                  <a:schemeClr val="tx1"/>
                </a:solidFill>
                <a:latin typeface="FrankGoth BT"/>
              </a:defRPr>
            </a:lvl9pPr>
          </a:lstStyle>
          <a:p>
            <a:pPr algn="ctr">
              <a:defRPr/>
            </a:pPr>
            <a:endParaRPr lang="en-US" sz="1350"/>
          </a:p>
        </p:txBody>
      </p:sp>
      <p:sp>
        <p:nvSpPr>
          <p:cNvPr id="1028" name="Rectangle 4"/>
          <p:cNvSpPr>
            <a:spLocks noGrp="1" noChangeArrowheads="1"/>
          </p:cNvSpPr>
          <p:nvPr>
            <p:ph type="title"/>
          </p:nvPr>
        </p:nvSpPr>
        <p:spPr bwMode="auto">
          <a:xfrm>
            <a:off x="571500" y="342900"/>
            <a:ext cx="60579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9" name="Rectangle 5"/>
          <p:cNvSpPr>
            <a:spLocks noGrp="1" noChangeArrowheads="1"/>
          </p:cNvSpPr>
          <p:nvPr>
            <p:ph type="body" idx="1"/>
          </p:nvPr>
        </p:nvSpPr>
        <p:spPr bwMode="auto">
          <a:xfrm>
            <a:off x="582216" y="1257300"/>
            <a:ext cx="6057900" cy="37254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6" name="Rectangle 6"/>
          <p:cNvSpPr>
            <a:spLocks noGrp="1" noChangeArrowheads="1"/>
          </p:cNvSpPr>
          <p:nvPr>
            <p:ph type="ftr" sz="quarter" idx="3"/>
          </p:nvPr>
        </p:nvSpPr>
        <p:spPr bwMode="auto">
          <a:xfrm rot="-5400000">
            <a:off x="-1988344" y="2983706"/>
            <a:ext cx="4148138" cy="1714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675">
                <a:solidFill>
                  <a:schemeClr val="bg1"/>
                </a:solidFill>
                <a:latin typeface="FrankGoth BT" pitchFamily="34" charset="0"/>
              </a:defRPr>
            </a:lvl1pPr>
          </a:lstStyle>
          <a:p>
            <a:pPr>
              <a:defRPr/>
            </a:pPr>
            <a:endParaRPr lang="en-US"/>
          </a:p>
        </p:txBody>
      </p:sp>
      <p:sp>
        <p:nvSpPr>
          <p:cNvPr id="1031" name="Line 7"/>
          <p:cNvSpPr>
            <a:spLocks noChangeShapeType="1"/>
          </p:cNvSpPr>
          <p:nvPr/>
        </p:nvSpPr>
        <p:spPr bwMode="auto">
          <a:xfrm>
            <a:off x="228600" y="285750"/>
            <a:ext cx="6629400" cy="0"/>
          </a:xfrm>
          <a:prstGeom prst="line">
            <a:avLst/>
          </a:prstGeom>
          <a:noFill/>
          <a:ln w="57150">
            <a:solidFill>
              <a:schemeClr val="tx1">
                <a:lumMod val="65000"/>
                <a:lumOff val="35000"/>
              </a:schemeClr>
            </a:solidFill>
            <a:round/>
            <a:headEnd type="none" w="sm" len="sm"/>
            <a:tailEnd type="none" w="sm" len="sm"/>
          </a:ln>
        </p:spPr>
        <p:txBody>
          <a:bodyPr/>
          <a:lstStyle/>
          <a:p>
            <a:pPr>
              <a:defRPr/>
            </a:pPr>
            <a:endParaRPr lang="en-US" sz="1350"/>
          </a:p>
        </p:txBody>
      </p:sp>
    </p:spTree>
    <p:extLst>
      <p:ext uri="{BB962C8B-B14F-4D97-AF65-F5344CB8AC3E}">
        <p14:creationId xmlns:p14="http://schemas.microsoft.com/office/powerpoint/2010/main" val="1093514529"/>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Lst>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hf hdr="0" dt="0"/>
  <p:txStyles>
    <p:titleStyle>
      <a:lvl1pPr marL="127695" indent="-127695" algn="l" rtl="0" eaLnBrk="0" fontAlgn="base" hangingPunct="0">
        <a:spcBef>
          <a:spcPct val="0"/>
        </a:spcBef>
        <a:spcAft>
          <a:spcPct val="0"/>
        </a:spcAft>
        <a:defRPr sz="1800" b="1">
          <a:solidFill>
            <a:schemeClr val="tx2"/>
          </a:solidFill>
          <a:latin typeface="+mj-lt"/>
          <a:ea typeface="+mj-ea"/>
          <a:cs typeface="+mj-cs"/>
        </a:defRPr>
      </a:lvl1pPr>
      <a:lvl2pPr marL="127695" indent="-127695" algn="l" rtl="0" eaLnBrk="0" fontAlgn="base" hangingPunct="0">
        <a:spcBef>
          <a:spcPct val="0"/>
        </a:spcBef>
        <a:spcAft>
          <a:spcPct val="0"/>
        </a:spcAft>
        <a:defRPr sz="1800" b="1">
          <a:solidFill>
            <a:schemeClr val="tx2"/>
          </a:solidFill>
          <a:latin typeface="FrankGoth BT" pitchFamily="34" charset="0"/>
        </a:defRPr>
      </a:lvl2pPr>
      <a:lvl3pPr marL="127695" indent="-127695" algn="l" rtl="0" eaLnBrk="0" fontAlgn="base" hangingPunct="0">
        <a:spcBef>
          <a:spcPct val="0"/>
        </a:spcBef>
        <a:spcAft>
          <a:spcPct val="0"/>
        </a:spcAft>
        <a:defRPr sz="1800" b="1">
          <a:solidFill>
            <a:schemeClr val="tx2"/>
          </a:solidFill>
          <a:latin typeface="FrankGoth BT" pitchFamily="34" charset="0"/>
        </a:defRPr>
      </a:lvl3pPr>
      <a:lvl4pPr marL="127695" indent="-127695" algn="l" rtl="0" eaLnBrk="0" fontAlgn="base" hangingPunct="0">
        <a:spcBef>
          <a:spcPct val="0"/>
        </a:spcBef>
        <a:spcAft>
          <a:spcPct val="0"/>
        </a:spcAft>
        <a:defRPr sz="1800" b="1">
          <a:solidFill>
            <a:schemeClr val="tx2"/>
          </a:solidFill>
          <a:latin typeface="FrankGoth BT" pitchFamily="34" charset="0"/>
        </a:defRPr>
      </a:lvl4pPr>
      <a:lvl5pPr marL="127695" indent="-127695" algn="l" rtl="0" eaLnBrk="0" fontAlgn="base" hangingPunct="0">
        <a:spcBef>
          <a:spcPct val="0"/>
        </a:spcBef>
        <a:spcAft>
          <a:spcPct val="0"/>
        </a:spcAft>
        <a:defRPr sz="1800" b="1">
          <a:solidFill>
            <a:schemeClr val="tx2"/>
          </a:solidFill>
          <a:latin typeface="FrankGoth BT" pitchFamily="34" charset="0"/>
        </a:defRPr>
      </a:lvl5pPr>
      <a:lvl6pPr marL="384870" indent="-127695" algn="l" rtl="0" eaLnBrk="0" fontAlgn="base" hangingPunct="0">
        <a:spcBef>
          <a:spcPct val="0"/>
        </a:spcBef>
        <a:spcAft>
          <a:spcPct val="0"/>
        </a:spcAft>
        <a:defRPr sz="1800" b="1">
          <a:solidFill>
            <a:schemeClr val="tx2"/>
          </a:solidFill>
          <a:latin typeface="FrankGoth BT" pitchFamily="34" charset="0"/>
        </a:defRPr>
      </a:lvl6pPr>
      <a:lvl7pPr marL="642045" indent="-127695" algn="l" rtl="0" eaLnBrk="0" fontAlgn="base" hangingPunct="0">
        <a:spcBef>
          <a:spcPct val="0"/>
        </a:spcBef>
        <a:spcAft>
          <a:spcPct val="0"/>
        </a:spcAft>
        <a:defRPr sz="1800" b="1">
          <a:solidFill>
            <a:schemeClr val="tx2"/>
          </a:solidFill>
          <a:latin typeface="FrankGoth BT" pitchFamily="34" charset="0"/>
        </a:defRPr>
      </a:lvl7pPr>
      <a:lvl8pPr marL="899220" indent="-127695" algn="l" rtl="0" eaLnBrk="0" fontAlgn="base" hangingPunct="0">
        <a:spcBef>
          <a:spcPct val="0"/>
        </a:spcBef>
        <a:spcAft>
          <a:spcPct val="0"/>
        </a:spcAft>
        <a:defRPr sz="1800" b="1">
          <a:solidFill>
            <a:schemeClr val="tx2"/>
          </a:solidFill>
          <a:latin typeface="FrankGoth BT" pitchFamily="34" charset="0"/>
        </a:defRPr>
      </a:lvl8pPr>
      <a:lvl9pPr marL="1156395" indent="-127695" algn="l" rtl="0" eaLnBrk="0" fontAlgn="base" hangingPunct="0">
        <a:spcBef>
          <a:spcPct val="0"/>
        </a:spcBef>
        <a:spcAft>
          <a:spcPct val="0"/>
        </a:spcAft>
        <a:defRPr sz="1800" b="1">
          <a:solidFill>
            <a:schemeClr val="tx2"/>
          </a:solidFill>
          <a:latin typeface="FrankGoth BT" pitchFamily="34" charset="0"/>
        </a:defRPr>
      </a:lvl9pPr>
    </p:titleStyle>
    <p:bodyStyle>
      <a:lvl1pPr marL="192881" indent="-192881" algn="l" rtl="0" eaLnBrk="0" fontAlgn="base" hangingPunct="0">
        <a:spcBef>
          <a:spcPct val="10000"/>
        </a:spcBef>
        <a:spcAft>
          <a:spcPct val="0"/>
        </a:spcAft>
        <a:buClr>
          <a:schemeClr val="tx2"/>
        </a:buClr>
        <a:buChar char="•"/>
        <a:defRPr sz="1350">
          <a:solidFill>
            <a:schemeClr val="tx1"/>
          </a:solidFill>
          <a:latin typeface="+mn-lt"/>
          <a:ea typeface="+mn-ea"/>
          <a:cs typeface="+mn-cs"/>
        </a:defRPr>
      </a:lvl1pPr>
      <a:lvl2pPr marL="417909" indent="-160734" algn="l" rtl="0" eaLnBrk="0" fontAlgn="base" hangingPunct="0">
        <a:spcBef>
          <a:spcPct val="10000"/>
        </a:spcBef>
        <a:spcAft>
          <a:spcPct val="0"/>
        </a:spcAft>
        <a:buClr>
          <a:schemeClr val="tx2"/>
        </a:buClr>
        <a:buChar char="–"/>
        <a:defRPr sz="1350">
          <a:solidFill>
            <a:schemeClr val="tx1"/>
          </a:solidFill>
          <a:latin typeface="+mn-lt"/>
        </a:defRPr>
      </a:lvl2pPr>
      <a:lvl3pPr marL="610791" indent="-128588" algn="l" rtl="0" eaLnBrk="0" fontAlgn="base" hangingPunct="0">
        <a:spcBef>
          <a:spcPct val="10000"/>
        </a:spcBef>
        <a:spcAft>
          <a:spcPct val="0"/>
        </a:spcAft>
        <a:buClr>
          <a:schemeClr val="tx2"/>
        </a:buClr>
        <a:buChar char="•"/>
        <a:defRPr sz="1350">
          <a:solidFill>
            <a:schemeClr val="tx1"/>
          </a:solidFill>
          <a:latin typeface="+mn-lt"/>
        </a:defRPr>
      </a:lvl3pPr>
      <a:lvl4pPr marL="803672" indent="-128588" algn="l" rtl="0" eaLnBrk="0" fontAlgn="base" hangingPunct="0">
        <a:spcBef>
          <a:spcPct val="10000"/>
        </a:spcBef>
        <a:spcAft>
          <a:spcPct val="0"/>
        </a:spcAft>
        <a:buClr>
          <a:schemeClr val="tx2"/>
        </a:buClr>
        <a:buChar char="–"/>
        <a:defRPr sz="1350">
          <a:solidFill>
            <a:schemeClr val="tx1"/>
          </a:solidFill>
          <a:latin typeface="+mn-lt"/>
        </a:defRPr>
      </a:lvl4pPr>
      <a:lvl5pPr marL="996553" indent="-128588" algn="l" rtl="0" eaLnBrk="0" fontAlgn="base" hangingPunct="0">
        <a:spcBef>
          <a:spcPct val="10000"/>
        </a:spcBef>
        <a:spcAft>
          <a:spcPct val="0"/>
        </a:spcAft>
        <a:buClr>
          <a:schemeClr val="tx2"/>
        </a:buClr>
        <a:buChar char="»"/>
        <a:defRPr sz="1350">
          <a:solidFill>
            <a:schemeClr val="tx1"/>
          </a:solidFill>
          <a:latin typeface="+mn-lt"/>
        </a:defRPr>
      </a:lvl5pPr>
      <a:lvl6pPr marL="1253728" indent="-128588" algn="l" rtl="0" eaLnBrk="0" fontAlgn="base" hangingPunct="0">
        <a:spcBef>
          <a:spcPct val="10000"/>
        </a:spcBef>
        <a:spcAft>
          <a:spcPct val="0"/>
        </a:spcAft>
        <a:buClr>
          <a:schemeClr val="tx2"/>
        </a:buClr>
        <a:buChar char="»"/>
        <a:defRPr sz="1350">
          <a:solidFill>
            <a:schemeClr val="tx1"/>
          </a:solidFill>
          <a:latin typeface="+mn-lt"/>
        </a:defRPr>
      </a:lvl6pPr>
      <a:lvl7pPr marL="1510903" indent="-128588" algn="l" rtl="0" eaLnBrk="0" fontAlgn="base" hangingPunct="0">
        <a:spcBef>
          <a:spcPct val="10000"/>
        </a:spcBef>
        <a:spcAft>
          <a:spcPct val="0"/>
        </a:spcAft>
        <a:buClr>
          <a:schemeClr val="tx2"/>
        </a:buClr>
        <a:buChar char="»"/>
        <a:defRPr sz="1350">
          <a:solidFill>
            <a:schemeClr val="tx1"/>
          </a:solidFill>
          <a:latin typeface="+mn-lt"/>
        </a:defRPr>
      </a:lvl7pPr>
      <a:lvl8pPr marL="1768078" indent="-128588" algn="l" rtl="0" eaLnBrk="0" fontAlgn="base" hangingPunct="0">
        <a:spcBef>
          <a:spcPct val="10000"/>
        </a:spcBef>
        <a:spcAft>
          <a:spcPct val="0"/>
        </a:spcAft>
        <a:buClr>
          <a:schemeClr val="tx2"/>
        </a:buClr>
        <a:buChar char="»"/>
        <a:defRPr sz="1350">
          <a:solidFill>
            <a:schemeClr val="tx1"/>
          </a:solidFill>
          <a:latin typeface="+mn-lt"/>
        </a:defRPr>
      </a:lvl8pPr>
      <a:lvl9pPr marL="2025253" indent="-128588" algn="l" rtl="0" eaLnBrk="0" fontAlgn="base" hangingPunct="0">
        <a:spcBef>
          <a:spcPct val="10000"/>
        </a:spcBef>
        <a:spcAft>
          <a:spcPct val="0"/>
        </a:spcAft>
        <a:buClr>
          <a:schemeClr val="tx2"/>
        </a:buClr>
        <a:buChar char="»"/>
        <a:defRPr sz="1350">
          <a:solidFill>
            <a:schemeClr val="tx1"/>
          </a:solidFill>
          <a:latin typeface="+mn-lt"/>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7" name="Rectangle 6"/>
          <p:cNvSpPr/>
          <p:nvPr/>
        </p:nvSpPr>
        <p:spPr>
          <a:xfrm>
            <a:off x="1" y="4800600"/>
            <a:ext cx="68580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8" y="4750737"/>
            <a:ext cx="6857992" cy="4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617220" y="214953"/>
            <a:ext cx="5657850" cy="1088068"/>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17220" y="1384301"/>
            <a:ext cx="5657850" cy="301752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1" y="4844839"/>
            <a:ext cx="1390652" cy="273844"/>
          </a:xfrm>
          <a:prstGeom prst="rect">
            <a:avLst/>
          </a:prstGeom>
        </p:spPr>
        <p:txBody>
          <a:bodyPr vert="horz" lIns="91440" tIns="45720" rIns="91440" bIns="45720" rtlCol="0" anchor="ctr"/>
          <a:lstStyle>
            <a:lvl1pPr algn="l">
              <a:defRPr sz="506">
                <a:solidFill>
                  <a:srgbClr val="FFFFFF"/>
                </a:solidFill>
              </a:defRPr>
            </a:lvl1pPr>
          </a:lstStyle>
          <a:p>
            <a:fld id="{6FCB1BB5-4F49-4E3E-95CC-EFEAC71E07B6}" type="datetimeFigureOut">
              <a:rPr lang="en-CA" smtClean="0"/>
              <a:t>2017-07-13</a:t>
            </a:fld>
            <a:endParaRPr lang="en-CA"/>
          </a:p>
        </p:txBody>
      </p:sp>
      <p:sp>
        <p:nvSpPr>
          <p:cNvPr id="5" name="Footer Placeholder 4"/>
          <p:cNvSpPr>
            <a:spLocks noGrp="1"/>
          </p:cNvSpPr>
          <p:nvPr>
            <p:ph type="ftr" sz="quarter" idx="3"/>
          </p:nvPr>
        </p:nvSpPr>
        <p:spPr>
          <a:xfrm>
            <a:off x="2073479" y="4844839"/>
            <a:ext cx="2712827" cy="273844"/>
          </a:xfrm>
          <a:prstGeom prst="rect">
            <a:avLst/>
          </a:prstGeom>
        </p:spPr>
        <p:txBody>
          <a:bodyPr vert="horz" lIns="91440" tIns="45720" rIns="91440" bIns="45720" rtlCol="0" anchor="ctr"/>
          <a:lstStyle>
            <a:lvl1pPr algn="ctr">
              <a:defRPr sz="506" cap="all" baseline="0">
                <a:solidFill>
                  <a:srgbClr val="FFFFFF"/>
                </a:solidFill>
              </a:defRPr>
            </a:lvl1pPr>
          </a:lstStyle>
          <a:p>
            <a:endParaRPr lang="en-CA"/>
          </a:p>
        </p:txBody>
      </p:sp>
      <p:sp>
        <p:nvSpPr>
          <p:cNvPr id="6" name="Slide Number Placeholder 5"/>
          <p:cNvSpPr>
            <a:spLocks noGrp="1"/>
          </p:cNvSpPr>
          <p:nvPr>
            <p:ph type="sldNum" sz="quarter" idx="4"/>
          </p:nvPr>
        </p:nvSpPr>
        <p:spPr>
          <a:xfrm>
            <a:off x="5569008" y="4844839"/>
            <a:ext cx="738014" cy="273844"/>
          </a:xfrm>
          <a:prstGeom prst="rect">
            <a:avLst/>
          </a:prstGeom>
        </p:spPr>
        <p:txBody>
          <a:bodyPr vert="horz" lIns="91440" tIns="45720" rIns="91440" bIns="45720" rtlCol="0" anchor="ctr"/>
          <a:lstStyle>
            <a:lvl1pPr algn="r">
              <a:defRPr sz="591">
                <a:solidFill>
                  <a:srgbClr val="FFFFFF"/>
                </a:solidFill>
              </a:defRPr>
            </a:lvl1pPr>
          </a:lstStyle>
          <a:p>
            <a:fld id="{CBB2D9AB-F22A-474B-ACA5-1E06DFE67DEC}" type="slidenum">
              <a:rPr lang="en-CA" smtClean="0"/>
              <a:t>‹#›</a:t>
            </a:fld>
            <a:endParaRPr lang="en-CA"/>
          </a:p>
        </p:txBody>
      </p:sp>
      <p:cxnSp>
        <p:nvCxnSpPr>
          <p:cNvPr id="10" name="Straight Connector 9"/>
          <p:cNvCxnSpPr/>
          <p:nvPr/>
        </p:nvCxnSpPr>
        <p:spPr>
          <a:xfrm>
            <a:off x="671362" y="1303384"/>
            <a:ext cx="560641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614184"/>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xStyles>
    <p:titleStyle>
      <a:lvl1pPr algn="l" defTabSz="514350" rtl="0" eaLnBrk="1" latinLnBrk="0" hangingPunct="1">
        <a:lnSpc>
          <a:spcPct val="85000"/>
        </a:lnSpc>
        <a:spcBef>
          <a:spcPct val="0"/>
        </a:spcBef>
        <a:buNone/>
        <a:defRPr sz="2700" kern="1200" spc="-28" baseline="0">
          <a:solidFill>
            <a:schemeClr val="tx1">
              <a:lumMod val="75000"/>
              <a:lumOff val="25000"/>
            </a:schemeClr>
          </a:solidFill>
          <a:latin typeface="+mj-lt"/>
          <a:ea typeface="+mj-ea"/>
          <a:cs typeface="+mj-cs"/>
        </a:defRPr>
      </a:lvl1pPr>
    </p:titleStyle>
    <p:bodyStyle>
      <a:lvl1pPr marL="51435" indent="-51435" algn="l" defTabSz="514350" rtl="0" eaLnBrk="1" latinLnBrk="0" hangingPunct="1">
        <a:lnSpc>
          <a:spcPct val="90000"/>
        </a:lnSpc>
        <a:spcBef>
          <a:spcPts val="675"/>
        </a:spcBef>
        <a:spcAft>
          <a:spcPts val="113"/>
        </a:spcAft>
        <a:buClr>
          <a:schemeClr val="accent1"/>
        </a:buClr>
        <a:buSzPct val="100000"/>
        <a:buFont typeface="Calibri" panose="020F0502020204030204" pitchFamily="34" charset="0"/>
        <a:buChar char=" "/>
        <a:defRPr sz="1125" kern="1200">
          <a:solidFill>
            <a:schemeClr val="tx1">
              <a:lumMod val="75000"/>
              <a:lumOff val="25000"/>
            </a:schemeClr>
          </a:solidFill>
          <a:latin typeface="+mn-lt"/>
          <a:ea typeface="+mn-ea"/>
          <a:cs typeface="+mn-cs"/>
        </a:defRPr>
      </a:lvl1pPr>
      <a:lvl2pPr marL="216027" indent="-102870" algn="l" defTabSz="514350" rtl="0" eaLnBrk="1" latinLnBrk="0" hangingPunct="1">
        <a:lnSpc>
          <a:spcPct val="90000"/>
        </a:lnSpc>
        <a:spcBef>
          <a:spcPts val="113"/>
        </a:spcBef>
        <a:spcAft>
          <a:spcPts val="225"/>
        </a:spcAft>
        <a:buClr>
          <a:schemeClr val="accent1"/>
        </a:buClr>
        <a:buFont typeface="Calibri" pitchFamily="34" charset="0"/>
        <a:buChar char="◦"/>
        <a:defRPr sz="1013" kern="1200">
          <a:solidFill>
            <a:schemeClr val="tx1">
              <a:lumMod val="75000"/>
              <a:lumOff val="25000"/>
            </a:schemeClr>
          </a:solidFill>
          <a:latin typeface="+mn-lt"/>
          <a:ea typeface="+mn-ea"/>
          <a:cs typeface="+mn-cs"/>
        </a:defRPr>
      </a:lvl2pPr>
      <a:lvl3pPr marL="318897" indent="-102870" algn="l" defTabSz="514350"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3pPr>
      <a:lvl4pPr marL="421767" indent="-102870" algn="l" defTabSz="514350"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4pPr>
      <a:lvl5pPr marL="524637" indent="-102870" algn="l" defTabSz="514350"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5pPr>
      <a:lvl6pPr marL="618750" indent="-128588" algn="l" defTabSz="514350"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6pPr>
      <a:lvl7pPr marL="731250" indent="-128588" algn="l" defTabSz="514350"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7pPr>
      <a:lvl8pPr marL="843750" indent="-128588" algn="l" defTabSz="514350"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8pPr>
      <a:lvl9pPr marL="956250" indent="-128588" algn="l" defTabSz="514350"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p:cNvGrpSpPr/>
          <p:nvPr/>
        </p:nvGrpSpPr>
        <p:grpSpPr>
          <a:xfrm>
            <a:off x="-1191" y="0"/>
            <a:ext cx="6859191" cy="5145599"/>
            <a:chOff x="-1588" y="0"/>
            <a:chExt cx="9145588" cy="6860798"/>
          </a:xfrm>
        </p:grpSpPr>
        <p:sp>
          <p:nvSpPr>
            <p:cNvPr id="14" name="Rectangle 13"/>
            <p:cNvSpPr/>
            <p:nvPr/>
          </p:nvSpPr>
          <p:spPr>
            <a:xfrm>
              <a:off x="0" y="0"/>
              <a:ext cx="9118832"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5" name="Freeform 24"/>
            <p:cNvSpPr/>
            <p:nvPr userDrawn="1"/>
          </p:nvSpPr>
          <p:spPr bwMode="gray">
            <a:xfrm>
              <a:off x="485023" y="1856450"/>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Placeholder 1"/>
          <p:cNvSpPr>
            <a:spLocks noGrp="1"/>
          </p:cNvSpPr>
          <p:nvPr>
            <p:ph type="title"/>
          </p:nvPr>
        </p:nvSpPr>
        <p:spPr bwMode="gray">
          <a:xfrm>
            <a:off x="649830" y="695325"/>
            <a:ext cx="4758945" cy="532399"/>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7" name="Rectangle 6"/>
          <p:cNvSpPr/>
          <p:nvPr userDrawn="1"/>
        </p:nvSpPr>
        <p:spPr>
          <a:xfrm>
            <a:off x="363767" y="1246644"/>
            <a:ext cx="6418679" cy="4620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2"/>
          <p:cNvSpPr>
            <a:spLocks noGrp="1"/>
          </p:cNvSpPr>
          <p:nvPr>
            <p:ph type="body" idx="1"/>
          </p:nvPr>
        </p:nvSpPr>
        <p:spPr>
          <a:xfrm>
            <a:off x="406831" y="1307670"/>
            <a:ext cx="6087402" cy="32071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680833" y="4774124"/>
            <a:ext cx="742949" cy="171494"/>
          </a:xfrm>
          <a:prstGeom prst="rect">
            <a:avLst/>
          </a:prstGeom>
        </p:spPr>
        <p:txBody>
          <a:bodyPr vert="horz" lIns="91440" tIns="45720" rIns="91440" bIns="45720" rtlCol="0" anchor="b"/>
          <a:lstStyle>
            <a:lvl1pPr algn="r">
              <a:defRPr sz="675" b="1" i="0">
                <a:solidFill>
                  <a:schemeClr val="accent1"/>
                </a:solidFill>
              </a:defRPr>
            </a:lvl1pPr>
          </a:lstStyle>
          <a:p>
            <a:fld id="{117BB654-CA8C-4F6B-BCBB-E9D6A2576F79}" type="datetimeFigureOut">
              <a:rPr lang="en-US" smtClean="0"/>
              <a:t>7/13/2017</a:t>
            </a:fld>
            <a:endParaRPr lang="en-US"/>
          </a:p>
        </p:txBody>
      </p:sp>
      <p:sp>
        <p:nvSpPr>
          <p:cNvPr id="5" name="Footer Placeholder 4"/>
          <p:cNvSpPr>
            <a:spLocks noGrp="1"/>
          </p:cNvSpPr>
          <p:nvPr>
            <p:ph type="ftr" sz="quarter" idx="3"/>
          </p:nvPr>
        </p:nvSpPr>
        <p:spPr>
          <a:xfrm>
            <a:off x="443133" y="4774123"/>
            <a:ext cx="2894846" cy="171495"/>
          </a:xfrm>
          <a:prstGeom prst="rect">
            <a:avLst/>
          </a:prstGeom>
        </p:spPr>
        <p:txBody>
          <a:bodyPr vert="horz" lIns="91440" tIns="45720" rIns="91440" bIns="45720" rtlCol="0" anchor="b"/>
          <a:lstStyle>
            <a:lvl1pPr algn="l">
              <a:defRPr sz="675" b="1" i="0">
                <a:solidFill>
                  <a:schemeClr val="accent1"/>
                </a:solidFill>
              </a:defRPr>
            </a:lvl1pPr>
          </a:lstStyle>
          <a:p>
            <a:endParaRPr lang="en-US"/>
          </a:p>
        </p:txBody>
      </p:sp>
      <p:sp>
        <p:nvSpPr>
          <p:cNvPr id="26" name="Rectangle 25"/>
          <p:cNvSpPr/>
          <p:nvPr/>
        </p:nvSpPr>
        <p:spPr>
          <a:xfrm>
            <a:off x="5809233" y="0"/>
            <a:ext cx="514350" cy="82459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28" name="Picture 2" descr="Image result for university of minnesota">
            <a:extLst>
              <a:ext uri="{FF2B5EF4-FFF2-40B4-BE49-F238E27FC236}">
                <a16:creationId xmlns:a16="http://schemas.microsoft.com/office/drawing/2014/main" id="{5F275B67-1E30-455E-BE2B-3636FF40D28E}"/>
              </a:ext>
            </a:extLst>
          </p:cNvPr>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5809993" y="1666"/>
            <a:ext cx="513590" cy="51359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Image result for university of minnesota">
            <a:extLst>
              <a:ext uri="{FF2B5EF4-FFF2-40B4-BE49-F238E27FC236}">
                <a16:creationId xmlns:a16="http://schemas.microsoft.com/office/drawing/2014/main" id="{B41435CC-9EE1-434A-805C-8972CB9A5B17}"/>
              </a:ext>
            </a:extLst>
          </p:cNvPr>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5811862" y="141365"/>
            <a:ext cx="513590" cy="51359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Image result for university of minnesota">
            <a:extLst>
              <a:ext uri="{FF2B5EF4-FFF2-40B4-BE49-F238E27FC236}">
                <a16:creationId xmlns:a16="http://schemas.microsoft.com/office/drawing/2014/main" id="{4F2C86F1-7B66-4B20-A7CB-169B6FC1AFFF}"/>
              </a:ext>
            </a:extLst>
          </p:cNvPr>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5811862" y="257263"/>
            <a:ext cx="513590" cy="5135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result for university of minnesota">
            <a:extLst>
              <a:ext uri="{FF2B5EF4-FFF2-40B4-BE49-F238E27FC236}">
                <a16:creationId xmlns:a16="http://schemas.microsoft.com/office/drawing/2014/main" id="{0707E473-3BE8-4E56-BB74-A1F54C3337F0}"/>
              </a:ext>
            </a:extLst>
          </p:cNvPr>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5811862" y="333455"/>
            <a:ext cx="513590" cy="513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40201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Lst>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xStyles>
    <p:titleStyle>
      <a:lvl1pPr algn="l" defTabSz="342900" rtl="0" eaLnBrk="1" latinLnBrk="0" hangingPunct="1">
        <a:spcBef>
          <a:spcPct val="0"/>
        </a:spcBef>
        <a:buNone/>
        <a:defRPr sz="24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b="0" i="0" kern="1200">
          <a:solidFill>
            <a:schemeClr val="tx1">
              <a:lumMod val="75000"/>
              <a:lumOff val="25000"/>
            </a:schemeClr>
          </a:solidFill>
          <a:latin typeface="+mn-lt"/>
          <a:ea typeface="+mn-ea"/>
          <a:cs typeface="+mn-cs"/>
        </a:defRPr>
      </a:lvl1pPr>
      <a:lvl2pPr marL="514350" indent="-212598" algn="l" defTabSz="342900" rtl="0" eaLnBrk="1" latinLnBrk="0" hangingPunct="1">
        <a:spcBef>
          <a:spcPts val="75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2pPr>
      <a:lvl3pPr marL="72009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lumMod val="75000"/>
              <a:lumOff val="25000"/>
            </a:schemeClr>
          </a:solidFill>
          <a:latin typeface="+mn-lt"/>
          <a:ea typeface="+mn-ea"/>
          <a:cs typeface="+mn-cs"/>
        </a:defRPr>
      </a:lvl3pPr>
      <a:lvl4pPr marL="92583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4pPr>
      <a:lvl5pPr marL="113157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5pPr>
      <a:lvl6pPr marL="13609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6pPr>
      <a:lvl7pPr marL="15538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7pPr>
      <a:lvl8pPr marL="16942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8pPr>
      <a:lvl9pPr marL="18646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4724574" y="1257300"/>
            <a:ext cx="2114550" cy="211455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4267374" y="-342900"/>
            <a:ext cx="1200150" cy="120015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4724574" y="4572000"/>
            <a:ext cx="742950" cy="74295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15491" y="2000250"/>
            <a:ext cx="3143250" cy="314325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629841" y="2171700"/>
            <a:ext cx="1771650" cy="177165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5809233" y="0"/>
            <a:ext cx="514350" cy="82459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363533" y="339538"/>
            <a:ext cx="5291535" cy="1050398"/>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20775" y="1539694"/>
            <a:ext cx="5033741" cy="314661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5621242" y="1371579"/>
            <a:ext cx="742949" cy="171494"/>
          </a:xfrm>
          <a:prstGeom prst="rect">
            <a:avLst/>
          </a:prstGeom>
        </p:spPr>
        <p:txBody>
          <a:bodyPr vert="horz" lIns="91440" tIns="45720" rIns="91440" bIns="45720" rtlCol="0" anchor="t"/>
          <a:lstStyle>
            <a:lvl1pPr algn="l">
              <a:defRPr sz="825" b="0" i="0">
                <a:solidFill>
                  <a:schemeClr val="tx1">
                    <a:tint val="75000"/>
                    <a:alpha val="60000"/>
                  </a:schemeClr>
                </a:solidFill>
              </a:defRPr>
            </a:lvl1pPr>
          </a:lstStyle>
          <a:p>
            <a:fld id="{90298CD5-6C1E-4009-B41F-6DF62E31D3BE}" type="datetimeFigureOut">
              <a:rPr lang="en-US" smtClean="0"/>
              <a:pPr/>
              <a:t>7/13/2017</a:t>
            </a:fld>
            <a:endParaRPr lang="en-US" dirty="0"/>
          </a:p>
        </p:txBody>
      </p:sp>
      <p:sp>
        <p:nvSpPr>
          <p:cNvPr id="5" name="Footer Placeholder 4"/>
          <p:cNvSpPr>
            <a:spLocks noGrp="1"/>
          </p:cNvSpPr>
          <p:nvPr>
            <p:ph type="ftr" sz="quarter" idx="3"/>
          </p:nvPr>
        </p:nvSpPr>
        <p:spPr>
          <a:xfrm rot="5400000">
            <a:off x="4675002" y="2447528"/>
            <a:ext cx="2894846" cy="171495"/>
          </a:xfrm>
          <a:prstGeom prst="rect">
            <a:avLst/>
          </a:prstGeom>
        </p:spPr>
        <p:txBody>
          <a:bodyPr vert="horz" lIns="91440" tIns="45720" rIns="91440" bIns="45720" rtlCol="0" anchor="b"/>
          <a:lstStyle>
            <a:lvl1pPr algn="l">
              <a:defRPr sz="825"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5824824" y="221803"/>
            <a:ext cx="471610" cy="575765"/>
          </a:xfrm>
          <a:prstGeom prst="rect">
            <a:avLst/>
          </a:prstGeom>
        </p:spPr>
        <p:txBody>
          <a:bodyPr vert="horz" lIns="91440" tIns="45720" rIns="91440" bIns="45720" rtlCol="0" anchor="b"/>
          <a:lstStyle>
            <a:lvl1pPr algn="ctr">
              <a:defRPr sz="2101" b="0" i="0">
                <a:solidFill>
                  <a:schemeClr val="tx1">
                    <a:tint val="75000"/>
                  </a:schemeClr>
                </a:solidFill>
              </a:defRPr>
            </a:lvl1pPr>
          </a:lstStyle>
          <a:p>
            <a:pPr algn="r"/>
            <a:fld id="{00000000-1234-1234-1234-123412341234}" type="slidenum">
              <a:rPr lang="en" sz="750" smtClean="0">
                <a:solidFill>
                  <a:schemeClr val="dk2"/>
                </a:solidFill>
                <a:latin typeface="Open Sans"/>
                <a:ea typeface="Open Sans"/>
                <a:cs typeface="Open Sans"/>
                <a:sym typeface="Open Sans"/>
              </a:rPr>
              <a:pPr algn="r"/>
              <a:t>‹#›</a:t>
            </a:fld>
            <a:endParaRPr lang="en" sz="750">
              <a:solidFill>
                <a:schemeClr val="dk2"/>
              </a:solidFill>
              <a:latin typeface="Open Sans"/>
              <a:ea typeface="Open Sans"/>
              <a:cs typeface="Open Sans"/>
              <a:sym typeface="Open Sans"/>
            </a:endParaRPr>
          </a:p>
        </p:txBody>
      </p:sp>
    </p:spTree>
    <p:extLst>
      <p:ext uri="{BB962C8B-B14F-4D97-AF65-F5344CB8AC3E}">
        <p14:creationId xmlns:p14="http://schemas.microsoft.com/office/powerpoint/2010/main" val="2798662770"/>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Lst>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hf sldNum="0" hdr="0" ftr="0" dt="0"/>
  <p:txStyles>
    <p:titleStyle>
      <a:lvl1pPr algn="l" defTabSz="342905"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80" indent="-257180" algn="l" defTabSz="342905" rtl="0" eaLnBrk="1" latinLnBrk="0" hangingPunct="1">
        <a:spcBef>
          <a:spcPts val="750"/>
        </a:spcBef>
        <a:spcAft>
          <a:spcPts val="0"/>
        </a:spcAft>
        <a:buClr>
          <a:schemeClr val="bg2">
            <a:lumMod val="40000"/>
            <a:lumOff val="60000"/>
          </a:schemeClr>
        </a:buClr>
        <a:buSzPct val="80000"/>
        <a:buFont typeface="Wingdings 3" charset="2"/>
        <a:buChar char=""/>
        <a:defRPr sz="1500" b="0" i="0" kern="1200">
          <a:solidFill>
            <a:schemeClr val="tx1"/>
          </a:solidFill>
          <a:latin typeface="+mj-lt"/>
          <a:ea typeface="+mj-ea"/>
          <a:cs typeface="+mj-cs"/>
        </a:defRPr>
      </a:lvl1pPr>
      <a:lvl2pPr marL="557222" indent="-214316" algn="l" defTabSz="342905" rtl="0" eaLnBrk="1" latinLnBrk="0" hangingPunct="1">
        <a:spcBef>
          <a:spcPts val="750"/>
        </a:spcBef>
        <a:spcAft>
          <a:spcPts val="0"/>
        </a:spcAft>
        <a:buClr>
          <a:schemeClr val="bg2">
            <a:lumMod val="40000"/>
            <a:lumOff val="60000"/>
          </a:schemeClr>
        </a:buClr>
        <a:buSzPct val="80000"/>
        <a:buFont typeface="Wingdings 3" charset="2"/>
        <a:buChar char=""/>
        <a:defRPr sz="1350" b="0" i="0" kern="1200">
          <a:solidFill>
            <a:schemeClr val="tx1"/>
          </a:solidFill>
          <a:latin typeface="+mj-lt"/>
          <a:ea typeface="+mj-ea"/>
          <a:cs typeface="+mj-cs"/>
        </a:defRPr>
      </a:lvl2pPr>
      <a:lvl3pPr marL="857265" indent="-171453" algn="l" defTabSz="342905" rtl="0" eaLnBrk="1" latinLnBrk="0" hangingPunct="1">
        <a:spcBef>
          <a:spcPts val="75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3pPr>
      <a:lvl4pPr marL="1200170" indent="-171453" algn="l" defTabSz="342905"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4pPr>
      <a:lvl5pPr marL="1543076" indent="-171453" algn="l" defTabSz="342905"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5pPr>
      <a:lvl6pPr marL="1885982" indent="-171453" algn="l" defTabSz="342905"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6pPr>
      <a:lvl7pPr marL="2228887" indent="-171453" algn="l" defTabSz="342905"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7pPr>
      <a:lvl8pPr marL="2571793" indent="-171453" algn="l" defTabSz="342905"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8pPr>
      <a:lvl9pPr marL="2914698" indent="-171453" algn="l" defTabSz="342905"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5" rtl="0" eaLnBrk="1" latinLnBrk="0" hangingPunct="1">
        <a:defRPr sz="1350" kern="1200">
          <a:solidFill>
            <a:schemeClr val="tx1"/>
          </a:solidFill>
          <a:latin typeface="+mn-lt"/>
          <a:ea typeface="+mn-ea"/>
          <a:cs typeface="+mn-cs"/>
        </a:defRPr>
      </a:lvl1pPr>
      <a:lvl2pPr marL="342905" algn="l" defTabSz="342905" rtl="0" eaLnBrk="1" latinLnBrk="0" hangingPunct="1">
        <a:defRPr sz="1350" kern="1200">
          <a:solidFill>
            <a:schemeClr val="tx1"/>
          </a:solidFill>
          <a:latin typeface="+mn-lt"/>
          <a:ea typeface="+mn-ea"/>
          <a:cs typeface="+mn-cs"/>
        </a:defRPr>
      </a:lvl2pPr>
      <a:lvl3pPr marL="685811" algn="l" defTabSz="342905" rtl="0" eaLnBrk="1" latinLnBrk="0" hangingPunct="1">
        <a:defRPr sz="1350" kern="1200">
          <a:solidFill>
            <a:schemeClr val="tx1"/>
          </a:solidFill>
          <a:latin typeface="+mn-lt"/>
          <a:ea typeface="+mn-ea"/>
          <a:cs typeface="+mn-cs"/>
        </a:defRPr>
      </a:lvl3pPr>
      <a:lvl4pPr marL="1028717" algn="l" defTabSz="342905" rtl="0" eaLnBrk="1" latinLnBrk="0" hangingPunct="1">
        <a:defRPr sz="1350" kern="1200">
          <a:solidFill>
            <a:schemeClr val="tx1"/>
          </a:solidFill>
          <a:latin typeface="+mn-lt"/>
          <a:ea typeface="+mn-ea"/>
          <a:cs typeface="+mn-cs"/>
        </a:defRPr>
      </a:lvl4pPr>
      <a:lvl5pPr marL="1371623" algn="l" defTabSz="342905" rtl="0" eaLnBrk="1" latinLnBrk="0" hangingPunct="1">
        <a:defRPr sz="1350" kern="1200">
          <a:solidFill>
            <a:schemeClr val="tx1"/>
          </a:solidFill>
          <a:latin typeface="+mn-lt"/>
          <a:ea typeface="+mn-ea"/>
          <a:cs typeface="+mn-cs"/>
        </a:defRPr>
      </a:lvl5pPr>
      <a:lvl6pPr marL="1714529" algn="l" defTabSz="342905" rtl="0" eaLnBrk="1" latinLnBrk="0" hangingPunct="1">
        <a:defRPr sz="1350" kern="1200">
          <a:solidFill>
            <a:schemeClr val="tx1"/>
          </a:solidFill>
          <a:latin typeface="+mn-lt"/>
          <a:ea typeface="+mn-ea"/>
          <a:cs typeface="+mn-cs"/>
        </a:defRPr>
      </a:lvl6pPr>
      <a:lvl7pPr marL="2057435" algn="l" defTabSz="342905" rtl="0" eaLnBrk="1" latinLnBrk="0" hangingPunct="1">
        <a:defRPr sz="1350" kern="1200">
          <a:solidFill>
            <a:schemeClr val="tx1"/>
          </a:solidFill>
          <a:latin typeface="+mn-lt"/>
          <a:ea typeface="+mn-ea"/>
          <a:cs typeface="+mn-cs"/>
        </a:defRPr>
      </a:lvl7pPr>
      <a:lvl8pPr marL="2400340" algn="l" defTabSz="342905" rtl="0" eaLnBrk="1" latinLnBrk="0" hangingPunct="1">
        <a:defRPr sz="1350" kern="1200">
          <a:solidFill>
            <a:schemeClr val="tx1"/>
          </a:solidFill>
          <a:latin typeface="+mn-lt"/>
          <a:ea typeface="+mn-ea"/>
          <a:cs typeface="+mn-cs"/>
        </a:defRPr>
      </a:lvl8pPr>
      <a:lvl9pPr marL="2743246" algn="l" defTabSz="342905"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4800600"/>
            <a:ext cx="68580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8" y="4750737"/>
            <a:ext cx="6857992" cy="4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617220" y="214953"/>
            <a:ext cx="5657850" cy="1088068"/>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17220" y="1384301"/>
            <a:ext cx="5657850" cy="301752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1" y="4844839"/>
            <a:ext cx="1390652" cy="273844"/>
          </a:xfrm>
          <a:prstGeom prst="rect">
            <a:avLst/>
          </a:prstGeom>
        </p:spPr>
        <p:txBody>
          <a:bodyPr vert="horz" lIns="91440" tIns="45720" rIns="91440" bIns="45720" rtlCol="0" anchor="ctr"/>
          <a:lstStyle>
            <a:lvl1pPr algn="l">
              <a:defRPr sz="506">
                <a:solidFill>
                  <a:srgbClr val="FFFFFF"/>
                </a:solidFill>
              </a:defRPr>
            </a:lvl1pPr>
          </a:lstStyle>
          <a:p>
            <a:fld id="{26298203-DF85-49DD-9030-6B83A268CB1B}" type="datetime1">
              <a:rPr lang="en-US" smtClean="0"/>
              <a:t>7/13/2017</a:t>
            </a:fld>
            <a:endParaRPr lang="en-US"/>
          </a:p>
        </p:txBody>
      </p:sp>
      <p:sp>
        <p:nvSpPr>
          <p:cNvPr id="5" name="Footer Placeholder 4"/>
          <p:cNvSpPr>
            <a:spLocks noGrp="1"/>
          </p:cNvSpPr>
          <p:nvPr>
            <p:ph type="ftr" sz="quarter" idx="3"/>
          </p:nvPr>
        </p:nvSpPr>
        <p:spPr>
          <a:xfrm>
            <a:off x="2073479" y="4844839"/>
            <a:ext cx="2712827" cy="273844"/>
          </a:xfrm>
          <a:prstGeom prst="rect">
            <a:avLst/>
          </a:prstGeom>
        </p:spPr>
        <p:txBody>
          <a:bodyPr vert="horz" lIns="91440" tIns="45720" rIns="91440" bIns="45720" rtlCol="0" anchor="ctr"/>
          <a:lstStyle>
            <a:lvl1pPr algn="ctr">
              <a:defRPr sz="506" cap="all" baseline="0">
                <a:solidFill>
                  <a:srgbClr val="FFFFFF"/>
                </a:solidFill>
              </a:defRPr>
            </a:lvl1pPr>
          </a:lstStyle>
          <a:p>
            <a:r>
              <a:rPr lang="en-US" smtClean="0"/>
              <a:t>Hye Young Kang </a:t>
            </a:r>
            <a:endParaRPr lang="en-US"/>
          </a:p>
        </p:txBody>
      </p:sp>
      <p:sp>
        <p:nvSpPr>
          <p:cNvPr id="6" name="Slide Number Placeholder 5"/>
          <p:cNvSpPr>
            <a:spLocks noGrp="1"/>
          </p:cNvSpPr>
          <p:nvPr>
            <p:ph type="sldNum" sz="quarter" idx="4"/>
          </p:nvPr>
        </p:nvSpPr>
        <p:spPr>
          <a:xfrm>
            <a:off x="5569008" y="4844839"/>
            <a:ext cx="738014" cy="273844"/>
          </a:xfrm>
          <a:prstGeom prst="rect">
            <a:avLst/>
          </a:prstGeom>
        </p:spPr>
        <p:txBody>
          <a:bodyPr vert="horz" lIns="91440" tIns="45720" rIns="91440" bIns="45720" rtlCol="0" anchor="ctr"/>
          <a:lstStyle>
            <a:lvl1pPr algn="r">
              <a:defRPr sz="591">
                <a:solidFill>
                  <a:srgbClr val="FFFFFF"/>
                </a:solidFill>
              </a:defRPr>
            </a:lvl1pPr>
          </a:lstStyle>
          <a:p>
            <a:fld id="{456AC064-5210-4321-A286-A4AEB656EB1C}" type="slidenum">
              <a:rPr lang="en-US" smtClean="0"/>
              <a:t>‹#›</a:t>
            </a:fld>
            <a:endParaRPr lang="en-US"/>
          </a:p>
        </p:txBody>
      </p:sp>
      <p:cxnSp>
        <p:nvCxnSpPr>
          <p:cNvPr id="10" name="Straight Connector 9"/>
          <p:cNvCxnSpPr/>
          <p:nvPr/>
        </p:nvCxnSpPr>
        <p:spPr>
          <a:xfrm>
            <a:off x="671362" y="1303384"/>
            <a:ext cx="560641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5378131"/>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hf hdr="0" dt="0"/>
  <p:txStyles>
    <p:titleStyle>
      <a:lvl1pPr algn="l" defTabSz="514350" rtl="0" eaLnBrk="1" latinLnBrk="0" hangingPunct="1">
        <a:lnSpc>
          <a:spcPct val="85000"/>
        </a:lnSpc>
        <a:spcBef>
          <a:spcPct val="0"/>
        </a:spcBef>
        <a:buNone/>
        <a:defRPr sz="2700" kern="1200" spc="-28" baseline="0">
          <a:solidFill>
            <a:schemeClr val="tx1">
              <a:lumMod val="75000"/>
              <a:lumOff val="25000"/>
            </a:schemeClr>
          </a:solidFill>
          <a:latin typeface="+mj-lt"/>
          <a:ea typeface="+mj-ea"/>
          <a:cs typeface="+mj-cs"/>
        </a:defRPr>
      </a:lvl1pPr>
    </p:titleStyle>
    <p:bodyStyle>
      <a:lvl1pPr marL="51435" indent="-51435" algn="l" defTabSz="514350" rtl="0" eaLnBrk="1" latinLnBrk="0" hangingPunct="1">
        <a:lnSpc>
          <a:spcPct val="90000"/>
        </a:lnSpc>
        <a:spcBef>
          <a:spcPts val="675"/>
        </a:spcBef>
        <a:spcAft>
          <a:spcPts val="113"/>
        </a:spcAft>
        <a:buClr>
          <a:schemeClr val="accent1"/>
        </a:buClr>
        <a:buSzPct val="100000"/>
        <a:buFont typeface="Calibri" panose="020F0502020204030204" pitchFamily="34" charset="0"/>
        <a:buChar char=" "/>
        <a:defRPr sz="1125" kern="1200">
          <a:solidFill>
            <a:schemeClr val="tx1">
              <a:lumMod val="75000"/>
              <a:lumOff val="25000"/>
            </a:schemeClr>
          </a:solidFill>
          <a:latin typeface="+mn-lt"/>
          <a:ea typeface="+mn-ea"/>
          <a:cs typeface="+mn-cs"/>
        </a:defRPr>
      </a:lvl1pPr>
      <a:lvl2pPr marL="216027" indent="-102870" algn="l" defTabSz="514350" rtl="0" eaLnBrk="1" latinLnBrk="0" hangingPunct="1">
        <a:lnSpc>
          <a:spcPct val="90000"/>
        </a:lnSpc>
        <a:spcBef>
          <a:spcPts val="113"/>
        </a:spcBef>
        <a:spcAft>
          <a:spcPts val="225"/>
        </a:spcAft>
        <a:buClr>
          <a:schemeClr val="accent1"/>
        </a:buClr>
        <a:buFont typeface="Calibri" pitchFamily="34" charset="0"/>
        <a:buChar char="◦"/>
        <a:defRPr sz="1013" kern="1200">
          <a:solidFill>
            <a:schemeClr val="tx1">
              <a:lumMod val="75000"/>
              <a:lumOff val="25000"/>
            </a:schemeClr>
          </a:solidFill>
          <a:latin typeface="+mn-lt"/>
          <a:ea typeface="+mn-ea"/>
          <a:cs typeface="+mn-cs"/>
        </a:defRPr>
      </a:lvl2pPr>
      <a:lvl3pPr marL="318897" indent="-102870" algn="l" defTabSz="514350"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3pPr>
      <a:lvl4pPr marL="421767" indent="-102870" algn="l" defTabSz="514350"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4pPr>
      <a:lvl5pPr marL="524637" indent="-102870" algn="l" defTabSz="514350"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5pPr>
      <a:lvl6pPr marL="618750" indent="-128588" algn="l" defTabSz="514350"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6pPr>
      <a:lvl7pPr marL="731250" indent="-128588" algn="l" defTabSz="514350"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7pPr>
      <a:lvl8pPr marL="843750" indent="-128588" algn="l" defTabSz="514350"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8pPr>
      <a:lvl9pPr marL="956250" indent="-128588" algn="l" defTabSz="514350"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010" y="457200"/>
            <a:ext cx="5823991" cy="727838"/>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14010" y="1299338"/>
            <a:ext cx="5823991" cy="3044063"/>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319289" y="4412457"/>
            <a:ext cx="1543050" cy="273844"/>
          </a:xfrm>
          <a:prstGeom prst="rect">
            <a:avLst/>
          </a:prstGeom>
        </p:spPr>
        <p:txBody>
          <a:bodyPr vert="horz" lIns="91440" tIns="45720" rIns="91440" bIns="45720" rtlCol="0" anchor="ctr"/>
          <a:lstStyle>
            <a:lvl1pPr algn="r">
              <a:defRPr sz="563">
                <a:solidFill>
                  <a:schemeClr val="tx1">
                    <a:lumMod val="95000"/>
                  </a:schemeClr>
                </a:solidFill>
                <a:effectLst>
                  <a:outerShdw blurRad="50800" dist="38100" dir="2700000" algn="tl" rotWithShape="0">
                    <a:schemeClr val="bg1">
                      <a:alpha val="43000"/>
                    </a:schemeClr>
                  </a:outerShdw>
                </a:effectLst>
              </a:defRPr>
            </a:lvl1pPr>
          </a:lstStyle>
          <a:p>
            <a:fld id="{83829175-527E-46A3-863C-1BB1F163B849}" type="datetimeFigureOut">
              <a:rPr lang="en-US" smtClean="0"/>
              <a:pPr/>
              <a:t>7/13/2017</a:t>
            </a:fld>
            <a:endParaRPr lang="en-US" dirty="0"/>
          </a:p>
        </p:txBody>
      </p:sp>
      <p:sp>
        <p:nvSpPr>
          <p:cNvPr id="5" name="Footer Placeholder 4"/>
          <p:cNvSpPr>
            <a:spLocks noGrp="1"/>
          </p:cNvSpPr>
          <p:nvPr>
            <p:ph type="ftr" sz="quarter" idx="3"/>
          </p:nvPr>
        </p:nvSpPr>
        <p:spPr>
          <a:xfrm>
            <a:off x="514011" y="4412457"/>
            <a:ext cx="3753486" cy="273844"/>
          </a:xfrm>
          <a:prstGeom prst="rect">
            <a:avLst/>
          </a:prstGeom>
        </p:spPr>
        <p:txBody>
          <a:bodyPr vert="horz" lIns="91440" tIns="45720" rIns="91440" bIns="45720" rtlCol="0" anchor="ctr"/>
          <a:lstStyle>
            <a:lvl1pPr algn="l">
              <a:defRPr sz="563">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5914132" y="4412457"/>
            <a:ext cx="423869" cy="273844"/>
          </a:xfrm>
          <a:prstGeom prst="rect">
            <a:avLst/>
          </a:prstGeom>
        </p:spPr>
        <p:txBody>
          <a:bodyPr vert="horz" lIns="91440" tIns="45720" rIns="91440" bIns="45720" rtlCol="0" anchor="ctr"/>
          <a:lstStyle>
            <a:lvl1pPr algn="r">
              <a:defRPr sz="563">
                <a:solidFill>
                  <a:schemeClr val="tx1">
                    <a:lumMod val="95000"/>
                  </a:schemeClr>
                </a:solidFill>
                <a:effectLst>
                  <a:outerShdw blurRad="50800" dist="38100" dir="2700000" algn="tl" rotWithShape="0">
                    <a:schemeClr val="bg1">
                      <a:alpha val="43000"/>
                    </a:schemeClr>
                  </a:outerShdw>
                </a:effectLst>
              </a:defRPr>
            </a:lvl1pPr>
          </a:lstStyle>
          <a:p>
            <a:fld id="{E5137D0E-4A4F-4307-8994-C1891D747D59}" type="slidenum">
              <a:rPr lang="en-US" smtClean="0"/>
              <a:pPr/>
              <a:t>‹#›</a:t>
            </a:fld>
            <a:endParaRPr lang="en-US" dirty="0"/>
          </a:p>
        </p:txBody>
      </p:sp>
    </p:spTree>
    <p:extLst>
      <p:ext uri="{BB962C8B-B14F-4D97-AF65-F5344CB8AC3E}">
        <p14:creationId xmlns:p14="http://schemas.microsoft.com/office/powerpoint/2010/main" val="1589367116"/>
      </p:ext>
    </p:extLst>
  </p:cSld>
  <p:clrMap bg1="dk1" tx1="lt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Lst>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xStyles>
    <p:titleStyle>
      <a:lvl1pPr algn="ctr" defTabSz="257144" rtl="0" eaLnBrk="1" latinLnBrk="0" hangingPunct="1">
        <a:spcBef>
          <a:spcPct val="0"/>
        </a:spcBef>
        <a:buNone/>
        <a:defRPr sz="22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92858" indent="-172104" algn="l" defTabSz="257144" rtl="0" eaLnBrk="1" latinLnBrk="0" hangingPunct="1">
        <a:spcBef>
          <a:spcPct val="20000"/>
        </a:spcBef>
        <a:spcAft>
          <a:spcPts val="338"/>
        </a:spcAft>
        <a:buClr>
          <a:schemeClr val="tx2"/>
        </a:buClr>
        <a:buSzPct val="70000"/>
        <a:buFont typeface="Wingdings 2" charset="2"/>
        <a:buChar char=""/>
        <a:defRPr sz="1125"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404950" indent="-151856" algn="l" defTabSz="257144" rtl="0" eaLnBrk="1" latinLnBrk="0" hangingPunct="1">
        <a:spcBef>
          <a:spcPct val="20000"/>
        </a:spcBef>
        <a:spcAft>
          <a:spcPts val="338"/>
        </a:spcAft>
        <a:buClr>
          <a:schemeClr val="tx2"/>
        </a:buClr>
        <a:buSzPct val="70000"/>
        <a:buFont typeface="Wingdings 2" charset="2"/>
        <a:buChar char=""/>
        <a:defRPr sz="1012"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577054" indent="-121485" algn="l" defTabSz="257144" rtl="0" eaLnBrk="1" latinLnBrk="0" hangingPunct="1">
        <a:spcBef>
          <a:spcPct val="20000"/>
        </a:spcBef>
        <a:spcAft>
          <a:spcPts val="338"/>
        </a:spcAft>
        <a:buClr>
          <a:schemeClr val="tx2"/>
        </a:buClr>
        <a:buSzPct val="70000"/>
        <a:buFont typeface="Wingdings 2" charset="2"/>
        <a:buChar char=""/>
        <a:defRPr sz="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779530" indent="-121485" algn="l" defTabSz="257144" rtl="0" eaLnBrk="1" latinLnBrk="0" hangingPunct="1">
        <a:spcBef>
          <a:spcPct val="20000"/>
        </a:spcBef>
        <a:spcAft>
          <a:spcPts val="338"/>
        </a:spcAft>
        <a:buClr>
          <a:schemeClr val="tx2"/>
        </a:buClr>
        <a:buSzPct val="70000"/>
        <a:buFont typeface="Wingdings 2" charset="2"/>
        <a:buChar char=""/>
        <a:defRPr sz="788"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941510" indent="-121485" algn="l" defTabSz="257144" rtl="0" eaLnBrk="1" latinLnBrk="0" hangingPunct="1">
        <a:spcBef>
          <a:spcPct val="20000"/>
        </a:spcBef>
        <a:spcAft>
          <a:spcPts val="338"/>
        </a:spcAft>
        <a:buClr>
          <a:schemeClr val="tx2"/>
        </a:buClr>
        <a:buSzPct val="70000"/>
        <a:buFont typeface="Wingdings 2" charset="2"/>
        <a:buChar char=""/>
        <a:defRPr sz="788"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1133074" indent="-128572" algn="l" defTabSz="257144" rtl="0" eaLnBrk="1" latinLnBrk="0" hangingPunct="1">
        <a:spcBef>
          <a:spcPct val="20000"/>
        </a:spcBef>
        <a:spcAft>
          <a:spcPts val="338"/>
        </a:spcAft>
        <a:buClr>
          <a:schemeClr val="tx2"/>
        </a:buClr>
        <a:buSzPct val="70000"/>
        <a:buFont typeface="Wingdings 2" charset="2"/>
        <a:buChar char=""/>
        <a:defRPr sz="788"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1350847" indent="-128572" algn="l" defTabSz="257144" rtl="0" eaLnBrk="1" latinLnBrk="0" hangingPunct="1">
        <a:spcBef>
          <a:spcPct val="20000"/>
        </a:spcBef>
        <a:spcAft>
          <a:spcPts val="338"/>
        </a:spcAft>
        <a:buClr>
          <a:schemeClr val="tx2"/>
        </a:buClr>
        <a:buSzPct val="70000"/>
        <a:buFont typeface="Wingdings 2" charset="2"/>
        <a:buChar char=""/>
        <a:defRPr sz="788"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1568621" indent="-128572" algn="l" defTabSz="257144" rtl="0" eaLnBrk="1" latinLnBrk="0" hangingPunct="1">
        <a:spcBef>
          <a:spcPct val="20000"/>
        </a:spcBef>
        <a:spcAft>
          <a:spcPts val="338"/>
        </a:spcAft>
        <a:buClr>
          <a:schemeClr val="tx2"/>
        </a:buClr>
        <a:buSzPct val="70000"/>
        <a:buFont typeface="Wingdings 2" charset="2"/>
        <a:buChar char=""/>
        <a:defRPr sz="788"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1747024" indent="-128572" algn="l" defTabSz="257144" rtl="0" eaLnBrk="1" latinLnBrk="0" hangingPunct="1">
        <a:spcBef>
          <a:spcPct val="20000"/>
        </a:spcBef>
        <a:spcAft>
          <a:spcPts val="338"/>
        </a:spcAft>
        <a:buClr>
          <a:schemeClr val="tx2"/>
        </a:buClr>
        <a:buSzPct val="70000"/>
        <a:buFont typeface="Wingdings 2" charset="2"/>
        <a:buChar char=""/>
        <a:defRPr sz="788"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257144" rtl="0" eaLnBrk="1" latinLnBrk="0" hangingPunct="1">
        <a:defRPr sz="1012" kern="1200">
          <a:solidFill>
            <a:schemeClr val="tx1"/>
          </a:solidFill>
          <a:latin typeface="+mn-lt"/>
          <a:ea typeface="+mn-ea"/>
          <a:cs typeface="+mn-cs"/>
        </a:defRPr>
      </a:lvl1pPr>
      <a:lvl2pPr marL="257144" algn="l" defTabSz="257144" rtl="0" eaLnBrk="1" latinLnBrk="0" hangingPunct="1">
        <a:defRPr sz="1012" kern="1200">
          <a:solidFill>
            <a:schemeClr val="tx1"/>
          </a:solidFill>
          <a:latin typeface="+mn-lt"/>
          <a:ea typeface="+mn-ea"/>
          <a:cs typeface="+mn-cs"/>
        </a:defRPr>
      </a:lvl2pPr>
      <a:lvl3pPr marL="514287" algn="l" defTabSz="257144" rtl="0" eaLnBrk="1" latinLnBrk="0" hangingPunct="1">
        <a:defRPr sz="1012" kern="1200">
          <a:solidFill>
            <a:schemeClr val="tx1"/>
          </a:solidFill>
          <a:latin typeface="+mn-lt"/>
          <a:ea typeface="+mn-ea"/>
          <a:cs typeface="+mn-cs"/>
        </a:defRPr>
      </a:lvl3pPr>
      <a:lvl4pPr marL="771431" algn="l" defTabSz="257144" rtl="0" eaLnBrk="1" latinLnBrk="0" hangingPunct="1">
        <a:defRPr sz="1012" kern="1200">
          <a:solidFill>
            <a:schemeClr val="tx1"/>
          </a:solidFill>
          <a:latin typeface="+mn-lt"/>
          <a:ea typeface="+mn-ea"/>
          <a:cs typeface="+mn-cs"/>
        </a:defRPr>
      </a:lvl4pPr>
      <a:lvl5pPr marL="1028574" algn="l" defTabSz="257144" rtl="0" eaLnBrk="1" latinLnBrk="0" hangingPunct="1">
        <a:defRPr sz="1012" kern="1200">
          <a:solidFill>
            <a:schemeClr val="tx1"/>
          </a:solidFill>
          <a:latin typeface="+mn-lt"/>
          <a:ea typeface="+mn-ea"/>
          <a:cs typeface="+mn-cs"/>
        </a:defRPr>
      </a:lvl5pPr>
      <a:lvl6pPr marL="1285718" algn="l" defTabSz="257144" rtl="0" eaLnBrk="1" latinLnBrk="0" hangingPunct="1">
        <a:defRPr sz="1012" kern="1200">
          <a:solidFill>
            <a:schemeClr val="tx1"/>
          </a:solidFill>
          <a:latin typeface="+mn-lt"/>
          <a:ea typeface="+mn-ea"/>
          <a:cs typeface="+mn-cs"/>
        </a:defRPr>
      </a:lvl6pPr>
      <a:lvl7pPr marL="1542861" algn="l" defTabSz="257144" rtl="0" eaLnBrk="1" latinLnBrk="0" hangingPunct="1">
        <a:defRPr sz="1012" kern="1200">
          <a:solidFill>
            <a:schemeClr val="tx1"/>
          </a:solidFill>
          <a:latin typeface="+mn-lt"/>
          <a:ea typeface="+mn-ea"/>
          <a:cs typeface="+mn-cs"/>
        </a:defRPr>
      </a:lvl7pPr>
      <a:lvl8pPr marL="1800005" algn="l" defTabSz="257144" rtl="0" eaLnBrk="1" latinLnBrk="0" hangingPunct="1">
        <a:defRPr sz="1012" kern="1200">
          <a:solidFill>
            <a:schemeClr val="tx1"/>
          </a:solidFill>
          <a:latin typeface="+mn-lt"/>
          <a:ea typeface="+mn-ea"/>
          <a:cs typeface="+mn-cs"/>
        </a:defRPr>
      </a:lvl8pPr>
      <a:lvl9pPr marL="2057149" algn="l" defTabSz="257144" rtl="0" eaLnBrk="1" latinLnBrk="0" hangingPunct="1">
        <a:defRPr sz="1012"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9"/>
          <p:cNvSpPr/>
          <p:nvPr/>
        </p:nvSpPr>
        <p:spPr>
          <a:xfrm>
            <a:off x="0" y="165589"/>
            <a:ext cx="6858000" cy="171451"/>
          </a:xfrm>
          <a:prstGeom prst="rect">
            <a:avLst/>
          </a:prstGeom>
          <a:solidFill>
            <a:srgbClr val="FFFFFF"/>
          </a:solidFill>
          <a:ln w="12700">
            <a:miter lim="400000"/>
          </a:ln>
        </p:spPr>
        <p:txBody>
          <a:bodyPr lIns="38100" tIns="38100" rIns="38100" bIns="38100" anchor="ctr"/>
          <a:lstStyle/>
          <a:p>
            <a:pPr marR="0" algn="ctr">
              <a:defRPr sz="1800">
                <a:uFillTx/>
              </a:defRPr>
            </a:pPr>
            <a:endParaRPr sz="1350"/>
          </a:p>
        </p:txBody>
      </p:sp>
      <p:sp>
        <p:nvSpPr>
          <p:cNvPr id="3" name="Rectangle 6"/>
          <p:cNvSpPr/>
          <p:nvPr/>
        </p:nvSpPr>
        <p:spPr>
          <a:xfrm>
            <a:off x="0" y="-1"/>
            <a:ext cx="6858000" cy="274322"/>
          </a:xfrm>
          <a:prstGeom prst="rect">
            <a:avLst/>
          </a:prstGeom>
          <a:solidFill>
            <a:srgbClr val="93A299"/>
          </a:solidFill>
          <a:ln w="12700">
            <a:miter lim="400000"/>
          </a:ln>
        </p:spPr>
        <p:txBody>
          <a:bodyPr lIns="38100" tIns="38100" rIns="38100" bIns="38100" anchor="ctr"/>
          <a:lstStyle/>
          <a:p>
            <a:pPr marR="0" algn="ctr">
              <a:defRPr sz="1800">
                <a:uFillTx/>
              </a:defRPr>
            </a:pPr>
            <a:endParaRPr sz="1350"/>
          </a:p>
        </p:txBody>
      </p:sp>
      <p:sp>
        <p:nvSpPr>
          <p:cNvPr id="4" name="Title Text"/>
          <p:cNvSpPr txBox="1">
            <a:spLocks noGrp="1"/>
          </p:cNvSpPr>
          <p:nvPr>
            <p:ph type="title"/>
          </p:nvPr>
        </p:nvSpPr>
        <p:spPr>
          <a:xfrm>
            <a:off x="342900" y="400050"/>
            <a:ext cx="6172200" cy="742950"/>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r>
              <a:t>Title Text</a:t>
            </a:r>
          </a:p>
        </p:txBody>
      </p:sp>
      <p:sp>
        <p:nvSpPr>
          <p:cNvPr id="5" name="Body Level One…"/>
          <p:cNvSpPr txBox="1">
            <a:spLocks noGrp="1"/>
          </p:cNvSpPr>
          <p:nvPr>
            <p:ph type="body" idx="1"/>
          </p:nvPr>
        </p:nvSpPr>
        <p:spPr>
          <a:xfrm>
            <a:off x="342900" y="1200150"/>
            <a:ext cx="6172200" cy="3657600"/>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5715001" y="10202"/>
            <a:ext cx="249425" cy="253916"/>
          </a:xfrm>
          <a:prstGeom prst="rect">
            <a:avLst/>
          </a:prstGeom>
          <a:ln w="12700">
            <a:miter lim="400000"/>
          </a:ln>
        </p:spPr>
        <p:txBody>
          <a:bodyPr wrap="none" lIns="45719" rIns="45719" anchor="ctr">
            <a:spAutoFit/>
          </a:bodyPr>
          <a:lstStyle>
            <a:lvl1pPr>
              <a:defRPr sz="1050" b="1">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551929756"/>
      </p:ext>
    </p:extLst>
  </p:cSld>
  <p:clrMap bg1="dk1" tx1="lt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Lst>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xStyles>
    <p:titleStyle>
      <a:lvl1pPr marL="0" marR="0" indent="0" algn="l" defTabSz="685800" rtl="0" latinLnBrk="0">
        <a:lnSpc>
          <a:spcPct val="100000"/>
        </a:lnSpc>
        <a:spcBef>
          <a:spcPts val="0"/>
        </a:spcBef>
        <a:spcAft>
          <a:spcPts val="0"/>
        </a:spcAft>
        <a:buClrTx/>
        <a:buSzTx/>
        <a:buFontTx/>
        <a:buNone/>
        <a:tabLst/>
        <a:defRPr sz="3000" b="0" i="0" u="none" strike="noStrike" cap="none" spc="-75" baseline="0">
          <a:ln>
            <a:noFill/>
          </a:ln>
          <a:solidFill>
            <a:srgbClr val="D2533C"/>
          </a:solidFill>
          <a:uFillTx/>
          <a:latin typeface="Arial"/>
          <a:ea typeface="Arial"/>
          <a:cs typeface="Arial"/>
          <a:sym typeface="Arial"/>
        </a:defRPr>
      </a:lvl1pPr>
      <a:lvl2pPr marL="0" marR="0" indent="0" algn="l" defTabSz="685800" rtl="0" latinLnBrk="0">
        <a:lnSpc>
          <a:spcPct val="100000"/>
        </a:lnSpc>
        <a:spcBef>
          <a:spcPts val="0"/>
        </a:spcBef>
        <a:spcAft>
          <a:spcPts val="0"/>
        </a:spcAft>
        <a:buClrTx/>
        <a:buSzTx/>
        <a:buFontTx/>
        <a:buNone/>
        <a:tabLst/>
        <a:defRPr sz="3000" b="0" i="0" u="none" strike="noStrike" cap="none" spc="-75" baseline="0">
          <a:ln>
            <a:noFill/>
          </a:ln>
          <a:solidFill>
            <a:srgbClr val="D2533C"/>
          </a:solidFill>
          <a:uFillTx/>
          <a:latin typeface="Arial"/>
          <a:ea typeface="Arial"/>
          <a:cs typeface="Arial"/>
          <a:sym typeface="Arial"/>
        </a:defRPr>
      </a:lvl2pPr>
      <a:lvl3pPr marL="0" marR="0" indent="0" algn="l" defTabSz="685800" rtl="0" latinLnBrk="0">
        <a:lnSpc>
          <a:spcPct val="100000"/>
        </a:lnSpc>
        <a:spcBef>
          <a:spcPts val="0"/>
        </a:spcBef>
        <a:spcAft>
          <a:spcPts val="0"/>
        </a:spcAft>
        <a:buClrTx/>
        <a:buSzTx/>
        <a:buFontTx/>
        <a:buNone/>
        <a:tabLst/>
        <a:defRPr sz="3000" b="0" i="0" u="none" strike="noStrike" cap="none" spc="-75" baseline="0">
          <a:ln>
            <a:noFill/>
          </a:ln>
          <a:solidFill>
            <a:srgbClr val="D2533C"/>
          </a:solidFill>
          <a:uFillTx/>
          <a:latin typeface="Arial"/>
          <a:ea typeface="Arial"/>
          <a:cs typeface="Arial"/>
          <a:sym typeface="Arial"/>
        </a:defRPr>
      </a:lvl3pPr>
      <a:lvl4pPr marL="0" marR="0" indent="0" algn="l" defTabSz="685800" rtl="0" latinLnBrk="0">
        <a:lnSpc>
          <a:spcPct val="100000"/>
        </a:lnSpc>
        <a:spcBef>
          <a:spcPts val="0"/>
        </a:spcBef>
        <a:spcAft>
          <a:spcPts val="0"/>
        </a:spcAft>
        <a:buClrTx/>
        <a:buSzTx/>
        <a:buFontTx/>
        <a:buNone/>
        <a:tabLst/>
        <a:defRPr sz="3000" b="0" i="0" u="none" strike="noStrike" cap="none" spc="-75" baseline="0">
          <a:ln>
            <a:noFill/>
          </a:ln>
          <a:solidFill>
            <a:srgbClr val="D2533C"/>
          </a:solidFill>
          <a:uFillTx/>
          <a:latin typeface="Arial"/>
          <a:ea typeface="Arial"/>
          <a:cs typeface="Arial"/>
          <a:sym typeface="Arial"/>
        </a:defRPr>
      </a:lvl4pPr>
      <a:lvl5pPr marL="0" marR="0" indent="0" algn="l" defTabSz="685800" rtl="0" latinLnBrk="0">
        <a:lnSpc>
          <a:spcPct val="100000"/>
        </a:lnSpc>
        <a:spcBef>
          <a:spcPts val="0"/>
        </a:spcBef>
        <a:spcAft>
          <a:spcPts val="0"/>
        </a:spcAft>
        <a:buClrTx/>
        <a:buSzTx/>
        <a:buFontTx/>
        <a:buNone/>
        <a:tabLst/>
        <a:defRPr sz="3000" b="0" i="0" u="none" strike="noStrike" cap="none" spc="-75" baseline="0">
          <a:ln>
            <a:noFill/>
          </a:ln>
          <a:solidFill>
            <a:srgbClr val="D2533C"/>
          </a:solidFill>
          <a:uFillTx/>
          <a:latin typeface="Arial"/>
          <a:ea typeface="Arial"/>
          <a:cs typeface="Arial"/>
          <a:sym typeface="Arial"/>
        </a:defRPr>
      </a:lvl5pPr>
      <a:lvl6pPr marL="0" marR="0" indent="0" algn="l" defTabSz="685800" rtl="0" latinLnBrk="0">
        <a:lnSpc>
          <a:spcPct val="100000"/>
        </a:lnSpc>
        <a:spcBef>
          <a:spcPts val="0"/>
        </a:spcBef>
        <a:spcAft>
          <a:spcPts val="0"/>
        </a:spcAft>
        <a:buClrTx/>
        <a:buSzTx/>
        <a:buFontTx/>
        <a:buNone/>
        <a:tabLst/>
        <a:defRPr sz="3000" b="0" i="0" u="none" strike="noStrike" cap="none" spc="-75" baseline="0">
          <a:ln>
            <a:noFill/>
          </a:ln>
          <a:solidFill>
            <a:srgbClr val="D2533C"/>
          </a:solidFill>
          <a:uFillTx/>
          <a:latin typeface="Arial"/>
          <a:ea typeface="Arial"/>
          <a:cs typeface="Arial"/>
          <a:sym typeface="Arial"/>
        </a:defRPr>
      </a:lvl6pPr>
      <a:lvl7pPr marL="0" marR="0" indent="0" algn="l" defTabSz="685800" rtl="0" latinLnBrk="0">
        <a:lnSpc>
          <a:spcPct val="100000"/>
        </a:lnSpc>
        <a:spcBef>
          <a:spcPts val="0"/>
        </a:spcBef>
        <a:spcAft>
          <a:spcPts val="0"/>
        </a:spcAft>
        <a:buClrTx/>
        <a:buSzTx/>
        <a:buFontTx/>
        <a:buNone/>
        <a:tabLst/>
        <a:defRPr sz="3000" b="0" i="0" u="none" strike="noStrike" cap="none" spc="-75" baseline="0">
          <a:ln>
            <a:noFill/>
          </a:ln>
          <a:solidFill>
            <a:srgbClr val="D2533C"/>
          </a:solidFill>
          <a:uFillTx/>
          <a:latin typeface="Arial"/>
          <a:ea typeface="Arial"/>
          <a:cs typeface="Arial"/>
          <a:sym typeface="Arial"/>
        </a:defRPr>
      </a:lvl7pPr>
      <a:lvl8pPr marL="0" marR="0" indent="0" algn="l" defTabSz="685800" rtl="0" latinLnBrk="0">
        <a:lnSpc>
          <a:spcPct val="100000"/>
        </a:lnSpc>
        <a:spcBef>
          <a:spcPts val="0"/>
        </a:spcBef>
        <a:spcAft>
          <a:spcPts val="0"/>
        </a:spcAft>
        <a:buClrTx/>
        <a:buSzTx/>
        <a:buFontTx/>
        <a:buNone/>
        <a:tabLst/>
        <a:defRPr sz="3000" b="0" i="0" u="none" strike="noStrike" cap="none" spc="-75" baseline="0">
          <a:ln>
            <a:noFill/>
          </a:ln>
          <a:solidFill>
            <a:srgbClr val="D2533C"/>
          </a:solidFill>
          <a:uFillTx/>
          <a:latin typeface="Arial"/>
          <a:ea typeface="Arial"/>
          <a:cs typeface="Arial"/>
          <a:sym typeface="Arial"/>
        </a:defRPr>
      </a:lvl8pPr>
      <a:lvl9pPr marL="0" marR="0" indent="0" algn="l" defTabSz="685800" rtl="0" latinLnBrk="0">
        <a:lnSpc>
          <a:spcPct val="100000"/>
        </a:lnSpc>
        <a:spcBef>
          <a:spcPts val="0"/>
        </a:spcBef>
        <a:spcAft>
          <a:spcPts val="0"/>
        </a:spcAft>
        <a:buClrTx/>
        <a:buSzTx/>
        <a:buFontTx/>
        <a:buNone/>
        <a:tabLst/>
        <a:defRPr sz="3000" b="0" i="0" u="none" strike="noStrike" cap="none" spc="-75" baseline="0">
          <a:ln>
            <a:noFill/>
          </a:ln>
          <a:solidFill>
            <a:srgbClr val="D2533C"/>
          </a:solidFill>
          <a:uFillTx/>
          <a:latin typeface="Arial"/>
          <a:ea typeface="Arial"/>
          <a:cs typeface="Arial"/>
          <a:sym typeface="Arial"/>
        </a:defRPr>
      </a:lvl9pPr>
    </p:titleStyle>
    <p:bodyStyle>
      <a:lvl1pPr marL="137159" marR="0" indent="-137159" algn="l" defTabSz="685800" rtl="0" latinLnBrk="0">
        <a:lnSpc>
          <a:spcPct val="100000"/>
        </a:lnSpc>
        <a:spcBef>
          <a:spcPts val="375"/>
        </a:spcBef>
        <a:spcAft>
          <a:spcPts val="0"/>
        </a:spcAft>
        <a:buClr>
          <a:srgbClr val="93A299"/>
        </a:buClr>
        <a:buSzPct val="85000"/>
        <a:buFont typeface="Arial"/>
        <a:buChar char="•"/>
        <a:tabLst/>
        <a:defRPr sz="1800" b="0" i="0" u="none" strike="noStrike" cap="none" spc="0" baseline="0">
          <a:ln>
            <a:noFill/>
          </a:ln>
          <a:solidFill>
            <a:srgbClr val="292934"/>
          </a:solidFill>
          <a:uFillTx/>
          <a:latin typeface="Arial"/>
          <a:ea typeface="Arial"/>
          <a:cs typeface="Arial"/>
          <a:sym typeface="Arial"/>
        </a:defRPr>
      </a:lvl1pPr>
      <a:lvl2pPr marL="370331" marR="0" indent="-164591" algn="l" defTabSz="685800" rtl="0" latinLnBrk="0">
        <a:lnSpc>
          <a:spcPct val="100000"/>
        </a:lnSpc>
        <a:spcBef>
          <a:spcPts val="375"/>
        </a:spcBef>
        <a:spcAft>
          <a:spcPts val="0"/>
        </a:spcAft>
        <a:buClr>
          <a:srgbClr val="93A299"/>
        </a:buClr>
        <a:buSzPct val="85000"/>
        <a:buFont typeface="Arial"/>
        <a:buChar char="•"/>
        <a:tabLst/>
        <a:defRPr sz="1800" b="0" i="0" u="none" strike="noStrike" cap="none" spc="0" baseline="0">
          <a:ln>
            <a:noFill/>
          </a:ln>
          <a:solidFill>
            <a:srgbClr val="292934"/>
          </a:solidFill>
          <a:uFillTx/>
          <a:latin typeface="Arial"/>
          <a:ea typeface="Arial"/>
          <a:cs typeface="Arial"/>
          <a:sym typeface="Arial"/>
        </a:defRPr>
      </a:lvl2pPr>
      <a:lvl3pPr marL="594359" marR="0" indent="-182880" algn="l" defTabSz="685800" rtl="0" latinLnBrk="0">
        <a:lnSpc>
          <a:spcPct val="100000"/>
        </a:lnSpc>
        <a:spcBef>
          <a:spcPts val="375"/>
        </a:spcBef>
        <a:spcAft>
          <a:spcPts val="0"/>
        </a:spcAft>
        <a:buClr>
          <a:srgbClr val="93A299"/>
        </a:buClr>
        <a:buSzPct val="90000"/>
        <a:buFont typeface="Arial"/>
        <a:buChar char="•"/>
        <a:tabLst/>
        <a:defRPr sz="1800" b="0" i="0" u="none" strike="noStrike" cap="none" spc="0" baseline="0">
          <a:ln>
            <a:noFill/>
          </a:ln>
          <a:solidFill>
            <a:srgbClr val="292934"/>
          </a:solidFill>
          <a:uFillTx/>
          <a:latin typeface="Arial"/>
          <a:ea typeface="Arial"/>
          <a:cs typeface="Arial"/>
          <a:sym typeface="Arial"/>
        </a:defRPr>
      </a:lvl3pPr>
      <a:lvl4pPr marL="822959" marR="0" indent="-205739" algn="l" defTabSz="685800" rtl="0" latinLnBrk="0">
        <a:lnSpc>
          <a:spcPct val="100000"/>
        </a:lnSpc>
        <a:spcBef>
          <a:spcPts val="375"/>
        </a:spcBef>
        <a:spcAft>
          <a:spcPts val="0"/>
        </a:spcAft>
        <a:buClr>
          <a:srgbClr val="93A299"/>
        </a:buClr>
        <a:buSzPct val="100000"/>
        <a:buFont typeface="Arial"/>
        <a:buChar char="•"/>
        <a:tabLst/>
        <a:defRPr sz="1800" b="0" i="0" u="none" strike="noStrike" cap="none" spc="0" baseline="0">
          <a:ln>
            <a:noFill/>
          </a:ln>
          <a:solidFill>
            <a:srgbClr val="292934"/>
          </a:solidFill>
          <a:uFillTx/>
          <a:latin typeface="Arial"/>
          <a:ea typeface="Arial"/>
          <a:cs typeface="Arial"/>
          <a:sym typeface="Arial"/>
        </a:defRPr>
      </a:lvl4pPr>
      <a:lvl5pPr marL="965018" marR="0" indent="-176348" algn="l" defTabSz="685800" rtl="0" latinLnBrk="0">
        <a:lnSpc>
          <a:spcPct val="100000"/>
        </a:lnSpc>
        <a:spcBef>
          <a:spcPts val="375"/>
        </a:spcBef>
        <a:spcAft>
          <a:spcPts val="0"/>
        </a:spcAft>
        <a:buClr>
          <a:srgbClr val="93A299"/>
        </a:buClr>
        <a:buSzPct val="100000"/>
        <a:buFont typeface="Arial"/>
        <a:buChar char="•"/>
        <a:tabLst/>
        <a:defRPr sz="1800" b="0" i="0" u="none" strike="noStrike" cap="none" spc="0" baseline="0">
          <a:ln>
            <a:noFill/>
          </a:ln>
          <a:solidFill>
            <a:srgbClr val="292934"/>
          </a:solidFill>
          <a:uFillTx/>
          <a:latin typeface="Arial"/>
          <a:ea typeface="Arial"/>
          <a:cs typeface="Arial"/>
          <a:sym typeface="Arial"/>
        </a:defRPr>
      </a:lvl5pPr>
      <a:lvl6pPr marL="1144758" marR="0" indent="-253218" algn="l" defTabSz="685800" rtl="0" latinLnBrk="0">
        <a:lnSpc>
          <a:spcPct val="100000"/>
        </a:lnSpc>
        <a:spcBef>
          <a:spcPts val="375"/>
        </a:spcBef>
        <a:spcAft>
          <a:spcPts val="0"/>
        </a:spcAft>
        <a:buClr>
          <a:srgbClr val="93A299"/>
        </a:buClr>
        <a:buSzPct val="100000"/>
        <a:buFont typeface="Arial"/>
        <a:buChar char="•"/>
        <a:tabLst/>
        <a:defRPr sz="1800" b="0" i="0" u="none" strike="noStrike" cap="none" spc="0" baseline="0">
          <a:ln>
            <a:noFill/>
          </a:ln>
          <a:solidFill>
            <a:srgbClr val="292934"/>
          </a:solidFill>
          <a:uFillTx/>
          <a:latin typeface="Arial"/>
          <a:ea typeface="Arial"/>
          <a:cs typeface="Arial"/>
          <a:sym typeface="Arial"/>
        </a:defRPr>
      </a:lvl6pPr>
      <a:lvl7pPr marL="1281918" marR="0" indent="-253218" algn="l" defTabSz="685800" rtl="0" latinLnBrk="0">
        <a:lnSpc>
          <a:spcPct val="100000"/>
        </a:lnSpc>
        <a:spcBef>
          <a:spcPts val="375"/>
        </a:spcBef>
        <a:spcAft>
          <a:spcPts val="0"/>
        </a:spcAft>
        <a:buClr>
          <a:srgbClr val="93A299"/>
        </a:buClr>
        <a:buSzPct val="100000"/>
        <a:buFont typeface="Arial"/>
        <a:buChar char="•"/>
        <a:tabLst/>
        <a:defRPr sz="1800" b="0" i="0" u="none" strike="noStrike" cap="none" spc="0" baseline="0">
          <a:ln>
            <a:noFill/>
          </a:ln>
          <a:solidFill>
            <a:srgbClr val="292934"/>
          </a:solidFill>
          <a:uFillTx/>
          <a:latin typeface="Arial"/>
          <a:ea typeface="Arial"/>
          <a:cs typeface="Arial"/>
          <a:sym typeface="Arial"/>
        </a:defRPr>
      </a:lvl7pPr>
      <a:lvl8pPr marL="1419078" marR="0" indent="-253218" algn="l" defTabSz="685800" rtl="0" latinLnBrk="0">
        <a:lnSpc>
          <a:spcPct val="100000"/>
        </a:lnSpc>
        <a:spcBef>
          <a:spcPts val="375"/>
        </a:spcBef>
        <a:spcAft>
          <a:spcPts val="0"/>
        </a:spcAft>
        <a:buClr>
          <a:srgbClr val="93A299"/>
        </a:buClr>
        <a:buSzPct val="100000"/>
        <a:buFont typeface="Arial"/>
        <a:buChar char="•"/>
        <a:tabLst/>
        <a:defRPr sz="1800" b="0" i="0" u="none" strike="noStrike" cap="none" spc="0" baseline="0">
          <a:ln>
            <a:noFill/>
          </a:ln>
          <a:solidFill>
            <a:srgbClr val="292934"/>
          </a:solidFill>
          <a:uFillTx/>
          <a:latin typeface="Arial"/>
          <a:ea typeface="Arial"/>
          <a:cs typeface="Arial"/>
          <a:sym typeface="Arial"/>
        </a:defRPr>
      </a:lvl8pPr>
      <a:lvl9pPr marL="1556238" marR="0" indent="-253218" algn="l" defTabSz="685800" rtl="0" latinLnBrk="0">
        <a:lnSpc>
          <a:spcPct val="100000"/>
        </a:lnSpc>
        <a:spcBef>
          <a:spcPts val="375"/>
        </a:spcBef>
        <a:spcAft>
          <a:spcPts val="0"/>
        </a:spcAft>
        <a:buClr>
          <a:srgbClr val="93A299"/>
        </a:buClr>
        <a:buSzPct val="100000"/>
        <a:buFont typeface="Arial"/>
        <a:buChar char="•"/>
        <a:tabLst/>
        <a:defRPr sz="1800" b="0" i="0" u="none" strike="noStrike" cap="none" spc="0" baseline="0">
          <a:ln>
            <a:noFill/>
          </a:ln>
          <a:solidFill>
            <a:srgbClr val="292934"/>
          </a:solidFill>
          <a:uFillTx/>
          <a:latin typeface="Arial"/>
          <a:ea typeface="Arial"/>
          <a:cs typeface="Arial"/>
          <a:sym typeface="Arial"/>
        </a:defRPr>
      </a:lvl9pPr>
    </p:bodyStyle>
    <p:otherStyle>
      <a:lvl1pPr marL="0" marR="30956" indent="30956" algn="l" defTabSz="685800" rtl="0" latinLnBrk="0">
        <a:lnSpc>
          <a:spcPct val="100000"/>
        </a:lnSpc>
        <a:spcBef>
          <a:spcPts val="0"/>
        </a:spcBef>
        <a:spcAft>
          <a:spcPts val="0"/>
        </a:spcAft>
        <a:buClrTx/>
        <a:buSzTx/>
        <a:buFontTx/>
        <a:buNone/>
        <a:tabLst/>
        <a:defRPr sz="1050" b="1" i="0" u="none" strike="noStrike" cap="none" spc="0" baseline="0">
          <a:ln>
            <a:noFill/>
          </a:ln>
          <a:solidFill>
            <a:schemeClr val="tx1"/>
          </a:solidFill>
          <a:uFill>
            <a:solidFill>
              <a:srgbClr val="FFFFFF"/>
            </a:solidFill>
          </a:uFill>
          <a:latin typeface="+mn-lt"/>
          <a:ea typeface="+mn-ea"/>
          <a:cs typeface="+mn-cs"/>
          <a:sym typeface="Times New Roman"/>
        </a:defRPr>
      </a:lvl1pPr>
      <a:lvl2pPr marL="0" marR="30956" indent="30956" algn="l" defTabSz="685800" rtl="0" latinLnBrk="0">
        <a:lnSpc>
          <a:spcPct val="100000"/>
        </a:lnSpc>
        <a:spcBef>
          <a:spcPts val="0"/>
        </a:spcBef>
        <a:spcAft>
          <a:spcPts val="0"/>
        </a:spcAft>
        <a:buClrTx/>
        <a:buSzTx/>
        <a:buFontTx/>
        <a:buNone/>
        <a:tabLst/>
        <a:defRPr sz="1050" b="1" i="0" u="none" strike="noStrike" cap="none" spc="0" baseline="0">
          <a:ln>
            <a:noFill/>
          </a:ln>
          <a:solidFill>
            <a:schemeClr val="tx1"/>
          </a:solidFill>
          <a:uFill>
            <a:solidFill>
              <a:srgbClr val="FFFFFF"/>
            </a:solidFill>
          </a:uFill>
          <a:latin typeface="+mn-lt"/>
          <a:ea typeface="+mn-ea"/>
          <a:cs typeface="+mn-cs"/>
          <a:sym typeface="Times New Roman"/>
        </a:defRPr>
      </a:lvl2pPr>
      <a:lvl3pPr marL="0" marR="30956" indent="30956" algn="l" defTabSz="685800" rtl="0" latinLnBrk="0">
        <a:lnSpc>
          <a:spcPct val="100000"/>
        </a:lnSpc>
        <a:spcBef>
          <a:spcPts val="0"/>
        </a:spcBef>
        <a:spcAft>
          <a:spcPts val="0"/>
        </a:spcAft>
        <a:buClrTx/>
        <a:buSzTx/>
        <a:buFontTx/>
        <a:buNone/>
        <a:tabLst/>
        <a:defRPr sz="1050" b="1" i="0" u="none" strike="noStrike" cap="none" spc="0" baseline="0">
          <a:ln>
            <a:noFill/>
          </a:ln>
          <a:solidFill>
            <a:schemeClr val="tx1"/>
          </a:solidFill>
          <a:uFill>
            <a:solidFill>
              <a:srgbClr val="FFFFFF"/>
            </a:solidFill>
          </a:uFill>
          <a:latin typeface="+mn-lt"/>
          <a:ea typeface="+mn-ea"/>
          <a:cs typeface="+mn-cs"/>
          <a:sym typeface="Times New Roman"/>
        </a:defRPr>
      </a:lvl3pPr>
      <a:lvl4pPr marL="0" marR="30956" indent="30956" algn="l" defTabSz="685800" rtl="0" latinLnBrk="0">
        <a:lnSpc>
          <a:spcPct val="100000"/>
        </a:lnSpc>
        <a:spcBef>
          <a:spcPts val="0"/>
        </a:spcBef>
        <a:spcAft>
          <a:spcPts val="0"/>
        </a:spcAft>
        <a:buClrTx/>
        <a:buSzTx/>
        <a:buFontTx/>
        <a:buNone/>
        <a:tabLst/>
        <a:defRPr sz="1050" b="1" i="0" u="none" strike="noStrike" cap="none" spc="0" baseline="0">
          <a:ln>
            <a:noFill/>
          </a:ln>
          <a:solidFill>
            <a:schemeClr val="tx1"/>
          </a:solidFill>
          <a:uFill>
            <a:solidFill>
              <a:srgbClr val="FFFFFF"/>
            </a:solidFill>
          </a:uFill>
          <a:latin typeface="+mn-lt"/>
          <a:ea typeface="+mn-ea"/>
          <a:cs typeface="+mn-cs"/>
          <a:sym typeface="Times New Roman"/>
        </a:defRPr>
      </a:lvl4pPr>
      <a:lvl5pPr marL="0" marR="30956" indent="30956" algn="l" defTabSz="685800" rtl="0" latinLnBrk="0">
        <a:lnSpc>
          <a:spcPct val="100000"/>
        </a:lnSpc>
        <a:spcBef>
          <a:spcPts val="0"/>
        </a:spcBef>
        <a:spcAft>
          <a:spcPts val="0"/>
        </a:spcAft>
        <a:buClrTx/>
        <a:buSzTx/>
        <a:buFontTx/>
        <a:buNone/>
        <a:tabLst/>
        <a:defRPr sz="1050" b="1" i="0" u="none" strike="noStrike" cap="none" spc="0" baseline="0">
          <a:ln>
            <a:noFill/>
          </a:ln>
          <a:solidFill>
            <a:schemeClr val="tx1"/>
          </a:solidFill>
          <a:uFill>
            <a:solidFill>
              <a:srgbClr val="FFFFFF"/>
            </a:solidFill>
          </a:uFill>
          <a:latin typeface="+mn-lt"/>
          <a:ea typeface="+mn-ea"/>
          <a:cs typeface="+mn-cs"/>
          <a:sym typeface="Times New Roman"/>
        </a:defRPr>
      </a:lvl5pPr>
      <a:lvl6pPr marL="0" marR="30956" indent="30956" algn="l" defTabSz="685800" rtl="0" latinLnBrk="0">
        <a:lnSpc>
          <a:spcPct val="100000"/>
        </a:lnSpc>
        <a:spcBef>
          <a:spcPts val="0"/>
        </a:spcBef>
        <a:spcAft>
          <a:spcPts val="0"/>
        </a:spcAft>
        <a:buClrTx/>
        <a:buSzTx/>
        <a:buFontTx/>
        <a:buNone/>
        <a:tabLst/>
        <a:defRPr sz="1050" b="1" i="0" u="none" strike="noStrike" cap="none" spc="0" baseline="0">
          <a:ln>
            <a:noFill/>
          </a:ln>
          <a:solidFill>
            <a:schemeClr val="tx1"/>
          </a:solidFill>
          <a:uFill>
            <a:solidFill>
              <a:srgbClr val="FFFFFF"/>
            </a:solidFill>
          </a:uFill>
          <a:latin typeface="+mn-lt"/>
          <a:ea typeface="+mn-ea"/>
          <a:cs typeface="+mn-cs"/>
          <a:sym typeface="Times New Roman"/>
        </a:defRPr>
      </a:lvl6pPr>
      <a:lvl7pPr marL="0" marR="30956" indent="30956" algn="l" defTabSz="685800" rtl="0" latinLnBrk="0">
        <a:lnSpc>
          <a:spcPct val="100000"/>
        </a:lnSpc>
        <a:spcBef>
          <a:spcPts val="0"/>
        </a:spcBef>
        <a:spcAft>
          <a:spcPts val="0"/>
        </a:spcAft>
        <a:buClrTx/>
        <a:buSzTx/>
        <a:buFontTx/>
        <a:buNone/>
        <a:tabLst/>
        <a:defRPr sz="1050" b="1" i="0" u="none" strike="noStrike" cap="none" spc="0" baseline="0">
          <a:ln>
            <a:noFill/>
          </a:ln>
          <a:solidFill>
            <a:schemeClr val="tx1"/>
          </a:solidFill>
          <a:uFill>
            <a:solidFill>
              <a:srgbClr val="FFFFFF"/>
            </a:solidFill>
          </a:uFill>
          <a:latin typeface="+mn-lt"/>
          <a:ea typeface="+mn-ea"/>
          <a:cs typeface="+mn-cs"/>
          <a:sym typeface="Times New Roman"/>
        </a:defRPr>
      </a:lvl7pPr>
      <a:lvl8pPr marL="0" marR="30956" indent="30956" algn="l" defTabSz="685800" rtl="0" latinLnBrk="0">
        <a:lnSpc>
          <a:spcPct val="100000"/>
        </a:lnSpc>
        <a:spcBef>
          <a:spcPts val="0"/>
        </a:spcBef>
        <a:spcAft>
          <a:spcPts val="0"/>
        </a:spcAft>
        <a:buClrTx/>
        <a:buSzTx/>
        <a:buFontTx/>
        <a:buNone/>
        <a:tabLst/>
        <a:defRPr sz="1050" b="1" i="0" u="none" strike="noStrike" cap="none" spc="0" baseline="0">
          <a:ln>
            <a:noFill/>
          </a:ln>
          <a:solidFill>
            <a:schemeClr val="tx1"/>
          </a:solidFill>
          <a:uFill>
            <a:solidFill>
              <a:srgbClr val="FFFFFF"/>
            </a:solidFill>
          </a:uFill>
          <a:latin typeface="+mn-lt"/>
          <a:ea typeface="+mn-ea"/>
          <a:cs typeface="+mn-cs"/>
          <a:sym typeface="Times New Roman"/>
        </a:defRPr>
      </a:lvl8pPr>
      <a:lvl9pPr marL="0" marR="30956" indent="30956" algn="l" defTabSz="685800" rtl="0" latinLnBrk="0">
        <a:lnSpc>
          <a:spcPct val="100000"/>
        </a:lnSpc>
        <a:spcBef>
          <a:spcPts val="0"/>
        </a:spcBef>
        <a:spcAft>
          <a:spcPts val="0"/>
        </a:spcAft>
        <a:buClrTx/>
        <a:buSzTx/>
        <a:buFontTx/>
        <a:buNone/>
        <a:tabLst/>
        <a:defRPr sz="1050" b="1" i="0" u="none" strike="noStrike" cap="none" spc="0" baseline="0">
          <a:ln>
            <a:noFill/>
          </a:ln>
          <a:solidFill>
            <a:schemeClr val="tx1"/>
          </a:solidFill>
          <a:uFill>
            <a:solidFill>
              <a:srgbClr val="FFFFFF"/>
            </a:solidFill>
          </a:uFill>
          <a:latin typeface="+mn-lt"/>
          <a:ea typeface="+mn-ea"/>
          <a:cs typeface="+mn-cs"/>
          <a:sym typeface="Times New Roman"/>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4"/>
            <a:ext cx="5915025"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4767263"/>
            <a:ext cx="154305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56C35C1B-B511-4471-93C9-774D89C63B59}" type="datetimeFigureOut">
              <a:rPr lang="en-US" smtClean="0"/>
              <a:t>7/13/2017</a:t>
            </a:fld>
            <a:endParaRPr lang="en-US"/>
          </a:p>
        </p:txBody>
      </p:sp>
      <p:sp>
        <p:nvSpPr>
          <p:cNvPr id="5" name="Footer Placeholder 4"/>
          <p:cNvSpPr>
            <a:spLocks noGrp="1"/>
          </p:cNvSpPr>
          <p:nvPr>
            <p:ph type="ftr" sz="quarter" idx="3"/>
          </p:nvPr>
        </p:nvSpPr>
        <p:spPr>
          <a:xfrm>
            <a:off x="2271713" y="4767263"/>
            <a:ext cx="2314575"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4767263"/>
            <a:ext cx="1543050"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8FB04217-A65D-4257-8145-8BD264DCC52C}" type="slidenum">
              <a:rPr lang="en-US" smtClean="0"/>
              <a:t>‹#›</a:t>
            </a:fld>
            <a:endParaRPr lang="en-US"/>
          </a:p>
        </p:txBody>
      </p:sp>
    </p:spTree>
    <p:extLst>
      <p:ext uri="{BB962C8B-B14F-4D97-AF65-F5344CB8AC3E}">
        <p14:creationId xmlns:p14="http://schemas.microsoft.com/office/powerpoint/2010/main" val="3068723569"/>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5979"/>
            <a:ext cx="6172200" cy="857250"/>
          </a:xfrm>
          <a:prstGeom prst="rect">
            <a:avLst/>
          </a:prstGeom>
        </p:spPr>
        <p:txBody>
          <a:bodyPr vert="horz" lIns="91440" tIns="45720" rIns="91440" bIns="45720" rtlCol="0" anchor="ctr">
            <a:normAutofit/>
          </a:bodyPr>
          <a:lstStyle/>
          <a:p>
            <a:r>
              <a:rPr lang="en-US" dirty="0" smtClean="0"/>
              <a:t>Heading</a:t>
            </a:r>
            <a:endParaRPr lang="en-US" dirty="0"/>
          </a:p>
        </p:txBody>
      </p:sp>
      <p:sp>
        <p:nvSpPr>
          <p:cNvPr id="3" name="Text Placeholder 2"/>
          <p:cNvSpPr>
            <a:spLocks noGrp="1"/>
          </p:cNvSpPr>
          <p:nvPr>
            <p:ph type="body" idx="1"/>
          </p:nvPr>
        </p:nvSpPr>
        <p:spPr>
          <a:xfrm>
            <a:off x="342900" y="1200151"/>
            <a:ext cx="61722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42900" y="4767264"/>
            <a:ext cx="16002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a:fld id="{948F6A8C-2D26-45BE-8226-04EFA183BB17}" type="datetime1">
              <a:rPr lang="en-US" altLang="zh-CN" smtClean="0">
                <a:solidFill>
                  <a:prstClr val="black">
                    <a:tint val="75000"/>
                  </a:prstClr>
                </a:solidFill>
              </a:rPr>
              <a:pPr defTabSz="342900"/>
              <a:t>7/13/2017</a:t>
            </a:fld>
            <a:endParaRPr lang="en-US">
              <a:solidFill>
                <a:prstClr val="black">
                  <a:tint val="75000"/>
                </a:prstClr>
              </a:solidFill>
            </a:endParaRPr>
          </a:p>
        </p:txBody>
      </p:sp>
      <p:sp>
        <p:nvSpPr>
          <p:cNvPr id="5" name="Footer Placeholder 4"/>
          <p:cNvSpPr>
            <a:spLocks noGrp="1"/>
          </p:cNvSpPr>
          <p:nvPr>
            <p:ph type="ftr" sz="quarter" idx="3"/>
          </p:nvPr>
        </p:nvSpPr>
        <p:spPr>
          <a:xfrm>
            <a:off x="2343150" y="4767264"/>
            <a:ext cx="21717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a:endParaRPr lang="en-US">
              <a:solidFill>
                <a:prstClr val="black">
                  <a:tint val="75000"/>
                </a:prstClr>
              </a:solidFill>
            </a:endParaRPr>
          </a:p>
        </p:txBody>
      </p:sp>
      <p:sp>
        <p:nvSpPr>
          <p:cNvPr id="6" name="Slide Number Placeholder 5"/>
          <p:cNvSpPr>
            <a:spLocks noGrp="1"/>
          </p:cNvSpPr>
          <p:nvPr>
            <p:ph type="sldNum" sz="quarter" idx="4"/>
          </p:nvPr>
        </p:nvSpPr>
        <p:spPr>
          <a:xfrm>
            <a:off x="4914900" y="4767264"/>
            <a:ext cx="16002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fld id="{2066355A-084C-D24E-9AD2-7E4FC41EA627}"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691323505"/>
      </p:ext>
    </p:extLst>
  </p:cSld>
  <p:clrMap bg1="lt1" tx1="dk1" bg2="lt2" tx2="dk2" accent1="accent1" accent2="accent2" accent3="accent3" accent4="accent4" accent5="accent5" accent6="accent6" hlink="hlink" folHlink="folHlink"/>
  <p:sldLayoutIdLst>
    <p:sldLayoutId id="2147483766" r:id="rId1"/>
  </p:sldLayoutIdLst>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hf hdr="0" ftr="0" dt="0"/>
  <p:txStyles>
    <p:titleStyle>
      <a:lvl1pPr algn="l" defTabSz="342900" rtl="0" eaLnBrk="1" latinLnBrk="0" hangingPunct="1">
        <a:spcBef>
          <a:spcPct val="0"/>
        </a:spcBef>
        <a:buNone/>
        <a:defRPr sz="3300" kern="1200">
          <a:solidFill>
            <a:schemeClr val="tx1"/>
          </a:solidFill>
          <a:latin typeface="Arial"/>
          <a:ea typeface="+mj-ea"/>
          <a:cs typeface="Arial"/>
        </a:defRPr>
      </a:lvl1pPr>
    </p:titleStyle>
    <p:bodyStyle>
      <a:lvl1pPr marL="257175" indent="-257175" algn="l" defTabSz="342900" rtl="0" eaLnBrk="1" latinLnBrk="0" hangingPunct="1">
        <a:spcBef>
          <a:spcPct val="20000"/>
        </a:spcBef>
        <a:buFont typeface="Arial"/>
        <a:buChar char="•"/>
        <a:defRPr sz="1200" kern="1200">
          <a:solidFill>
            <a:schemeClr val="tx1">
              <a:lumMod val="65000"/>
              <a:lumOff val="35000"/>
            </a:schemeClr>
          </a:solidFill>
          <a:latin typeface="Arial"/>
          <a:ea typeface="+mn-ea"/>
          <a:cs typeface="Arial"/>
        </a:defRPr>
      </a:lvl1pPr>
      <a:lvl2pPr marL="557213" indent="-214313" algn="l" defTabSz="342900" rtl="0" eaLnBrk="1" latinLnBrk="0" hangingPunct="1">
        <a:spcBef>
          <a:spcPct val="20000"/>
        </a:spcBef>
        <a:buFont typeface="Arial"/>
        <a:buChar char="–"/>
        <a:defRPr sz="1200" kern="1200">
          <a:solidFill>
            <a:schemeClr val="tx1">
              <a:lumMod val="65000"/>
              <a:lumOff val="35000"/>
            </a:schemeClr>
          </a:solidFill>
          <a:latin typeface="Arial"/>
          <a:ea typeface="+mn-ea"/>
          <a:cs typeface="Arial"/>
        </a:defRPr>
      </a:lvl2pPr>
      <a:lvl3pPr marL="857250" indent="-171450" algn="l" defTabSz="342900" rtl="0" eaLnBrk="1" latinLnBrk="0" hangingPunct="1">
        <a:spcBef>
          <a:spcPct val="20000"/>
        </a:spcBef>
        <a:buFont typeface="Arial"/>
        <a:buChar char="•"/>
        <a:defRPr sz="1200" kern="1200">
          <a:solidFill>
            <a:schemeClr val="tx1">
              <a:lumMod val="65000"/>
              <a:lumOff val="35000"/>
            </a:schemeClr>
          </a:solidFill>
          <a:latin typeface="Arial"/>
          <a:ea typeface="+mn-ea"/>
          <a:cs typeface="Arial"/>
        </a:defRPr>
      </a:lvl3pPr>
      <a:lvl4pPr marL="1200150" indent="-171450" algn="l" defTabSz="342900" rtl="0" eaLnBrk="1" latinLnBrk="0" hangingPunct="1">
        <a:spcBef>
          <a:spcPct val="20000"/>
        </a:spcBef>
        <a:buFont typeface="Arial"/>
        <a:buChar char="–"/>
        <a:defRPr sz="1200" kern="1200">
          <a:solidFill>
            <a:schemeClr val="tx1">
              <a:lumMod val="65000"/>
              <a:lumOff val="35000"/>
            </a:schemeClr>
          </a:solidFill>
          <a:latin typeface="Arial"/>
          <a:ea typeface="+mn-ea"/>
          <a:cs typeface="Arial"/>
        </a:defRPr>
      </a:lvl4pPr>
      <a:lvl5pPr marL="1543050" indent="-171450" algn="l" defTabSz="342900" rtl="0" eaLnBrk="1" latinLnBrk="0" hangingPunct="1">
        <a:spcBef>
          <a:spcPct val="20000"/>
        </a:spcBef>
        <a:buFont typeface="Arial"/>
        <a:buChar char="»"/>
        <a:defRPr sz="1200" kern="1200">
          <a:solidFill>
            <a:schemeClr val="tx1">
              <a:lumMod val="65000"/>
              <a:lumOff val="35000"/>
            </a:schemeClr>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5744" y="0"/>
            <a:ext cx="6883744" cy="1200150"/>
          </a:xfrm>
          <a:prstGeom prst="rect">
            <a:avLst/>
          </a:prstGeom>
          <a:solidFill>
            <a:srgbClr val="100E2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endParaRPr>
          </a:p>
        </p:txBody>
      </p:sp>
      <p:sp>
        <p:nvSpPr>
          <p:cNvPr id="2" name="Title Placeholder 1"/>
          <p:cNvSpPr>
            <a:spLocks noGrp="1"/>
          </p:cNvSpPr>
          <p:nvPr>
            <p:ph type="title"/>
          </p:nvPr>
        </p:nvSpPr>
        <p:spPr>
          <a:xfrm>
            <a:off x="342900" y="206375"/>
            <a:ext cx="6172200" cy="857250"/>
          </a:xfrm>
          <a:prstGeom prst="rect">
            <a:avLst/>
          </a:prstGeom>
        </p:spPr>
        <p:txBody>
          <a:bodyPr vert="horz" lIns="91440" tIns="45720" rIns="91440" bIns="45720" rtlCol="0" anchor="ctr">
            <a:normAutofit/>
          </a:bodyPr>
          <a:lstStyle/>
          <a:p>
            <a:r>
              <a:rPr lang="en-US" dirty="0" smtClean="0"/>
              <a:t>Heading</a:t>
            </a:r>
            <a:endParaRPr lang="en-US" dirty="0"/>
          </a:p>
        </p:txBody>
      </p:sp>
      <p:sp>
        <p:nvSpPr>
          <p:cNvPr id="3" name="Text Placeholder 2"/>
          <p:cNvSpPr>
            <a:spLocks noGrp="1"/>
          </p:cNvSpPr>
          <p:nvPr>
            <p:ph type="body" idx="1"/>
          </p:nvPr>
        </p:nvSpPr>
        <p:spPr>
          <a:xfrm>
            <a:off x="342900" y="1244278"/>
            <a:ext cx="6172200" cy="339407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342900" y="4767264"/>
            <a:ext cx="1600200" cy="274637"/>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a:fld id="{D31D0BB6-9520-4C72-A625-E4E92F5A0BF9}" type="datetime1">
              <a:rPr lang="en-US" altLang="zh-CN" smtClean="0">
                <a:solidFill>
                  <a:prstClr val="black">
                    <a:tint val="75000"/>
                  </a:prstClr>
                </a:solidFill>
              </a:rPr>
              <a:pPr defTabSz="342900"/>
              <a:t>7/13/2017</a:t>
            </a:fld>
            <a:endParaRPr lang="en-US">
              <a:solidFill>
                <a:prstClr val="black">
                  <a:tint val="75000"/>
                </a:prstClr>
              </a:solidFill>
            </a:endParaRPr>
          </a:p>
        </p:txBody>
      </p:sp>
      <p:sp>
        <p:nvSpPr>
          <p:cNvPr id="5" name="Footer Placeholder 4"/>
          <p:cNvSpPr>
            <a:spLocks noGrp="1"/>
          </p:cNvSpPr>
          <p:nvPr>
            <p:ph type="ftr" sz="quarter" idx="3"/>
          </p:nvPr>
        </p:nvSpPr>
        <p:spPr>
          <a:xfrm>
            <a:off x="2343150" y="4767264"/>
            <a:ext cx="2171700" cy="274637"/>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a:endParaRPr lang="en-US">
              <a:solidFill>
                <a:prstClr val="black">
                  <a:tint val="75000"/>
                </a:prstClr>
              </a:solidFill>
            </a:endParaRPr>
          </a:p>
        </p:txBody>
      </p:sp>
      <p:sp>
        <p:nvSpPr>
          <p:cNvPr id="6" name="Slide Number Placeholder 5"/>
          <p:cNvSpPr>
            <a:spLocks noGrp="1"/>
          </p:cNvSpPr>
          <p:nvPr>
            <p:ph type="sldNum" sz="quarter" idx="4"/>
          </p:nvPr>
        </p:nvSpPr>
        <p:spPr>
          <a:xfrm>
            <a:off x="4914900" y="4767264"/>
            <a:ext cx="1600200" cy="274637"/>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fld id="{CC7697F5-3DCA-0A4F-B9EA-FEC2794BD1A6}"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4232214790"/>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Lst>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hf hdr="0" ftr="0" dt="0"/>
  <p:txStyles>
    <p:titleStyle>
      <a:lvl1pPr algn="l" defTabSz="342900" rtl="0" eaLnBrk="1" latinLnBrk="0" hangingPunct="1">
        <a:spcBef>
          <a:spcPct val="0"/>
        </a:spcBef>
        <a:buNone/>
        <a:defRPr sz="3300" kern="1200">
          <a:solidFill>
            <a:srgbClr val="FFFFFF"/>
          </a:solidFill>
          <a:latin typeface="Arial"/>
          <a:ea typeface="+mj-ea"/>
          <a:cs typeface="Arial"/>
        </a:defRPr>
      </a:lvl1pPr>
    </p:titleStyle>
    <p:bodyStyle>
      <a:lvl1pPr marL="257175" indent="-257175" algn="l" defTabSz="342900" rtl="0" eaLnBrk="1" latinLnBrk="0" hangingPunct="1">
        <a:spcBef>
          <a:spcPct val="20000"/>
        </a:spcBef>
        <a:buFont typeface="Arial"/>
        <a:buChar char="•"/>
        <a:defRPr sz="1200" kern="1200">
          <a:solidFill>
            <a:schemeClr val="tx1"/>
          </a:solidFill>
          <a:latin typeface="Arial"/>
          <a:ea typeface="+mn-ea"/>
          <a:cs typeface="Arial"/>
        </a:defRPr>
      </a:lvl1pPr>
      <a:lvl2pPr marL="557213" indent="-214313" algn="l" defTabSz="342900" rtl="0" eaLnBrk="1" latinLnBrk="0" hangingPunct="1">
        <a:spcBef>
          <a:spcPct val="20000"/>
        </a:spcBef>
        <a:buFont typeface="Arial"/>
        <a:buChar char="–"/>
        <a:defRPr sz="1200" kern="1200">
          <a:solidFill>
            <a:schemeClr val="tx1"/>
          </a:solidFill>
          <a:latin typeface="Arial"/>
          <a:ea typeface="+mn-ea"/>
          <a:cs typeface="Arial"/>
        </a:defRPr>
      </a:lvl2pPr>
      <a:lvl3pPr marL="857250" indent="-171450" algn="l" defTabSz="342900" rtl="0" eaLnBrk="1" latinLnBrk="0" hangingPunct="1">
        <a:spcBef>
          <a:spcPct val="20000"/>
        </a:spcBef>
        <a:buFont typeface="Arial"/>
        <a:buChar char="•"/>
        <a:defRPr sz="1200" kern="1200">
          <a:solidFill>
            <a:schemeClr val="tx1"/>
          </a:solidFill>
          <a:latin typeface="Arial"/>
          <a:ea typeface="+mn-ea"/>
          <a:cs typeface="Arial"/>
        </a:defRPr>
      </a:lvl3pPr>
      <a:lvl4pPr marL="1200150" indent="-171450" algn="l" defTabSz="342900" rtl="0" eaLnBrk="1" latinLnBrk="0" hangingPunct="1">
        <a:spcBef>
          <a:spcPct val="20000"/>
        </a:spcBef>
        <a:buFont typeface="Arial"/>
        <a:buChar char="–"/>
        <a:defRPr sz="1200" kern="1200">
          <a:solidFill>
            <a:schemeClr val="tx1"/>
          </a:solidFill>
          <a:latin typeface="Arial"/>
          <a:ea typeface="+mn-ea"/>
          <a:cs typeface="Arial"/>
        </a:defRPr>
      </a:lvl4pPr>
      <a:lvl5pPr marL="1543050" indent="-171450" algn="l" defTabSz="342900" rtl="0" eaLnBrk="1" latinLnBrk="0" hangingPunct="1">
        <a:spcBef>
          <a:spcPct val="20000"/>
        </a:spcBef>
        <a:buFont typeface="Arial"/>
        <a:buChar char="»"/>
        <a:defRPr sz="1200" kern="1200">
          <a:solidFill>
            <a:schemeClr val="tx1"/>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png"/></Relationships>
</file>

<file path=ppt/slides/_rels/slide10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6.xml"/><Relationship Id="rId1" Type="http://schemas.openxmlformats.org/officeDocument/2006/relationships/slideLayout" Target="../slideLayouts/slideLayout57.xml"/><Relationship Id="rId5" Type="http://schemas.openxmlformats.org/officeDocument/2006/relationships/hyperlink" Target="mailto:hemantb@gmail.com" TargetMode="External"/><Relationship Id="rId4" Type="http://schemas.openxmlformats.org/officeDocument/2006/relationships/image" Target="../media/image118.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0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7.xml"/><Relationship Id="rId1" Type="http://schemas.openxmlformats.org/officeDocument/2006/relationships/slideLayout" Target="../slideLayouts/slideLayout78.xml"/></Relationships>
</file>

<file path=ppt/slides/_rels/slide103.xml.rels><?xml version="1.0" encoding="UTF-8" standalone="yes"?>
<Relationships xmlns="http://schemas.openxmlformats.org/package/2006/relationships"><Relationship Id="rId3" Type="http://schemas.openxmlformats.org/officeDocument/2006/relationships/image" Target="../media/image120.tif"/><Relationship Id="rId2" Type="http://schemas.openxmlformats.org/officeDocument/2006/relationships/notesSlide" Target="../notesSlides/notesSlide38.xml"/><Relationship Id="rId1" Type="http://schemas.openxmlformats.org/officeDocument/2006/relationships/slideLayout" Target="../slideLayouts/slideLayout7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0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8.xml"/><Relationship Id="rId4" Type="http://schemas.openxmlformats.org/officeDocument/2006/relationships/image" Target="../media/image123.png"/></Relationships>
</file>

<file path=ppt/slides/_rels/slide10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8.xml"/><Relationship Id="rId4" Type="http://schemas.openxmlformats.org/officeDocument/2006/relationships/image" Target="../media/image123.png"/></Relationships>
</file>

<file path=ppt/slides/_rels/slide107.xml.rels><?xml version="1.0" encoding="UTF-8" standalone="yes"?>
<Relationships xmlns="http://schemas.openxmlformats.org/package/2006/relationships"><Relationship Id="rId2" Type="http://schemas.openxmlformats.org/officeDocument/2006/relationships/image" Target="../media/image124.tif"/><Relationship Id="rId1" Type="http://schemas.openxmlformats.org/officeDocument/2006/relationships/slideLayout" Target="../slideLayouts/slideLayout78.xml"/></Relationships>
</file>

<file path=ppt/slides/_rels/slide10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8.xml"/></Relationships>
</file>

<file path=ppt/slides/_rels/slide109.xml.rels><?xml version="1.0" encoding="UTF-8" standalone="yes"?>
<Relationships xmlns="http://schemas.openxmlformats.org/package/2006/relationships"><Relationship Id="rId3" Type="http://schemas.openxmlformats.org/officeDocument/2006/relationships/image" Target="../media/image127.tif"/><Relationship Id="rId2" Type="http://schemas.openxmlformats.org/officeDocument/2006/relationships/image" Target="../media/image126.tif"/><Relationship Id="rId1" Type="http://schemas.openxmlformats.org/officeDocument/2006/relationships/slideLayout" Target="../slideLayouts/slideLayout76.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27.tif"/><Relationship Id="rId2" Type="http://schemas.openxmlformats.org/officeDocument/2006/relationships/image" Target="../media/image126.tif"/><Relationship Id="rId1" Type="http://schemas.openxmlformats.org/officeDocument/2006/relationships/slideLayout" Target="../slideLayouts/slideLayout76.xml"/></Relationships>
</file>

<file path=ppt/slides/_rels/slide111.xml.rels><?xml version="1.0" encoding="UTF-8" standalone="yes"?>
<Relationships xmlns="http://schemas.openxmlformats.org/package/2006/relationships"><Relationship Id="rId3" Type="http://schemas.openxmlformats.org/officeDocument/2006/relationships/image" Target="../media/image127.tif"/><Relationship Id="rId2" Type="http://schemas.openxmlformats.org/officeDocument/2006/relationships/image" Target="../media/image126.tif"/><Relationship Id="rId1" Type="http://schemas.openxmlformats.org/officeDocument/2006/relationships/slideLayout" Target="../slideLayouts/slideLayout76.xml"/></Relationships>
</file>

<file path=ppt/slides/_rels/slide112.xml.rels><?xml version="1.0" encoding="UTF-8" standalone="yes"?>
<Relationships xmlns="http://schemas.openxmlformats.org/package/2006/relationships"><Relationship Id="rId3" Type="http://schemas.openxmlformats.org/officeDocument/2006/relationships/image" Target="../media/image128.tif"/><Relationship Id="rId2" Type="http://schemas.openxmlformats.org/officeDocument/2006/relationships/image" Target="../media/image126.tif"/><Relationship Id="rId1" Type="http://schemas.openxmlformats.org/officeDocument/2006/relationships/slideLayout" Target="../slideLayouts/slideLayout76.xml"/><Relationship Id="rId5" Type="http://schemas.openxmlformats.org/officeDocument/2006/relationships/image" Target="../media/image129.tif"/><Relationship Id="rId4" Type="http://schemas.openxmlformats.org/officeDocument/2006/relationships/image" Target="../media/image127.tif"/></Relationships>
</file>

<file path=ppt/slides/_rels/slide113.xml.rels><?xml version="1.0" encoding="UTF-8" standalone="yes"?>
<Relationships xmlns="http://schemas.openxmlformats.org/package/2006/relationships"><Relationship Id="rId3" Type="http://schemas.openxmlformats.org/officeDocument/2006/relationships/image" Target="../media/image131.tif"/><Relationship Id="rId2" Type="http://schemas.openxmlformats.org/officeDocument/2006/relationships/image" Target="../media/image130.tif"/><Relationship Id="rId1" Type="http://schemas.openxmlformats.org/officeDocument/2006/relationships/slideLayout" Target="../slideLayouts/slideLayout76.xml"/></Relationships>
</file>

<file path=ppt/slides/_rels/slide114.xml.rels><?xml version="1.0" encoding="UTF-8" standalone="yes"?>
<Relationships xmlns="http://schemas.openxmlformats.org/package/2006/relationships"><Relationship Id="rId2" Type="http://schemas.openxmlformats.org/officeDocument/2006/relationships/image" Target="../media/image132.tif"/><Relationship Id="rId1" Type="http://schemas.openxmlformats.org/officeDocument/2006/relationships/slideLayout" Target="../slideLayouts/slideLayout78.xml"/></Relationships>
</file>

<file path=ppt/slides/_rels/slide115.xml.rels><?xml version="1.0" encoding="UTF-8" standalone="yes"?>
<Relationships xmlns="http://schemas.openxmlformats.org/package/2006/relationships"><Relationship Id="rId2" Type="http://schemas.openxmlformats.org/officeDocument/2006/relationships/image" Target="../media/image132.tif"/><Relationship Id="rId1" Type="http://schemas.openxmlformats.org/officeDocument/2006/relationships/slideLayout" Target="../slideLayouts/slideLayout78.xml"/></Relationships>
</file>

<file path=ppt/slides/_rels/slide116.xml.rels><?xml version="1.0" encoding="UTF-8" standalone="yes"?>
<Relationships xmlns="http://schemas.openxmlformats.org/package/2006/relationships"><Relationship Id="rId2" Type="http://schemas.openxmlformats.org/officeDocument/2006/relationships/image" Target="../media/image133.tif"/><Relationship Id="rId1" Type="http://schemas.openxmlformats.org/officeDocument/2006/relationships/slideLayout" Target="../slideLayouts/slideLayout78.xml"/></Relationships>
</file>

<file path=ppt/slides/_rels/slide117.xml.rels><?xml version="1.0" encoding="UTF-8" standalone="yes"?>
<Relationships xmlns="http://schemas.openxmlformats.org/package/2006/relationships"><Relationship Id="rId2" Type="http://schemas.openxmlformats.org/officeDocument/2006/relationships/image" Target="../media/image133.tif"/><Relationship Id="rId1" Type="http://schemas.openxmlformats.org/officeDocument/2006/relationships/slideLayout" Target="../slideLayouts/slideLayout78.xml"/></Relationships>
</file>

<file path=ppt/slides/_rels/slide118.xml.rels><?xml version="1.0" encoding="UTF-8" standalone="yes"?>
<Relationships xmlns="http://schemas.openxmlformats.org/package/2006/relationships"><Relationship Id="rId3" Type="http://schemas.openxmlformats.org/officeDocument/2006/relationships/hyperlink" Target="mailto:fzhu@hbs.edu" TargetMode="External"/><Relationship Id="rId2" Type="http://schemas.openxmlformats.org/officeDocument/2006/relationships/hyperlink" Target="mailto:carmelo.cennamo@unibocconi.it" TargetMode="External"/><Relationship Id="rId1" Type="http://schemas.openxmlformats.org/officeDocument/2006/relationships/slideLayout" Target="../slideLayouts/slideLayout78.xml"/></Relationships>
</file>

<file path=ppt/slides/_rels/slide119.xml.rels><?xml version="1.0" encoding="UTF-8" standalone="yes"?>
<Relationships xmlns="http://schemas.openxmlformats.org/package/2006/relationships"><Relationship Id="rId3" Type="http://schemas.openxmlformats.org/officeDocument/2006/relationships/hyperlink" Target="mailto:fzhu@hbs.edu" TargetMode="External"/><Relationship Id="rId2" Type="http://schemas.openxmlformats.org/officeDocument/2006/relationships/hyperlink" Target="mailto:carmelo.cennamo@unibocconi.it" TargetMode="External"/><Relationship Id="rId1" Type="http://schemas.openxmlformats.org/officeDocument/2006/relationships/slideLayout" Target="../slideLayouts/slideLayout78.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34.png"/></Relationships>
</file>

<file path=ppt/slides/_rels/slide120.xml.rels><?xml version="1.0" encoding="UTF-8" standalone="yes"?>
<Relationships xmlns="http://schemas.openxmlformats.org/package/2006/relationships"><Relationship Id="rId3" Type="http://schemas.openxmlformats.org/officeDocument/2006/relationships/hyperlink" Target="mailto:fzhu@hbs.edu" TargetMode="External"/><Relationship Id="rId2" Type="http://schemas.openxmlformats.org/officeDocument/2006/relationships/hyperlink" Target="mailto:carmelo.cennamo@unibocconi.it" TargetMode="External"/><Relationship Id="rId1" Type="http://schemas.openxmlformats.org/officeDocument/2006/relationships/slideLayout" Target="../slideLayouts/slideLayout78.xml"/></Relationships>
</file>

<file path=ppt/slides/_rels/slide121.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88.xml"/></Relationships>
</file>

<file path=ppt/slides/_rels/slide12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89.xml"/></Relationships>
</file>

<file path=ppt/slides/_rels/slide12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94.xml"/></Relationships>
</file>

<file path=ppt/slides/_rels/slide124.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94.xml"/></Relationships>
</file>

<file path=ppt/slides/_rels/slide125.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93.xml"/></Relationships>
</file>

<file path=ppt/slides/_rels/slide126.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9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28.xml.rels><?xml version="1.0" encoding="UTF-8" standalone="yes"?>
<Relationships xmlns="http://schemas.openxmlformats.org/package/2006/relationships"><Relationship Id="rId2" Type="http://schemas.openxmlformats.org/officeDocument/2006/relationships/image" Target="../media/image141.tiff"/><Relationship Id="rId1" Type="http://schemas.openxmlformats.org/officeDocument/2006/relationships/slideLayout" Target="../slideLayouts/slideLayout89.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28.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3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42.png"/><Relationship Id="rId1" Type="http://schemas.openxmlformats.org/officeDocument/2006/relationships/slideLayout" Target="../slideLayouts/slideLayout89.xml"/><Relationship Id="rId6" Type="http://schemas.openxmlformats.org/officeDocument/2006/relationships/image" Target="NULL"/><Relationship Id="rId5" Type="http://schemas.openxmlformats.org/officeDocument/2006/relationships/image" Target="../media/image143.png"/><Relationship Id="rId4" Type="http://schemas.openxmlformats.org/officeDocument/2006/relationships/image" Target="NULL"/></Relationships>
</file>

<file path=ppt/slides/_rels/slide13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42.png"/><Relationship Id="rId1" Type="http://schemas.openxmlformats.org/officeDocument/2006/relationships/slideLayout" Target="../slideLayouts/slideLayout89.xml"/><Relationship Id="rId6" Type="http://schemas.openxmlformats.org/officeDocument/2006/relationships/image" Target="NULL"/><Relationship Id="rId5" Type="http://schemas.openxmlformats.org/officeDocument/2006/relationships/image" Target="../media/image143.png"/><Relationship Id="rId4" Type="http://schemas.openxmlformats.org/officeDocument/2006/relationships/image" Target="NULL"/></Relationships>
</file>

<file path=ppt/slides/_rels/slide134.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media/image144.png"/><Relationship Id="rId2" Type="http://schemas.openxmlformats.org/officeDocument/2006/relationships/image" Target="../media/image142.png"/><Relationship Id="rId1" Type="http://schemas.openxmlformats.org/officeDocument/2006/relationships/slideLayout" Target="../slideLayouts/slideLayout89.xml"/><Relationship Id="rId6" Type="http://schemas.openxmlformats.org/officeDocument/2006/relationships/image" Target="NULL"/><Relationship Id="rId5" Type="http://schemas.openxmlformats.org/officeDocument/2006/relationships/image" Target="../media/image143.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145.png"/></Relationships>
</file>

<file path=ppt/slides/_rels/slide135.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89.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hyperlink" Target="https://papers.ssrn.com/sol3/papers.cfm?abstract_id=2895227" TargetMode="External"/><Relationship Id="rId1" Type="http://schemas.openxmlformats.org/officeDocument/2006/relationships/slideLayout" Target="../slideLayouts/slideLayout89.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9.xml"/></Relationships>
</file>

<file path=ppt/slides/_rels/slide142.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notesSlide" Target="../notesSlides/notesSlide40.xml"/><Relationship Id="rId1" Type="http://schemas.openxmlformats.org/officeDocument/2006/relationships/slideLayout" Target="../slideLayouts/slideLayout100.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14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1.xml"/><Relationship Id="rId1" Type="http://schemas.openxmlformats.org/officeDocument/2006/relationships/slideLayout" Target="../slideLayouts/slideLayout101.xml"/><Relationship Id="rId5" Type="http://schemas.openxmlformats.org/officeDocument/2006/relationships/image" Target="../media/image155.jpeg"/><Relationship Id="rId4" Type="http://schemas.openxmlformats.org/officeDocument/2006/relationships/image" Target="../media/image154.png"/></Relationships>
</file>

<file path=ppt/slides/_rels/slide14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2.xml"/><Relationship Id="rId1" Type="http://schemas.openxmlformats.org/officeDocument/2006/relationships/slideLayout" Target="../slideLayouts/slideLayout101.xml"/><Relationship Id="rId5" Type="http://schemas.openxmlformats.org/officeDocument/2006/relationships/image" Target="../media/image155.jpeg"/><Relationship Id="rId4" Type="http://schemas.openxmlformats.org/officeDocument/2006/relationships/image" Target="../media/image154.png"/></Relationships>
</file>

<file path=ppt/slides/_rels/slide14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3.xml"/><Relationship Id="rId1" Type="http://schemas.openxmlformats.org/officeDocument/2006/relationships/slideLayout" Target="../slideLayouts/slideLayout100.xml"/><Relationship Id="rId4" Type="http://schemas.openxmlformats.org/officeDocument/2006/relationships/image" Target="../media/image157.png"/></Relationships>
</file>

<file path=ppt/slides/_rels/slide14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4.xml"/><Relationship Id="rId1" Type="http://schemas.openxmlformats.org/officeDocument/2006/relationships/slideLayout" Target="../slideLayouts/slideLayout100.xml"/><Relationship Id="rId4" Type="http://schemas.openxmlformats.org/officeDocument/2006/relationships/image" Target="../media/image157.png"/></Relationships>
</file>

<file path=ppt/slides/_rels/slide14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5.xml"/><Relationship Id="rId1" Type="http://schemas.openxmlformats.org/officeDocument/2006/relationships/slideLayout" Target="../slideLayouts/slideLayout100.xml"/><Relationship Id="rId4" Type="http://schemas.openxmlformats.org/officeDocument/2006/relationships/image" Target="../media/image157.png"/></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1.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1.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jp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20.pn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1.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1.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01.xml"/></Relationships>
</file>

<file path=ppt/slides/_rels/slide15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101.xml"/></Relationships>
</file>

<file path=ppt/slides/_rels/slide15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10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9.xml"/></Relationships>
</file>

<file path=ppt/slides/_rels/slide162.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52.xml"/><Relationship Id="rId1" Type="http://schemas.openxmlformats.org/officeDocument/2006/relationships/slideLayout" Target="../slideLayouts/slideLayout115.xml"/></Relationships>
</file>

<file path=ppt/slides/_rels/slide163.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53.xml"/><Relationship Id="rId1" Type="http://schemas.openxmlformats.org/officeDocument/2006/relationships/slideLayout" Target="../slideLayouts/slideLayout115.xml"/></Relationships>
</file>

<file path=ppt/slides/_rels/slide164.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54.xml"/><Relationship Id="rId1" Type="http://schemas.openxmlformats.org/officeDocument/2006/relationships/slideLayout" Target="../slideLayouts/slideLayout115.xml"/><Relationship Id="rId4" Type="http://schemas.openxmlformats.org/officeDocument/2006/relationships/image" Target="../media/image162.jpeg"/></Relationships>
</file>

<file path=ppt/slides/_rels/slide165.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0ahUKEwi8463NhvPUAhXJQD4KHVH-CI4QjRwIBw&amp;url=http://mikeleembruggen.com/blog/the-best-wordpress-plugins-for-your-community-website/&amp;psig=AFQjCNFkTJ1ee2CA_Y0me2DCpDfP0G3v_w&amp;ust=1499375339604341" TargetMode="External"/><Relationship Id="rId2" Type="http://schemas.openxmlformats.org/officeDocument/2006/relationships/notesSlide" Target="../notesSlides/notesSlide55.xml"/><Relationship Id="rId1" Type="http://schemas.openxmlformats.org/officeDocument/2006/relationships/slideLayout" Target="../slideLayouts/slideLayout110.xml"/><Relationship Id="rId5" Type="http://schemas.openxmlformats.org/officeDocument/2006/relationships/image" Target="../media/image162.jpeg"/><Relationship Id="rId4" Type="http://schemas.openxmlformats.org/officeDocument/2006/relationships/image" Target="../media/image164.jpeg"/></Relationships>
</file>

<file path=ppt/slides/_rels/slide166.xml.rels><?xml version="1.0" encoding="UTF-8" standalone="yes"?>
<Relationships xmlns="http://schemas.openxmlformats.org/package/2006/relationships"><Relationship Id="rId8" Type="http://schemas.openxmlformats.org/officeDocument/2006/relationships/image" Target="../media/image169.png"/><Relationship Id="rId13" Type="http://schemas.openxmlformats.org/officeDocument/2006/relationships/image" Target="../media/image174.tiff"/><Relationship Id="rId18" Type="http://schemas.openxmlformats.org/officeDocument/2006/relationships/image" Target="../media/image179.tiff"/><Relationship Id="rId3" Type="http://schemas.openxmlformats.org/officeDocument/2006/relationships/notesSlide" Target="../notesSlides/notesSlide56.xml"/><Relationship Id="rId7" Type="http://schemas.openxmlformats.org/officeDocument/2006/relationships/image" Target="../media/image168.png"/><Relationship Id="rId12" Type="http://schemas.openxmlformats.org/officeDocument/2006/relationships/image" Target="../media/image173.png"/><Relationship Id="rId17" Type="http://schemas.openxmlformats.org/officeDocument/2006/relationships/image" Target="../media/image178.tiff"/><Relationship Id="rId2" Type="http://schemas.openxmlformats.org/officeDocument/2006/relationships/slideLayout" Target="../slideLayouts/slideLayout115.xml"/><Relationship Id="rId16" Type="http://schemas.openxmlformats.org/officeDocument/2006/relationships/image" Target="../media/image177.tiff"/><Relationship Id="rId20" Type="http://schemas.openxmlformats.org/officeDocument/2006/relationships/image" Target="../media/image181.tiff"/><Relationship Id="rId1" Type="http://schemas.openxmlformats.org/officeDocument/2006/relationships/tags" Target="../tags/tag2.xml"/><Relationship Id="rId6" Type="http://schemas.openxmlformats.org/officeDocument/2006/relationships/image" Target="../media/image167.jpeg"/><Relationship Id="rId11" Type="http://schemas.openxmlformats.org/officeDocument/2006/relationships/image" Target="../media/image172.jpeg"/><Relationship Id="rId5" Type="http://schemas.openxmlformats.org/officeDocument/2006/relationships/image" Target="../media/image166.png"/><Relationship Id="rId15" Type="http://schemas.openxmlformats.org/officeDocument/2006/relationships/image" Target="../media/image176.tiff"/><Relationship Id="rId10" Type="http://schemas.openxmlformats.org/officeDocument/2006/relationships/image" Target="../media/image171.jpeg"/><Relationship Id="rId19" Type="http://schemas.openxmlformats.org/officeDocument/2006/relationships/image" Target="../media/image180.tiff"/><Relationship Id="rId4" Type="http://schemas.openxmlformats.org/officeDocument/2006/relationships/image" Target="../media/image165.png"/><Relationship Id="rId9" Type="http://schemas.openxmlformats.org/officeDocument/2006/relationships/image" Target="../media/image170.jpeg"/><Relationship Id="rId14" Type="http://schemas.openxmlformats.org/officeDocument/2006/relationships/image" Target="../media/image175.tiff"/></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10.xml"/></Relationships>
</file>

<file path=ppt/slides/_rels/slide168.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58.xml"/><Relationship Id="rId1" Type="http://schemas.openxmlformats.org/officeDocument/2006/relationships/slideLayout" Target="../slideLayouts/slideLayout110.xml"/><Relationship Id="rId6" Type="http://schemas.openxmlformats.org/officeDocument/2006/relationships/image" Target="../media/image184.tiff"/><Relationship Id="rId5" Type="http://schemas.openxmlformats.org/officeDocument/2006/relationships/image" Target="../media/image183.png"/><Relationship Id="rId4" Type="http://schemas.openxmlformats.org/officeDocument/2006/relationships/image" Target="../media/image162.jpeg"/></Relationships>
</file>

<file path=ppt/slides/_rels/slide169.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59.xml"/><Relationship Id="rId1" Type="http://schemas.openxmlformats.org/officeDocument/2006/relationships/slideLayout" Target="../slideLayouts/slideLayout110.xml"/><Relationship Id="rId6" Type="http://schemas.openxmlformats.org/officeDocument/2006/relationships/image" Target="../media/image184.tiff"/><Relationship Id="rId5" Type="http://schemas.openxmlformats.org/officeDocument/2006/relationships/image" Target="../media/image183.png"/><Relationship Id="rId4" Type="http://schemas.openxmlformats.org/officeDocument/2006/relationships/image" Target="../media/image162.jpe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9.jp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33.png"/></Relationships>
</file>

<file path=ppt/slides/_rels/slide170.xml.rels><?xml version="1.0" encoding="UTF-8" standalone="yes"?>
<Relationships xmlns="http://schemas.openxmlformats.org/package/2006/relationships"><Relationship Id="rId8" Type="http://schemas.openxmlformats.org/officeDocument/2006/relationships/image" Target="../media/image187.tiff"/><Relationship Id="rId3" Type="http://schemas.openxmlformats.org/officeDocument/2006/relationships/image" Target="../media/image182.jpeg"/><Relationship Id="rId7" Type="http://schemas.openxmlformats.org/officeDocument/2006/relationships/image" Target="../media/image186.tiff"/><Relationship Id="rId2" Type="http://schemas.openxmlformats.org/officeDocument/2006/relationships/notesSlide" Target="../notesSlides/notesSlide60.xml"/><Relationship Id="rId1" Type="http://schemas.openxmlformats.org/officeDocument/2006/relationships/slideLayout" Target="../slideLayouts/slideLayout110.xml"/><Relationship Id="rId6" Type="http://schemas.openxmlformats.org/officeDocument/2006/relationships/image" Target="../media/image185.tiff"/><Relationship Id="rId5" Type="http://schemas.openxmlformats.org/officeDocument/2006/relationships/image" Target="../media/image183.png"/><Relationship Id="rId4" Type="http://schemas.openxmlformats.org/officeDocument/2006/relationships/image" Target="../media/image162.jpeg"/><Relationship Id="rId9" Type="http://schemas.openxmlformats.org/officeDocument/2006/relationships/image" Target="../media/image188.tiff"/></Relationships>
</file>

<file path=ppt/slides/_rels/slide171.xml.rels><?xml version="1.0" encoding="UTF-8" standalone="yes"?>
<Relationships xmlns="http://schemas.openxmlformats.org/package/2006/relationships"><Relationship Id="rId8" Type="http://schemas.openxmlformats.org/officeDocument/2006/relationships/image" Target="../media/image187.tiff"/><Relationship Id="rId3" Type="http://schemas.openxmlformats.org/officeDocument/2006/relationships/image" Target="../media/image182.jpeg"/><Relationship Id="rId7" Type="http://schemas.openxmlformats.org/officeDocument/2006/relationships/image" Target="../media/image186.tiff"/><Relationship Id="rId2" Type="http://schemas.openxmlformats.org/officeDocument/2006/relationships/notesSlide" Target="../notesSlides/notesSlide61.xml"/><Relationship Id="rId1" Type="http://schemas.openxmlformats.org/officeDocument/2006/relationships/slideLayout" Target="../slideLayouts/slideLayout110.xml"/><Relationship Id="rId6" Type="http://schemas.openxmlformats.org/officeDocument/2006/relationships/image" Target="../media/image185.tiff"/><Relationship Id="rId5" Type="http://schemas.openxmlformats.org/officeDocument/2006/relationships/image" Target="../media/image183.png"/><Relationship Id="rId4" Type="http://schemas.openxmlformats.org/officeDocument/2006/relationships/image" Target="../media/image162.jpeg"/><Relationship Id="rId9" Type="http://schemas.openxmlformats.org/officeDocument/2006/relationships/image" Target="../media/image188.tiff"/></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10.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15.xml"/><Relationship Id="rId1" Type="http://schemas.openxmlformats.org/officeDocument/2006/relationships/tags" Target="../tags/tag3.xml"/><Relationship Id="rId6" Type="http://schemas.openxmlformats.org/officeDocument/2006/relationships/image" Target="../media/image183.png"/><Relationship Id="rId5" Type="http://schemas.openxmlformats.org/officeDocument/2006/relationships/image" Target="../media/image162.jpeg"/><Relationship Id="rId4" Type="http://schemas.openxmlformats.org/officeDocument/2006/relationships/chart" Target="../charts/chart1.xml"/></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15.xml"/><Relationship Id="rId1" Type="http://schemas.openxmlformats.org/officeDocument/2006/relationships/tags" Target="../tags/tag4.xml"/><Relationship Id="rId6" Type="http://schemas.openxmlformats.org/officeDocument/2006/relationships/image" Target="../media/image183.png"/><Relationship Id="rId5" Type="http://schemas.openxmlformats.org/officeDocument/2006/relationships/image" Target="../media/image162.jpeg"/><Relationship Id="rId4" Type="http://schemas.openxmlformats.org/officeDocument/2006/relationships/chart" Target="../charts/chart2.xml"/></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15.xml"/><Relationship Id="rId1" Type="http://schemas.openxmlformats.org/officeDocument/2006/relationships/tags" Target="../tags/tag5.xml"/><Relationship Id="rId5" Type="http://schemas.openxmlformats.org/officeDocument/2006/relationships/image" Target="../media/image162.jpeg"/><Relationship Id="rId4" Type="http://schemas.openxmlformats.org/officeDocument/2006/relationships/chart" Target="../charts/chart3.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15.xml"/><Relationship Id="rId1" Type="http://schemas.openxmlformats.org/officeDocument/2006/relationships/tags" Target="../tags/tag6.xml"/><Relationship Id="rId5" Type="http://schemas.openxmlformats.org/officeDocument/2006/relationships/image" Target="../media/image182.jpeg"/><Relationship Id="rId4" Type="http://schemas.openxmlformats.org/officeDocument/2006/relationships/chart" Target="../charts/chart4.xml"/></Relationships>
</file>

<file path=ppt/slides/_rels/slide177.xml.rels><?xml version="1.0" encoding="UTF-8" standalone="yes"?>
<Relationships xmlns="http://schemas.openxmlformats.org/package/2006/relationships"><Relationship Id="rId8" Type="http://schemas.openxmlformats.org/officeDocument/2006/relationships/image" Target="../media/image162.jpeg"/><Relationship Id="rId3" Type="http://schemas.openxmlformats.org/officeDocument/2006/relationships/notesSlide" Target="../notesSlides/notesSlide67.xml"/><Relationship Id="rId7" Type="http://schemas.openxmlformats.org/officeDocument/2006/relationships/chart" Target="../charts/chart8.xml"/><Relationship Id="rId12" Type="http://schemas.openxmlformats.org/officeDocument/2006/relationships/image" Target="../media/image192.jpeg"/><Relationship Id="rId2" Type="http://schemas.openxmlformats.org/officeDocument/2006/relationships/slideLayout" Target="../slideLayouts/slideLayout115.xml"/><Relationship Id="rId1" Type="http://schemas.openxmlformats.org/officeDocument/2006/relationships/tags" Target="../tags/tag7.xml"/><Relationship Id="rId6" Type="http://schemas.openxmlformats.org/officeDocument/2006/relationships/chart" Target="../charts/chart7.xml"/><Relationship Id="rId11" Type="http://schemas.openxmlformats.org/officeDocument/2006/relationships/image" Target="../media/image191.jpeg"/><Relationship Id="rId5" Type="http://schemas.openxmlformats.org/officeDocument/2006/relationships/chart" Target="../charts/chart6.xml"/><Relationship Id="rId10" Type="http://schemas.openxmlformats.org/officeDocument/2006/relationships/image" Target="../media/image190.png"/><Relationship Id="rId4" Type="http://schemas.openxmlformats.org/officeDocument/2006/relationships/chart" Target="../charts/chart5.xml"/><Relationship Id="rId9" Type="http://schemas.openxmlformats.org/officeDocument/2006/relationships/image" Target="../media/image189.png"/></Relationships>
</file>

<file path=ppt/slides/_rels/slide178.xml.rels><?xml version="1.0" encoding="UTF-8" standalone="yes"?>
<Relationships xmlns="http://schemas.openxmlformats.org/package/2006/relationships"><Relationship Id="rId8" Type="http://schemas.openxmlformats.org/officeDocument/2006/relationships/image" Target="../media/image162.jpeg"/><Relationship Id="rId3" Type="http://schemas.openxmlformats.org/officeDocument/2006/relationships/notesSlide" Target="../notesSlides/notesSlide68.xml"/><Relationship Id="rId7" Type="http://schemas.openxmlformats.org/officeDocument/2006/relationships/chart" Target="../charts/chart12.xml"/><Relationship Id="rId12" Type="http://schemas.openxmlformats.org/officeDocument/2006/relationships/image" Target="../media/image192.jpeg"/><Relationship Id="rId2" Type="http://schemas.openxmlformats.org/officeDocument/2006/relationships/slideLayout" Target="../slideLayouts/slideLayout115.xml"/><Relationship Id="rId1" Type="http://schemas.openxmlformats.org/officeDocument/2006/relationships/tags" Target="../tags/tag8.xml"/><Relationship Id="rId6" Type="http://schemas.openxmlformats.org/officeDocument/2006/relationships/chart" Target="../charts/chart11.xml"/><Relationship Id="rId11" Type="http://schemas.openxmlformats.org/officeDocument/2006/relationships/image" Target="../media/image193.jpeg"/><Relationship Id="rId5" Type="http://schemas.openxmlformats.org/officeDocument/2006/relationships/chart" Target="../charts/chart10.xml"/><Relationship Id="rId10" Type="http://schemas.openxmlformats.org/officeDocument/2006/relationships/image" Target="../media/image190.png"/><Relationship Id="rId4" Type="http://schemas.openxmlformats.org/officeDocument/2006/relationships/chart" Target="../charts/chart9.xml"/><Relationship Id="rId9" Type="http://schemas.openxmlformats.org/officeDocument/2006/relationships/image" Target="../media/image189.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6.png"/><Relationship Id="rId4" Type="http://schemas.openxmlformats.org/officeDocument/2006/relationships/image" Target="../media/image21.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0.xml"/></Relationships>
</file>

<file path=ppt/slides/_rels/slide182.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70.xml"/><Relationship Id="rId1" Type="http://schemas.openxmlformats.org/officeDocument/2006/relationships/slideLayout" Target="../slideLayouts/slideLayout125.xml"/></Relationships>
</file>

<file path=ppt/slides/_rels/slide183.xml.rels><?xml version="1.0" encoding="UTF-8" standalone="yes"?>
<Relationships xmlns="http://schemas.openxmlformats.org/package/2006/relationships"><Relationship Id="rId8" Type="http://schemas.openxmlformats.org/officeDocument/2006/relationships/image" Target="../media/image200.png"/><Relationship Id="rId13" Type="http://schemas.openxmlformats.org/officeDocument/2006/relationships/image" Target="../media/image205.png"/><Relationship Id="rId3" Type="http://schemas.openxmlformats.org/officeDocument/2006/relationships/image" Target="../media/image195.png"/><Relationship Id="rId7" Type="http://schemas.openxmlformats.org/officeDocument/2006/relationships/image" Target="../media/image199.png"/><Relationship Id="rId12" Type="http://schemas.openxmlformats.org/officeDocument/2006/relationships/image" Target="../media/image204.jpeg"/><Relationship Id="rId2" Type="http://schemas.openxmlformats.org/officeDocument/2006/relationships/notesSlide" Target="../notesSlides/notesSlide71.xml"/><Relationship Id="rId1" Type="http://schemas.openxmlformats.org/officeDocument/2006/relationships/slideLayout" Target="../slideLayouts/slideLayout121.xml"/><Relationship Id="rId6" Type="http://schemas.openxmlformats.org/officeDocument/2006/relationships/image" Target="../media/image198.png"/><Relationship Id="rId11" Type="http://schemas.openxmlformats.org/officeDocument/2006/relationships/image" Target="../media/image203.png"/><Relationship Id="rId5" Type="http://schemas.openxmlformats.org/officeDocument/2006/relationships/image" Target="../media/image197.png"/><Relationship Id="rId15" Type="http://schemas.openxmlformats.org/officeDocument/2006/relationships/image" Target="../media/image207.png"/><Relationship Id="rId10" Type="http://schemas.openxmlformats.org/officeDocument/2006/relationships/image" Target="../media/image202.jpeg"/><Relationship Id="rId4" Type="http://schemas.openxmlformats.org/officeDocument/2006/relationships/image" Target="../media/image196.png"/><Relationship Id="rId9" Type="http://schemas.openxmlformats.org/officeDocument/2006/relationships/image" Target="../media/image201.png"/><Relationship Id="rId14" Type="http://schemas.openxmlformats.org/officeDocument/2006/relationships/image" Target="../media/image206.emf"/></Relationships>
</file>

<file path=ppt/slides/_rels/slide184.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72.xml"/><Relationship Id="rId1" Type="http://schemas.openxmlformats.org/officeDocument/2006/relationships/slideLayout" Target="../slideLayouts/slideLayout125.xml"/><Relationship Id="rId4" Type="http://schemas.openxmlformats.org/officeDocument/2006/relationships/image" Target="../media/image209.jpeg"/></Relationships>
</file>

<file path=ppt/slides/_rels/slide185.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125.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25.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25.xml"/></Relationships>
</file>

<file path=ppt/slides/_rels/slide188.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75.xml"/><Relationship Id="rId1" Type="http://schemas.openxmlformats.org/officeDocument/2006/relationships/slideLayout" Target="../slideLayouts/slideLayout125.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21.xml"/></Relationships>
</file>

<file path=ppt/slides/_rels/slide191.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78.xml"/><Relationship Id="rId1" Type="http://schemas.openxmlformats.org/officeDocument/2006/relationships/slideLayout" Target="../slideLayouts/slideLayout121.xml"/></Relationships>
</file>

<file path=ppt/slides/_rels/slide192.xml.rels><?xml version="1.0" encoding="UTF-8" standalone="yes"?>
<Relationships xmlns="http://schemas.openxmlformats.org/package/2006/relationships"><Relationship Id="rId3" Type="http://schemas.openxmlformats.org/officeDocument/2006/relationships/image" Target="../media/image213.emf"/><Relationship Id="rId2" Type="http://schemas.openxmlformats.org/officeDocument/2006/relationships/notesSlide" Target="../notesSlides/notesSlide79.xml"/><Relationship Id="rId1" Type="http://schemas.openxmlformats.org/officeDocument/2006/relationships/slideLayout" Target="../slideLayouts/slideLayout121.xml"/><Relationship Id="rId4" Type="http://schemas.openxmlformats.org/officeDocument/2006/relationships/image" Target="../media/image214.emf"/></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25.xml"/></Relationships>
</file>

<file path=ppt/slides/_rels/slide19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5.xml"/><Relationship Id="rId1" Type="http://schemas.openxmlformats.org/officeDocument/2006/relationships/vmlDrawing" Target="../drawings/vmlDrawing1.vml"/><Relationship Id="rId4" Type="http://schemas.openxmlformats.org/officeDocument/2006/relationships/image" Target="../media/image215.emf"/></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96.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81.xml"/><Relationship Id="rId1" Type="http://schemas.openxmlformats.org/officeDocument/2006/relationships/slideLayout" Target="../slideLayouts/slideLayout125.xml"/></Relationships>
</file>

<file path=ppt/slides/_rels/slide197.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82.xml"/><Relationship Id="rId1" Type="http://schemas.openxmlformats.org/officeDocument/2006/relationships/slideLayout" Target="../slideLayouts/slideLayout125.xml"/><Relationship Id="rId4" Type="http://schemas.openxmlformats.org/officeDocument/2006/relationships/image" Target="../media/image218.png"/></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21.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john-joseph-horton.com/papers/airbnb.pdf" TargetMode="Externa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21.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204.xml.rels><?xml version="1.0" encoding="UTF-8" standalone="yes"?>
<Relationships xmlns="http://schemas.openxmlformats.org/package/2006/relationships"><Relationship Id="rId2" Type="http://schemas.openxmlformats.org/officeDocument/2006/relationships/image" Target="../media/image219.tmp"/><Relationship Id="rId1" Type="http://schemas.openxmlformats.org/officeDocument/2006/relationships/slideLayout" Target="../slideLayouts/slideLayout135.xml"/></Relationships>
</file>

<file path=ppt/slides/_rels/slide205.xml.rels><?xml version="1.0" encoding="UTF-8" standalone="yes"?>
<Relationships xmlns="http://schemas.openxmlformats.org/package/2006/relationships"><Relationship Id="rId2" Type="http://schemas.openxmlformats.org/officeDocument/2006/relationships/image" Target="../media/image219.tmp"/><Relationship Id="rId1" Type="http://schemas.openxmlformats.org/officeDocument/2006/relationships/slideLayout" Target="../slideLayouts/slideLayout135.xml"/></Relationships>
</file>

<file path=ppt/slides/_rels/slide206.xml.rels><?xml version="1.0" encoding="UTF-8" standalone="yes"?>
<Relationships xmlns="http://schemas.openxmlformats.org/package/2006/relationships"><Relationship Id="rId2" Type="http://schemas.openxmlformats.org/officeDocument/2006/relationships/image" Target="../media/image219.tmp"/><Relationship Id="rId1" Type="http://schemas.openxmlformats.org/officeDocument/2006/relationships/slideLayout" Target="../slideLayouts/slideLayout135.xml"/></Relationships>
</file>

<file path=ppt/slides/_rels/slide207.xml.rels><?xml version="1.0" encoding="UTF-8" standalone="yes"?>
<Relationships xmlns="http://schemas.openxmlformats.org/package/2006/relationships"><Relationship Id="rId2" Type="http://schemas.openxmlformats.org/officeDocument/2006/relationships/image" Target="../media/image219.tmp"/><Relationship Id="rId1" Type="http://schemas.openxmlformats.org/officeDocument/2006/relationships/slideLayout" Target="../slideLayouts/slideLayout135.xml"/></Relationships>
</file>

<file path=ppt/slides/_rels/slide208.xml.rels><?xml version="1.0" encoding="UTF-8" standalone="yes"?>
<Relationships xmlns="http://schemas.openxmlformats.org/package/2006/relationships"><Relationship Id="rId2" Type="http://schemas.openxmlformats.org/officeDocument/2006/relationships/image" Target="../media/image219.tmp"/><Relationship Id="rId1" Type="http://schemas.openxmlformats.org/officeDocument/2006/relationships/slideLayout" Target="../slideLayouts/slideLayout135.xml"/></Relationships>
</file>

<file path=ppt/slides/_rels/slide209.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13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10.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135.xml"/></Relationships>
</file>

<file path=ppt/slides/_rels/slide211.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135.xml"/></Relationships>
</file>

<file path=ppt/slides/_rels/slide212.xml.rels><?xml version="1.0" encoding="UTF-8" standalone="yes"?>
<Relationships xmlns="http://schemas.openxmlformats.org/package/2006/relationships"><Relationship Id="rId3" Type="http://schemas.openxmlformats.org/officeDocument/2006/relationships/image" Target="../media/image223.tmp"/><Relationship Id="rId2" Type="http://schemas.openxmlformats.org/officeDocument/2006/relationships/image" Target="../media/image222.png"/><Relationship Id="rId1" Type="http://schemas.openxmlformats.org/officeDocument/2006/relationships/slideLayout" Target="../slideLayouts/slideLayout135.xml"/></Relationships>
</file>

<file path=ppt/slides/_rels/slide213.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2.png"/><Relationship Id="rId1" Type="http://schemas.openxmlformats.org/officeDocument/2006/relationships/slideLayout" Target="../slideLayouts/slideLayout135.xml"/><Relationship Id="rId4" Type="http://schemas.openxmlformats.org/officeDocument/2006/relationships/image" Target="../media/image223.tmp"/></Relationships>
</file>

<file path=ppt/slides/_rels/slide214.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2.png"/><Relationship Id="rId1" Type="http://schemas.openxmlformats.org/officeDocument/2006/relationships/slideLayout" Target="../slideLayouts/slideLayout135.xml"/><Relationship Id="rId4" Type="http://schemas.openxmlformats.org/officeDocument/2006/relationships/image" Target="../media/image223.tmp"/></Relationships>
</file>

<file path=ppt/slides/_rels/slide215.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2.png"/><Relationship Id="rId1" Type="http://schemas.openxmlformats.org/officeDocument/2006/relationships/slideLayout" Target="../slideLayouts/slideLayout135.xml"/><Relationship Id="rId5" Type="http://schemas.openxmlformats.org/officeDocument/2006/relationships/image" Target="../media/image223.tmp"/><Relationship Id="rId4" Type="http://schemas.openxmlformats.org/officeDocument/2006/relationships/image" Target="../media/image226.tmp"/></Relationships>
</file>

<file path=ppt/slides/_rels/slide216.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2.png"/><Relationship Id="rId1" Type="http://schemas.openxmlformats.org/officeDocument/2006/relationships/slideLayout" Target="../slideLayouts/slideLayout135.xml"/><Relationship Id="rId5" Type="http://schemas.openxmlformats.org/officeDocument/2006/relationships/image" Target="../media/image223.tmp"/><Relationship Id="rId4" Type="http://schemas.openxmlformats.org/officeDocument/2006/relationships/image" Target="../media/image226.tmp"/></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image" Target="../media/image227.tmp"/><Relationship Id="rId1" Type="http://schemas.openxmlformats.org/officeDocument/2006/relationships/slideLayout" Target="../slideLayouts/slideLayout13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2.jpe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49.png"/><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6.jpeg"/><Relationship Id="rId7" Type="http://schemas.openxmlformats.org/officeDocument/2006/relationships/image" Target="../media/image52.jpe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49.png"/><Relationship Id="rId4" Type="http://schemas.openxmlformats.org/officeDocument/2006/relationships/image" Target="../media/image48.jpeg"/><Relationship Id="rId9" Type="http://schemas.openxmlformats.org/officeDocument/2006/relationships/image" Target="../media/image5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4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47.xml"/><Relationship Id="rId4" Type="http://schemas.openxmlformats.org/officeDocument/2006/relationships/image" Target="../media/image75.png"/></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47.xml"/></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47.xml"/><Relationship Id="rId4" Type="http://schemas.openxmlformats.org/officeDocument/2006/relationships/image" Target="../media/image76.png"/></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47.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9.png"/></Relationships>
</file>

<file path=ppt/slides/_rels/slide6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3.xml"/><Relationship Id="rId1" Type="http://schemas.openxmlformats.org/officeDocument/2006/relationships/slideLayout" Target="../slideLayouts/slideLayout47.xml"/><Relationship Id="rId4" Type="http://schemas.openxmlformats.org/officeDocument/2006/relationships/image" Target="../media/image83.png"/></Relationships>
</file>

<file path=ppt/slides/_rels/slide6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7.xml"/></Relationships>
</file>

<file path=ppt/slides/_rels/slide6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7.xml"/></Relationships>
</file>

<file path=ppt/slides/_rels/slide6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4.xml"/><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5.xml"/><Relationship Id="rId1" Type="http://schemas.openxmlformats.org/officeDocument/2006/relationships/slideLayout" Target="../slideLayouts/slideLayout47.xml"/></Relationships>
</file>

<file path=ppt/slides/_rels/slide7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6.xml"/><Relationship Id="rId1" Type="http://schemas.openxmlformats.org/officeDocument/2006/relationships/slideLayout" Target="../slideLayouts/slideLayout47.xml"/><Relationship Id="rId5" Type="http://schemas.openxmlformats.org/officeDocument/2006/relationships/image" Target="../media/image89.png"/><Relationship Id="rId4" Type="http://schemas.openxmlformats.org/officeDocument/2006/relationships/image" Target="../media/image88.jpeg"/></Relationships>
</file>

<file path=ppt/slides/_rels/slide7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7.xml"/><Relationship Id="rId1" Type="http://schemas.openxmlformats.org/officeDocument/2006/relationships/slideLayout" Target="../slideLayouts/slideLayout4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7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7.xml"/></Relationships>
</file>

<file path=ppt/slides/_rels/slide7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8.xml"/><Relationship Id="rId1" Type="http://schemas.openxmlformats.org/officeDocument/2006/relationships/slideLayout" Target="../slideLayouts/slideLayout4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7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9.xml"/><Relationship Id="rId1" Type="http://schemas.openxmlformats.org/officeDocument/2006/relationships/slideLayout" Target="../slideLayouts/slideLayout47.xml"/><Relationship Id="rId4" Type="http://schemas.openxmlformats.org/officeDocument/2006/relationships/image" Target="../media/image77.png"/></Relationships>
</file>

<file path=ppt/slides/_rels/slide76.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77.png"/><Relationship Id="rId2" Type="http://schemas.openxmlformats.org/officeDocument/2006/relationships/notesSlide" Target="../notesSlides/notesSlide20.xml"/><Relationship Id="rId1" Type="http://schemas.openxmlformats.org/officeDocument/2006/relationships/slideLayout" Target="../slideLayouts/slideLayout4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7.xml"/></Relationships>
</file>

<file path=ppt/slides/_rels/slide8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2.xml"/><Relationship Id="rId1" Type="http://schemas.openxmlformats.org/officeDocument/2006/relationships/slideLayout" Target="../slideLayouts/slideLayout5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8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56.xml"/><Relationship Id="rId4" Type="http://schemas.openxmlformats.org/officeDocument/2006/relationships/image" Target="../media/image110.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7.xml"/></Relationships>
</file>

<file path=ppt/slides/_rels/slide86.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4.png"/><Relationship Id="rId2" Type="http://schemas.openxmlformats.org/officeDocument/2006/relationships/notesSlide" Target="../notesSlides/notesSlide26.xml"/><Relationship Id="rId1" Type="http://schemas.openxmlformats.org/officeDocument/2006/relationships/slideLayout" Target="../slideLayouts/slideLayout57.xml"/><Relationship Id="rId6" Type="http://schemas.openxmlformats.org/officeDocument/2006/relationships/image" Target="../media/image113.png"/><Relationship Id="rId5" Type="http://schemas.microsoft.com/office/2007/relationships/hdphoto" Target="../media/hdphoto1.wdp"/><Relationship Id="rId4" Type="http://schemas.openxmlformats.org/officeDocument/2006/relationships/image" Target="../media/image112.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7.xml"/></Relationships>
</file>

<file path=ppt/slides/_rels/slide8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8.xml"/><Relationship Id="rId1" Type="http://schemas.openxmlformats.org/officeDocument/2006/relationships/slideLayout" Target="../slideLayouts/slideLayout5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1.png"/><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5.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53.xml"/></Relationships>
</file>

<file path=ppt/slides/_rels/slide9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5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3.xml"/></Relationships>
</file>

<file path=ppt/slides/_rels/slide9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5.xml"/><Relationship Id="rId1" Type="http://schemas.openxmlformats.org/officeDocument/2006/relationships/slideLayout" Target="../slideLayouts/slideLayout53.xml"/><Relationship Id="rId4" Type="http://schemas.openxmlformats.org/officeDocument/2006/relationships/image" Target="../media/image11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1868" y="1497104"/>
            <a:ext cx="6387531" cy="716863"/>
          </a:xfrm>
          <a:prstGeom prst="rect">
            <a:avLst/>
          </a:prstGeom>
        </p:spPr>
        <p:txBody>
          <a:bodyPr vert="horz" wrap="square" lIns="0" tIns="0" rIns="0" bIns="0" rtlCol="0">
            <a:spAutoFit/>
          </a:bodyPr>
          <a:lstStyle/>
          <a:p>
            <a:pPr algn="ctr">
              <a:lnSpc>
                <a:spcPct val="100000"/>
              </a:lnSpc>
            </a:pPr>
            <a:r>
              <a:rPr spc="-4" dirty="0"/>
              <a:t>The Tragedy of your Upstairs</a:t>
            </a:r>
            <a:r>
              <a:rPr spc="26" dirty="0"/>
              <a:t> </a:t>
            </a:r>
            <a:r>
              <a:rPr spc="-4" dirty="0"/>
              <a:t>Neighbors:</a:t>
            </a:r>
          </a:p>
          <a:p>
            <a:pPr algn="ctr">
              <a:spcBef>
                <a:spcPts val="53"/>
              </a:spcBef>
            </a:pPr>
            <a:r>
              <a:rPr sz="1875" spc="-4" dirty="0"/>
              <a:t>When is the Home-Sharing Externality</a:t>
            </a:r>
            <a:r>
              <a:rPr sz="1875" spc="68" dirty="0"/>
              <a:t> </a:t>
            </a:r>
            <a:r>
              <a:rPr sz="1875" spc="-4" dirty="0"/>
              <a:t>Internalized?</a:t>
            </a:r>
            <a:endParaRPr sz="1875" dirty="0"/>
          </a:p>
        </p:txBody>
      </p:sp>
      <p:sp>
        <p:nvSpPr>
          <p:cNvPr id="3" name="object 3"/>
          <p:cNvSpPr txBox="1"/>
          <p:nvPr/>
        </p:nvSpPr>
        <p:spPr>
          <a:xfrm>
            <a:off x="879550" y="2943071"/>
            <a:ext cx="2182178" cy="646331"/>
          </a:xfrm>
          <a:prstGeom prst="rect">
            <a:avLst/>
          </a:prstGeom>
        </p:spPr>
        <p:txBody>
          <a:bodyPr vert="horz" wrap="square" lIns="0" tIns="0" rIns="0" bIns="0" rtlCol="0">
            <a:spAutoFit/>
          </a:bodyPr>
          <a:lstStyle/>
          <a:p>
            <a:pPr marL="452438" marR="3810" indent="-443389">
              <a:lnSpc>
                <a:spcPct val="100400"/>
              </a:lnSpc>
            </a:pPr>
            <a:r>
              <a:rPr sz="2100" spc="-4" dirty="0">
                <a:solidFill>
                  <a:srgbClr val="595959"/>
                </a:solidFill>
                <a:latin typeface="Arial"/>
                <a:cs typeface="Arial"/>
              </a:rPr>
              <a:t>Apostolos</a:t>
            </a:r>
            <a:r>
              <a:rPr sz="2100" spc="-26" dirty="0">
                <a:solidFill>
                  <a:srgbClr val="595959"/>
                </a:solidFill>
                <a:latin typeface="Arial"/>
                <a:cs typeface="Arial"/>
              </a:rPr>
              <a:t> </a:t>
            </a:r>
            <a:r>
              <a:rPr sz="2100" spc="-4" dirty="0">
                <a:solidFill>
                  <a:srgbClr val="595959"/>
                </a:solidFill>
                <a:latin typeface="Arial"/>
                <a:cs typeface="Arial"/>
              </a:rPr>
              <a:t>Filippas  NYU</a:t>
            </a:r>
            <a:r>
              <a:rPr sz="2100" spc="-56" dirty="0">
                <a:solidFill>
                  <a:srgbClr val="595959"/>
                </a:solidFill>
                <a:latin typeface="Arial"/>
                <a:cs typeface="Arial"/>
              </a:rPr>
              <a:t> </a:t>
            </a:r>
            <a:r>
              <a:rPr sz="2100" spc="-4" dirty="0">
                <a:solidFill>
                  <a:srgbClr val="595959"/>
                </a:solidFill>
                <a:latin typeface="Arial"/>
                <a:cs typeface="Arial"/>
              </a:rPr>
              <a:t>Stern</a:t>
            </a:r>
            <a:endParaRPr sz="2100">
              <a:latin typeface="Arial"/>
              <a:cs typeface="Arial"/>
            </a:endParaRPr>
          </a:p>
        </p:txBody>
      </p:sp>
      <p:sp>
        <p:nvSpPr>
          <p:cNvPr id="5" name="object 5"/>
          <p:cNvSpPr txBox="1">
            <a:spLocks noGrp="1"/>
          </p:cNvSpPr>
          <p:nvPr>
            <p:ph type="sldNum" sz="quarter" idx="7"/>
          </p:nvPr>
        </p:nvSpPr>
        <p:spPr>
          <a:xfrm>
            <a:off x="4932465" y="4226488"/>
            <a:ext cx="108227" cy="115897"/>
          </a:xfrm>
          <a:prstGeom prst="rect">
            <a:avLst/>
          </a:prstGeom>
        </p:spPr>
        <p:txBody>
          <a:bodyPr vert="horz" wrap="square" lIns="0" tIns="476" rIns="0" bIns="0" rtlCol="0">
            <a:spAutoFit/>
          </a:bodyPr>
          <a:lstStyle/>
          <a:p>
            <a:pPr marL="71914">
              <a:spcBef>
                <a:spcPts val="4"/>
              </a:spcBef>
            </a:pPr>
            <a:fld id="{81D60167-4931-47E6-BA6A-407CBD079E47}" type="slidenum">
              <a:rPr spc="-4" dirty="0"/>
              <a:pPr marL="71914">
                <a:spcBef>
                  <a:spcPts val="4"/>
                </a:spcBef>
              </a:pPr>
              <a:t>1</a:t>
            </a:fld>
            <a:endParaRPr spc="-4" dirty="0"/>
          </a:p>
        </p:txBody>
      </p:sp>
      <p:sp>
        <p:nvSpPr>
          <p:cNvPr id="4" name="object 4"/>
          <p:cNvSpPr txBox="1"/>
          <p:nvPr/>
        </p:nvSpPr>
        <p:spPr>
          <a:xfrm>
            <a:off x="4150627" y="2943071"/>
            <a:ext cx="1545431" cy="646331"/>
          </a:xfrm>
          <a:prstGeom prst="rect">
            <a:avLst/>
          </a:prstGeom>
        </p:spPr>
        <p:txBody>
          <a:bodyPr vert="horz" wrap="square" lIns="0" tIns="0" rIns="0" bIns="0" rtlCol="0">
            <a:spAutoFit/>
          </a:bodyPr>
          <a:lstStyle/>
          <a:p>
            <a:pPr marL="154305" marR="3810" indent="-145256">
              <a:lnSpc>
                <a:spcPct val="100400"/>
              </a:lnSpc>
              <a:tabLst>
                <a:tab pos="735330" algn="l"/>
              </a:tabLst>
            </a:pPr>
            <a:r>
              <a:rPr sz="2100" spc="-4" dirty="0">
                <a:solidFill>
                  <a:srgbClr val="595959"/>
                </a:solidFill>
                <a:latin typeface="Arial"/>
                <a:cs typeface="Arial"/>
              </a:rPr>
              <a:t>John	Horton  NYU</a:t>
            </a:r>
            <a:r>
              <a:rPr sz="2100" spc="-56" dirty="0">
                <a:solidFill>
                  <a:srgbClr val="595959"/>
                </a:solidFill>
                <a:latin typeface="Arial"/>
                <a:cs typeface="Arial"/>
              </a:rPr>
              <a:t> </a:t>
            </a:r>
            <a:r>
              <a:rPr sz="2100" spc="-4" dirty="0">
                <a:solidFill>
                  <a:srgbClr val="595959"/>
                </a:solidFill>
                <a:latin typeface="Arial"/>
                <a:cs typeface="Arial"/>
              </a:rPr>
              <a:t>Stern</a:t>
            </a:r>
            <a:endParaRPr sz="2100">
              <a:latin typeface="Arial"/>
              <a:cs typeface="Arial"/>
            </a:endParaRPr>
          </a:p>
        </p:txBody>
      </p:sp>
    </p:spTree>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8544" y="1030332"/>
            <a:ext cx="3352800" cy="323165"/>
          </a:xfrm>
          <a:prstGeom prst="rect">
            <a:avLst/>
          </a:prstGeom>
        </p:spPr>
        <p:txBody>
          <a:bodyPr vert="horz" wrap="square" lIns="0" tIns="0" rIns="0" bIns="0" rtlCol="0">
            <a:spAutoFit/>
          </a:bodyPr>
          <a:lstStyle/>
          <a:p>
            <a:pPr marL="9525"/>
            <a:r>
              <a:rPr sz="2100" spc="-4" dirty="0"/>
              <a:t>Market equilibrating</a:t>
            </a:r>
            <a:r>
              <a:rPr sz="2100" spc="8" dirty="0"/>
              <a:t> </a:t>
            </a:r>
            <a:r>
              <a:rPr sz="2100" spc="-4" dirty="0"/>
              <a:t>process</a:t>
            </a:r>
            <a:endParaRPr sz="2100"/>
          </a:p>
        </p:txBody>
      </p:sp>
      <p:sp>
        <p:nvSpPr>
          <p:cNvPr id="3" name="object 3"/>
          <p:cNvSpPr/>
          <p:nvPr/>
        </p:nvSpPr>
        <p:spPr>
          <a:xfrm>
            <a:off x="686176" y="2206530"/>
            <a:ext cx="454237" cy="454237"/>
          </a:xfrm>
          <a:prstGeom prst="rect">
            <a:avLst/>
          </a:prstGeom>
          <a:blipFill>
            <a:blip r:embed="rId2" cstate="print"/>
            <a:stretch>
              <a:fillRect/>
            </a:stretch>
          </a:blipFill>
        </p:spPr>
        <p:txBody>
          <a:bodyPr wrap="square" lIns="0" tIns="0" rIns="0" bIns="0" rtlCol="0"/>
          <a:lstStyle/>
          <a:p>
            <a:endParaRPr sz="1350"/>
          </a:p>
        </p:txBody>
      </p:sp>
      <p:sp>
        <p:nvSpPr>
          <p:cNvPr id="4" name="object 4"/>
          <p:cNvSpPr/>
          <p:nvPr/>
        </p:nvSpPr>
        <p:spPr>
          <a:xfrm>
            <a:off x="2263652" y="2206530"/>
            <a:ext cx="454237" cy="454237"/>
          </a:xfrm>
          <a:prstGeom prst="rect">
            <a:avLst/>
          </a:prstGeom>
          <a:blipFill>
            <a:blip r:embed="rId3" cstate="print"/>
            <a:stretch>
              <a:fillRect/>
            </a:stretch>
          </a:blipFill>
        </p:spPr>
        <p:txBody>
          <a:bodyPr wrap="square" lIns="0" tIns="0" rIns="0" bIns="0" rtlCol="0"/>
          <a:lstStyle/>
          <a:p>
            <a:endParaRPr sz="1350"/>
          </a:p>
        </p:txBody>
      </p:sp>
      <p:sp>
        <p:nvSpPr>
          <p:cNvPr id="5" name="object 5"/>
          <p:cNvSpPr txBox="1"/>
          <p:nvPr/>
        </p:nvSpPr>
        <p:spPr>
          <a:xfrm>
            <a:off x="2028552" y="2782388"/>
            <a:ext cx="914400" cy="207749"/>
          </a:xfrm>
          <a:prstGeom prst="rect">
            <a:avLst/>
          </a:prstGeom>
        </p:spPr>
        <p:txBody>
          <a:bodyPr vert="horz" wrap="square" lIns="0" tIns="0" rIns="0" bIns="0" rtlCol="0">
            <a:spAutoFit/>
          </a:bodyPr>
          <a:lstStyle/>
          <a:p>
            <a:pPr marL="9525"/>
            <a:r>
              <a:rPr sz="1350" spc="-4" dirty="0">
                <a:solidFill>
                  <a:srgbClr val="595959"/>
                </a:solidFill>
                <a:latin typeface="Arial"/>
                <a:cs typeface="Arial"/>
              </a:rPr>
              <a:t>Move to</a:t>
            </a:r>
            <a:r>
              <a:rPr sz="1350" spc="-49" dirty="0">
                <a:solidFill>
                  <a:srgbClr val="595959"/>
                </a:solidFill>
                <a:latin typeface="Arial"/>
                <a:cs typeface="Arial"/>
              </a:rPr>
              <a:t> </a:t>
            </a:r>
            <a:r>
              <a:rPr sz="1350" spc="-4" dirty="0">
                <a:solidFill>
                  <a:srgbClr val="595959"/>
                </a:solidFill>
                <a:latin typeface="Arial"/>
                <a:cs typeface="Arial"/>
              </a:rPr>
              <a:t>the</a:t>
            </a:r>
            <a:endParaRPr sz="1350">
              <a:latin typeface="Arial"/>
              <a:cs typeface="Arial"/>
            </a:endParaRPr>
          </a:p>
        </p:txBody>
      </p:sp>
      <p:sp>
        <p:nvSpPr>
          <p:cNvPr id="6" name="object 6"/>
          <p:cNvSpPr txBox="1"/>
          <p:nvPr/>
        </p:nvSpPr>
        <p:spPr>
          <a:xfrm>
            <a:off x="1882445" y="3018132"/>
            <a:ext cx="1112044" cy="207749"/>
          </a:xfrm>
          <a:prstGeom prst="rect">
            <a:avLst/>
          </a:prstGeom>
        </p:spPr>
        <p:txBody>
          <a:bodyPr vert="horz" wrap="square" lIns="0" tIns="0" rIns="0" bIns="0" rtlCol="0">
            <a:spAutoFit/>
          </a:bodyPr>
          <a:lstStyle/>
          <a:p>
            <a:pPr marL="9525"/>
            <a:r>
              <a:rPr sz="1350" spc="-4" dirty="0">
                <a:solidFill>
                  <a:srgbClr val="595959"/>
                </a:solidFill>
                <a:latin typeface="Arial"/>
                <a:cs typeface="Arial"/>
              </a:rPr>
              <a:t>"right"</a:t>
            </a:r>
            <a:r>
              <a:rPr sz="1350" spc="-30" dirty="0">
                <a:solidFill>
                  <a:srgbClr val="595959"/>
                </a:solidFill>
                <a:latin typeface="Arial"/>
                <a:cs typeface="Arial"/>
              </a:rPr>
              <a:t> </a:t>
            </a:r>
            <a:r>
              <a:rPr sz="1350" spc="-4" dirty="0">
                <a:solidFill>
                  <a:srgbClr val="595959"/>
                </a:solidFill>
                <a:latin typeface="Arial"/>
                <a:cs typeface="Arial"/>
              </a:rPr>
              <a:t>building</a:t>
            </a:r>
            <a:endParaRPr sz="1350">
              <a:latin typeface="Arial"/>
              <a:cs typeface="Arial"/>
            </a:endParaRPr>
          </a:p>
        </p:txBody>
      </p:sp>
      <p:sp>
        <p:nvSpPr>
          <p:cNvPr id="7" name="object 7"/>
          <p:cNvSpPr txBox="1"/>
          <p:nvPr/>
        </p:nvSpPr>
        <p:spPr>
          <a:xfrm>
            <a:off x="3625679" y="2782385"/>
            <a:ext cx="504825" cy="207749"/>
          </a:xfrm>
          <a:prstGeom prst="rect">
            <a:avLst/>
          </a:prstGeom>
        </p:spPr>
        <p:txBody>
          <a:bodyPr vert="horz" wrap="square" lIns="0" tIns="0" rIns="0" bIns="0" rtlCol="0">
            <a:spAutoFit/>
          </a:bodyPr>
          <a:lstStyle/>
          <a:p>
            <a:pPr marL="9525"/>
            <a:r>
              <a:rPr sz="1350" spc="-4" dirty="0">
                <a:solidFill>
                  <a:srgbClr val="595959"/>
                </a:solidFill>
                <a:latin typeface="Arial"/>
                <a:cs typeface="Arial"/>
              </a:rPr>
              <a:t>Host</a:t>
            </a:r>
            <a:r>
              <a:rPr sz="1350" spc="-60" dirty="0">
                <a:solidFill>
                  <a:srgbClr val="595959"/>
                </a:solidFill>
                <a:latin typeface="Arial"/>
                <a:cs typeface="Arial"/>
              </a:rPr>
              <a:t> </a:t>
            </a:r>
            <a:r>
              <a:rPr sz="1350" spc="-4" dirty="0">
                <a:solidFill>
                  <a:srgbClr val="595959"/>
                </a:solidFill>
                <a:latin typeface="Arial"/>
                <a:cs typeface="Arial"/>
              </a:rPr>
              <a:t>if</a:t>
            </a:r>
            <a:endParaRPr sz="1350">
              <a:latin typeface="Arial"/>
              <a:cs typeface="Arial"/>
            </a:endParaRPr>
          </a:p>
        </p:txBody>
      </p:sp>
      <p:sp>
        <p:nvSpPr>
          <p:cNvPr id="8" name="object 8"/>
          <p:cNvSpPr/>
          <p:nvPr/>
        </p:nvSpPr>
        <p:spPr>
          <a:xfrm>
            <a:off x="4223056" y="2838073"/>
            <a:ext cx="454237" cy="144023"/>
          </a:xfrm>
          <a:prstGeom prst="rect">
            <a:avLst/>
          </a:prstGeom>
          <a:blipFill>
            <a:blip r:embed="rId4" cstate="print"/>
            <a:stretch>
              <a:fillRect/>
            </a:stretch>
          </a:blipFill>
        </p:spPr>
        <p:txBody>
          <a:bodyPr wrap="square" lIns="0" tIns="0" rIns="0" bIns="0" rtlCol="0"/>
          <a:lstStyle/>
          <a:p>
            <a:endParaRPr sz="1350"/>
          </a:p>
        </p:txBody>
      </p:sp>
      <p:sp>
        <p:nvSpPr>
          <p:cNvPr id="9" name="object 9"/>
          <p:cNvSpPr txBox="1"/>
          <p:nvPr/>
        </p:nvSpPr>
        <p:spPr>
          <a:xfrm>
            <a:off x="465392" y="2782385"/>
            <a:ext cx="895350" cy="207749"/>
          </a:xfrm>
          <a:prstGeom prst="rect">
            <a:avLst/>
          </a:prstGeom>
        </p:spPr>
        <p:txBody>
          <a:bodyPr vert="horz" wrap="square" lIns="0" tIns="0" rIns="0" bIns="0" rtlCol="0">
            <a:spAutoFit/>
          </a:bodyPr>
          <a:lstStyle/>
          <a:p>
            <a:pPr marL="9525"/>
            <a:r>
              <a:rPr sz="1350" spc="-4" dirty="0">
                <a:solidFill>
                  <a:srgbClr val="595959"/>
                </a:solidFill>
                <a:latin typeface="Arial"/>
                <a:cs typeface="Arial"/>
              </a:rPr>
              <a:t>Set</a:t>
            </a:r>
            <a:r>
              <a:rPr sz="1350" spc="-45" dirty="0">
                <a:solidFill>
                  <a:srgbClr val="595959"/>
                </a:solidFill>
                <a:latin typeface="Arial"/>
                <a:cs typeface="Arial"/>
              </a:rPr>
              <a:t> </a:t>
            </a:r>
            <a:r>
              <a:rPr sz="1350" spc="-4" dirty="0">
                <a:solidFill>
                  <a:srgbClr val="595959"/>
                </a:solidFill>
                <a:latin typeface="Arial"/>
                <a:cs typeface="Arial"/>
              </a:rPr>
              <a:t>policies</a:t>
            </a:r>
            <a:endParaRPr sz="1350">
              <a:latin typeface="Arial"/>
              <a:cs typeface="Arial"/>
            </a:endParaRPr>
          </a:p>
        </p:txBody>
      </p:sp>
      <p:sp>
        <p:nvSpPr>
          <p:cNvPr id="10" name="object 10"/>
          <p:cNvSpPr/>
          <p:nvPr/>
        </p:nvSpPr>
        <p:spPr>
          <a:xfrm>
            <a:off x="3949040" y="2206530"/>
            <a:ext cx="454237" cy="454237"/>
          </a:xfrm>
          <a:prstGeom prst="rect">
            <a:avLst/>
          </a:prstGeom>
          <a:blipFill>
            <a:blip r:embed="rId3" cstate="print"/>
            <a:stretch>
              <a:fillRect/>
            </a:stretch>
          </a:blipFill>
        </p:spPr>
        <p:txBody>
          <a:bodyPr wrap="square" lIns="0" tIns="0" rIns="0" bIns="0" rtlCol="0"/>
          <a:lstStyle/>
          <a:p>
            <a:endParaRPr sz="1350"/>
          </a:p>
        </p:txBody>
      </p:sp>
      <p:sp>
        <p:nvSpPr>
          <p:cNvPr id="11" name="object 11"/>
          <p:cNvSpPr/>
          <p:nvPr/>
        </p:nvSpPr>
        <p:spPr>
          <a:xfrm>
            <a:off x="5634417" y="2205846"/>
            <a:ext cx="454237" cy="455604"/>
          </a:xfrm>
          <a:prstGeom prst="rect">
            <a:avLst/>
          </a:prstGeom>
          <a:blipFill>
            <a:blip r:embed="rId5" cstate="print"/>
            <a:stretch>
              <a:fillRect/>
            </a:stretch>
          </a:blipFill>
        </p:spPr>
        <p:txBody>
          <a:bodyPr wrap="square" lIns="0" tIns="0" rIns="0" bIns="0" rtlCol="0"/>
          <a:lstStyle/>
          <a:p>
            <a:endParaRPr sz="1350"/>
          </a:p>
        </p:txBody>
      </p:sp>
      <p:sp>
        <p:nvSpPr>
          <p:cNvPr id="12" name="object 12"/>
          <p:cNvSpPr txBox="1"/>
          <p:nvPr/>
        </p:nvSpPr>
        <p:spPr>
          <a:xfrm>
            <a:off x="5323012" y="2765402"/>
            <a:ext cx="1076801" cy="207749"/>
          </a:xfrm>
          <a:prstGeom prst="rect">
            <a:avLst/>
          </a:prstGeom>
        </p:spPr>
        <p:txBody>
          <a:bodyPr vert="horz" wrap="square" lIns="0" tIns="0" rIns="0" bIns="0" rtlCol="0">
            <a:spAutoFit/>
          </a:bodyPr>
          <a:lstStyle/>
          <a:p>
            <a:pPr marL="9525"/>
            <a:r>
              <a:rPr sz="1350" spc="-4" dirty="0">
                <a:solidFill>
                  <a:srgbClr val="595959"/>
                </a:solidFill>
                <a:latin typeface="Arial"/>
                <a:cs typeface="Arial"/>
              </a:rPr>
              <a:t>Price</a:t>
            </a:r>
            <a:r>
              <a:rPr sz="1350" spc="-41" dirty="0">
                <a:solidFill>
                  <a:srgbClr val="595959"/>
                </a:solidFill>
                <a:latin typeface="Arial"/>
                <a:cs typeface="Arial"/>
              </a:rPr>
              <a:t> </a:t>
            </a:r>
            <a:r>
              <a:rPr sz="1350" spc="-4" dirty="0">
                <a:solidFill>
                  <a:srgbClr val="595959"/>
                </a:solidFill>
                <a:latin typeface="Arial"/>
                <a:cs typeface="Arial"/>
              </a:rPr>
              <a:t>updated</a:t>
            </a:r>
            <a:endParaRPr sz="1350">
              <a:latin typeface="Arial"/>
              <a:cs typeface="Arial"/>
            </a:endParaRPr>
          </a:p>
        </p:txBody>
      </p:sp>
      <p:sp>
        <p:nvSpPr>
          <p:cNvPr id="13" name="object 13"/>
          <p:cNvSpPr/>
          <p:nvPr/>
        </p:nvSpPr>
        <p:spPr>
          <a:xfrm>
            <a:off x="1185002" y="2427799"/>
            <a:ext cx="1030129" cy="5715"/>
          </a:xfrm>
          <a:custGeom>
            <a:avLst/>
            <a:gdLst/>
            <a:ahLst/>
            <a:cxnLst/>
            <a:rect l="l" t="t" r="r" b="b"/>
            <a:pathLst>
              <a:path w="1373505" h="7619">
                <a:moveTo>
                  <a:pt x="0" y="0"/>
                </a:moveTo>
                <a:lnTo>
                  <a:pt x="1372914" y="7445"/>
                </a:lnTo>
              </a:path>
            </a:pathLst>
          </a:custGeom>
          <a:ln w="19049">
            <a:solidFill>
              <a:srgbClr val="980000"/>
            </a:solidFill>
          </a:ln>
        </p:spPr>
        <p:txBody>
          <a:bodyPr wrap="square" lIns="0" tIns="0" rIns="0" bIns="0" rtlCol="0"/>
          <a:lstStyle/>
          <a:p>
            <a:endParaRPr sz="1350"/>
          </a:p>
        </p:txBody>
      </p:sp>
      <p:sp>
        <p:nvSpPr>
          <p:cNvPr id="14" name="object 14"/>
          <p:cNvSpPr/>
          <p:nvPr/>
        </p:nvSpPr>
        <p:spPr>
          <a:xfrm>
            <a:off x="2198534" y="2417229"/>
            <a:ext cx="44291" cy="32385"/>
          </a:xfrm>
          <a:custGeom>
            <a:avLst/>
            <a:gdLst/>
            <a:ahLst/>
            <a:cxnLst/>
            <a:rect l="l" t="t" r="r" b="b"/>
            <a:pathLst>
              <a:path w="59055" h="43180">
                <a:moveTo>
                  <a:pt x="21539" y="21538"/>
                </a:moveTo>
                <a:lnTo>
                  <a:pt x="0" y="42845"/>
                </a:lnTo>
                <a:lnTo>
                  <a:pt x="58975" y="21741"/>
                </a:lnTo>
                <a:lnTo>
                  <a:pt x="232" y="0"/>
                </a:lnTo>
                <a:lnTo>
                  <a:pt x="21539" y="21538"/>
                </a:lnTo>
                <a:close/>
              </a:path>
            </a:pathLst>
          </a:custGeom>
          <a:ln w="19049">
            <a:solidFill>
              <a:srgbClr val="980000"/>
            </a:solidFill>
          </a:ln>
        </p:spPr>
        <p:txBody>
          <a:bodyPr wrap="square" lIns="0" tIns="0" rIns="0" bIns="0" rtlCol="0"/>
          <a:lstStyle/>
          <a:p>
            <a:endParaRPr sz="1350"/>
          </a:p>
        </p:txBody>
      </p:sp>
      <p:sp>
        <p:nvSpPr>
          <p:cNvPr id="15" name="object 15"/>
          <p:cNvSpPr/>
          <p:nvPr/>
        </p:nvSpPr>
        <p:spPr>
          <a:xfrm>
            <a:off x="2717889" y="2433649"/>
            <a:ext cx="1182529" cy="0"/>
          </a:xfrm>
          <a:custGeom>
            <a:avLst/>
            <a:gdLst/>
            <a:ahLst/>
            <a:cxnLst/>
            <a:rect l="l" t="t" r="r" b="b"/>
            <a:pathLst>
              <a:path w="1576704">
                <a:moveTo>
                  <a:pt x="0" y="0"/>
                </a:moveTo>
                <a:lnTo>
                  <a:pt x="1576313" y="0"/>
                </a:lnTo>
              </a:path>
            </a:pathLst>
          </a:custGeom>
          <a:ln w="19049">
            <a:solidFill>
              <a:srgbClr val="980000"/>
            </a:solidFill>
          </a:ln>
        </p:spPr>
        <p:txBody>
          <a:bodyPr wrap="square" lIns="0" tIns="0" rIns="0" bIns="0" rtlCol="0"/>
          <a:lstStyle/>
          <a:p>
            <a:endParaRPr sz="1350"/>
          </a:p>
        </p:txBody>
      </p:sp>
      <p:sp>
        <p:nvSpPr>
          <p:cNvPr id="16" name="object 16"/>
          <p:cNvSpPr/>
          <p:nvPr/>
        </p:nvSpPr>
        <p:spPr>
          <a:xfrm>
            <a:off x="3884058" y="2417582"/>
            <a:ext cx="44291" cy="32385"/>
          </a:xfrm>
          <a:custGeom>
            <a:avLst/>
            <a:gdLst/>
            <a:ahLst/>
            <a:cxnLst/>
            <a:rect l="l" t="t" r="r" b="b"/>
            <a:pathLst>
              <a:path w="59054" h="43180">
                <a:moveTo>
                  <a:pt x="21423" y="21423"/>
                </a:moveTo>
                <a:lnTo>
                  <a:pt x="0" y="42846"/>
                </a:lnTo>
                <a:lnTo>
                  <a:pt x="58860" y="21423"/>
                </a:lnTo>
                <a:lnTo>
                  <a:pt x="0" y="0"/>
                </a:lnTo>
                <a:lnTo>
                  <a:pt x="21423" y="21423"/>
                </a:lnTo>
                <a:close/>
              </a:path>
            </a:pathLst>
          </a:custGeom>
          <a:ln w="19049">
            <a:solidFill>
              <a:srgbClr val="980000"/>
            </a:solidFill>
          </a:ln>
        </p:spPr>
        <p:txBody>
          <a:bodyPr wrap="square" lIns="0" tIns="0" rIns="0" bIns="0" rtlCol="0"/>
          <a:lstStyle/>
          <a:p>
            <a:endParaRPr sz="1350"/>
          </a:p>
        </p:txBody>
      </p:sp>
      <p:sp>
        <p:nvSpPr>
          <p:cNvPr id="17" name="object 17"/>
          <p:cNvSpPr/>
          <p:nvPr/>
        </p:nvSpPr>
        <p:spPr>
          <a:xfrm>
            <a:off x="4403277" y="2433649"/>
            <a:ext cx="1182529" cy="0"/>
          </a:xfrm>
          <a:custGeom>
            <a:avLst/>
            <a:gdLst/>
            <a:ahLst/>
            <a:cxnLst/>
            <a:rect l="l" t="t" r="r" b="b"/>
            <a:pathLst>
              <a:path w="1576704">
                <a:moveTo>
                  <a:pt x="0" y="0"/>
                </a:moveTo>
                <a:lnTo>
                  <a:pt x="1576313" y="0"/>
                </a:lnTo>
              </a:path>
            </a:pathLst>
          </a:custGeom>
          <a:ln w="19049">
            <a:solidFill>
              <a:srgbClr val="980000"/>
            </a:solidFill>
          </a:ln>
        </p:spPr>
        <p:txBody>
          <a:bodyPr wrap="square" lIns="0" tIns="0" rIns="0" bIns="0" rtlCol="0"/>
          <a:lstStyle/>
          <a:p>
            <a:endParaRPr sz="1350"/>
          </a:p>
        </p:txBody>
      </p:sp>
      <p:sp>
        <p:nvSpPr>
          <p:cNvPr id="18" name="object 18"/>
          <p:cNvSpPr/>
          <p:nvPr/>
        </p:nvSpPr>
        <p:spPr>
          <a:xfrm>
            <a:off x="5569445" y="2417582"/>
            <a:ext cx="44291" cy="32385"/>
          </a:xfrm>
          <a:custGeom>
            <a:avLst/>
            <a:gdLst/>
            <a:ahLst/>
            <a:cxnLst/>
            <a:rect l="l" t="t" r="r" b="b"/>
            <a:pathLst>
              <a:path w="59054" h="43180">
                <a:moveTo>
                  <a:pt x="21423" y="21423"/>
                </a:moveTo>
                <a:lnTo>
                  <a:pt x="0" y="42846"/>
                </a:lnTo>
                <a:lnTo>
                  <a:pt x="58860" y="21423"/>
                </a:lnTo>
                <a:lnTo>
                  <a:pt x="0" y="0"/>
                </a:lnTo>
                <a:lnTo>
                  <a:pt x="21423" y="21423"/>
                </a:lnTo>
                <a:close/>
              </a:path>
            </a:pathLst>
          </a:custGeom>
          <a:ln w="19049">
            <a:solidFill>
              <a:srgbClr val="980000"/>
            </a:solidFill>
          </a:ln>
        </p:spPr>
        <p:txBody>
          <a:bodyPr wrap="square" lIns="0" tIns="0" rIns="0" bIns="0" rtlCol="0"/>
          <a:lstStyle/>
          <a:p>
            <a:endParaRPr sz="1350"/>
          </a:p>
        </p:txBody>
      </p:sp>
      <p:sp>
        <p:nvSpPr>
          <p:cNvPr id="19" name="object 19"/>
          <p:cNvSpPr/>
          <p:nvPr/>
        </p:nvSpPr>
        <p:spPr>
          <a:xfrm>
            <a:off x="547987" y="1842788"/>
            <a:ext cx="5880735" cy="585311"/>
          </a:xfrm>
          <a:custGeom>
            <a:avLst/>
            <a:gdLst/>
            <a:ahLst/>
            <a:cxnLst/>
            <a:rect l="l" t="t" r="r" b="b"/>
            <a:pathLst>
              <a:path w="7840980" h="780414">
                <a:moveTo>
                  <a:pt x="7415999" y="779999"/>
                </a:moveTo>
                <a:lnTo>
                  <a:pt x="7840639" y="779999"/>
                </a:lnTo>
                <a:lnTo>
                  <a:pt x="7840639" y="0"/>
                </a:lnTo>
                <a:lnTo>
                  <a:pt x="0" y="0"/>
                </a:lnTo>
              </a:path>
            </a:pathLst>
          </a:custGeom>
          <a:ln w="19049">
            <a:solidFill>
              <a:srgbClr val="980000"/>
            </a:solidFill>
          </a:ln>
        </p:spPr>
        <p:txBody>
          <a:bodyPr wrap="square" lIns="0" tIns="0" rIns="0" bIns="0" rtlCol="0"/>
          <a:lstStyle/>
          <a:p>
            <a:endParaRPr sz="1350"/>
          </a:p>
        </p:txBody>
      </p:sp>
      <p:sp>
        <p:nvSpPr>
          <p:cNvPr id="20" name="object 20"/>
          <p:cNvSpPr/>
          <p:nvPr/>
        </p:nvSpPr>
        <p:spPr>
          <a:xfrm>
            <a:off x="548045" y="1842799"/>
            <a:ext cx="81915" cy="592455"/>
          </a:xfrm>
          <a:custGeom>
            <a:avLst/>
            <a:gdLst/>
            <a:ahLst/>
            <a:cxnLst/>
            <a:rect l="l" t="t" r="r" b="b"/>
            <a:pathLst>
              <a:path w="109219" h="789939">
                <a:moveTo>
                  <a:pt x="0" y="0"/>
                </a:moveTo>
                <a:lnTo>
                  <a:pt x="0" y="789856"/>
                </a:lnTo>
                <a:lnTo>
                  <a:pt x="109046" y="789856"/>
                </a:lnTo>
              </a:path>
            </a:pathLst>
          </a:custGeom>
          <a:ln w="19049">
            <a:solidFill>
              <a:srgbClr val="980000"/>
            </a:solidFill>
          </a:ln>
        </p:spPr>
        <p:txBody>
          <a:bodyPr wrap="square" lIns="0" tIns="0" rIns="0" bIns="0" rtlCol="0"/>
          <a:lstStyle/>
          <a:p>
            <a:endParaRPr sz="1350"/>
          </a:p>
        </p:txBody>
      </p:sp>
      <p:sp>
        <p:nvSpPr>
          <p:cNvPr id="21" name="object 21"/>
          <p:cNvSpPr/>
          <p:nvPr/>
        </p:nvSpPr>
        <p:spPr>
          <a:xfrm>
            <a:off x="613264" y="2419638"/>
            <a:ext cx="44768" cy="32385"/>
          </a:xfrm>
          <a:custGeom>
            <a:avLst/>
            <a:gdLst/>
            <a:ahLst/>
            <a:cxnLst/>
            <a:rect l="l" t="t" r="r" b="b"/>
            <a:pathLst>
              <a:path w="59690" h="43180">
                <a:moveTo>
                  <a:pt x="22087" y="20737"/>
                </a:moveTo>
                <a:lnTo>
                  <a:pt x="1349" y="42825"/>
                </a:lnTo>
                <a:lnTo>
                  <a:pt x="59505" y="19558"/>
                </a:lnTo>
                <a:lnTo>
                  <a:pt x="0" y="0"/>
                </a:lnTo>
                <a:lnTo>
                  <a:pt x="22087" y="20737"/>
                </a:lnTo>
                <a:close/>
              </a:path>
            </a:pathLst>
          </a:custGeom>
          <a:ln w="19049">
            <a:solidFill>
              <a:srgbClr val="980000"/>
            </a:solidFill>
          </a:ln>
        </p:spPr>
        <p:txBody>
          <a:bodyPr wrap="square" lIns="0" tIns="0" rIns="0" bIns="0" rtlCol="0"/>
          <a:lstStyle/>
          <a:p>
            <a:endParaRPr sz="1350"/>
          </a:p>
        </p:txBody>
      </p:sp>
      <p:sp>
        <p:nvSpPr>
          <p:cNvPr id="22" name="object 22"/>
          <p:cNvSpPr/>
          <p:nvPr/>
        </p:nvSpPr>
        <p:spPr>
          <a:xfrm>
            <a:off x="2007038" y="2775881"/>
            <a:ext cx="474345" cy="229553"/>
          </a:xfrm>
          <a:custGeom>
            <a:avLst/>
            <a:gdLst/>
            <a:ahLst/>
            <a:cxnLst/>
            <a:rect l="l" t="t" r="r" b="b"/>
            <a:pathLst>
              <a:path w="632460" h="306069">
                <a:moveTo>
                  <a:pt x="0" y="0"/>
                </a:moveTo>
                <a:lnTo>
                  <a:pt x="632099" y="0"/>
                </a:lnTo>
                <a:lnTo>
                  <a:pt x="632099" y="305999"/>
                </a:lnTo>
                <a:lnTo>
                  <a:pt x="0" y="305999"/>
                </a:lnTo>
                <a:lnTo>
                  <a:pt x="0" y="0"/>
                </a:lnTo>
                <a:close/>
              </a:path>
            </a:pathLst>
          </a:custGeom>
          <a:ln w="9524">
            <a:solidFill>
              <a:srgbClr val="980000"/>
            </a:solidFill>
            <a:prstDash val="lgDash"/>
          </a:ln>
        </p:spPr>
        <p:txBody>
          <a:bodyPr wrap="square" lIns="0" tIns="0" rIns="0" bIns="0" rtlCol="0"/>
          <a:lstStyle/>
          <a:p>
            <a:endParaRPr sz="1350"/>
          </a:p>
        </p:txBody>
      </p:sp>
      <p:sp>
        <p:nvSpPr>
          <p:cNvPr id="23" name="object 23"/>
          <p:cNvSpPr/>
          <p:nvPr/>
        </p:nvSpPr>
        <p:spPr>
          <a:xfrm>
            <a:off x="1637720" y="2890632"/>
            <a:ext cx="369569" cy="1129189"/>
          </a:xfrm>
          <a:custGeom>
            <a:avLst/>
            <a:gdLst/>
            <a:ahLst/>
            <a:cxnLst/>
            <a:rect l="l" t="t" r="r" b="b"/>
            <a:pathLst>
              <a:path w="492760" h="1505585">
                <a:moveTo>
                  <a:pt x="492423" y="0"/>
                </a:moveTo>
                <a:lnTo>
                  <a:pt x="423650" y="9969"/>
                </a:lnTo>
                <a:lnTo>
                  <a:pt x="357358" y="38568"/>
                </a:lnTo>
                <a:lnTo>
                  <a:pt x="294327" y="83838"/>
                </a:lnTo>
                <a:lnTo>
                  <a:pt x="264277" y="112111"/>
                </a:lnTo>
                <a:lnTo>
                  <a:pt x="235335" y="143816"/>
                </a:lnTo>
                <a:lnTo>
                  <a:pt x="207597" y="178707"/>
                </a:lnTo>
                <a:lnTo>
                  <a:pt x="181161" y="216541"/>
                </a:lnTo>
                <a:lnTo>
                  <a:pt x="156124" y="257071"/>
                </a:lnTo>
                <a:lnTo>
                  <a:pt x="132584" y="300052"/>
                </a:lnTo>
                <a:lnTo>
                  <a:pt x="110639" y="345240"/>
                </a:lnTo>
                <a:lnTo>
                  <a:pt x="90384" y="392388"/>
                </a:lnTo>
                <a:lnTo>
                  <a:pt x="71919" y="441253"/>
                </a:lnTo>
                <a:lnTo>
                  <a:pt x="55340" y="491589"/>
                </a:lnTo>
                <a:lnTo>
                  <a:pt x="40745" y="543150"/>
                </a:lnTo>
                <a:lnTo>
                  <a:pt x="28230" y="595692"/>
                </a:lnTo>
                <a:lnTo>
                  <a:pt x="17894" y="648969"/>
                </a:lnTo>
                <a:lnTo>
                  <a:pt x="9834" y="702737"/>
                </a:lnTo>
                <a:lnTo>
                  <a:pt x="4147" y="756749"/>
                </a:lnTo>
                <a:lnTo>
                  <a:pt x="791" y="813458"/>
                </a:lnTo>
                <a:lnTo>
                  <a:pt x="0" y="869884"/>
                </a:lnTo>
                <a:lnTo>
                  <a:pt x="1612" y="925741"/>
                </a:lnTo>
                <a:lnTo>
                  <a:pt x="5470" y="980747"/>
                </a:lnTo>
                <a:lnTo>
                  <a:pt x="11413" y="1034619"/>
                </a:lnTo>
                <a:lnTo>
                  <a:pt x="19281" y="1087071"/>
                </a:lnTo>
                <a:lnTo>
                  <a:pt x="28915" y="1137820"/>
                </a:lnTo>
                <a:lnTo>
                  <a:pt x="40156" y="1186583"/>
                </a:lnTo>
                <a:lnTo>
                  <a:pt x="52843" y="1233076"/>
                </a:lnTo>
                <a:lnTo>
                  <a:pt x="66818" y="1277015"/>
                </a:lnTo>
                <a:lnTo>
                  <a:pt x="85852" y="1327915"/>
                </a:lnTo>
                <a:lnTo>
                  <a:pt x="106336" y="1373826"/>
                </a:lnTo>
                <a:lnTo>
                  <a:pt x="127958" y="1414195"/>
                </a:lnTo>
                <a:lnTo>
                  <a:pt x="150406" y="1448466"/>
                </a:lnTo>
                <a:lnTo>
                  <a:pt x="184945" y="1487230"/>
                </a:lnTo>
                <a:lnTo>
                  <a:pt x="208094" y="1503834"/>
                </a:lnTo>
                <a:lnTo>
                  <a:pt x="210656" y="1505187"/>
                </a:lnTo>
              </a:path>
            </a:pathLst>
          </a:custGeom>
          <a:ln w="9524">
            <a:solidFill>
              <a:srgbClr val="595959"/>
            </a:solidFill>
          </a:ln>
        </p:spPr>
        <p:txBody>
          <a:bodyPr wrap="square" lIns="0" tIns="0" rIns="0" bIns="0" rtlCol="0"/>
          <a:lstStyle/>
          <a:p>
            <a:endParaRPr sz="1350"/>
          </a:p>
        </p:txBody>
      </p:sp>
      <p:sp>
        <p:nvSpPr>
          <p:cNvPr id="24" name="object 24"/>
          <p:cNvSpPr/>
          <p:nvPr/>
        </p:nvSpPr>
        <p:spPr>
          <a:xfrm>
            <a:off x="1785897" y="4009708"/>
            <a:ext cx="23813" cy="15716"/>
          </a:xfrm>
          <a:custGeom>
            <a:avLst/>
            <a:gdLst/>
            <a:ahLst/>
            <a:cxnLst/>
            <a:rect l="l" t="t" r="r" b="b"/>
            <a:pathLst>
              <a:path w="31750" h="20954">
                <a:moveTo>
                  <a:pt x="13086" y="13085"/>
                </a:moveTo>
                <a:lnTo>
                  <a:pt x="0" y="20717"/>
                </a:lnTo>
                <a:lnTo>
                  <a:pt x="31187" y="17852"/>
                </a:lnTo>
                <a:lnTo>
                  <a:pt x="5455" y="0"/>
                </a:lnTo>
                <a:lnTo>
                  <a:pt x="13086" y="13085"/>
                </a:lnTo>
                <a:close/>
              </a:path>
            </a:pathLst>
          </a:custGeom>
          <a:ln w="9524">
            <a:solidFill>
              <a:srgbClr val="595959"/>
            </a:solidFill>
          </a:ln>
        </p:spPr>
        <p:txBody>
          <a:bodyPr wrap="square" lIns="0" tIns="0" rIns="0" bIns="0" rtlCol="0"/>
          <a:lstStyle/>
          <a:p>
            <a:endParaRPr sz="1350"/>
          </a:p>
        </p:txBody>
      </p:sp>
      <p:sp>
        <p:nvSpPr>
          <p:cNvPr id="25" name="object 25"/>
          <p:cNvSpPr txBox="1"/>
          <p:nvPr/>
        </p:nvSpPr>
        <p:spPr>
          <a:xfrm>
            <a:off x="1947677" y="3790636"/>
            <a:ext cx="1752124" cy="441146"/>
          </a:xfrm>
          <a:prstGeom prst="rect">
            <a:avLst/>
          </a:prstGeom>
        </p:spPr>
        <p:txBody>
          <a:bodyPr vert="horz" wrap="square" lIns="0" tIns="0" rIns="0" bIns="0" rtlCol="0">
            <a:spAutoFit/>
          </a:bodyPr>
          <a:lstStyle/>
          <a:p>
            <a:pPr marL="532924"/>
            <a:r>
              <a:rPr sz="1350" spc="-4" dirty="0">
                <a:solidFill>
                  <a:srgbClr val="595959"/>
                </a:solidFill>
                <a:latin typeface="Arial"/>
                <a:cs typeface="Arial"/>
              </a:rPr>
              <a:t>Costlessly</a:t>
            </a:r>
            <a:endParaRPr sz="1350">
              <a:latin typeface="Arial"/>
              <a:cs typeface="Arial"/>
            </a:endParaRPr>
          </a:p>
          <a:p>
            <a:pPr marL="9525">
              <a:spcBef>
                <a:spcPts val="236"/>
              </a:spcBef>
            </a:pPr>
            <a:r>
              <a:rPr sz="1350" spc="-4" dirty="0">
                <a:solidFill>
                  <a:srgbClr val="595959"/>
                </a:solidFill>
                <a:latin typeface="Arial"/>
                <a:cs typeface="Arial"/>
              </a:rPr>
              <a:t>(we will relax this later)</a:t>
            </a:r>
            <a:endParaRPr sz="1350">
              <a:latin typeface="Arial"/>
              <a:cs typeface="Arial"/>
            </a:endParaRPr>
          </a:p>
        </p:txBody>
      </p:sp>
      <p:sp>
        <p:nvSpPr>
          <p:cNvPr id="26" name="object 26"/>
          <p:cNvSpPr txBox="1">
            <a:spLocks noGrp="1"/>
          </p:cNvSpPr>
          <p:nvPr>
            <p:ph type="sldNum" sz="quarter" idx="7"/>
          </p:nvPr>
        </p:nvSpPr>
        <p:spPr>
          <a:xfrm>
            <a:off x="4932465" y="4226488"/>
            <a:ext cx="108227" cy="231313"/>
          </a:xfrm>
          <a:prstGeom prst="rect">
            <a:avLst/>
          </a:prstGeom>
        </p:spPr>
        <p:txBody>
          <a:bodyPr vert="horz" wrap="square" lIns="0" tIns="476" rIns="0" bIns="0" rtlCol="0">
            <a:spAutoFit/>
          </a:bodyPr>
          <a:lstStyle/>
          <a:p>
            <a:pPr marL="19050">
              <a:spcBef>
                <a:spcPts val="4"/>
              </a:spcBef>
            </a:pPr>
            <a:fld id="{81D60167-4931-47E6-BA6A-407CBD079E47}" type="slidenum">
              <a:rPr spc="-4" dirty="0"/>
              <a:pPr marL="19050">
                <a:spcBef>
                  <a:spcPts val="4"/>
                </a:spcBef>
              </a:pPr>
              <a:t>10</a:t>
            </a:fld>
            <a:endParaRPr spc="-4" dirty="0"/>
          </a:p>
        </p:txBody>
      </p:sp>
    </p:spTree>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RM Performs Very Well</a:t>
            </a:r>
          </a:p>
        </p:txBody>
      </p:sp>
      <p:pic>
        <p:nvPicPr>
          <p:cNvPr id="3" name="Picture 2"/>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30515" b="32710"/>
          <a:stretch/>
        </p:blipFill>
        <p:spPr>
          <a:xfrm>
            <a:off x="4157778" y="1714277"/>
            <a:ext cx="857548" cy="31444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5535" y="1959869"/>
            <a:ext cx="1227157" cy="215871"/>
          </a:xfrm>
          <a:prstGeom prst="rect">
            <a:avLst/>
          </a:prstGeom>
        </p:spPr>
      </p:pic>
      <p:cxnSp>
        <p:nvCxnSpPr>
          <p:cNvPr id="11" name="Straight Connector 10"/>
          <p:cNvCxnSpPr/>
          <p:nvPr/>
        </p:nvCxnSpPr>
        <p:spPr>
          <a:xfrm>
            <a:off x="599338" y="4084333"/>
            <a:ext cx="54020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015535" y="2668783"/>
            <a:ext cx="485306" cy="14035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
        <p:nvSpPr>
          <p:cNvPr id="13" name="Rectangle 12"/>
          <p:cNvSpPr/>
          <p:nvPr/>
        </p:nvSpPr>
        <p:spPr>
          <a:xfrm>
            <a:off x="4500842" y="2274315"/>
            <a:ext cx="485306" cy="179801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257221"/>
            <a:r>
              <a:rPr lang="en-US" sz="1013" dirty="0">
                <a:solidFill>
                  <a:prstClr val="white"/>
                </a:solidFill>
                <a:latin typeface="Century Gothic" panose="020F0302020204030204"/>
              </a:rPr>
              <a:t>With RM</a:t>
            </a:r>
          </a:p>
        </p:txBody>
      </p:sp>
      <p:sp>
        <p:nvSpPr>
          <p:cNvPr id="14" name="Rectangle 13"/>
          <p:cNvSpPr/>
          <p:nvPr/>
        </p:nvSpPr>
        <p:spPr>
          <a:xfrm>
            <a:off x="1386546" y="3086234"/>
            <a:ext cx="485306" cy="9834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
        <p:nvSpPr>
          <p:cNvPr id="15" name="Rectangle 14"/>
          <p:cNvSpPr/>
          <p:nvPr/>
        </p:nvSpPr>
        <p:spPr>
          <a:xfrm>
            <a:off x="1871852" y="2271635"/>
            <a:ext cx="485306" cy="179801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257221"/>
            <a:r>
              <a:rPr lang="en-US" sz="1013" dirty="0">
                <a:solidFill>
                  <a:prstClr val="white"/>
                </a:solidFill>
                <a:latin typeface="Century Gothic" panose="020F0302020204030204"/>
              </a:rPr>
              <a:t>With RM</a:t>
            </a:r>
          </a:p>
        </p:txBody>
      </p:sp>
      <p:sp>
        <p:nvSpPr>
          <p:cNvPr id="16" name="TextBox 15"/>
          <p:cNvSpPr txBox="1"/>
          <p:nvPr/>
        </p:nvSpPr>
        <p:spPr>
          <a:xfrm>
            <a:off x="3557621" y="4115202"/>
            <a:ext cx="1886441" cy="404085"/>
          </a:xfrm>
          <a:prstGeom prst="rect">
            <a:avLst/>
          </a:prstGeom>
          <a:noFill/>
        </p:spPr>
        <p:txBody>
          <a:bodyPr wrap="square" rtlCol="0">
            <a:spAutoFit/>
          </a:bodyPr>
          <a:lstStyle/>
          <a:p>
            <a:pPr algn="ctr" defTabSz="257221"/>
            <a:r>
              <a:rPr lang="en-US" sz="1013" dirty="0">
                <a:solidFill>
                  <a:prstClr val="white"/>
                </a:solidFill>
                <a:latin typeface="Century Gothic" panose="020F0302020204030204"/>
              </a:rPr>
              <a:t>Already using </a:t>
            </a:r>
          </a:p>
          <a:p>
            <a:pPr algn="ctr" defTabSz="257221"/>
            <a:r>
              <a:rPr lang="en-US" sz="1013" dirty="0">
                <a:solidFill>
                  <a:prstClr val="white"/>
                </a:solidFill>
                <a:latin typeface="Century Gothic" panose="020F0302020204030204"/>
              </a:rPr>
              <a:t>One-to-Many Matching</a:t>
            </a:r>
          </a:p>
        </p:txBody>
      </p:sp>
      <p:sp>
        <p:nvSpPr>
          <p:cNvPr id="17" name="TextBox 16"/>
          <p:cNvSpPr txBox="1"/>
          <p:nvPr/>
        </p:nvSpPr>
        <p:spPr>
          <a:xfrm>
            <a:off x="1028075" y="4101950"/>
            <a:ext cx="1843568" cy="404085"/>
          </a:xfrm>
          <a:prstGeom prst="rect">
            <a:avLst/>
          </a:prstGeom>
          <a:noFill/>
        </p:spPr>
        <p:txBody>
          <a:bodyPr wrap="square" rtlCol="0">
            <a:spAutoFit/>
          </a:bodyPr>
          <a:lstStyle/>
          <a:p>
            <a:pPr algn="ctr" defTabSz="257221"/>
            <a:r>
              <a:rPr lang="en-US" sz="1013" dirty="0">
                <a:solidFill>
                  <a:prstClr val="white"/>
                </a:solidFill>
                <a:latin typeface="Century Gothic" panose="020F0302020204030204"/>
              </a:rPr>
              <a:t>Not using </a:t>
            </a:r>
          </a:p>
          <a:p>
            <a:pPr algn="ctr" defTabSz="257221"/>
            <a:r>
              <a:rPr lang="en-US" sz="1013" dirty="0">
                <a:solidFill>
                  <a:prstClr val="white"/>
                </a:solidFill>
                <a:latin typeface="Century Gothic" panose="020F0302020204030204"/>
              </a:rPr>
              <a:t>One-to-Many Matching</a:t>
            </a:r>
          </a:p>
        </p:txBody>
      </p:sp>
      <p:sp>
        <p:nvSpPr>
          <p:cNvPr id="18" name="TextBox 17"/>
          <p:cNvSpPr txBox="1"/>
          <p:nvPr/>
        </p:nvSpPr>
        <p:spPr>
          <a:xfrm>
            <a:off x="4986701" y="2271635"/>
            <a:ext cx="986094" cy="715837"/>
          </a:xfrm>
          <a:prstGeom prst="rect">
            <a:avLst/>
          </a:prstGeom>
          <a:noFill/>
        </p:spPr>
        <p:txBody>
          <a:bodyPr wrap="square" rtlCol="0">
            <a:spAutoFit/>
          </a:bodyPr>
          <a:lstStyle/>
          <a:p>
            <a:pPr algn="ctr" defTabSz="257221"/>
            <a:r>
              <a:rPr lang="en-US" sz="1013" dirty="0">
                <a:solidFill>
                  <a:prstClr val="white"/>
                </a:solidFill>
                <a:latin typeface="Century Gothic" panose="020F0302020204030204"/>
              </a:rPr>
              <a:t>5-20% Increase in Platform Profits</a:t>
            </a:r>
          </a:p>
        </p:txBody>
      </p:sp>
      <p:sp>
        <p:nvSpPr>
          <p:cNvPr id="19" name="TextBox 18"/>
          <p:cNvSpPr txBox="1"/>
          <p:nvPr/>
        </p:nvSpPr>
        <p:spPr>
          <a:xfrm>
            <a:off x="885205" y="2271635"/>
            <a:ext cx="986094" cy="715837"/>
          </a:xfrm>
          <a:prstGeom prst="rect">
            <a:avLst/>
          </a:prstGeom>
          <a:noFill/>
        </p:spPr>
        <p:txBody>
          <a:bodyPr wrap="square" rtlCol="0">
            <a:spAutoFit/>
          </a:bodyPr>
          <a:lstStyle/>
          <a:p>
            <a:pPr algn="ctr" defTabSz="257221"/>
            <a:r>
              <a:rPr lang="en-US" sz="1013" dirty="0">
                <a:solidFill>
                  <a:prstClr val="white"/>
                </a:solidFill>
                <a:latin typeface="Century Gothic" panose="020F0302020204030204"/>
              </a:rPr>
              <a:t>10-40% Increase </a:t>
            </a:r>
          </a:p>
          <a:p>
            <a:pPr algn="ctr" defTabSz="257221"/>
            <a:r>
              <a:rPr lang="en-US" sz="1013" dirty="0">
                <a:solidFill>
                  <a:prstClr val="white"/>
                </a:solidFill>
                <a:latin typeface="Century Gothic" panose="020F0302020204030204"/>
              </a:rPr>
              <a:t>in Platform Profits!</a:t>
            </a:r>
          </a:p>
        </p:txBody>
      </p:sp>
      <p:sp>
        <p:nvSpPr>
          <p:cNvPr id="20" name="TextBox 19"/>
          <p:cNvSpPr txBox="1"/>
          <p:nvPr/>
        </p:nvSpPr>
        <p:spPr>
          <a:xfrm rot="16200000">
            <a:off x="-764388" y="2737585"/>
            <a:ext cx="2480523" cy="248209"/>
          </a:xfrm>
          <a:prstGeom prst="rect">
            <a:avLst/>
          </a:prstGeom>
          <a:noFill/>
        </p:spPr>
        <p:txBody>
          <a:bodyPr wrap="square" rtlCol="0">
            <a:spAutoFit/>
          </a:bodyPr>
          <a:lstStyle/>
          <a:p>
            <a:pPr algn="ctr" defTabSz="257221"/>
            <a:r>
              <a:rPr lang="en-US" sz="1013" dirty="0">
                <a:solidFill>
                  <a:prstClr val="white"/>
                </a:solidFill>
                <a:latin typeface="Century Gothic" panose="020F0302020204030204"/>
              </a:rPr>
              <a:t>Profit</a:t>
            </a:r>
          </a:p>
        </p:txBody>
      </p:sp>
      <p:cxnSp>
        <p:nvCxnSpPr>
          <p:cNvPr id="21" name="Straight Connector 20"/>
          <p:cNvCxnSpPr/>
          <p:nvPr/>
        </p:nvCxnSpPr>
        <p:spPr>
          <a:xfrm>
            <a:off x="599338" y="1585655"/>
            <a:ext cx="0" cy="24866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itle 1"/>
          <p:cNvSpPr txBox="1">
            <a:spLocks/>
          </p:cNvSpPr>
          <p:nvPr/>
        </p:nvSpPr>
        <p:spPr>
          <a:xfrm>
            <a:off x="771015" y="1638061"/>
            <a:ext cx="5310019" cy="1028969"/>
          </a:xfrm>
          <a:prstGeom prst="rect">
            <a:avLst/>
          </a:prstGeom>
          <a:effectLst>
            <a:outerShdw blurRad="25400" dir="17880000">
              <a:srgbClr val="000000">
                <a:alpha val="46000"/>
              </a:srgbClr>
            </a:outerShdw>
          </a:effectLst>
        </p:spPr>
        <p:txBody>
          <a:bodyPr vert="horz" lIns="51448" tIns="25724" rIns="51448" bIns="25724" rtlCol="0" anchor="ctr">
            <a:normAutofit/>
          </a:bodyPr>
          <a:lstStyle>
            <a:lvl1pPr algn="ctr" defTabSz="457063" rtl="0" eaLnBrk="1" latinLnBrk="0" hangingPunct="1">
              <a:spcBef>
                <a:spcPct val="0"/>
              </a:spcBef>
              <a:buNone/>
              <a:defRPr sz="39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257144"/>
            <a:r>
              <a:rPr lang="en-US" sz="225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Century Gothic" panose="020F0302020204030204"/>
              </a:rPr>
              <a:t>Thank You</a:t>
            </a:r>
          </a:p>
        </p:txBody>
      </p:sp>
      <p:sp>
        <p:nvSpPr>
          <p:cNvPr id="5" name="TextBox 4"/>
          <p:cNvSpPr txBox="1"/>
          <p:nvPr/>
        </p:nvSpPr>
        <p:spPr>
          <a:xfrm>
            <a:off x="1" y="4121767"/>
            <a:ext cx="6858000" cy="248209"/>
          </a:xfrm>
          <a:prstGeom prst="rect">
            <a:avLst/>
          </a:prstGeom>
          <a:noFill/>
        </p:spPr>
        <p:txBody>
          <a:bodyPr wrap="square" rtlCol="0">
            <a:spAutoFit/>
          </a:bodyPr>
          <a:lstStyle/>
          <a:p>
            <a:pPr algn="ctr" defTabSz="257221"/>
            <a:r>
              <a:rPr lang="en-US" sz="1013" dirty="0">
                <a:solidFill>
                  <a:prstClr val="white"/>
                </a:solidFill>
                <a:latin typeface="Century Gothic" panose="020F0302020204030204"/>
              </a:rPr>
              <a:t>For more details and the paper, contact </a:t>
            </a:r>
            <a:r>
              <a:rPr lang="en-US" sz="1013" dirty="0">
                <a:solidFill>
                  <a:prstClr val="white"/>
                </a:solidFill>
                <a:latin typeface="Century Gothic" panose="020F0302020204030204"/>
                <a:hlinkClick r:id="rId5"/>
              </a:rPr>
              <a:t>hemantb@gmail.com</a:t>
            </a:r>
            <a:endParaRPr lang="en-US" sz="1013" dirty="0">
              <a:solidFill>
                <a:prstClr val="white"/>
              </a:solidFill>
              <a:latin typeface="Century Gothic" panose="020F0302020204030204"/>
            </a:endParaRPr>
          </a:p>
        </p:txBody>
      </p:sp>
    </p:spTree>
    <p:extLst>
      <p:ext uri="{BB962C8B-B14F-4D97-AF65-F5344CB8AC3E}">
        <p14:creationId xmlns:p14="http://schemas.microsoft.com/office/powerpoint/2010/main" val="1191397665"/>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1" nodeType="after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1000"/>
                                        <p:tgtEl>
                                          <p:spTgt spid="13"/>
                                        </p:tgtEl>
                                      </p:cBhvr>
                                    </p:animEffect>
                                  </p:childTnLst>
                                </p:cTn>
                              </p:par>
                            </p:childTnLst>
                          </p:cTn>
                        </p:par>
                        <p:par>
                          <p:cTn id="8" fill="hold">
                            <p:stCondLst>
                              <p:cond delay="1500"/>
                            </p:stCondLst>
                            <p:childTnLst>
                              <p:par>
                                <p:cTn id="9" presetID="42" presetClass="entr" presetSubtype="0" fill="hold" grpId="1" nodeType="afterEffect">
                                  <p:stCondLst>
                                    <p:cond delay="50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1" presetClass="exit" presetSubtype="0" fill="hold" grpId="0" nodeType="afterEffect">
                                  <p:stCondLst>
                                    <p:cond delay="4500"/>
                                  </p:stCondLst>
                                  <p:childTnLst>
                                    <p:set>
                                      <p:cBhvr>
                                        <p:cTn id="16" dur="1" fill="hold">
                                          <p:stCondLst>
                                            <p:cond delay="0"/>
                                          </p:stCondLst>
                                        </p:cTn>
                                        <p:tgtEl>
                                          <p:spTgt spid="2"/>
                                        </p:tgtEl>
                                        <p:attrNameLst>
                                          <p:attrName>style.visibility</p:attrName>
                                        </p:attrNameLst>
                                      </p:cBhvr>
                                      <p:to>
                                        <p:strVal val="hidden"/>
                                      </p:to>
                                    </p:set>
                                  </p:childTnLst>
                                </p:cTn>
                              </p:par>
                              <p:par>
                                <p:cTn id="17" presetID="1" presetClass="exit" presetSubtype="0" fill="hold" nodeType="withEffect">
                                  <p:stCondLst>
                                    <p:cond delay="4500"/>
                                  </p:stCondLst>
                                  <p:childTnLst>
                                    <p:set>
                                      <p:cBhvr>
                                        <p:cTn id="18" dur="1" fill="hold">
                                          <p:stCondLst>
                                            <p:cond delay="0"/>
                                          </p:stCondLst>
                                        </p:cTn>
                                        <p:tgtEl>
                                          <p:spTgt spid="3"/>
                                        </p:tgtEl>
                                        <p:attrNameLst>
                                          <p:attrName>style.visibility</p:attrName>
                                        </p:attrNameLst>
                                      </p:cBhvr>
                                      <p:to>
                                        <p:strVal val="hidden"/>
                                      </p:to>
                                    </p:set>
                                  </p:childTnLst>
                                </p:cTn>
                              </p:par>
                              <p:par>
                                <p:cTn id="19" presetID="1" presetClass="exit" presetSubtype="0" fill="hold" nodeType="withEffect">
                                  <p:stCondLst>
                                    <p:cond delay="4500"/>
                                  </p:stCondLst>
                                  <p:childTnLst>
                                    <p:set>
                                      <p:cBhvr>
                                        <p:cTn id="20" dur="1" fill="hold">
                                          <p:stCondLst>
                                            <p:cond delay="0"/>
                                          </p:stCondLst>
                                        </p:cTn>
                                        <p:tgtEl>
                                          <p:spTgt spid="4"/>
                                        </p:tgtEl>
                                        <p:attrNameLst>
                                          <p:attrName>style.visibility</p:attrName>
                                        </p:attrNameLst>
                                      </p:cBhvr>
                                      <p:to>
                                        <p:strVal val="hidden"/>
                                      </p:to>
                                    </p:set>
                                  </p:childTnLst>
                                </p:cTn>
                              </p:par>
                              <p:par>
                                <p:cTn id="21" presetID="1" presetClass="exit" presetSubtype="0" fill="hold" nodeType="withEffect">
                                  <p:stCondLst>
                                    <p:cond delay="4500"/>
                                  </p:stCondLst>
                                  <p:childTnLst>
                                    <p:set>
                                      <p:cBhvr>
                                        <p:cTn id="22" dur="1" fill="hold">
                                          <p:stCondLst>
                                            <p:cond delay="0"/>
                                          </p:stCondLst>
                                        </p:cTn>
                                        <p:tgtEl>
                                          <p:spTgt spid="11"/>
                                        </p:tgtEl>
                                        <p:attrNameLst>
                                          <p:attrName>style.visibility</p:attrName>
                                        </p:attrNameLst>
                                      </p:cBhvr>
                                      <p:to>
                                        <p:strVal val="hidden"/>
                                      </p:to>
                                    </p:set>
                                  </p:childTnLst>
                                </p:cTn>
                              </p:par>
                              <p:par>
                                <p:cTn id="23" presetID="1" presetClass="exit" presetSubtype="0" fill="hold" grpId="0" nodeType="withEffect">
                                  <p:stCondLst>
                                    <p:cond delay="4500"/>
                                  </p:stCondLst>
                                  <p:childTnLst>
                                    <p:set>
                                      <p:cBhvr>
                                        <p:cTn id="24" dur="1" fill="hold">
                                          <p:stCondLst>
                                            <p:cond delay="0"/>
                                          </p:stCondLst>
                                        </p:cTn>
                                        <p:tgtEl>
                                          <p:spTgt spid="12"/>
                                        </p:tgtEl>
                                        <p:attrNameLst>
                                          <p:attrName>style.visibility</p:attrName>
                                        </p:attrNameLst>
                                      </p:cBhvr>
                                      <p:to>
                                        <p:strVal val="hidden"/>
                                      </p:to>
                                    </p:set>
                                  </p:childTnLst>
                                </p:cTn>
                              </p:par>
                              <p:par>
                                <p:cTn id="25" presetID="1" presetClass="exit" presetSubtype="0" fill="hold" grpId="0" nodeType="withEffect">
                                  <p:stCondLst>
                                    <p:cond delay="4500"/>
                                  </p:stCondLst>
                                  <p:childTnLst>
                                    <p:set>
                                      <p:cBhvr>
                                        <p:cTn id="26" dur="1" fill="hold">
                                          <p:stCondLst>
                                            <p:cond delay="0"/>
                                          </p:stCondLst>
                                        </p:cTn>
                                        <p:tgtEl>
                                          <p:spTgt spid="13"/>
                                        </p:tgtEl>
                                        <p:attrNameLst>
                                          <p:attrName>style.visibility</p:attrName>
                                        </p:attrNameLst>
                                      </p:cBhvr>
                                      <p:to>
                                        <p:strVal val="hidden"/>
                                      </p:to>
                                    </p:set>
                                  </p:childTnLst>
                                </p:cTn>
                              </p:par>
                              <p:par>
                                <p:cTn id="27" presetID="1" presetClass="exit" presetSubtype="0" fill="hold" grpId="0" nodeType="withEffect">
                                  <p:stCondLst>
                                    <p:cond delay="4500"/>
                                  </p:stCondLst>
                                  <p:childTnLst>
                                    <p:set>
                                      <p:cBhvr>
                                        <p:cTn id="28" dur="1" fill="hold">
                                          <p:stCondLst>
                                            <p:cond delay="0"/>
                                          </p:stCondLst>
                                        </p:cTn>
                                        <p:tgtEl>
                                          <p:spTgt spid="14"/>
                                        </p:tgtEl>
                                        <p:attrNameLst>
                                          <p:attrName>style.visibility</p:attrName>
                                        </p:attrNameLst>
                                      </p:cBhvr>
                                      <p:to>
                                        <p:strVal val="hidden"/>
                                      </p:to>
                                    </p:set>
                                  </p:childTnLst>
                                </p:cTn>
                              </p:par>
                              <p:par>
                                <p:cTn id="29" presetID="1" presetClass="exit" presetSubtype="0" fill="hold" grpId="0" nodeType="withEffect">
                                  <p:stCondLst>
                                    <p:cond delay="4500"/>
                                  </p:stCondLst>
                                  <p:childTnLst>
                                    <p:set>
                                      <p:cBhvr>
                                        <p:cTn id="30" dur="1" fill="hold">
                                          <p:stCondLst>
                                            <p:cond delay="0"/>
                                          </p:stCondLst>
                                        </p:cTn>
                                        <p:tgtEl>
                                          <p:spTgt spid="15"/>
                                        </p:tgtEl>
                                        <p:attrNameLst>
                                          <p:attrName>style.visibility</p:attrName>
                                        </p:attrNameLst>
                                      </p:cBhvr>
                                      <p:to>
                                        <p:strVal val="hidden"/>
                                      </p:to>
                                    </p:set>
                                  </p:childTnLst>
                                </p:cTn>
                              </p:par>
                              <p:par>
                                <p:cTn id="31" presetID="1" presetClass="exit" presetSubtype="0" fill="hold" grpId="0" nodeType="withEffect">
                                  <p:stCondLst>
                                    <p:cond delay="4500"/>
                                  </p:stCondLst>
                                  <p:childTnLst>
                                    <p:set>
                                      <p:cBhvr>
                                        <p:cTn id="32" dur="1" fill="hold">
                                          <p:stCondLst>
                                            <p:cond delay="0"/>
                                          </p:stCondLst>
                                        </p:cTn>
                                        <p:tgtEl>
                                          <p:spTgt spid="16"/>
                                        </p:tgtEl>
                                        <p:attrNameLst>
                                          <p:attrName>style.visibility</p:attrName>
                                        </p:attrNameLst>
                                      </p:cBhvr>
                                      <p:to>
                                        <p:strVal val="hidden"/>
                                      </p:to>
                                    </p:set>
                                  </p:childTnLst>
                                </p:cTn>
                              </p:par>
                              <p:par>
                                <p:cTn id="33" presetID="1" presetClass="exit" presetSubtype="0" fill="hold" grpId="0" nodeType="withEffect">
                                  <p:stCondLst>
                                    <p:cond delay="4500"/>
                                  </p:stCondLst>
                                  <p:childTnLst>
                                    <p:set>
                                      <p:cBhvr>
                                        <p:cTn id="34" dur="1" fill="hold">
                                          <p:stCondLst>
                                            <p:cond delay="0"/>
                                          </p:stCondLst>
                                        </p:cTn>
                                        <p:tgtEl>
                                          <p:spTgt spid="17"/>
                                        </p:tgtEl>
                                        <p:attrNameLst>
                                          <p:attrName>style.visibility</p:attrName>
                                        </p:attrNameLst>
                                      </p:cBhvr>
                                      <p:to>
                                        <p:strVal val="hidden"/>
                                      </p:to>
                                    </p:set>
                                  </p:childTnLst>
                                </p:cTn>
                              </p:par>
                              <p:par>
                                <p:cTn id="35" presetID="1" presetClass="exit" presetSubtype="0" fill="hold" grpId="0" nodeType="withEffect">
                                  <p:stCondLst>
                                    <p:cond delay="4500"/>
                                  </p:stCondLst>
                                  <p:childTnLst>
                                    <p:set>
                                      <p:cBhvr>
                                        <p:cTn id="36" dur="1" fill="hold">
                                          <p:stCondLst>
                                            <p:cond delay="0"/>
                                          </p:stCondLst>
                                        </p:cTn>
                                        <p:tgtEl>
                                          <p:spTgt spid="18"/>
                                        </p:tgtEl>
                                        <p:attrNameLst>
                                          <p:attrName>style.visibility</p:attrName>
                                        </p:attrNameLst>
                                      </p:cBhvr>
                                      <p:to>
                                        <p:strVal val="hidden"/>
                                      </p:to>
                                    </p:set>
                                  </p:childTnLst>
                                </p:cTn>
                              </p:par>
                              <p:par>
                                <p:cTn id="37" presetID="1" presetClass="exit" presetSubtype="0" fill="hold" grpId="0" nodeType="withEffect">
                                  <p:stCondLst>
                                    <p:cond delay="4500"/>
                                  </p:stCondLst>
                                  <p:childTnLst>
                                    <p:set>
                                      <p:cBhvr>
                                        <p:cTn id="38" dur="1" fill="hold">
                                          <p:stCondLst>
                                            <p:cond delay="0"/>
                                          </p:stCondLst>
                                        </p:cTn>
                                        <p:tgtEl>
                                          <p:spTgt spid="19"/>
                                        </p:tgtEl>
                                        <p:attrNameLst>
                                          <p:attrName>style.visibility</p:attrName>
                                        </p:attrNameLst>
                                      </p:cBhvr>
                                      <p:to>
                                        <p:strVal val="hidden"/>
                                      </p:to>
                                    </p:set>
                                  </p:childTnLst>
                                </p:cTn>
                              </p:par>
                              <p:par>
                                <p:cTn id="39" presetID="1" presetClass="exit" presetSubtype="0" fill="hold" grpId="0" nodeType="withEffect">
                                  <p:stCondLst>
                                    <p:cond delay="4500"/>
                                  </p:stCondLst>
                                  <p:childTnLst>
                                    <p:set>
                                      <p:cBhvr>
                                        <p:cTn id="40" dur="1" fill="hold">
                                          <p:stCondLst>
                                            <p:cond delay="0"/>
                                          </p:stCondLst>
                                        </p:cTn>
                                        <p:tgtEl>
                                          <p:spTgt spid="20"/>
                                        </p:tgtEl>
                                        <p:attrNameLst>
                                          <p:attrName>style.visibility</p:attrName>
                                        </p:attrNameLst>
                                      </p:cBhvr>
                                      <p:to>
                                        <p:strVal val="hidden"/>
                                      </p:to>
                                    </p:set>
                                  </p:childTnLst>
                                </p:cTn>
                              </p:par>
                              <p:par>
                                <p:cTn id="41" presetID="1" presetClass="exit" presetSubtype="0" fill="hold" nodeType="withEffect">
                                  <p:stCondLst>
                                    <p:cond delay="4500"/>
                                  </p:stCondLst>
                                  <p:childTnLst>
                                    <p:set>
                                      <p:cBhvr>
                                        <p:cTn id="42" dur="1" fill="hold">
                                          <p:stCondLst>
                                            <p:cond delay="0"/>
                                          </p:stCondLst>
                                        </p:cTn>
                                        <p:tgtEl>
                                          <p:spTgt spid="21"/>
                                        </p:tgtEl>
                                        <p:attrNameLst>
                                          <p:attrName>style.visibility</p:attrName>
                                        </p:attrNameLst>
                                      </p:cBhvr>
                                      <p:to>
                                        <p:strVal val="hidden"/>
                                      </p:to>
                                    </p:set>
                                  </p:childTnLst>
                                </p:cTn>
                              </p:par>
                            </p:childTnLst>
                          </p:cTn>
                        </p:par>
                        <p:par>
                          <p:cTn id="43" fill="hold">
                            <p:stCondLst>
                              <p:cond delay="7500"/>
                            </p:stCondLst>
                            <p:childTnLst>
                              <p:par>
                                <p:cTn id="44" presetID="47" presetClass="entr" presetSubtype="0" fill="hold" grpId="0" nodeType="afterEffect">
                                  <p:stCondLst>
                                    <p:cond delay="100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1000"/>
                                        <p:tgtEl>
                                          <p:spTgt spid="22"/>
                                        </p:tgtEl>
                                      </p:cBhvr>
                                    </p:animEffect>
                                    <p:anim calcmode="lin" valueType="num">
                                      <p:cBhvr>
                                        <p:cTn id="47" dur="1000" fill="hold"/>
                                        <p:tgtEl>
                                          <p:spTgt spid="22"/>
                                        </p:tgtEl>
                                        <p:attrNameLst>
                                          <p:attrName>ppt_x</p:attrName>
                                        </p:attrNameLst>
                                      </p:cBhvr>
                                      <p:tavLst>
                                        <p:tav tm="0">
                                          <p:val>
                                            <p:strVal val="#ppt_x"/>
                                          </p:val>
                                        </p:tav>
                                        <p:tav tm="100000">
                                          <p:val>
                                            <p:strVal val="#ppt_x"/>
                                          </p:val>
                                        </p:tav>
                                      </p:tavLst>
                                    </p:anim>
                                    <p:anim calcmode="lin" valueType="num">
                                      <p:cBhvr>
                                        <p:cTn id="48" dur="1000" fill="hold"/>
                                        <p:tgtEl>
                                          <p:spTgt spid="22"/>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100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1000"/>
                                        <p:tgtEl>
                                          <p:spTgt spid="5"/>
                                        </p:tgtEl>
                                      </p:cBhvr>
                                    </p:animEffect>
                                    <p:anim calcmode="lin" valueType="num">
                                      <p:cBhvr>
                                        <p:cTn id="52" dur="1000" fill="hold"/>
                                        <p:tgtEl>
                                          <p:spTgt spid="5"/>
                                        </p:tgtEl>
                                        <p:attrNameLst>
                                          <p:attrName>ppt_x</p:attrName>
                                        </p:attrNameLst>
                                      </p:cBhvr>
                                      <p:tavLst>
                                        <p:tav tm="0">
                                          <p:val>
                                            <p:strVal val="#ppt_x"/>
                                          </p:val>
                                        </p:tav>
                                        <p:tav tm="100000">
                                          <p:val>
                                            <p:strVal val="#ppt_x"/>
                                          </p:val>
                                        </p:tav>
                                      </p:tavLst>
                                    </p:anim>
                                    <p:anim calcmode="lin" valueType="num">
                                      <p:cBhvr>
                                        <p:cTn id="5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animBg="1"/>
      <p:bldP spid="13" grpId="1" animBg="1"/>
      <p:bldP spid="14" grpId="0" animBg="1"/>
      <p:bldP spid="15" grpId="0" animBg="1"/>
      <p:bldP spid="16" grpId="0"/>
      <p:bldP spid="17" grpId="0"/>
      <p:bldP spid="18" grpId="0"/>
      <p:bldP spid="18" grpId="1"/>
      <p:bldP spid="19" grpId="0"/>
      <p:bldP spid="20" grpId="0"/>
      <p:bldP spid="22" grpId="0"/>
      <p:bldP spid="5"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itle 1"/>
          <p:cNvSpPr txBox="1">
            <a:spLocks noGrp="1"/>
          </p:cNvSpPr>
          <p:nvPr>
            <p:ph type="title"/>
          </p:nvPr>
        </p:nvSpPr>
        <p:spPr>
          <a:xfrm>
            <a:off x="242455" y="1314450"/>
            <a:ext cx="6615545" cy="1159669"/>
          </a:xfrm>
          <a:prstGeom prst="rect">
            <a:avLst/>
          </a:prstGeom>
        </p:spPr>
        <p:txBody>
          <a:bodyPr>
            <a:normAutofit fontScale="90000"/>
          </a:bodyPr>
          <a:lstStyle>
            <a:lvl1pPr>
              <a:defRPr sz="3200">
                <a:latin typeface="Britannic Bold"/>
                <a:ea typeface="Britannic Bold"/>
                <a:cs typeface="Britannic Bold"/>
                <a:sym typeface="Britannic Bold"/>
              </a:defRPr>
            </a:lvl1pPr>
          </a:lstStyle>
          <a:p>
            <a:r>
              <a:t>Value CO-creation and CAPTURE in CREATIVE INDUSTRIES: The U.S. Home Video Game Market</a:t>
            </a:r>
          </a:p>
        </p:txBody>
      </p:sp>
      <p:sp>
        <p:nvSpPr>
          <p:cNvPr id="206" name="Subtitle 2"/>
          <p:cNvSpPr txBox="1">
            <a:spLocks noGrp="1"/>
          </p:cNvSpPr>
          <p:nvPr>
            <p:ph type="body" sz="half" idx="1"/>
          </p:nvPr>
        </p:nvSpPr>
        <p:spPr>
          <a:xfrm>
            <a:off x="398319" y="2624853"/>
            <a:ext cx="6303818" cy="2000251"/>
          </a:xfrm>
          <a:prstGeom prst="rect">
            <a:avLst/>
          </a:prstGeom>
        </p:spPr>
        <p:txBody>
          <a:bodyPr>
            <a:normAutofit fontScale="85000" lnSpcReduction="10000"/>
          </a:bodyPr>
          <a:lstStyle/>
          <a:p>
            <a:pPr>
              <a:spcBef>
                <a:spcPts val="300"/>
              </a:spcBef>
              <a:defRPr sz="2000" b="1"/>
            </a:pPr>
            <a:r>
              <a:t>Carmelo Cennamo</a:t>
            </a:r>
          </a:p>
          <a:p>
            <a:pPr>
              <a:spcBef>
                <a:spcPts val="300"/>
              </a:spcBef>
              <a:defRPr sz="2000"/>
            </a:pPr>
            <a:r>
              <a:t>Bocconi University</a:t>
            </a:r>
          </a:p>
          <a:p>
            <a:pPr>
              <a:defRPr sz="2000"/>
            </a:pPr>
            <a:endParaRPr/>
          </a:p>
          <a:p>
            <a:pPr>
              <a:spcBef>
                <a:spcPts val="300"/>
              </a:spcBef>
              <a:defRPr sz="2000" i="1"/>
            </a:pPr>
            <a:r>
              <a:t>Joint with </a:t>
            </a:r>
            <a:r>
              <a:rPr b="1"/>
              <a:t>Feng Zhu</a:t>
            </a:r>
            <a:r>
              <a:t> (Harvard U.) and </a:t>
            </a:r>
            <a:r>
              <a:rPr b="1"/>
              <a:t>Yuan Gu</a:t>
            </a:r>
            <a:r>
              <a:t> (Harvard U.)</a:t>
            </a:r>
          </a:p>
          <a:p>
            <a:pPr>
              <a:defRPr sz="1800"/>
            </a:pPr>
            <a:endParaRPr/>
          </a:p>
          <a:p>
            <a:pPr>
              <a:spcBef>
                <a:spcPts val="300"/>
              </a:spcBef>
              <a:defRPr sz="1800" b="1"/>
            </a:pPr>
            <a:endParaRPr/>
          </a:p>
          <a:p>
            <a:pPr>
              <a:spcBef>
                <a:spcPts val="300"/>
              </a:spcBef>
              <a:defRPr sz="1800" b="1"/>
            </a:pPr>
            <a:r>
              <a:t>Platform Strategy Symposium 2017</a:t>
            </a:r>
          </a:p>
        </p:txBody>
      </p:sp>
      <p:sp>
        <p:nvSpPr>
          <p:cNvPr id="207" name="Rectangle 3"/>
          <p:cNvSpPr txBox="1"/>
          <p:nvPr/>
        </p:nvSpPr>
        <p:spPr>
          <a:xfrm>
            <a:off x="2872237" y="2398625"/>
            <a:ext cx="1042591" cy="369332"/>
          </a:xfrm>
          <a:prstGeom prst="rect">
            <a:avLst/>
          </a:prstGeom>
          <a:ln w="12700">
            <a:miter lim="400000"/>
          </a:ln>
          <a:extLst>
            <a:ext uri="{C572A759-6A51-4108-AA02-DFA0A04FC94B}">
              <ma14:wrappingTextBoxFlag xmlns="" xmlns:ma14="http://schemas.microsoft.com/office/mac/drawingml/2011/main" val="1"/>
            </a:ext>
          </a:extLst>
        </p:spPr>
        <p:txBody>
          <a:bodyPr wrap="none" lIns="34289" rIns="34289">
            <a:spAutoFit/>
          </a:bodyPr>
          <a:lstStyle>
            <a:lvl1pPr>
              <a:defRPr>
                <a:latin typeface="Times New Roman"/>
                <a:ea typeface="Times New Roman"/>
                <a:cs typeface="Times New Roman"/>
                <a:sym typeface="Times New Roman"/>
              </a:defRPr>
            </a:lvl1pPr>
          </a:lstStyle>
          <a:p>
            <a:pPr marR="30956" indent="30956" defTabSz="685800" hangingPunct="0"/>
            <a:r>
              <a:rPr kern="0">
                <a:solidFill>
                  <a:srgbClr val="FFFFFF"/>
                </a:solidFill>
                <a:uFill>
                  <a:solidFill>
                    <a:srgbClr val="FFFFFF"/>
                  </a:solidFill>
                </a:uFill>
              </a:rPr>
              <a:t>JAGUAR</a:t>
            </a:r>
          </a:p>
        </p:txBody>
      </p:sp>
    </p:spTree>
    <p:extLst>
      <p:ext uri="{BB962C8B-B14F-4D97-AF65-F5344CB8AC3E}">
        <p14:creationId xmlns:p14="http://schemas.microsoft.com/office/powerpoint/2010/main" val="1621390294"/>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Picture 3" descr="Picture 3"/>
          <p:cNvPicPr>
            <a:picLocks noChangeAspect="1"/>
          </p:cNvPicPr>
          <p:nvPr/>
        </p:nvPicPr>
        <p:blipFill>
          <a:blip r:embed="rId3">
            <a:extLst/>
          </a:blip>
          <a:stretch>
            <a:fillRect/>
          </a:stretch>
        </p:blipFill>
        <p:spPr>
          <a:xfrm>
            <a:off x="-46684" y="789172"/>
            <a:ext cx="4611934" cy="4458804"/>
          </a:xfrm>
          <a:prstGeom prst="rect">
            <a:avLst/>
          </a:prstGeom>
          <a:ln w="12700">
            <a:miter lim="400000"/>
          </a:ln>
        </p:spPr>
      </p:pic>
      <p:sp>
        <p:nvSpPr>
          <p:cNvPr id="210" name="Title 1"/>
          <p:cNvSpPr txBox="1">
            <a:spLocks noGrp="1"/>
          </p:cNvSpPr>
          <p:nvPr>
            <p:ph type="title"/>
          </p:nvPr>
        </p:nvSpPr>
        <p:spPr>
          <a:xfrm>
            <a:off x="0" y="228600"/>
            <a:ext cx="6172200" cy="742950"/>
          </a:xfrm>
          <a:prstGeom prst="rect">
            <a:avLst/>
          </a:prstGeom>
        </p:spPr>
        <p:txBody>
          <a:bodyPr/>
          <a:lstStyle/>
          <a:p>
            <a:r>
              <a:t>Value in The Age of Platforms</a:t>
            </a:r>
          </a:p>
        </p:txBody>
      </p:sp>
      <p:sp>
        <p:nvSpPr>
          <p:cNvPr id="211" name="Apple’s App Store"/>
          <p:cNvSpPr txBox="1"/>
          <p:nvPr/>
        </p:nvSpPr>
        <p:spPr>
          <a:xfrm>
            <a:off x="4556118" y="1988990"/>
            <a:ext cx="1987724" cy="353943"/>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ctr">
            <a:spAutoFit/>
          </a:bodyPr>
          <a:lstStyle>
            <a:lvl1pPr marR="0" indent="0">
              <a:spcBef>
                <a:spcPts val="500"/>
              </a:spcBef>
              <a:buClr>
                <a:srgbClr val="93A299"/>
              </a:buClr>
              <a:buFont typeface="Arial"/>
              <a:defRPr>
                <a:solidFill>
                  <a:srgbClr val="292934"/>
                </a:solidFill>
                <a:uFillTx/>
              </a:defRPr>
            </a:lvl1pPr>
          </a:lstStyle>
          <a:p>
            <a:pPr defTabSz="685800" hangingPunct="0">
              <a:spcBef>
                <a:spcPts val="375"/>
              </a:spcBef>
            </a:pPr>
            <a:r>
              <a:rPr kern="0">
                <a:latin typeface="Arial"/>
                <a:cs typeface="Arial"/>
                <a:sym typeface="Arial"/>
              </a:rPr>
              <a:t>Apple’s App Store </a:t>
            </a:r>
          </a:p>
        </p:txBody>
      </p:sp>
      <p:sp>
        <p:nvSpPr>
          <p:cNvPr id="212" name="1.4 million apps in 2014"/>
          <p:cNvSpPr txBox="1"/>
          <p:nvPr/>
        </p:nvSpPr>
        <p:spPr>
          <a:xfrm>
            <a:off x="4293529" y="2670050"/>
            <a:ext cx="2500685" cy="353943"/>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ctr">
            <a:spAutoFit/>
          </a:bodyPr>
          <a:lstStyle>
            <a:lvl1pPr marR="0" indent="0">
              <a:spcBef>
                <a:spcPts val="500"/>
              </a:spcBef>
              <a:buClr>
                <a:srgbClr val="93A299"/>
              </a:buClr>
              <a:buFont typeface="Arial"/>
              <a:defRPr>
                <a:solidFill>
                  <a:srgbClr val="292934"/>
                </a:solidFill>
                <a:uFillTx/>
              </a:defRPr>
            </a:lvl1pPr>
          </a:lstStyle>
          <a:p>
            <a:pPr defTabSz="685800" hangingPunct="0">
              <a:spcBef>
                <a:spcPts val="375"/>
              </a:spcBef>
            </a:pPr>
            <a:r>
              <a:rPr kern="0">
                <a:latin typeface="Arial"/>
                <a:cs typeface="Arial"/>
                <a:sym typeface="Arial"/>
              </a:rPr>
              <a:t>1.4 million apps in 2014</a:t>
            </a:r>
          </a:p>
        </p:txBody>
      </p:sp>
      <p:sp>
        <p:nvSpPr>
          <p:cNvPr id="213" name="$5 billion revenue for Apple…"/>
          <p:cNvSpPr txBox="1"/>
          <p:nvPr/>
        </p:nvSpPr>
        <p:spPr>
          <a:xfrm>
            <a:off x="3676455" y="3344381"/>
            <a:ext cx="3104663" cy="1010533"/>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p>
            <a:pPr defTabSz="685800" hangingPunct="0">
              <a:spcBef>
                <a:spcPts val="375"/>
              </a:spcBef>
              <a:buClr>
                <a:srgbClr val="93A299"/>
              </a:buClr>
              <a:defRPr>
                <a:solidFill>
                  <a:srgbClr val="292934"/>
                </a:solidFill>
                <a:uFillTx/>
              </a:defRPr>
            </a:pPr>
            <a:r>
              <a:rPr kern="0">
                <a:solidFill>
                  <a:srgbClr val="292934"/>
                </a:solidFill>
                <a:latin typeface="Arial"/>
                <a:cs typeface="Arial"/>
                <a:sym typeface="Arial"/>
              </a:rPr>
              <a:t> $5 billion revenue for Apple </a:t>
            </a:r>
          </a:p>
          <a:p>
            <a:pPr defTabSz="685800" hangingPunct="0">
              <a:spcBef>
                <a:spcPts val="375"/>
              </a:spcBef>
              <a:buClr>
                <a:srgbClr val="93A299"/>
              </a:buClr>
              <a:defRPr>
                <a:solidFill>
                  <a:srgbClr val="292934"/>
                </a:solidFill>
                <a:uFillTx/>
              </a:defRPr>
            </a:pPr>
            <a:endParaRPr kern="0">
              <a:solidFill>
                <a:srgbClr val="292934"/>
              </a:solidFill>
              <a:latin typeface="Arial"/>
              <a:cs typeface="Arial"/>
              <a:sym typeface="Arial"/>
            </a:endParaRPr>
          </a:p>
          <a:p>
            <a:pPr defTabSz="685800" hangingPunct="0">
              <a:spcBef>
                <a:spcPts val="375"/>
              </a:spcBef>
              <a:buClr>
                <a:srgbClr val="93A299"/>
              </a:buClr>
              <a:defRPr>
                <a:solidFill>
                  <a:srgbClr val="292934"/>
                </a:solidFill>
                <a:uFillTx/>
              </a:defRPr>
            </a:pPr>
            <a:r>
              <a:rPr kern="0">
                <a:solidFill>
                  <a:srgbClr val="292934"/>
                </a:solidFill>
                <a:latin typeface="Arial"/>
                <a:cs typeface="Arial"/>
                <a:sym typeface="Arial"/>
              </a:rPr>
              <a:t>$10 billion for app developers</a:t>
            </a:r>
          </a:p>
        </p:txBody>
      </p:sp>
    </p:spTree>
    <p:extLst>
      <p:ext uri="{BB962C8B-B14F-4D97-AF65-F5344CB8AC3E}">
        <p14:creationId xmlns:p14="http://schemas.microsoft.com/office/powerpoint/2010/main" val="2291678341"/>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fill="hold"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pasted-image.tiff" descr="pasted-image.tiff"/>
          <p:cNvPicPr>
            <a:picLocks noChangeAspect="1"/>
          </p:cNvPicPr>
          <p:nvPr/>
        </p:nvPicPr>
        <p:blipFill>
          <a:blip r:embed="rId3">
            <a:extLst/>
          </a:blip>
          <a:stretch>
            <a:fillRect/>
          </a:stretch>
        </p:blipFill>
        <p:spPr>
          <a:xfrm>
            <a:off x="890840" y="576122"/>
            <a:ext cx="5076320" cy="3991256"/>
          </a:xfrm>
          <a:prstGeom prst="rect">
            <a:avLst/>
          </a:prstGeom>
          <a:ln w="12700">
            <a:miter lim="400000"/>
          </a:ln>
        </p:spPr>
      </p:pic>
      <p:sp>
        <p:nvSpPr>
          <p:cNvPr id="218" name="Title 1"/>
          <p:cNvSpPr txBox="1">
            <a:spLocks noGrp="1"/>
          </p:cNvSpPr>
          <p:nvPr>
            <p:ph type="title"/>
          </p:nvPr>
        </p:nvSpPr>
        <p:spPr>
          <a:xfrm>
            <a:off x="0" y="228600"/>
            <a:ext cx="6172200" cy="742950"/>
          </a:xfrm>
          <a:prstGeom prst="rect">
            <a:avLst/>
          </a:prstGeom>
        </p:spPr>
        <p:txBody>
          <a:bodyPr/>
          <a:lstStyle/>
          <a:p>
            <a:r>
              <a:t>Value in The Age of Platforms</a:t>
            </a:r>
          </a:p>
        </p:txBody>
      </p:sp>
      <p:sp>
        <p:nvSpPr>
          <p:cNvPr id="219" name="Complementors are under constant threat of platform’s entry in their segment"/>
          <p:cNvSpPr txBox="1"/>
          <p:nvPr/>
        </p:nvSpPr>
        <p:spPr>
          <a:xfrm>
            <a:off x="101993" y="4368543"/>
            <a:ext cx="6654014" cy="723275"/>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marR="0" indent="0" algn="ctr">
              <a:spcBef>
                <a:spcPts val="600"/>
              </a:spcBef>
              <a:buClr>
                <a:srgbClr val="93A299"/>
              </a:buClr>
              <a:buFont typeface="Arial"/>
              <a:defRPr sz="2800" b="1">
                <a:solidFill>
                  <a:srgbClr val="292934"/>
                </a:solidFill>
                <a:uFillTx/>
              </a:defRPr>
            </a:lvl1pPr>
          </a:lstStyle>
          <a:p>
            <a:pPr defTabSz="685800" hangingPunct="0">
              <a:spcBef>
                <a:spcPts val="450"/>
              </a:spcBef>
              <a:defRPr b="0"/>
            </a:pPr>
            <a:r>
              <a:rPr sz="2100" kern="0">
                <a:latin typeface="Arial"/>
                <a:cs typeface="Arial"/>
                <a:sym typeface="Arial"/>
              </a:rPr>
              <a:t>Complementors are under constant threat of platform’s entry in their segment </a:t>
            </a:r>
          </a:p>
        </p:txBody>
      </p:sp>
    </p:spTree>
    <p:extLst>
      <p:ext uri="{BB962C8B-B14F-4D97-AF65-F5344CB8AC3E}">
        <p14:creationId xmlns:p14="http://schemas.microsoft.com/office/powerpoint/2010/main" val="244093120"/>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Title 1"/>
          <p:cNvSpPr txBox="1">
            <a:spLocks noGrp="1"/>
          </p:cNvSpPr>
          <p:nvPr>
            <p:ph type="title"/>
          </p:nvPr>
        </p:nvSpPr>
        <p:spPr>
          <a:prstGeom prst="rect">
            <a:avLst/>
          </a:prstGeom>
        </p:spPr>
        <p:txBody>
          <a:bodyPr/>
          <a:lstStyle/>
          <a:p>
            <a:r>
              <a:t>Research Question</a:t>
            </a:r>
          </a:p>
        </p:txBody>
      </p:sp>
      <p:sp>
        <p:nvSpPr>
          <p:cNvPr id="224" name="Content Placeholder 2"/>
          <p:cNvSpPr txBox="1">
            <a:spLocks noGrp="1"/>
          </p:cNvSpPr>
          <p:nvPr>
            <p:ph type="body" idx="1"/>
          </p:nvPr>
        </p:nvSpPr>
        <p:spPr>
          <a:xfrm>
            <a:off x="206086" y="1521255"/>
            <a:ext cx="6445829" cy="2428936"/>
          </a:xfrm>
          <a:prstGeom prst="rect">
            <a:avLst/>
          </a:prstGeom>
        </p:spPr>
        <p:txBody>
          <a:bodyPr>
            <a:normAutofit fontScale="92500"/>
          </a:bodyPr>
          <a:lstStyle/>
          <a:p>
            <a:pPr marL="0" indent="0" defTabSz="466343">
              <a:spcBef>
                <a:spcPts val="225"/>
              </a:spcBef>
              <a:buSzTx/>
              <a:buNone/>
              <a:defRPr sz="3264" i="1"/>
            </a:pPr>
            <a:endParaRPr i="0"/>
          </a:p>
          <a:p>
            <a:pPr marL="0" indent="0" defTabSz="466343">
              <a:spcBef>
                <a:spcPts val="225"/>
              </a:spcBef>
              <a:buSzTx/>
              <a:buNone/>
              <a:defRPr sz="3264" i="1"/>
            </a:pPr>
            <a:r>
              <a:rPr b="1">
                <a:solidFill>
                  <a:schemeClr val="accent1">
                    <a:satOff val="-36923"/>
                    <a:lumOff val="15441"/>
                  </a:schemeClr>
                </a:solidFill>
              </a:rPr>
              <a:t>How</a:t>
            </a:r>
            <a:r>
              <a:t> </a:t>
            </a:r>
            <a:r>
              <a:rPr b="1"/>
              <a:t>does </a:t>
            </a:r>
            <a:r>
              <a:rPr b="1">
                <a:solidFill>
                  <a:schemeClr val="accent1">
                    <a:satOff val="-36923"/>
                    <a:lumOff val="15441"/>
                  </a:schemeClr>
                </a:solidFill>
              </a:rPr>
              <a:t>direct competition</a:t>
            </a:r>
            <a:r>
              <a:rPr b="1"/>
              <a:t> from platform owners affect complementors’ ability to </a:t>
            </a:r>
            <a:r>
              <a:rPr b="1">
                <a:solidFill>
                  <a:schemeClr val="accent1">
                    <a:satOff val="-36923"/>
                    <a:lumOff val="15441"/>
                  </a:schemeClr>
                </a:solidFill>
              </a:rPr>
              <a:t>capture value</a:t>
            </a:r>
            <a:r>
              <a:rPr b="1"/>
              <a:t> in </a:t>
            </a:r>
            <a:r>
              <a:rPr b="1">
                <a:solidFill>
                  <a:schemeClr val="accent1">
                    <a:satOff val="-36923"/>
                    <a:lumOff val="15441"/>
                  </a:schemeClr>
                </a:solidFill>
              </a:rPr>
              <a:t>creative industries</a:t>
            </a:r>
            <a:r>
              <a:rPr b="1"/>
              <a:t>?</a:t>
            </a:r>
          </a:p>
          <a:p>
            <a:pPr marL="0" indent="0" defTabSz="466343">
              <a:spcBef>
                <a:spcPts val="225"/>
              </a:spcBef>
              <a:buSzTx/>
              <a:buNone/>
              <a:defRPr sz="3264" i="1"/>
            </a:pPr>
            <a:endParaRPr b="1"/>
          </a:p>
        </p:txBody>
      </p:sp>
    </p:spTree>
    <p:extLst>
      <p:ext uri="{BB962C8B-B14F-4D97-AF65-F5344CB8AC3E}">
        <p14:creationId xmlns:p14="http://schemas.microsoft.com/office/powerpoint/2010/main" val="29927155"/>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fill="hold"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Title 1"/>
          <p:cNvSpPr txBox="1">
            <a:spLocks noGrp="1"/>
          </p:cNvSpPr>
          <p:nvPr>
            <p:ph type="title"/>
          </p:nvPr>
        </p:nvSpPr>
        <p:spPr>
          <a:xfrm>
            <a:off x="137600" y="400050"/>
            <a:ext cx="6582800" cy="742950"/>
          </a:xfrm>
          <a:prstGeom prst="rect">
            <a:avLst/>
          </a:prstGeom>
        </p:spPr>
        <p:txBody>
          <a:bodyPr>
            <a:normAutofit fontScale="90000"/>
          </a:bodyPr>
          <a:lstStyle>
            <a:lvl1pPr defTabSz="713231">
              <a:defRPr sz="3120" spc="-78"/>
            </a:lvl1pPr>
          </a:lstStyle>
          <a:p>
            <a:r>
              <a:t>Creative Industries: Relevance for Platform Strategy</a:t>
            </a:r>
          </a:p>
        </p:txBody>
      </p:sp>
      <p:grpSp>
        <p:nvGrpSpPr>
          <p:cNvPr id="229" name="Content gets obsolete shortly"/>
          <p:cNvGrpSpPr/>
          <p:nvPr/>
        </p:nvGrpSpPr>
        <p:grpSpPr>
          <a:xfrm>
            <a:off x="4277885" y="1405701"/>
            <a:ext cx="2182529" cy="640847"/>
            <a:chOff x="0" y="-1"/>
            <a:chExt cx="2910037" cy="854461"/>
          </a:xfrm>
        </p:grpSpPr>
        <p:sp>
          <p:nvSpPr>
            <p:cNvPr id="228" name="Content gets obsolete shortly"/>
            <p:cNvSpPr txBox="1"/>
            <p:nvPr/>
          </p:nvSpPr>
          <p:spPr>
            <a:xfrm>
              <a:off x="25400" y="37382"/>
              <a:ext cx="2859237" cy="779698"/>
            </a:xfrm>
            <a:prstGeom prst="rect">
              <a:avLst/>
            </a:prstGeom>
            <a:noFill/>
            <a:ln>
              <a:noFill/>
            </a:ln>
            <a:effectLst/>
            <a:extLst>
              <a:ext uri="{C572A759-6A51-4108-AA02-DFA0A04FC94B}">
                <ma14:wrappingTextBoxFlag xmlns="" xmlns:ma14="http://schemas.microsoft.com/office/mac/drawingml/2011/main" val="1"/>
              </a:ext>
            </a:extLst>
          </p:spPr>
          <p:txBody>
            <a:bodyPr wrap="square" lIns="38100" tIns="38100" rIns="38100" bIns="38100" numCol="1" anchor="ctr">
              <a:spAutoFit/>
            </a:bodyPr>
            <a:lstStyle/>
            <a:p>
              <a:pPr algn="ctr" defTabSz="685800" hangingPunct="0">
                <a:spcBef>
                  <a:spcPts val="375"/>
                </a:spcBef>
                <a:buClr>
                  <a:srgbClr val="93A299"/>
                </a:buClr>
                <a:defRPr sz="2200">
                  <a:solidFill>
                    <a:srgbClr val="292934"/>
                  </a:solidFill>
                  <a:uFillTx/>
                </a:defRPr>
              </a:pPr>
              <a:r>
                <a:rPr sz="1650" kern="0">
                  <a:solidFill>
                    <a:srgbClr val="292934"/>
                  </a:solidFill>
                  <a:latin typeface="Arial"/>
                  <a:cs typeface="Arial"/>
                  <a:sym typeface="Arial"/>
                </a:rPr>
                <a:t>Content gets </a:t>
              </a:r>
              <a:r>
                <a:rPr sz="1650" b="1" kern="0">
                  <a:solidFill>
                    <a:srgbClr val="0365C0">
                      <a:satOff val="-36923"/>
                      <a:lumOff val="15441"/>
                    </a:srgbClr>
                  </a:solidFill>
                  <a:latin typeface="Arial"/>
                  <a:cs typeface="Arial"/>
                  <a:sym typeface="Arial"/>
                </a:rPr>
                <a:t>obsolete</a:t>
              </a:r>
              <a:r>
                <a:rPr sz="1650" kern="0">
                  <a:solidFill>
                    <a:srgbClr val="292934"/>
                  </a:solidFill>
                  <a:latin typeface="Arial"/>
                  <a:cs typeface="Arial"/>
                  <a:sym typeface="Arial"/>
                </a:rPr>
                <a:t> shortly</a:t>
              </a:r>
            </a:p>
          </p:txBody>
        </p:sp>
        <p:pic>
          <p:nvPicPr>
            <p:cNvPr id="227" name="Content gets obsolete shortly" descr="Content gets obsolete shortly"/>
            <p:cNvPicPr>
              <a:picLocks/>
            </p:cNvPicPr>
            <p:nvPr/>
          </p:nvPicPr>
          <p:blipFill>
            <a:blip r:embed="rId2">
              <a:extLst/>
            </a:blip>
            <a:stretch>
              <a:fillRect/>
            </a:stretch>
          </p:blipFill>
          <p:spPr>
            <a:xfrm>
              <a:off x="0" y="-1"/>
              <a:ext cx="2910037" cy="854461"/>
            </a:xfrm>
            <a:prstGeom prst="rect">
              <a:avLst/>
            </a:prstGeom>
            <a:effectLst/>
          </p:spPr>
        </p:pic>
      </p:grpSp>
      <p:grpSp>
        <p:nvGrpSpPr>
          <p:cNvPr id="232" name="Consumers want variety/blockbusters"/>
          <p:cNvGrpSpPr/>
          <p:nvPr/>
        </p:nvGrpSpPr>
        <p:grpSpPr>
          <a:xfrm>
            <a:off x="519172" y="1405701"/>
            <a:ext cx="2242790" cy="640847"/>
            <a:chOff x="-1" y="-1"/>
            <a:chExt cx="2990386" cy="854461"/>
          </a:xfrm>
        </p:grpSpPr>
        <p:sp>
          <p:nvSpPr>
            <p:cNvPr id="231" name="Consumers want variety/blockbusters"/>
            <p:cNvSpPr txBox="1"/>
            <p:nvPr/>
          </p:nvSpPr>
          <p:spPr>
            <a:xfrm>
              <a:off x="25400" y="37382"/>
              <a:ext cx="2939585" cy="779698"/>
            </a:xfrm>
            <a:prstGeom prst="rect">
              <a:avLst/>
            </a:prstGeom>
            <a:noFill/>
            <a:ln>
              <a:noFill/>
            </a:ln>
            <a:effectLst/>
            <a:extLst>
              <a:ext uri="{C572A759-6A51-4108-AA02-DFA0A04FC94B}">
                <ma14:wrappingTextBoxFlag xmlns="" xmlns:ma14="http://schemas.microsoft.com/office/mac/drawingml/2011/main" val="1"/>
              </a:ext>
            </a:extLst>
          </p:spPr>
          <p:txBody>
            <a:bodyPr wrap="square" lIns="38100" tIns="38100" rIns="38100" bIns="38100" numCol="1" anchor="ctr">
              <a:spAutoFit/>
            </a:bodyPr>
            <a:lstStyle/>
            <a:p>
              <a:pPr algn="ctr" defTabSz="685800" hangingPunct="0">
                <a:spcBef>
                  <a:spcPts val="375"/>
                </a:spcBef>
                <a:buClr>
                  <a:srgbClr val="93A299"/>
                </a:buClr>
                <a:defRPr sz="2200">
                  <a:solidFill>
                    <a:srgbClr val="292934"/>
                  </a:solidFill>
                  <a:uFillTx/>
                </a:defRPr>
              </a:pPr>
              <a:r>
                <a:rPr sz="1650" kern="0">
                  <a:solidFill>
                    <a:srgbClr val="292934"/>
                  </a:solidFill>
                  <a:latin typeface="Arial"/>
                  <a:cs typeface="Arial"/>
                  <a:sym typeface="Arial"/>
                </a:rPr>
                <a:t>Consumers want </a:t>
              </a:r>
              <a:r>
                <a:rPr sz="1650" b="1" kern="0">
                  <a:solidFill>
                    <a:srgbClr val="0365C0">
                      <a:satOff val="-36923"/>
                      <a:lumOff val="15441"/>
                    </a:srgbClr>
                  </a:solidFill>
                  <a:latin typeface="Arial"/>
                  <a:cs typeface="Arial"/>
                  <a:sym typeface="Arial"/>
                </a:rPr>
                <a:t>variety/blockbusters</a:t>
              </a:r>
              <a:r>
                <a:rPr sz="1650" kern="0">
                  <a:solidFill>
                    <a:srgbClr val="292934"/>
                  </a:solidFill>
                  <a:latin typeface="Arial"/>
                  <a:cs typeface="Arial"/>
                  <a:sym typeface="Arial"/>
                </a:rPr>
                <a:t> </a:t>
              </a:r>
            </a:p>
          </p:txBody>
        </p:sp>
        <p:pic>
          <p:nvPicPr>
            <p:cNvPr id="230" name="Consumers want variety/blockbusters" descr="Consumers want variety/blockbusters"/>
            <p:cNvPicPr>
              <a:picLocks/>
            </p:cNvPicPr>
            <p:nvPr/>
          </p:nvPicPr>
          <p:blipFill>
            <a:blip r:embed="rId3">
              <a:extLst/>
            </a:blip>
            <a:stretch>
              <a:fillRect/>
            </a:stretch>
          </p:blipFill>
          <p:spPr>
            <a:xfrm>
              <a:off x="-1" y="-1"/>
              <a:ext cx="2990386" cy="854461"/>
            </a:xfrm>
            <a:prstGeom prst="rect">
              <a:avLst/>
            </a:prstGeom>
            <a:effectLst/>
          </p:spPr>
        </p:pic>
      </p:grpSp>
      <p:grpSp>
        <p:nvGrpSpPr>
          <p:cNvPr id="235" name="More opportunities for complementors to capture value"/>
          <p:cNvGrpSpPr/>
          <p:nvPr/>
        </p:nvGrpSpPr>
        <p:grpSpPr>
          <a:xfrm>
            <a:off x="693055" y="3831121"/>
            <a:ext cx="5471891" cy="393197"/>
            <a:chOff x="0" y="0"/>
            <a:chExt cx="7295853" cy="524260"/>
          </a:xfrm>
        </p:grpSpPr>
        <p:sp>
          <p:nvSpPr>
            <p:cNvPr id="234" name="More opportunities for complementors to capture value"/>
            <p:cNvSpPr txBox="1"/>
            <p:nvPr/>
          </p:nvSpPr>
          <p:spPr>
            <a:xfrm>
              <a:off x="25400" y="41558"/>
              <a:ext cx="7249846" cy="441144"/>
            </a:xfrm>
            <a:prstGeom prst="rect">
              <a:avLst/>
            </a:prstGeom>
            <a:noFill/>
            <a:ln>
              <a:noFill/>
            </a:ln>
            <a:effectLst/>
            <a:extLst>
              <a:ext uri="{C572A759-6A51-4108-AA02-DFA0A04FC94B}">
                <ma14:wrappingTextBoxFlag xmlns="" xmlns:ma14="http://schemas.microsoft.com/office/mac/drawingml/2011/main" val="1"/>
              </a:ext>
            </a:extLst>
          </p:spPr>
          <p:txBody>
            <a:bodyPr wrap="none" lIns="38100" tIns="38100" rIns="38100" bIns="38100" numCol="1" anchor="ctr">
              <a:spAutoFit/>
            </a:bodyPr>
            <a:lstStyle/>
            <a:p>
              <a:pPr defTabSz="685800" hangingPunct="0">
                <a:spcBef>
                  <a:spcPts val="375"/>
                </a:spcBef>
                <a:buClr>
                  <a:srgbClr val="93A299"/>
                </a:buClr>
                <a:defRPr sz="2200">
                  <a:solidFill>
                    <a:srgbClr val="292934"/>
                  </a:solidFill>
                  <a:uFillTx/>
                </a:defRPr>
              </a:pPr>
              <a:r>
                <a:rPr sz="1650" kern="0">
                  <a:solidFill>
                    <a:srgbClr val="292934"/>
                  </a:solidFill>
                  <a:latin typeface="Arial"/>
                  <a:cs typeface="Arial"/>
                  <a:sym typeface="Arial"/>
                </a:rPr>
                <a:t>More </a:t>
              </a:r>
              <a:r>
                <a:rPr sz="1650" b="1" kern="0">
                  <a:solidFill>
                    <a:srgbClr val="0365C0">
                      <a:satOff val="-36923"/>
                      <a:lumOff val="15441"/>
                    </a:srgbClr>
                  </a:solidFill>
                  <a:latin typeface="Arial"/>
                  <a:cs typeface="Arial"/>
                  <a:sym typeface="Arial"/>
                </a:rPr>
                <a:t>opportunities</a:t>
              </a:r>
              <a:r>
                <a:rPr sz="1650" kern="0">
                  <a:solidFill>
                    <a:srgbClr val="292934"/>
                  </a:solidFill>
                  <a:latin typeface="Arial"/>
                  <a:cs typeface="Arial"/>
                  <a:sym typeface="Arial"/>
                </a:rPr>
                <a:t> for complementors to </a:t>
              </a:r>
              <a:r>
                <a:rPr sz="1650" b="1" kern="0">
                  <a:solidFill>
                    <a:srgbClr val="0365C0">
                      <a:satOff val="-36923"/>
                      <a:lumOff val="15441"/>
                    </a:srgbClr>
                  </a:solidFill>
                  <a:latin typeface="Arial"/>
                  <a:cs typeface="Arial"/>
                  <a:sym typeface="Arial"/>
                </a:rPr>
                <a:t>capture value</a:t>
              </a:r>
            </a:p>
          </p:txBody>
        </p:sp>
        <p:pic>
          <p:nvPicPr>
            <p:cNvPr id="233" name="More opportunities for complementors to capture value" descr="More opportunities for complementors to capture value"/>
            <p:cNvPicPr>
              <a:picLocks/>
            </p:cNvPicPr>
            <p:nvPr/>
          </p:nvPicPr>
          <p:blipFill>
            <a:blip r:embed="rId4">
              <a:extLst/>
            </a:blip>
            <a:stretch>
              <a:fillRect/>
            </a:stretch>
          </p:blipFill>
          <p:spPr>
            <a:xfrm>
              <a:off x="0" y="0"/>
              <a:ext cx="7295853" cy="524260"/>
            </a:xfrm>
            <a:prstGeom prst="rect">
              <a:avLst/>
            </a:prstGeom>
            <a:effectLst/>
          </p:spPr>
        </p:pic>
      </p:grpSp>
      <p:sp>
        <p:nvSpPr>
          <p:cNvPr id="238" name="Connection Line"/>
          <p:cNvSpPr/>
          <p:nvPr/>
        </p:nvSpPr>
        <p:spPr>
          <a:xfrm>
            <a:off x="1354853" y="2103792"/>
            <a:ext cx="806414" cy="1621403"/>
          </a:xfrm>
          <a:custGeom>
            <a:avLst/>
            <a:gdLst/>
            <a:ahLst/>
            <a:cxnLst>
              <a:cxn ang="0">
                <a:pos x="wd2" y="hd2"/>
              </a:cxn>
              <a:cxn ang="5400000">
                <a:pos x="wd2" y="hd2"/>
              </a:cxn>
              <a:cxn ang="10800000">
                <a:pos x="wd2" y="hd2"/>
              </a:cxn>
              <a:cxn ang="16200000">
                <a:pos x="wd2" y="hd2"/>
              </a:cxn>
            </a:cxnLst>
            <a:rect l="0" t="0" r="r" b="b"/>
            <a:pathLst>
              <a:path w="17088" h="21600" extrusionOk="0">
                <a:moveTo>
                  <a:pt x="17088" y="21600"/>
                </a:moveTo>
                <a:cubicBezTo>
                  <a:pt x="-501" y="13739"/>
                  <a:pt x="-4512" y="6539"/>
                  <a:pt x="5056" y="0"/>
                </a:cubicBezTo>
              </a:path>
            </a:pathLst>
          </a:custGeom>
          <a:ln w="25400">
            <a:solidFill>
              <a:schemeClr val="accent1"/>
            </a:solidFill>
            <a:headEnd type="triangle"/>
          </a:ln>
          <a:effectLst>
            <a:outerShdw blurRad="38100" dist="25400" dir="5400000" rotWithShape="0">
              <a:srgbClr val="000000">
                <a:alpha val="50000"/>
              </a:srgbClr>
            </a:outerShdw>
          </a:effectLst>
        </p:spPr>
        <p:txBody>
          <a:bodyPr/>
          <a:lstStyle/>
          <a:p>
            <a:pPr marR="30956" indent="30956" defTabSz="685800" hangingPunct="0"/>
            <a:endParaRPr kern="0">
              <a:solidFill>
                <a:srgbClr val="FFFFFF"/>
              </a:solidFill>
              <a:uFill>
                <a:solidFill>
                  <a:srgbClr val="FFFFFF"/>
                </a:solidFill>
              </a:uFill>
              <a:latin typeface="Arial"/>
              <a:cs typeface="Arial"/>
              <a:sym typeface="Arial"/>
            </a:endParaRPr>
          </a:p>
        </p:txBody>
      </p:sp>
      <p:sp>
        <p:nvSpPr>
          <p:cNvPr id="239" name="Connection Line"/>
          <p:cNvSpPr/>
          <p:nvPr/>
        </p:nvSpPr>
        <p:spPr>
          <a:xfrm>
            <a:off x="4926766" y="2040428"/>
            <a:ext cx="875204" cy="1708238"/>
          </a:xfrm>
          <a:custGeom>
            <a:avLst/>
            <a:gdLst/>
            <a:ahLst/>
            <a:cxnLst>
              <a:cxn ang="0">
                <a:pos x="wd2" y="hd2"/>
              </a:cxn>
              <a:cxn ang="5400000">
                <a:pos x="wd2" y="hd2"/>
              </a:cxn>
              <a:cxn ang="10800000">
                <a:pos x="wd2" y="hd2"/>
              </a:cxn>
              <a:cxn ang="16200000">
                <a:pos x="wd2" y="hd2"/>
              </a:cxn>
            </a:cxnLst>
            <a:rect l="0" t="0" r="r" b="b"/>
            <a:pathLst>
              <a:path w="16755" h="21600" extrusionOk="0">
                <a:moveTo>
                  <a:pt x="0" y="21600"/>
                </a:moveTo>
                <a:cubicBezTo>
                  <a:pt x="18275" y="15341"/>
                  <a:pt x="21600" y="8141"/>
                  <a:pt x="9976" y="0"/>
                </a:cubicBezTo>
              </a:path>
            </a:pathLst>
          </a:custGeom>
          <a:ln w="25400">
            <a:solidFill>
              <a:schemeClr val="accent1"/>
            </a:solidFill>
            <a:headEnd type="triangle"/>
          </a:ln>
          <a:effectLst>
            <a:outerShdw blurRad="38100" dist="25400" dir="5400000" rotWithShape="0">
              <a:srgbClr val="000000">
                <a:alpha val="50000"/>
              </a:srgbClr>
            </a:outerShdw>
          </a:effectLst>
        </p:spPr>
        <p:txBody>
          <a:bodyPr/>
          <a:lstStyle/>
          <a:p>
            <a:pPr marR="30956" indent="30956" defTabSz="685800" hangingPunct="0"/>
            <a:endParaRPr kern="0">
              <a:solidFill>
                <a:srgbClr val="FFFFFF"/>
              </a:solidFill>
              <a:uFill>
                <a:solidFill>
                  <a:srgbClr val="FFFFFF"/>
                </a:solidFill>
              </a:uFill>
              <a:latin typeface="Arial"/>
              <a:cs typeface="Arial"/>
              <a:sym typeface="Arial"/>
            </a:endParaRPr>
          </a:p>
        </p:txBody>
      </p:sp>
    </p:spTree>
    <p:extLst>
      <p:ext uri="{BB962C8B-B14F-4D97-AF65-F5344CB8AC3E}">
        <p14:creationId xmlns:p14="http://schemas.microsoft.com/office/powerpoint/2010/main" val="3656918412"/>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Title 1"/>
          <p:cNvSpPr txBox="1">
            <a:spLocks noGrp="1"/>
          </p:cNvSpPr>
          <p:nvPr>
            <p:ph type="title"/>
          </p:nvPr>
        </p:nvSpPr>
        <p:spPr>
          <a:xfrm>
            <a:off x="137600" y="400050"/>
            <a:ext cx="6582800" cy="742950"/>
          </a:xfrm>
          <a:prstGeom prst="rect">
            <a:avLst/>
          </a:prstGeom>
        </p:spPr>
        <p:txBody>
          <a:bodyPr>
            <a:normAutofit fontScale="90000"/>
          </a:bodyPr>
          <a:lstStyle>
            <a:lvl1pPr defTabSz="713231">
              <a:defRPr sz="3120" spc="-78"/>
            </a:lvl1pPr>
          </a:lstStyle>
          <a:p>
            <a:r>
              <a:t>Creative Industries: Relevance for Platform Strategy</a:t>
            </a:r>
          </a:p>
        </p:txBody>
      </p:sp>
      <p:grpSp>
        <p:nvGrpSpPr>
          <p:cNvPr id="244" name="Content gets obsolete shortly"/>
          <p:cNvGrpSpPr/>
          <p:nvPr/>
        </p:nvGrpSpPr>
        <p:grpSpPr>
          <a:xfrm>
            <a:off x="4277885" y="1405701"/>
            <a:ext cx="2182529" cy="640847"/>
            <a:chOff x="0" y="-1"/>
            <a:chExt cx="2910037" cy="854461"/>
          </a:xfrm>
        </p:grpSpPr>
        <p:sp>
          <p:nvSpPr>
            <p:cNvPr id="243" name="Content gets obsolete shortly"/>
            <p:cNvSpPr txBox="1"/>
            <p:nvPr/>
          </p:nvSpPr>
          <p:spPr>
            <a:xfrm>
              <a:off x="25400" y="37382"/>
              <a:ext cx="2859237" cy="779698"/>
            </a:xfrm>
            <a:prstGeom prst="rect">
              <a:avLst/>
            </a:prstGeom>
            <a:noFill/>
            <a:ln>
              <a:noFill/>
            </a:ln>
            <a:effectLst/>
            <a:extLst>
              <a:ext uri="{C572A759-6A51-4108-AA02-DFA0A04FC94B}">
                <ma14:wrappingTextBoxFlag xmlns="" xmlns:ma14="http://schemas.microsoft.com/office/mac/drawingml/2011/main" val="1"/>
              </a:ext>
            </a:extLst>
          </p:spPr>
          <p:txBody>
            <a:bodyPr wrap="square" lIns="38100" tIns="38100" rIns="38100" bIns="38100" numCol="1" anchor="ctr">
              <a:spAutoFit/>
            </a:bodyPr>
            <a:lstStyle/>
            <a:p>
              <a:pPr algn="ctr" defTabSz="685800" hangingPunct="0">
                <a:spcBef>
                  <a:spcPts val="375"/>
                </a:spcBef>
                <a:buClr>
                  <a:srgbClr val="93A299"/>
                </a:buClr>
                <a:defRPr sz="2200">
                  <a:solidFill>
                    <a:srgbClr val="292934"/>
                  </a:solidFill>
                  <a:uFillTx/>
                </a:defRPr>
              </a:pPr>
              <a:r>
                <a:rPr sz="1650" kern="0">
                  <a:solidFill>
                    <a:srgbClr val="292934"/>
                  </a:solidFill>
                  <a:latin typeface="Arial"/>
                  <a:cs typeface="Arial"/>
                  <a:sym typeface="Arial"/>
                </a:rPr>
                <a:t>Content gets </a:t>
              </a:r>
              <a:r>
                <a:rPr sz="1650" b="1" kern="0">
                  <a:solidFill>
                    <a:srgbClr val="0365C0">
                      <a:satOff val="-36923"/>
                      <a:lumOff val="15441"/>
                    </a:srgbClr>
                  </a:solidFill>
                  <a:latin typeface="Arial"/>
                  <a:cs typeface="Arial"/>
                  <a:sym typeface="Arial"/>
                </a:rPr>
                <a:t>obsolete</a:t>
              </a:r>
              <a:r>
                <a:rPr sz="1650" kern="0">
                  <a:solidFill>
                    <a:srgbClr val="292934"/>
                  </a:solidFill>
                  <a:latin typeface="Arial"/>
                  <a:cs typeface="Arial"/>
                  <a:sym typeface="Arial"/>
                </a:rPr>
                <a:t> shortly</a:t>
              </a:r>
            </a:p>
          </p:txBody>
        </p:sp>
        <p:pic>
          <p:nvPicPr>
            <p:cNvPr id="242" name="Content gets obsolete shortly" descr="Content gets obsolete shortly"/>
            <p:cNvPicPr>
              <a:picLocks/>
            </p:cNvPicPr>
            <p:nvPr/>
          </p:nvPicPr>
          <p:blipFill>
            <a:blip r:embed="rId2">
              <a:extLst/>
            </a:blip>
            <a:stretch>
              <a:fillRect/>
            </a:stretch>
          </p:blipFill>
          <p:spPr>
            <a:xfrm>
              <a:off x="0" y="-1"/>
              <a:ext cx="2910037" cy="854461"/>
            </a:xfrm>
            <a:prstGeom prst="rect">
              <a:avLst/>
            </a:prstGeom>
            <a:effectLst/>
          </p:spPr>
        </p:pic>
      </p:grpSp>
      <p:grpSp>
        <p:nvGrpSpPr>
          <p:cNvPr id="247" name="Consumers want variety/blockbusters"/>
          <p:cNvGrpSpPr/>
          <p:nvPr/>
        </p:nvGrpSpPr>
        <p:grpSpPr>
          <a:xfrm>
            <a:off x="519172" y="1405701"/>
            <a:ext cx="2242790" cy="640847"/>
            <a:chOff x="-1" y="-1"/>
            <a:chExt cx="2990386" cy="854461"/>
          </a:xfrm>
        </p:grpSpPr>
        <p:sp>
          <p:nvSpPr>
            <p:cNvPr id="246" name="Consumers want variety/blockbusters"/>
            <p:cNvSpPr txBox="1"/>
            <p:nvPr/>
          </p:nvSpPr>
          <p:spPr>
            <a:xfrm>
              <a:off x="25400" y="37382"/>
              <a:ext cx="2939585" cy="779698"/>
            </a:xfrm>
            <a:prstGeom prst="rect">
              <a:avLst/>
            </a:prstGeom>
            <a:noFill/>
            <a:ln>
              <a:noFill/>
            </a:ln>
            <a:effectLst/>
            <a:extLst>
              <a:ext uri="{C572A759-6A51-4108-AA02-DFA0A04FC94B}">
                <ma14:wrappingTextBoxFlag xmlns="" xmlns:ma14="http://schemas.microsoft.com/office/mac/drawingml/2011/main" val="1"/>
              </a:ext>
            </a:extLst>
          </p:spPr>
          <p:txBody>
            <a:bodyPr wrap="square" lIns="38100" tIns="38100" rIns="38100" bIns="38100" numCol="1" anchor="ctr">
              <a:spAutoFit/>
            </a:bodyPr>
            <a:lstStyle/>
            <a:p>
              <a:pPr algn="ctr" defTabSz="685800" hangingPunct="0">
                <a:spcBef>
                  <a:spcPts val="375"/>
                </a:spcBef>
                <a:buClr>
                  <a:srgbClr val="93A299"/>
                </a:buClr>
                <a:defRPr sz="2200">
                  <a:solidFill>
                    <a:srgbClr val="292934"/>
                  </a:solidFill>
                  <a:uFillTx/>
                </a:defRPr>
              </a:pPr>
              <a:r>
                <a:rPr sz="1650" kern="0">
                  <a:solidFill>
                    <a:srgbClr val="292934"/>
                  </a:solidFill>
                  <a:latin typeface="Arial"/>
                  <a:cs typeface="Arial"/>
                  <a:sym typeface="Arial"/>
                </a:rPr>
                <a:t>Consumers want </a:t>
              </a:r>
              <a:r>
                <a:rPr sz="1650" b="1" kern="0">
                  <a:solidFill>
                    <a:srgbClr val="0365C0">
                      <a:satOff val="-36923"/>
                      <a:lumOff val="15441"/>
                    </a:srgbClr>
                  </a:solidFill>
                  <a:latin typeface="Arial"/>
                  <a:cs typeface="Arial"/>
                  <a:sym typeface="Arial"/>
                </a:rPr>
                <a:t>variety/blockbusters</a:t>
              </a:r>
              <a:r>
                <a:rPr sz="1650" kern="0">
                  <a:solidFill>
                    <a:srgbClr val="292934"/>
                  </a:solidFill>
                  <a:latin typeface="Arial"/>
                  <a:cs typeface="Arial"/>
                  <a:sym typeface="Arial"/>
                </a:rPr>
                <a:t> </a:t>
              </a:r>
            </a:p>
          </p:txBody>
        </p:sp>
        <p:pic>
          <p:nvPicPr>
            <p:cNvPr id="245" name="Consumers want variety/blockbusters" descr="Consumers want variety/blockbusters"/>
            <p:cNvPicPr>
              <a:picLocks/>
            </p:cNvPicPr>
            <p:nvPr/>
          </p:nvPicPr>
          <p:blipFill>
            <a:blip r:embed="rId3">
              <a:extLst/>
            </a:blip>
            <a:stretch>
              <a:fillRect/>
            </a:stretch>
          </p:blipFill>
          <p:spPr>
            <a:xfrm>
              <a:off x="-1" y="-1"/>
              <a:ext cx="2990386" cy="854461"/>
            </a:xfrm>
            <a:prstGeom prst="rect">
              <a:avLst/>
            </a:prstGeom>
            <a:effectLst/>
          </p:spPr>
        </p:pic>
      </p:grpSp>
      <p:grpSp>
        <p:nvGrpSpPr>
          <p:cNvPr id="250" name="More opportunities for complementors to capture value"/>
          <p:cNvGrpSpPr/>
          <p:nvPr/>
        </p:nvGrpSpPr>
        <p:grpSpPr>
          <a:xfrm>
            <a:off x="693055" y="3831121"/>
            <a:ext cx="5471891" cy="393197"/>
            <a:chOff x="0" y="0"/>
            <a:chExt cx="7295853" cy="524260"/>
          </a:xfrm>
        </p:grpSpPr>
        <p:sp>
          <p:nvSpPr>
            <p:cNvPr id="249" name="More opportunities for complementors to capture value"/>
            <p:cNvSpPr txBox="1"/>
            <p:nvPr/>
          </p:nvSpPr>
          <p:spPr>
            <a:xfrm>
              <a:off x="25400" y="41558"/>
              <a:ext cx="7249846" cy="441144"/>
            </a:xfrm>
            <a:prstGeom prst="rect">
              <a:avLst/>
            </a:prstGeom>
            <a:noFill/>
            <a:ln>
              <a:noFill/>
            </a:ln>
            <a:effectLst/>
            <a:extLst>
              <a:ext uri="{C572A759-6A51-4108-AA02-DFA0A04FC94B}">
                <ma14:wrappingTextBoxFlag xmlns="" xmlns:ma14="http://schemas.microsoft.com/office/mac/drawingml/2011/main" val="1"/>
              </a:ext>
            </a:extLst>
          </p:spPr>
          <p:txBody>
            <a:bodyPr wrap="none" lIns="38100" tIns="38100" rIns="38100" bIns="38100" numCol="1" anchor="ctr">
              <a:spAutoFit/>
            </a:bodyPr>
            <a:lstStyle/>
            <a:p>
              <a:pPr defTabSz="685800" hangingPunct="0">
                <a:spcBef>
                  <a:spcPts val="375"/>
                </a:spcBef>
                <a:buClr>
                  <a:srgbClr val="93A299"/>
                </a:buClr>
                <a:defRPr sz="2200">
                  <a:solidFill>
                    <a:srgbClr val="292934"/>
                  </a:solidFill>
                  <a:uFillTx/>
                </a:defRPr>
              </a:pPr>
              <a:r>
                <a:rPr sz="1650" kern="0">
                  <a:solidFill>
                    <a:srgbClr val="292934"/>
                  </a:solidFill>
                  <a:latin typeface="Arial"/>
                  <a:cs typeface="Arial"/>
                  <a:sym typeface="Arial"/>
                </a:rPr>
                <a:t>More </a:t>
              </a:r>
              <a:r>
                <a:rPr sz="1650" b="1" kern="0">
                  <a:solidFill>
                    <a:srgbClr val="0365C0">
                      <a:satOff val="-36923"/>
                      <a:lumOff val="15441"/>
                    </a:srgbClr>
                  </a:solidFill>
                  <a:latin typeface="Arial"/>
                  <a:cs typeface="Arial"/>
                  <a:sym typeface="Arial"/>
                </a:rPr>
                <a:t>opportunities</a:t>
              </a:r>
              <a:r>
                <a:rPr sz="1650" kern="0">
                  <a:solidFill>
                    <a:srgbClr val="292934"/>
                  </a:solidFill>
                  <a:latin typeface="Arial"/>
                  <a:cs typeface="Arial"/>
                  <a:sym typeface="Arial"/>
                </a:rPr>
                <a:t> for complementors to </a:t>
              </a:r>
              <a:r>
                <a:rPr sz="1650" b="1" kern="0">
                  <a:solidFill>
                    <a:srgbClr val="0365C0">
                      <a:satOff val="-36923"/>
                      <a:lumOff val="15441"/>
                    </a:srgbClr>
                  </a:solidFill>
                  <a:latin typeface="Arial"/>
                  <a:cs typeface="Arial"/>
                  <a:sym typeface="Arial"/>
                </a:rPr>
                <a:t>capture value</a:t>
              </a:r>
            </a:p>
          </p:txBody>
        </p:sp>
        <p:pic>
          <p:nvPicPr>
            <p:cNvPr id="248" name="More opportunities for complementors to capture value" descr="More opportunities for complementors to capture value"/>
            <p:cNvPicPr>
              <a:picLocks/>
            </p:cNvPicPr>
            <p:nvPr/>
          </p:nvPicPr>
          <p:blipFill>
            <a:blip r:embed="rId4">
              <a:extLst/>
            </a:blip>
            <a:stretch>
              <a:fillRect/>
            </a:stretch>
          </p:blipFill>
          <p:spPr>
            <a:xfrm>
              <a:off x="0" y="0"/>
              <a:ext cx="7295853" cy="524260"/>
            </a:xfrm>
            <a:prstGeom prst="rect">
              <a:avLst/>
            </a:prstGeom>
            <a:effectLst/>
          </p:spPr>
        </p:pic>
      </p:grpSp>
      <p:sp>
        <p:nvSpPr>
          <p:cNvPr id="253" name="Connection Line"/>
          <p:cNvSpPr/>
          <p:nvPr/>
        </p:nvSpPr>
        <p:spPr>
          <a:xfrm>
            <a:off x="1354853" y="2103792"/>
            <a:ext cx="806414" cy="1621403"/>
          </a:xfrm>
          <a:custGeom>
            <a:avLst/>
            <a:gdLst/>
            <a:ahLst/>
            <a:cxnLst>
              <a:cxn ang="0">
                <a:pos x="wd2" y="hd2"/>
              </a:cxn>
              <a:cxn ang="5400000">
                <a:pos x="wd2" y="hd2"/>
              </a:cxn>
              <a:cxn ang="10800000">
                <a:pos x="wd2" y="hd2"/>
              </a:cxn>
              <a:cxn ang="16200000">
                <a:pos x="wd2" y="hd2"/>
              </a:cxn>
            </a:cxnLst>
            <a:rect l="0" t="0" r="r" b="b"/>
            <a:pathLst>
              <a:path w="17088" h="21600" extrusionOk="0">
                <a:moveTo>
                  <a:pt x="17088" y="21600"/>
                </a:moveTo>
                <a:cubicBezTo>
                  <a:pt x="-501" y="13739"/>
                  <a:pt x="-4512" y="6539"/>
                  <a:pt x="5056" y="0"/>
                </a:cubicBezTo>
              </a:path>
            </a:pathLst>
          </a:custGeom>
          <a:ln w="25400">
            <a:solidFill>
              <a:schemeClr val="accent1"/>
            </a:solidFill>
            <a:headEnd type="triangle"/>
          </a:ln>
          <a:effectLst>
            <a:outerShdw blurRad="38100" dist="25400" dir="5400000" rotWithShape="0">
              <a:srgbClr val="000000">
                <a:alpha val="50000"/>
              </a:srgbClr>
            </a:outerShdw>
          </a:effectLst>
        </p:spPr>
        <p:txBody>
          <a:bodyPr/>
          <a:lstStyle/>
          <a:p>
            <a:pPr marR="30956" indent="30956" defTabSz="685800" hangingPunct="0"/>
            <a:endParaRPr kern="0">
              <a:solidFill>
                <a:srgbClr val="FFFFFF"/>
              </a:solidFill>
              <a:uFill>
                <a:solidFill>
                  <a:srgbClr val="FFFFFF"/>
                </a:solidFill>
              </a:uFill>
              <a:latin typeface="Arial"/>
              <a:cs typeface="Arial"/>
              <a:sym typeface="Arial"/>
            </a:endParaRPr>
          </a:p>
        </p:txBody>
      </p:sp>
      <p:sp>
        <p:nvSpPr>
          <p:cNvPr id="254" name="Connection Line"/>
          <p:cNvSpPr/>
          <p:nvPr/>
        </p:nvSpPr>
        <p:spPr>
          <a:xfrm>
            <a:off x="4926766" y="2040428"/>
            <a:ext cx="875204" cy="1708238"/>
          </a:xfrm>
          <a:custGeom>
            <a:avLst/>
            <a:gdLst/>
            <a:ahLst/>
            <a:cxnLst>
              <a:cxn ang="0">
                <a:pos x="wd2" y="hd2"/>
              </a:cxn>
              <a:cxn ang="5400000">
                <a:pos x="wd2" y="hd2"/>
              </a:cxn>
              <a:cxn ang="10800000">
                <a:pos x="wd2" y="hd2"/>
              </a:cxn>
              <a:cxn ang="16200000">
                <a:pos x="wd2" y="hd2"/>
              </a:cxn>
            </a:cxnLst>
            <a:rect l="0" t="0" r="r" b="b"/>
            <a:pathLst>
              <a:path w="16755" h="21600" extrusionOk="0">
                <a:moveTo>
                  <a:pt x="0" y="21600"/>
                </a:moveTo>
                <a:cubicBezTo>
                  <a:pt x="18275" y="15341"/>
                  <a:pt x="21600" y="8141"/>
                  <a:pt x="9976" y="0"/>
                </a:cubicBezTo>
              </a:path>
            </a:pathLst>
          </a:custGeom>
          <a:ln w="25400">
            <a:solidFill>
              <a:schemeClr val="accent1"/>
            </a:solidFill>
            <a:headEnd type="triangle"/>
          </a:ln>
          <a:effectLst>
            <a:outerShdw blurRad="38100" dist="25400" dir="5400000" rotWithShape="0">
              <a:srgbClr val="000000">
                <a:alpha val="50000"/>
              </a:srgbClr>
            </a:outerShdw>
          </a:effectLst>
        </p:spPr>
        <p:txBody>
          <a:bodyPr/>
          <a:lstStyle/>
          <a:p>
            <a:pPr marR="30956" indent="30956" defTabSz="685800" hangingPunct="0"/>
            <a:endParaRPr kern="0">
              <a:solidFill>
                <a:srgbClr val="FFFFFF"/>
              </a:solidFill>
              <a:uFill>
                <a:solidFill>
                  <a:srgbClr val="FFFFFF"/>
                </a:solidFill>
              </a:uFill>
              <a:latin typeface="Arial"/>
              <a:cs typeface="Arial"/>
              <a:sym typeface="Arial"/>
            </a:endParaRPr>
          </a:p>
        </p:txBody>
      </p:sp>
    </p:spTree>
    <p:extLst>
      <p:ext uri="{BB962C8B-B14F-4D97-AF65-F5344CB8AC3E}">
        <p14:creationId xmlns:p14="http://schemas.microsoft.com/office/powerpoint/2010/main" val="606453952"/>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Title 1"/>
          <p:cNvSpPr txBox="1">
            <a:spLocks noGrp="1"/>
          </p:cNvSpPr>
          <p:nvPr>
            <p:ph type="title"/>
          </p:nvPr>
        </p:nvSpPr>
        <p:spPr>
          <a:xfrm>
            <a:off x="342900" y="170061"/>
            <a:ext cx="6172200" cy="742951"/>
          </a:xfrm>
          <a:prstGeom prst="rect">
            <a:avLst/>
          </a:prstGeom>
        </p:spPr>
        <p:txBody>
          <a:bodyPr/>
          <a:lstStyle/>
          <a:p>
            <a:r>
              <a:t>Relevance beyond Platforms</a:t>
            </a:r>
          </a:p>
        </p:txBody>
      </p:sp>
      <p:pic>
        <p:nvPicPr>
          <p:cNvPr id="257" name="pasted-image.tiff" descr="pasted-image.tiff"/>
          <p:cNvPicPr>
            <a:picLocks/>
          </p:cNvPicPr>
          <p:nvPr/>
        </p:nvPicPr>
        <p:blipFill>
          <a:blip r:embed="rId2">
            <a:extLst/>
          </a:blip>
          <a:stretch>
            <a:fillRect/>
          </a:stretch>
        </p:blipFill>
        <p:spPr>
          <a:xfrm>
            <a:off x="421249" y="875719"/>
            <a:ext cx="6172201" cy="4109168"/>
          </a:xfrm>
          <a:prstGeom prst="rect">
            <a:avLst/>
          </a:prstGeom>
          <a:ln w="12700">
            <a:miter lim="400000"/>
          </a:ln>
        </p:spPr>
      </p:pic>
    </p:spTree>
    <p:extLst>
      <p:ext uri="{BB962C8B-B14F-4D97-AF65-F5344CB8AC3E}">
        <p14:creationId xmlns:p14="http://schemas.microsoft.com/office/powerpoint/2010/main" val="3821657892"/>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Title 1"/>
          <p:cNvSpPr txBox="1">
            <a:spLocks noGrp="1"/>
          </p:cNvSpPr>
          <p:nvPr>
            <p:ph type="title"/>
          </p:nvPr>
        </p:nvSpPr>
        <p:spPr>
          <a:prstGeom prst="rect">
            <a:avLst/>
          </a:prstGeom>
        </p:spPr>
        <p:txBody>
          <a:bodyPr/>
          <a:lstStyle>
            <a:lvl1pPr>
              <a:defRPr>
                <a:solidFill>
                  <a:srgbClr val="53585F"/>
                </a:solidFill>
              </a:defRPr>
            </a:lvl1pPr>
          </a:lstStyle>
          <a:p>
            <a:r>
              <a:t>Percentage of first-party games</a:t>
            </a:r>
          </a:p>
        </p:txBody>
      </p:sp>
      <p:pic>
        <p:nvPicPr>
          <p:cNvPr id="260" name="Picture 3" descr="Picture 3"/>
          <p:cNvPicPr>
            <a:picLocks noChangeAspect="1"/>
          </p:cNvPicPr>
          <p:nvPr/>
        </p:nvPicPr>
        <p:blipFill>
          <a:blip r:embed="rId2">
            <a:extLst/>
          </a:blip>
          <a:stretch>
            <a:fillRect/>
          </a:stretch>
        </p:blipFill>
        <p:spPr>
          <a:xfrm>
            <a:off x="47166" y="1268729"/>
            <a:ext cx="6763668" cy="3133035"/>
          </a:xfrm>
          <a:prstGeom prst="rect">
            <a:avLst/>
          </a:prstGeom>
          <a:ln w="12700">
            <a:miter lim="400000"/>
          </a:ln>
        </p:spPr>
      </p:pic>
      <p:sp>
        <p:nvSpPr>
          <p:cNvPr id="261" name="Rectangle"/>
          <p:cNvSpPr/>
          <p:nvPr/>
        </p:nvSpPr>
        <p:spPr>
          <a:xfrm>
            <a:off x="72864" y="3177640"/>
            <a:ext cx="6712272" cy="255271"/>
          </a:xfrm>
          <a:prstGeom prst="rect">
            <a:avLst/>
          </a:prstGeom>
          <a:ln w="25400">
            <a:solidFill>
              <a:schemeClr val="accent5"/>
            </a:solidFill>
          </a:ln>
          <a:effectLst>
            <a:outerShdw blurRad="38100" dist="25400" dir="5400000" rotWithShape="0">
              <a:srgbClr val="000000">
                <a:alpha val="50000"/>
              </a:srgbClr>
            </a:outerShdw>
          </a:effectLst>
        </p:spPr>
        <p:txBody>
          <a:bodyPr lIns="38100" tIns="38100" rIns="38100" bIns="38100" anchor="ctr"/>
          <a:lstStyle/>
          <a:p>
            <a:pPr marR="30956" indent="30956" defTabSz="685800" hangingPunct="0"/>
            <a:endParaRPr kern="0">
              <a:solidFill>
                <a:srgbClr val="FFFFFF"/>
              </a:solidFill>
              <a:uFill>
                <a:solidFill>
                  <a:srgbClr val="FFFFFF"/>
                </a:solidFill>
              </a:uFill>
              <a:latin typeface="Arial"/>
              <a:cs typeface="Arial"/>
              <a:sym typeface="Arial"/>
            </a:endParaRPr>
          </a:p>
        </p:txBody>
      </p:sp>
    </p:spTree>
    <p:extLst>
      <p:ext uri="{BB962C8B-B14F-4D97-AF65-F5344CB8AC3E}">
        <p14:creationId xmlns:p14="http://schemas.microsoft.com/office/powerpoint/2010/main" val="3771061934"/>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 name="pasted-image.tiff" descr="pasted-image.tiff"/>
          <p:cNvPicPr>
            <a:picLocks noChangeAspect="1"/>
          </p:cNvPicPr>
          <p:nvPr/>
        </p:nvPicPr>
        <p:blipFill>
          <a:blip r:embed="rId2">
            <a:extLst/>
          </a:blip>
          <a:stretch>
            <a:fillRect/>
          </a:stretch>
        </p:blipFill>
        <p:spPr>
          <a:xfrm>
            <a:off x="221102" y="91113"/>
            <a:ext cx="6192761" cy="3308579"/>
          </a:xfrm>
          <a:prstGeom prst="rect">
            <a:avLst/>
          </a:prstGeom>
          <a:ln w="12700">
            <a:miter lim="400000"/>
          </a:ln>
        </p:spPr>
      </p:pic>
      <p:sp>
        <p:nvSpPr>
          <p:cNvPr id="264" name="Rectangle 7"/>
          <p:cNvSpPr/>
          <p:nvPr/>
        </p:nvSpPr>
        <p:spPr>
          <a:xfrm>
            <a:off x="206480" y="920998"/>
            <a:ext cx="6222006" cy="611450"/>
          </a:xfrm>
          <a:prstGeom prst="rect">
            <a:avLst/>
          </a:prstGeom>
          <a:ln w="25400">
            <a:solidFill>
              <a:schemeClr val="accent5"/>
            </a:solidFill>
          </a:ln>
        </p:spPr>
        <p:txBody>
          <a:bodyPr lIns="38100" tIns="38100" rIns="38100" bIns="38100" anchor="ctr"/>
          <a:lstStyle/>
          <a:p>
            <a:pPr marR="30956" indent="30956" defTabSz="685800" hangingPunct="0">
              <a:defRPr>
                <a:latin typeface="Times New Roman"/>
                <a:ea typeface="Times New Roman"/>
                <a:cs typeface="Times New Roman"/>
                <a:sym typeface="Times New Roman"/>
              </a:defRPr>
            </a:pPr>
            <a:endParaRPr kern="0">
              <a:solidFill>
                <a:srgbClr val="FFFFFF"/>
              </a:solidFill>
              <a:uFill>
                <a:solidFill>
                  <a:srgbClr val="FFFFFF"/>
                </a:solidFill>
              </a:uFill>
              <a:latin typeface="Times New Roman"/>
              <a:cs typeface="Times New Roman"/>
              <a:sym typeface="Times New Roman"/>
            </a:endParaRPr>
          </a:p>
        </p:txBody>
      </p:sp>
      <p:pic>
        <p:nvPicPr>
          <p:cNvPr id="265" name="pasted-image.tiff" descr="pasted-image.tiff"/>
          <p:cNvPicPr>
            <a:picLocks noChangeAspect="1"/>
          </p:cNvPicPr>
          <p:nvPr/>
        </p:nvPicPr>
        <p:blipFill>
          <a:blip r:embed="rId3">
            <a:extLst/>
          </a:blip>
          <a:stretch>
            <a:fillRect/>
          </a:stretch>
        </p:blipFill>
        <p:spPr>
          <a:xfrm>
            <a:off x="196955" y="3458312"/>
            <a:ext cx="6241056" cy="1685348"/>
          </a:xfrm>
          <a:prstGeom prst="rect">
            <a:avLst/>
          </a:prstGeom>
          <a:ln w="12700">
            <a:miter lim="400000"/>
          </a:ln>
        </p:spPr>
      </p:pic>
    </p:spTree>
    <p:extLst>
      <p:ext uri="{BB962C8B-B14F-4D97-AF65-F5344CB8AC3E}">
        <p14:creationId xmlns:p14="http://schemas.microsoft.com/office/powerpoint/2010/main" val="1711006731"/>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fill="hold"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8544" y="1030323"/>
            <a:ext cx="3396615" cy="323165"/>
          </a:xfrm>
          <a:prstGeom prst="rect">
            <a:avLst/>
          </a:prstGeom>
        </p:spPr>
        <p:txBody>
          <a:bodyPr vert="horz" wrap="square" lIns="0" tIns="0" rIns="0" bIns="0" rtlCol="0">
            <a:spAutoFit/>
          </a:bodyPr>
          <a:lstStyle/>
          <a:p>
            <a:pPr marL="9525"/>
            <a:r>
              <a:rPr sz="2100" spc="-4" dirty="0"/>
              <a:t>Tenants-Decide (TD)</a:t>
            </a:r>
            <a:r>
              <a:rPr sz="2100" dirty="0"/>
              <a:t> </a:t>
            </a:r>
            <a:r>
              <a:rPr sz="2100" spc="-4" dirty="0"/>
              <a:t>regime</a:t>
            </a:r>
            <a:endParaRPr sz="2100"/>
          </a:p>
        </p:txBody>
      </p:sp>
      <p:sp>
        <p:nvSpPr>
          <p:cNvPr id="3" name="object 3"/>
          <p:cNvSpPr/>
          <p:nvPr/>
        </p:nvSpPr>
        <p:spPr>
          <a:xfrm>
            <a:off x="5875781" y="746419"/>
            <a:ext cx="890081" cy="890081"/>
          </a:xfrm>
          <a:prstGeom prst="rect">
            <a:avLst/>
          </a:prstGeom>
          <a:blipFill>
            <a:blip r:embed="rId2" cstate="print"/>
            <a:stretch>
              <a:fillRect/>
            </a:stretch>
          </a:blipFill>
        </p:spPr>
        <p:txBody>
          <a:bodyPr wrap="square" lIns="0" tIns="0" rIns="0" bIns="0" rtlCol="0"/>
          <a:lstStyle/>
          <a:p>
            <a:endParaRPr sz="1350"/>
          </a:p>
        </p:txBody>
      </p:sp>
      <p:sp>
        <p:nvSpPr>
          <p:cNvPr id="4" name="object 4"/>
          <p:cNvSpPr txBox="1"/>
          <p:nvPr/>
        </p:nvSpPr>
        <p:spPr>
          <a:xfrm>
            <a:off x="3097406" y="2187704"/>
            <a:ext cx="159068" cy="153888"/>
          </a:xfrm>
          <a:prstGeom prst="rect">
            <a:avLst/>
          </a:prstGeom>
        </p:spPr>
        <p:txBody>
          <a:bodyPr vert="horz" wrap="square" lIns="0" tIns="0" rIns="0" bIns="0" rtlCol="0">
            <a:spAutoFit/>
          </a:bodyPr>
          <a:lstStyle/>
          <a:p>
            <a:pPr marL="34766">
              <a:lnSpc>
                <a:spcPts val="1159"/>
              </a:lnSpc>
            </a:pPr>
            <a:r>
              <a:rPr sz="1050" dirty="0">
                <a:solidFill>
                  <a:srgbClr val="595959"/>
                </a:solidFill>
                <a:latin typeface="Arial"/>
                <a:cs typeface="Arial"/>
              </a:rPr>
              <a:t>■</a:t>
            </a:r>
            <a:endParaRPr sz="1050">
              <a:latin typeface="Arial"/>
              <a:cs typeface="Arial"/>
            </a:endParaRPr>
          </a:p>
        </p:txBody>
      </p:sp>
      <p:sp>
        <p:nvSpPr>
          <p:cNvPr id="5" name="object 5"/>
          <p:cNvSpPr txBox="1"/>
          <p:nvPr/>
        </p:nvSpPr>
        <p:spPr>
          <a:xfrm>
            <a:off x="3084694" y="2373442"/>
            <a:ext cx="184784" cy="153888"/>
          </a:xfrm>
          <a:prstGeom prst="rect">
            <a:avLst/>
          </a:prstGeom>
        </p:spPr>
        <p:txBody>
          <a:bodyPr vert="horz" wrap="square" lIns="0" tIns="0" rIns="0" bIns="0" rtlCol="0">
            <a:spAutoFit/>
          </a:bodyPr>
          <a:lstStyle/>
          <a:p>
            <a:pPr marL="47149">
              <a:lnSpc>
                <a:spcPts val="1159"/>
              </a:lnSpc>
            </a:pPr>
            <a:r>
              <a:rPr sz="1050" dirty="0">
                <a:solidFill>
                  <a:srgbClr val="595959"/>
                </a:solidFill>
                <a:latin typeface="Arial"/>
                <a:cs typeface="Arial"/>
              </a:rPr>
              <a:t>■</a:t>
            </a:r>
            <a:endParaRPr sz="1050">
              <a:latin typeface="Arial"/>
              <a:cs typeface="Arial"/>
            </a:endParaRPr>
          </a:p>
        </p:txBody>
      </p:sp>
      <p:sp>
        <p:nvSpPr>
          <p:cNvPr id="6" name="object 6"/>
          <p:cNvSpPr txBox="1"/>
          <p:nvPr/>
        </p:nvSpPr>
        <p:spPr>
          <a:xfrm>
            <a:off x="3097406" y="3423573"/>
            <a:ext cx="159068" cy="153888"/>
          </a:xfrm>
          <a:prstGeom prst="rect">
            <a:avLst/>
          </a:prstGeom>
        </p:spPr>
        <p:txBody>
          <a:bodyPr vert="horz" wrap="square" lIns="0" tIns="0" rIns="0" bIns="0" rtlCol="0">
            <a:spAutoFit/>
          </a:bodyPr>
          <a:lstStyle/>
          <a:p>
            <a:pPr marL="34766">
              <a:lnSpc>
                <a:spcPts val="1159"/>
              </a:lnSpc>
            </a:pPr>
            <a:r>
              <a:rPr sz="1050" dirty="0">
                <a:solidFill>
                  <a:srgbClr val="595959"/>
                </a:solidFill>
                <a:latin typeface="Arial"/>
                <a:cs typeface="Arial"/>
              </a:rPr>
              <a:t>■</a:t>
            </a:r>
            <a:endParaRPr sz="1050">
              <a:latin typeface="Arial"/>
              <a:cs typeface="Arial"/>
            </a:endParaRPr>
          </a:p>
        </p:txBody>
      </p:sp>
      <p:sp>
        <p:nvSpPr>
          <p:cNvPr id="7" name="object 7"/>
          <p:cNvSpPr txBox="1"/>
          <p:nvPr/>
        </p:nvSpPr>
        <p:spPr>
          <a:xfrm>
            <a:off x="3097406" y="3609311"/>
            <a:ext cx="159068" cy="153888"/>
          </a:xfrm>
          <a:prstGeom prst="rect">
            <a:avLst/>
          </a:prstGeom>
        </p:spPr>
        <p:txBody>
          <a:bodyPr vert="horz" wrap="square" lIns="0" tIns="0" rIns="0" bIns="0" rtlCol="0">
            <a:spAutoFit/>
          </a:bodyPr>
          <a:lstStyle/>
          <a:p>
            <a:pPr marL="34766">
              <a:lnSpc>
                <a:spcPts val="1159"/>
              </a:lnSpc>
            </a:pPr>
            <a:r>
              <a:rPr sz="1050" dirty="0">
                <a:solidFill>
                  <a:srgbClr val="595959"/>
                </a:solidFill>
                <a:latin typeface="Arial"/>
                <a:cs typeface="Arial"/>
              </a:rPr>
              <a:t>■</a:t>
            </a:r>
            <a:endParaRPr sz="1050">
              <a:latin typeface="Arial"/>
              <a:cs typeface="Arial"/>
            </a:endParaRPr>
          </a:p>
        </p:txBody>
      </p:sp>
      <p:sp>
        <p:nvSpPr>
          <p:cNvPr id="8" name="object 8"/>
          <p:cNvSpPr txBox="1"/>
          <p:nvPr/>
        </p:nvSpPr>
        <p:spPr>
          <a:xfrm>
            <a:off x="321919" y="1621194"/>
            <a:ext cx="6014561" cy="2470933"/>
          </a:xfrm>
          <a:prstGeom prst="rect">
            <a:avLst/>
          </a:prstGeom>
        </p:spPr>
        <p:txBody>
          <a:bodyPr vert="horz" wrap="square" lIns="0" tIns="0" rIns="0" bIns="0" rtlCol="0">
            <a:spAutoFit/>
          </a:bodyPr>
          <a:lstStyle/>
          <a:p>
            <a:pPr marL="318611" indent="-309086">
              <a:buChar char="●"/>
              <a:tabLst>
                <a:tab pos="318611" algn="l"/>
                <a:tab pos="319088" algn="l"/>
              </a:tabLst>
            </a:pPr>
            <a:r>
              <a:rPr spc="-4" dirty="0">
                <a:solidFill>
                  <a:srgbClr val="595959"/>
                </a:solidFill>
                <a:latin typeface="Arial"/>
                <a:cs typeface="Arial"/>
              </a:rPr>
              <a:t>Laissez-faire</a:t>
            </a:r>
            <a:endParaRPr>
              <a:latin typeface="Arial"/>
              <a:cs typeface="Arial"/>
            </a:endParaRPr>
          </a:p>
          <a:p>
            <a:pPr marL="661511" lvl="1" indent="-274796">
              <a:spcBef>
                <a:spcPts val="334"/>
              </a:spcBef>
              <a:buChar char="○"/>
              <a:tabLst>
                <a:tab pos="661511" algn="l"/>
                <a:tab pos="661988" algn="l"/>
              </a:tabLst>
            </a:pPr>
            <a:r>
              <a:rPr sz="1350" spc="-4" dirty="0">
                <a:solidFill>
                  <a:srgbClr val="595959"/>
                </a:solidFill>
                <a:latin typeface="Arial"/>
                <a:cs typeface="Arial"/>
              </a:rPr>
              <a:t>tenants are free to decide whether to host or</a:t>
            </a:r>
            <a:r>
              <a:rPr sz="1350" spc="56" dirty="0">
                <a:solidFill>
                  <a:srgbClr val="595959"/>
                </a:solidFill>
                <a:latin typeface="Arial"/>
                <a:cs typeface="Arial"/>
              </a:rPr>
              <a:t> </a:t>
            </a:r>
            <a:r>
              <a:rPr sz="1350" spc="-4" dirty="0">
                <a:solidFill>
                  <a:srgbClr val="595959"/>
                </a:solidFill>
                <a:latin typeface="Arial"/>
                <a:cs typeface="Arial"/>
              </a:rPr>
              <a:t>not</a:t>
            </a:r>
            <a:endParaRPr sz="1350">
              <a:latin typeface="Arial"/>
              <a:cs typeface="Arial"/>
            </a:endParaRPr>
          </a:p>
          <a:p>
            <a:pPr lvl="1">
              <a:lnSpc>
                <a:spcPct val="100000"/>
              </a:lnSpc>
              <a:buClr>
                <a:srgbClr val="595959"/>
              </a:buClr>
              <a:buFont typeface="Arial"/>
              <a:buChar char="○"/>
            </a:pPr>
            <a:endParaRPr sz="1500">
              <a:latin typeface="Times New Roman"/>
              <a:cs typeface="Times New Roman"/>
            </a:endParaRPr>
          </a:p>
          <a:p>
            <a:pPr marL="318611" marR="3810" indent="-309086">
              <a:lnSpc>
                <a:spcPct val="114599"/>
              </a:lnSpc>
              <a:spcBef>
                <a:spcPts val="1103"/>
              </a:spcBef>
              <a:buChar char="●"/>
              <a:tabLst>
                <a:tab pos="318611" algn="l"/>
                <a:tab pos="319088" algn="l"/>
              </a:tabLst>
            </a:pPr>
            <a:r>
              <a:rPr spc="-4" dirty="0">
                <a:solidFill>
                  <a:srgbClr val="595959"/>
                </a:solidFill>
                <a:latin typeface="Arial"/>
                <a:cs typeface="Arial"/>
              </a:rPr>
              <a:t>The "marginal" tenant who hosts, has hosting cost equal  to the market</a:t>
            </a:r>
            <a:r>
              <a:rPr spc="-26" dirty="0">
                <a:solidFill>
                  <a:srgbClr val="595959"/>
                </a:solidFill>
                <a:latin typeface="Arial"/>
                <a:cs typeface="Arial"/>
              </a:rPr>
              <a:t> </a:t>
            </a:r>
            <a:r>
              <a:rPr spc="-4" dirty="0">
                <a:solidFill>
                  <a:srgbClr val="595959"/>
                </a:solidFill>
                <a:latin typeface="Arial"/>
                <a:cs typeface="Arial"/>
              </a:rPr>
              <a:t>price</a:t>
            </a:r>
            <a:endParaRPr>
              <a:latin typeface="Arial"/>
              <a:cs typeface="Arial"/>
            </a:endParaRPr>
          </a:p>
          <a:p>
            <a:pPr marL="386715">
              <a:spcBef>
                <a:spcPts val="330"/>
              </a:spcBef>
            </a:pPr>
            <a:r>
              <a:rPr sz="1350" dirty="0">
                <a:solidFill>
                  <a:srgbClr val="595959"/>
                </a:solidFill>
                <a:latin typeface="Arial"/>
                <a:cs typeface="Arial"/>
              </a:rPr>
              <a:t>○</a:t>
            </a:r>
            <a:endParaRPr sz="1350">
              <a:latin typeface="Arial"/>
              <a:cs typeface="Arial"/>
            </a:endParaRPr>
          </a:p>
          <a:p>
            <a:pPr>
              <a:lnSpc>
                <a:spcPct val="100000"/>
              </a:lnSpc>
            </a:pPr>
            <a:endParaRPr sz="1500">
              <a:latin typeface="Times New Roman"/>
              <a:cs typeface="Times New Roman"/>
            </a:endParaRPr>
          </a:p>
          <a:p>
            <a:pPr>
              <a:spcBef>
                <a:spcPts val="34"/>
              </a:spcBef>
            </a:pPr>
            <a:endParaRPr sz="1200">
              <a:latin typeface="Times New Roman"/>
              <a:cs typeface="Times New Roman"/>
            </a:endParaRPr>
          </a:p>
          <a:p>
            <a:pPr marL="318611" indent="-309086">
              <a:spcBef>
                <a:spcPts val="4"/>
              </a:spcBef>
              <a:buChar char="●"/>
              <a:tabLst>
                <a:tab pos="318611" algn="l"/>
                <a:tab pos="319088" algn="l"/>
              </a:tabLst>
            </a:pPr>
            <a:r>
              <a:rPr spc="-4" dirty="0">
                <a:solidFill>
                  <a:srgbClr val="595959"/>
                </a:solidFill>
                <a:latin typeface="Arial"/>
                <a:cs typeface="Arial"/>
              </a:rPr>
              <a:t>This is inefficient </a:t>
            </a:r>
            <a:r>
              <a:rPr dirty="0">
                <a:solidFill>
                  <a:srgbClr val="595959"/>
                </a:solidFill>
                <a:latin typeface="Arial"/>
                <a:cs typeface="Arial"/>
              </a:rPr>
              <a:t>→ </a:t>
            </a:r>
            <a:r>
              <a:rPr spc="-4" dirty="0">
                <a:solidFill>
                  <a:srgbClr val="595959"/>
                </a:solidFill>
                <a:latin typeface="Arial"/>
                <a:cs typeface="Arial"/>
              </a:rPr>
              <a:t>there is </a:t>
            </a:r>
            <a:r>
              <a:rPr b="1" spc="-4" dirty="0">
                <a:solidFill>
                  <a:srgbClr val="595959"/>
                </a:solidFill>
                <a:latin typeface="Arial"/>
                <a:cs typeface="Arial"/>
              </a:rPr>
              <a:t>too much</a:t>
            </a:r>
            <a:r>
              <a:rPr b="1" spc="68" dirty="0">
                <a:solidFill>
                  <a:srgbClr val="595959"/>
                </a:solidFill>
                <a:latin typeface="Arial"/>
                <a:cs typeface="Arial"/>
              </a:rPr>
              <a:t> </a:t>
            </a:r>
            <a:r>
              <a:rPr spc="-4" dirty="0">
                <a:solidFill>
                  <a:srgbClr val="595959"/>
                </a:solidFill>
                <a:latin typeface="Arial"/>
                <a:cs typeface="Arial"/>
              </a:rPr>
              <a:t>hosting.</a:t>
            </a:r>
            <a:endParaRPr>
              <a:latin typeface="Arial"/>
              <a:cs typeface="Arial"/>
            </a:endParaRPr>
          </a:p>
        </p:txBody>
      </p:sp>
      <p:sp>
        <p:nvSpPr>
          <p:cNvPr id="9" name="object 9"/>
          <p:cNvSpPr/>
          <p:nvPr/>
        </p:nvSpPr>
        <p:spPr>
          <a:xfrm>
            <a:off x="3097406" y="2236620"/>
            <a:ext cx="159068" cy="106204"/>
          </a:xfrm>
          <a:custGeom>
            <a:avLst/>
            <a:gdLst/>
            <a:ahLst/>
            <a:cxnLst/>
            <a:rect l="l" t="t" r="r" b="b"/>
            <a:pathLst>
              <a:path w="212089" h="141605">
                <a:moveTo>
                  <a:pt x="0" y="0"/>
                </a:moveTo>
                <a:lnTo>
                  <a:pt x="212099" y="0"/>
                </a:lnTo>
                <a:lnTo>
                  <a:pt x="212099" y="141599"/>
                </a:lnTo>
                <a:lnTo>
                  <a:pt x="0" y="141599"/>
                </a:lnTo>
                <a:lnTo>
                  <a:pt x="0" y="0"/>
                </a:lnTo>
                <a:close/>
              </a:path>
            </a:pathLst>
          </a:custGeom>
          <a:solidFill>
            <a:srgbClr val="FFFFFF"/>
          </a:solidFill>
        </p:spPr>
        <p:txBody>
          <a:bodyPr wrap="square" lIns="0" tIns="0" rIns="0" bIns="0" rtlCol="0"/>
          <a:lstStyle/>
          <a:p>
            <a:endParaRPr sz="1350"/>
          </a:p>
        </p:txBody>
      </p:sp>
      <p:sp>
        <p:nvSpPr>
          <p:cNvPr id="10" name="object 10"/>
          <p:cNvSpPr/>
          <p:nvPr/>
        </p:nvSpPr>
        <p:spPr>
          <a:xfrm>
            <a:off x="3097406" y="3660213"/>
            <a:ext cx="159068" cy="106204"/>
          </a:xfrm>
          <a:custGeom>
            <a:avLst/>
            <a:gdLst/>
            <a:ahLst/>
            <a:cxnLst/>
            <a:rect l="l" t="t" r="r" b="b"/>
            <a:pathLst>
              <a:path w="212089" h="141604">
                <a:moveTo>
                  <a:pt x="0" y="0"/>
                </a:moveTo>
                <a:lnTo>
                  <a:pt x="212099" y="0"/>
                </a:lnTo>
                <a:lnTo>
                  <a:pt x="212099" y="141599"/>
                </a:lnTo>
                <a:lnTo>
                  <a:pt x="0" y="141599"/>
                </a:lnTo>
                <a:lnTo>
                  <a:pt x="0" y="0"/>
                </a:lnTo>
                <a:close/>
              </a:path>
            </a:pathLst>
          </a:custGeom>
          <a:solidFill>
            <a:srgbClr val="FFFFFF"/>
          </a:solidFill>
        </p:spPr>
        <p:txBody>
          <a:bodyPr wrap="square" lIns="0" tIns="0" rIns="0" bIns="0" rtlCol="0"/>
          <a:lstStyle/>
          <a:p>
            <a:endParaRPr sz="1350"/>
          </a:p>
        </p:txBody>
      </p:sp>
      <p:sp>
        <p:nvSpPr>
          <p:cNvPr id="11" name="object 11"/>
          <p:cNvSpPr/>
          <p:nvPr/>
        </p:nvSpPr>
        <p:spPr>
          <a:xfrm>
            <a:off x="995363" y="3197857"/>
            <a:ext cx="497897" cy="201843"/>
          </a:xfrm>
          <a:prstGeom prst="rect">
            <a:avLst/>
          </a:prstGeom>
          <a:blipFill>
            <a:blip r:embed="rId3" cstate="print"/>
            <a:stretch>
              <a:fillRect/>
            </a:stretch>
          </a:blipFill>
        </p:spPr>
        <p:txBody>
          <a:bodyPr wrap="square" lIns="0" tIns="0" rIns="0" bIns="0" rtlCol="0"/>
          <a:lstStyle/>
          <a:p>
            <a:endParaRPr sz="1350"/>
          </a:p>
        </p:txBody>
      </p:sp>
      <p:sp>
        <p:nvSpPr>
          <p:cNvPr id="12" name="object 12"/>
          <p:cNvSpPr/>
          <p:nvPr/>
        </p:nvSpPr>
        <p:spPr>
          <a:xfrm>
            <a:off x="3084694" y="2412888"/>
            <a:ext cx="184784" cy="106204"/>
          </a:xfrm>
          <a:custGeom>
            <a:avLst/>
            <a:gdLst/>
            <a:ahLst/>
            <a:cxnLst/>
            <a:rect l="l" t="t" r="r" b="b"/>
            <a:pathLst>
              <a:path w="246379" h="141605">
                <a:moveTo>
                  <a:pt x="0" y="0"/>
                </a:moveTo>
                <a:lnTo>
                  <a:pt x="245999" y="0"/>
                </a:lnTo>
                <a:lnTo>
                  <a:pt x="245999" y="141599"/>
                </a:lnTo>
                <a:lnTo>
                  <a:pt x="0" y="141599"/>
                </a:lnTo>
                <a:lnTo>
                  <a:pt x="0" y="0"/>
                </a:lnTo>
                <a:close/>
              </a:path>
            </a:pathLst>
          </a:custGeom>
          <a:solidFill>
            <a:srgbClr val="FFFFFF"/>
          </a:solidFill>
        </p:spPr>
        <p:txBody>
          <a:bodyPr wrap="square" lIns="0" tIns="0" rIns="0" bIns="0" rtlCol="0"/>
          <a:lstStyle/>
          <a:p>
            <a:endParaRPr sz="1350"/>
          </a:p>
        </p:txBody>
      </p:sp>
      <p:sp>
        <p:nvSpPr>
          <p:cNvPr id="13" name="object 13"/>
          <p:cNvSpPr/>
          <p:nvPr/>
        </p:nvSpPr>
        <p:spPr>
          <a:xfrm>
            <a:off x="3097406" y="3467481"/>
            <a:ext cx="159068" cy="106204"/>
          </a:xfrm>
          <a:custGeom>
            <a:avLst/>
            <a:gdLst/>
            <a:ahLst/>
            <a:cxnLst/>
            <a:rect l="l" t="t" r="r" b="b"/>
            <a:pathLst>
              <a:path w="212089" h="141604">
                <a:moveTo>
                  <a:pt x="0" y="0"/>
                </a:moveTo>
                <a:lnTo>
                  <a:pt x="212099" y="0"/>
                </a:lnTo>
                <a:lnTo>
                  <a:pt x="212099" y="141599"/>
                </a:lnTo>
                <a:lnTo>
                  <a:pt x="0" y="141599"/>
                </a:lnTo>
                <a:lnTo>
                  <a:pt x="0" y="0"/>
                </a:lnTo>
                <a:close/>
              </a:path>
            </a:pathLst>
          </a:custGeom>
          <a:solidFill>
            <a:srgbClr val="FFFFFF"/>
          </a:solidFill>
        </p:spPr>
        <p:txBody>
          <a:bodyPr wrap="square" lIns="0" tIns="0" rIns="0" bIns="0" rtlCol="0"/>
          <a:lstStyle/>
          <a:p>
            <a:endParaRPr sz="1350"/>
          </a:p>
        </p:txBody>
      </p:sp>
      <p:sp>
        <p:nvSpPr>
          <p:cNvPr id="14" name="object 14"/>
          <p:cNvSpPr txBox="1">
            <a:spLocks noGrp="1"/>
          </p:cNvSpPr>
          <p:nvPr>
            <p:ph type="sldNum" sz="quarter" idx="7"/>
          </p:nvPr>
        </p:nvSpPr>
        <p:spPr>
          <a:xfrm>
            <a:off x="4932465" y="4226488"/>
            <a:ext cx="108227" cy="231313"/>
          </a:xfrm>
          <a:prstGeom prst="rect">
            <a:avLst/>
          </a:prstGeom>
        </p:spPr>
        <p:txBody>
          <a:bodyPr vert="horz" wrap="square" lIns="0" tIns="476" rIns="0" bIns="0" rtlCol="0">
            <a:spAutoFit/>
          </a:bodyPr>
          <a:lstStyle/>
          <a:p>
            <a:pPr marL="19050">
              <a:spcBef>
                <a:spcPts val="4"/>
              </a:spcBef>
            </a:pPr>
            <a:fld id="{81D60167-4931-47E6-BA6A-407CBD079E47}" type="slidenum">
              <a:rPr spc="-4" dirty="0"/>
              <a:pPr marL="19050">
                <a:spcBef>
                  <a:spcPts val="4"/>
                </a:spcBef>
              </a:pPr>
              <a:t>11</a:t>
            </a:fld>
            <a:endParaRPr spc="-4" dirty="0"/>
          </a:p>
        </p:txBody>
      </p:sp>
    </p:spTree>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 name="pasted-image.tiff" descr="pasted-image.tiff"/>
          <p:cNvPicPr>
            <a:picLocks noChangeAspect="1"/>
          </p:cNvPicPr>
          <p:nvPr/>
        </p:nvPicPr>
        <p:blipFill>
          <a:blip r:embed="rId2">
            <a:extLst/>
          </a:blip>
          <a:stretch>
            <a:fillRect/>
          </a:stretch>
        </p:blipFill>
        <p:spPr>
          <a:xfrm>
            <a:off x="221102" y="91113"/>
            <a:ext cx="6192761" cy="3308579"/>
          </a:xfrm>
          <a:prstGeom prst="rect">
            <a:avLst/>
          </a:prstGeom>
          <a:ln w="12700">
            <a:miter lim="400000"/>
          </a:ln>
        </p:spPr>
      </p:pic>
      <p:sp>
        <p:nvSpPr>
          <p:cNvPr id="268" name="Rectangle 7"/>
          <p:cNvSpPr/>
          <p:nvPr/>
        </p:nvSpPr>
        <p:spPr>
          <a:xfrm>
            <a:off x="206480" y="920998"/>
            <a:ext cx="6222006" cy="611450"/>
          </a:xfrm>
          <a:prstGeom prst="rect">
            <a:avLst/>
          </a:prstGeom>
          <a:ln w="25400">
            <a:solidFill>
              <a:schemeClr val="accent5"/>
            </a:solidFill>
          </a:ln>
        </p:spPr>
        <p:txBody>
          <a:bodyPr lIns="38100" tIns="38100" rIns="38100" bIns="38100" anchor="ctr"/>
          <a:lstStyle/>
          <a:p>
            <a:pPr marR="30956" indent="30956" defTabSz="685800" hangingPunct="0">
              <a:defRPr>
                <a:latin typeface="Times New Roman"/>
                <a:ea typeface="Times New Roman"/>
                <a:cs typeface="Times New Roman"/>
                <a:sym typeface="Times New Roman"/>
              </a:defRPr>
            </a:pPr>
            <a:endParaRPr kern="0">
              <a:solidFill>
                <a:srgbClr val="FFFFFF"/>
              </a:solidFill>
              <a:uFill>
                <a:solidFill>
                  <a:srgbClr val="FFFFFF"/>
                </a:solidFill>
              </a:uFill>
              <a:latin typeface="Times New Roman"/>
              <a:cs typeface="Times New Roman"/>
              <a:sym typeface="Times New Roman"/>
            </a:endParaRPr>
          </a:p>
        </p:txBody>
      </p:sp>
      <p:pic>
        <p:nvPicPr>
          <p:cNvPr id="269" name="pasted-image.tiff" descr="pasted-image.tiff"/>
          <p:cNvPicPr>
            <a:picLocks noChangeAspect="1"/>
          </p:cNvPicPr>
          <p:nvPr/>
        </p:nvPicPr>
        <p:blipFill>
          <a:blip r:embed="rId3">
            <a:extLst/>
          </a:blip>
          <a:stretch>
            <a:fillRect/>
          </a:stretch>
        </p:blipFill>
        <p:spPr>
          <a:xfrm>
            <a:off x="196955" y="3458312"/>
            <a:ext cx="6241056" cy="1685348"/>
          </a:xfrm>
          <a:prstGeom prst="rect">
            <a:avLst/>
          </a:prstGeom>
          <a:ln w="12700">
            <a:miter lim="400000"/>
          </a:ln>
        </p:spPr>
      </p:pic>
    </p:spTree>
    <p:extLst>
      <p:ext uri="{BB962C8B-B14F-4D97-AF65-F5344CB8AC3E}">
        <p14:creationId xmlns:p14="http://schemas.microsoft.com/office/powerpoint/2010/main" val="1059580889"/>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fill="hold"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 name="pasted-image.tiff" descr="pasted-image.tiff"/>
          <p:cNvPicPr>
            <a:picLocks noChangeAspect="1"/>
          </p:cNvPicPr>
          <p:nvPr/>
        </p:nvPicPr>
        <p:blipFill>
          <a:blip r:embed="rId2">
            <a:extLst/>
          </a:blip>
          <a:stretch>
            <a:fillRect/>
          </a:stretch>
        </p:blipFill>
        <p:spPr>
          <a:xfrm>
            <a:off x="221102" y="91113"/>
            <a:ext cx="6192761" cy="3308579"/>
          </a:xfrm>
          <a:prstGeom prst="rect">
            <a:avLst/>
          </a:prstGeom>
          <a:ln w="12700">
            <a:miter lim="400000"/>
          </a:ln>
        </p:spPr>
      </p:pic>
      <p:sp>
        <p:nvSpPr>
          <p:cNvPr id="272" name="Rectangle 7"/>
          <p:cNvSpPr/>
          <p:nvPr/>
        </p:nvSpPr>
        <p:spPr>
          <a:xfrm>
            <a:off x="206480" y="920998"/>
            <a:ext cx="6222006" cy="611450"/>
          </a:xfrm>
          <a:prstGeom prst="rect">
            <a:avLst/>
          </a:prstGeom>
          <a:ln w="25400">
            <a:solidFill>
              <a:schemeClr val="accent5"/>
            </a:solidFill>
          </a:ln>
        </p:spPr>
        <p:txBody>
          <a:bodyPr lIns="38100" tIns="38100" rIns="38100" bIns="38100" anchor="ctr"/>
          <a:lstStyle/>
          <a:p>
            <a:pPr marR="30956" indent="30956" defTabSz="685800" hangingPunct="0">
              <a:defRPr>
                <a:latin typeface="Times New Roman"/>
                <a:ea typeface="Times New Roman"/>
                <a:cs typeface="Times New Roman"/>
                <a:sym typeface="Times New Roman"/>
              </a:defRPr>
            </a:pPr>
            <a:endParaRPr kern="0">
              <a:solidFill>
                <a:srgbClr val="FFFFFF"/>
              </a:solidFill>
              <a:uFill>
                <a:solidFill>
                  <a:srgbClr val="FFFFFF"/>
                </a:solidFill>
              </a:uFill>
              <a:latin typeface="Times New Roman"/>
              <a:cs typeface="Times New Roman"/>
              <a:sym typeface="Times New Roman"/>
            </a:endParaRPr>
          </a:p>
        </p:txBody>
      </p:sp>
      <p:pic>
        <p:nvPicPr>
          <p:cNvPr id="273" name="pasted-image.tiff" descr="pasted-image.tiff"/>
          <p:cNvPicPr>
            <a:picLocks noChangeAspect="1"/>
          </p:cNvPicPr>
          <p:nvPr/>
        </p:nvPicPr>
        <p:blipFill>
          <a:blip r:embed="rId3">
            <a:extLst/>
          </a:blip>
          <a:stretch>
            <a:fillRect/>
          </a:stretch>
        </p:blipFill>
        <p:spPr>
          <a:xfrm>
            <a:off x="196955" y="3458312"/>
            <a:ext cx="6241056" cy="1685348"/>
          </a:xfrm>
          <a:prstGeom prst="rect">
            <a:avLst/>
          </a:prstGeom>
          <a:ln w="12700">
            <a:miter lim="400000"/>
          </a:ln>
        </p:spPr>
      </p:pic>
    </p:spTree>
    <p:extLst>
      <p:ext uri="{BB962C8B-B14F-4D97-AF65-F5344CB8AC3E}">
        <p14:creationId xmlns:p14="http://schemas.microsoft.com/office/powerpoint/2010/main" val="749366759"/>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fill="hold"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 name="pasted-image.tiff" descr="pasted-image.tiff"/>
          <p:cNvPicPr>
            <a:picLocks noChangeAspect="1"/>
          </p:cNvPicPr>
          <p:nvPr/>
        </p:nvPicPr>
        <p:blipFill>
          <a:blip r:embed="rId2">
            <a:extLst/>
          </a:blip>
          <a:srcRect r="51583" b="4679"/>
          <a:stretch>
            <a:fillRect/>
          </a:stretch>
        </p:blipFill>
        <p:spPr>
          <a:xfrm>
            <a:off x="221103" y="91112"/>
            <a:ext cx="2998312" cy="3153746"/>
          </a:xfrm>
          <a:prstGeom prst="rect">
            <a:avLst/>
          </a:prstGeom>
          <a:ln w="12700">
            <a:miter lim="400000"/>
          </a:ln>
        </p:spPr>
      </p:pic>
      <p:pic>
        <p:nvPicPr>
          <p:cNvPr id="276" name="pasted-image.tiff" descr="pasted-image.tiff"/>
          <p:cNvPicPr>
            <a:picLocks noChangeAspect="1"/>
          </p:cNvPicPr>
          <p:nvPr/>
        </p:nvPicPr>
        <p:blipFill>
          <a:blip r:embed="rId3">
            <a:extLst/>
          </a:blip>
          <a:stretch>
            <a:fillRect/>
          </a:stretch>
        </p:blipFill>
        <p:spPr>
          <a:xfrm>
            <a:off x="3218589" y="50481"/>
            <a:ext cx="2192225" cy="3349232"/>
          </a:xfrm>
          <a:prstGeom prst="rect">
            <a:avLst/>
          </a:prstGeom>
          <a:ln w="12700">
            <a:miter lim="400000"/>
          </a:ln>
        </p:spPr>
      </p:pic>
      <p:sp>
        <p:nvSpPr>
          <p:cNvPr id="277" name="Rectangle 7"/>
          <p:cNvSpPr/>
          <p:nvPr/>
        </p:nvSpPr>
        <p:spPr>
          <a:xfrm>
            <a:off x="206480" y="920998"/>
            <a:ext cx="5225313" cy="611450"/>
          </a:xfrm>
          <a:prstGeom prst="rect">
            <a:avLst/>
          </a:prstGeom>
          <a:ln w="25400">
            <a:solidFill>
              <a:schemeClr val="accent5"/>
            </a:solidFill>
          </a:ln>
        </p:spPr>
        <p:txBody>
          <a:bodyPr lIns="38100" tIns="38100" rIns="38100" bIns="38100" anchor="ctr"/>
          <a:lstStyle/>
          <a:p>
            <a:pPr marR="30956" indent="30956" defTabSz="685800" hangingPunct="0">
              <a:defRPr>
                <a:latin typeface="Times New Roman"/>
                <a:ea typeface="Times New Roman"/>
                <a:cs typeface="Times New Roman"/>
                <a:sym typeface="Times New Roman"/>
              </a:defRPr>
            </a:pPr>
            <a:endParaRPr kern="0">
              <a:solidFill>
                <a:srgbClr val="FFFFFF"/>
              </a:solidFill>
              <a:uFill>
                <a:solidFill>
                  <a:srgbClr val="FFFFFF"/>
                </a:solidFill>
              </a:uFill>
              <a:latin typeface="Times New Roman"/>
              <a:cs typeface="Times New Roman"/>
              <a:sym typeface="Times New Roman"/>
            </a:endParaRPr>
          </a:p>
        </p:txBody>
      </p:sp>
      <p:pic>
        <p:nvPicPr>
          <p:cNvPr id="278" name="pasted-image.tiff" descr="pasted-image.tiff"/>
          <p:cNvPicPr>
            <a:picLocks noChangeAspect="1"/>
          </p:cNvPicPr>
          <p:nvPr/>
        </p:nvPicPr>
        <p:blipFill>
          <a:blip r:embed="rId4">
            <a:extLst/>
          </a:blip>
          <a:srcRect r="50549"/>
          <a:stretch>
            <a:fillRect/>
          </a:stretch>
        </p:blipFill>
        <p:spPr>
          <a:xfrm>
            <a:off x="196955" y="3458312"/>
            <a:ext cx="3086230" cy="1685348"/>
          </a:xfrm>
          <a:prstGeom prst="rect">
            <a:avLst/>
          </a:prstGeom>
          <a:ln w="12700">
            <a:miter lim="400000"/>
          </a:ln>
        </p:spPr>
      </p:pic>
      <p:pic>
        <p:nvPicPr>
          <p:cNvPr id="279" name="pasted-image.tiff" descr="pasted-image.tiff"/>
          <p:cNvPicPr>
            <a:picLocks noChangeAspect="1"/>
          </p:cNvPicPr>
          <p:nvPr/>
        </p:nvPicPr>
        <p:blipFill>
          <a:blip r:embed="rId5">
            <a:extLst/>
          </a:blip>
          <a:stretch>
            <a:fillRect/>
          </a:stretch>
        </p:blipFill>
        <p:spPr>
          <a:xfrm>
            <a:off x="3357123" y="3502210"/>
            <a:ext cx="1693464" cy="1591856"/>
          </a:xfrm>
          <a:prstGeom prst="rect">
            <a:avLst/>
          </a:prstGeom>
          <a:ln w="12700">
            <a:miter lim="400000"/>
          </a:ln>
        </p:spPr>
      </p:pic>
    </p:spTree>
    <p:extLst>
      <p:ext uri="{BB962C8B-B14F-4D97-AF65-F5344CB8AC3E}">
        <p14:creationId xmlns:p14="http://schemas.microsoft.com/office/powerpoint/2010/main" val="2623890182"/>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fill="hold"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 name="pasted-image.tiff" descr="pasted-image.tiff"/>
          <p:cNvPicPr>
            <a:picLocks noChangeAspect="1"/>
          </p:cNvPicPr>
          <p:nvPr/>
        </p:nvPicPr>
        <p:blipFill>
          <a:blip r:embed="rId2">
            <a:extLst/>
          </a:blip>
          <a:stretch>
            <a:fillRect/>
          </a:stretch>
        </p:blipFill>
        <p:spPr>
          <a:xfrm>
            <a:off x="183228" y="138778"/>
            <a:ext cx="6491544" cy="3156643"/>
          </a:xfrm>
          <a:prstGeom prst="rect">
            <a:avLst/>
          </a:prstGeom>
          <a:ln w="12700">
            <a:miter lim="400000"/>
          </a:ln>
        </p:spPr>
      </p:pic>
      <p:sp>
        <p:nvSpPr>
          <p:cNvPr id="282" name="Rectangle 4"/>
          <p:cNvSpPr/>
          <p:nvPr/>
        </p:nvSpPr>
        <p:spPr>
          <a:xfrm>
            <a:off x="143633" y="1735762"/>
            <a:ext cx="6472493" cy="469007"/>
          </a:xfrm>
          <a:prstGeom prst="rect">
            <a:avLst/>
          </a:prstGeom>
          <a:ln w="25400">
            <a:solidFill>
              <a:schemeClr val="accent5"/>
            </a:solidFill>
          </a:ln>
        </p:spPr>
        <p:txBody>
          <a:bodyPr lIns="38100" tIns="38100" rIns="38100" bIns="38100" anchor="ctr"/>
          <a:lstStyle/>
          <a:p>
            <a:pPr marR="30956" indent="30956" defTabSz="685800" hangingPunct="0">
              <a:defRPr>
                <a:latin typeface="Times New Roman"/>
                <a:ea typeface="Times New Roman"/>
                <a:cs typeface="Times New Roman"/>
                <a:sym typeface="Times New Roman"/>
              </a:defRPr>
            </a:pPr>
            <a:endParaRPr kern="0">
              <a:solidFill>
                <a:srgbClr val="FFFFFF"/>
              </a:solidFill>
              <a:uFill>
                <a:solidFill>
                  <a:srgbClr val="FFFFFF"/>
                </a:solidFill>
              </a:uFill>
              <a:latin typeface="Times New Roman"/>
              <a:cs typeface="Times New Roman"/>
              <a:sym typeface="Times New Roman"/>
            </a:endParaRPr>
          </a:p>
        </p:txBody>
      </p:sp>
      <p:pic>
        <p:nvPicPr>
          <p:cNvPr id="283" name="pasted-image.tiff" descr="pasted-image.tiff"/>
          <p:cNvPicPr>
            <a:picLocks noChangeAspect="1"/>
          </p:cNvPicPr>
          <p:nvPr/>
        </p:nvPicPr>
        <p:blipFill>
          <a:blip r:embed="rId3">
            <a:extLst/>
          </a:blip>
          <a:stretch>
            <a:fillRect/>
          </a:stretch>
        </p:blipFill>
        <p:spPr>
          <a:xfrm>
            <a:off x="134108" y="3502294"/>
            <a:ext cx="6491543" cy="1473677"/>
          </a:xfrm>
          <a:prstGeom prst="rect">
            <a:avLst/>
          </a:prstGeom>
          <a:ln w="12700">
            <a:miter lim="400000"/>
          </a:ln>
        </p:spPr>
      </p:pic>
    </p:spTree>
    <p:extLst>
      <p:ext uri="{BB962C8B-B14F-4D97-AF65-F5344CB8AC3E}">
        <p14:creationId xmlns:p14="http://schemas.microsoft.com/office/powerpoint/2010/main" val="719675643"/>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fill="hold"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Title 2"/>
          <p:cNvSpPr txBox="1">
            <a:spLocks noGrp="1"/>
          </p:cNvSpPr>
          <p:nvPr>
            <p:ph type="title"/>
          </p:nvPr>
        </p:nvSpPr>
        <p:spPr>
          <a:xfrm>
            <a:off x="180724" y="94011"/>
            <a:ext cx="6172201" cy="742951"/>
          </a:xfrm>
          <a:prstGeom prst="rect">
            <a:avLst/>
          </a:prstGeom>
        </p:spPr>
        <p:txBody>
          <a:bodyPr>
            <a:normAutofit fontScale="90000"/>
          </a:bodyPr>
          <a:lstStyle>
            <a:lvl1pPr defTabSz="886968">
              <a:defRPr sz="3880" spc="-97"/>
            </a:lvl1pPr>
          </a:lstStyle>
          <a:p>
            <a:r>
              <a:t>Swimming with the sharks can be good</a:t>
            </a:r>
          </a:p>
        </p:txBody>
      </p:sp>
      <p:pic>
        <p:nvPicPr>
          <p:cNvPr id="286" name="pasted-image.tiff" descr="pasted-image.tiff"/>
          <p:cNvPicPr>
            <a:picLocks noChangeAspect="1"/>
          </p:cNvPicPr>
          <p:nvPr/>
        </p:nvPicPr>
        <p:blipFill>
          <a:blip r:embed="rId2">
            <a:extLst/>
          </a:blip>
          <a:stretch>
            <a:fillRect/>
          </a:stretch>
        </p:blipFill>
        <p:spPr>
          <a:xfrm>
            <a:off x="491735" y="721714"/>
            <a:ext cx="5874531" cy="4405898"/>
          </a:xfrm>
          <a:prstGeom prst="rect">
            <a:avLst/>
          </a:prstGeom>
          <a:ln w="12700">
            <a:miter lim="400000"/>
          </a:ln>
        </p:spPr>
      </p:pic>
    </p:spTree>
    <p:extLst>
      <p:ext uri="{BB962C8B-B14F-4D97-AF65-F5344CB8AC3E}">
        <p14:creationId xmlns:p14="http://schemas.microsoft.com/office/powerpoint/2010/main" val="1299993401"/>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Title 2"/>
          <p:cNvSpPr txBox="1">
            <a:spLocks noGrp="1"/>
          </p:cNvSpPr>
          <p:nvPr>
            <p:ph type="title"/>
          </p:nvPr>
        </p:nvSpPr>
        <p:spPr>
          <a:xfrm>
            <a:off x="180724" y="94011"/>
            <a:ext cx="6172201" cy="742951"/>
          </a:xfrm>
          <a:prstGeom prst="rect">
            <a:avLst/>
          </a:prstGeom>
        </p:spPr>
        <p:txBody>
          <a:bodyPr>
            <a:normAutofit fontScale="90000"/>
          </a:bodyPr>
          <a:lstStyle>
            <a:lvl1pPr defTabSz="886968">
              <a:defRPr sz="3880" spc="-97"/>
            </a:lvl1pPr>
          </a:lstStyle>
          <a:p>
            <a:r>
              <a:t>Swimming with the sharks can be good</a:t>
            </a:r>
          </a:p>
        </p:txBody>
      </p:sp>
      <p:pic>
        <p:nvPicPr>
          <p:cNvPr id="289" name="pasted-image.tiff" descr="pasted-image.tiff"/>
          <p:cNvPicPr>
            <a:picLocks noChangeAspect="1"/>
          </p:cNvPicPr>
          <p:nvPr/>
        </p:nvPicPr>
        <p:blipFill>
          <a:blip r:embed="rId2">
            <a:extLst/>
          </a:blip>
          <a:stretch>
            <a:fillRect/>
          </a:stretch>
        </p:blipFill>
        <p:spPr>
          <a:xfrm>
            <a:off x="491735" y="721714"/>
            <a:ext cx="5874531" cy="4405898"/>
          </a:xfrm>
          <a:prstGeom prst="rect">
            <a:avLst/>
          </a:prstGeom>
          <a:ln w="12700">
            <a:miter lim="400000"/>
          </a:ln>
        </p:spPr>
      </p:pic>
    </p:spTree>
    <p:extLst>
      <p:ext uri="{BB962C8B-B14F-4D97-AF65-F5344CB8AC3E}">
        <p14:creationId xmlns:p14="http://schemas.microsoft.com/office/powerpoint/2010/main" val="2407176606"/>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Title 2"/>
          <p:cNvSpPr txBox="1">
            <a:spLocks noGrp="1"/>
          </p:cNvSpPr>
          <p:nvPr>
            <p:ph type="title"/>
          </p:nvPr>
        </p:nvSpPr>
        <p:spPr>
          <a:xfrm>
            <a:off x="0" y="155862"/>
            <a:ext cx="6172200" cy="742951"/>
          </a:xfrm>
          <a:prstGeom prst="rect">
            <a:avLst/>
          </a:prstGeom>
        </p:spPr>
        <p:txBody>
          <a:bodyPr>
            <a:normAutofit fontScale="90000"/>
          </a:bodyPr>
          <a:lstStyle>
            <a:lvl1pPr defTabSz="850391">
              <a:defRPr sz="3720" spc="-93"/>
            </a:lvl1pPr>
          </a:lstStyle>
          <a:p>
            <a:r>
              <a:t>Implications – is free-riding good overall?</a:t>
            </a:r>
          </a:p>
        </p:txBody>
      </p:sp>
      <p:pic>
        <p:nvPicPr>
          <p:cNvPr id="292" name="pasted-image.tiff" descr="pasted-image.tiff"/>
          <p:cNvPicPr>
            <a:picLocks noChangeAspect="1"/>
          </p:cNvPicPr>
          <p:nvPr/>
        </p:nvPicPr>
        <p:blipFill>
          <a:blip r:embed="rId2">
            <a:extLst/>
          </a:blip>
          <a:stretch>
            <a:fillRect/>
          </a:stretch>
        </p:blipFill>
        <p:spPr>
          <a:xfrm>
            <a:off x="643350" y="817169"/>
            <a:ext cx="5571300" cy="4178476"/>
          </a:xfrm>
          <a:prstGeom prst="rect">
            <a:avLst/>
          </a:prstGeom>
          <a:ln w="12700">
            <a:miter lim="400000"/>
          </a:ln>
        </p:spPr>
      </p:pic>
    </p:spTree>
    <p:extLst>
      <p:ext uri="{BB962C8B-B14F-4D97-AF65-F5344CB8AC3E}">
        <p14:creationId xmlns:p14="http://schemas.microsoft.com/office/powerpoint/2010/main" val="2307723340"/>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Title 2"/>
          <p:cNvSpPr txBox="1">
            <a:spLocks noGrp="1"/>
          </p:cNvSpPr>
          <p:nvPr>
            <p:ph type="title"/>
          </p:nvPr>
        </p:nvSpPr>
        <p:spPr>
          <a:xfrm>
            <a:off x="0" y="155862"/>
            <a:ext cx="6172200" cy="742951"/>
          </a:xfrm>
          <a:prstGeom prst="rect">
            <a:avLst/>
          </a:prstGeom>
        </p:spPr>
        <p:txBody>
          <a:bodyPr>
            <a:normAutofit fontScale="90000"/>
          </a:bodyPr>
          <a:lstStyle>
            <a:lvl1pPr defTabSz="850391">
              <a:defRPr sz="3720" spc="-93"/>
            </a:lvl1pPr>
          </a:lstStyle>
          <a:p>
            <a:r>
              <a:t>Implications – is free-riding good overall?</a:t>
            </a:r>
          </a:p>
        </p:txBody>
      </p:sp>
      <p:pic>
        <p:nvPicPr>
          <p:cNvPr id="295" name="pasted-image.tiff" descr="pasted-image.tiff"/>
          <p:cNvPicPr>
            <a:picLocks noChangeAspect="1"/>
          </p:cNvPicPr>
          <p:nvPr/>
        </p:nvPicPr>
        <p:blipFill>
          <a:blip r:embed="rId2">
            <a:extLst/>
          </a:blip>
          <a:stretch>
            <a:fillRect/>
          </a:stretch>
        </p:blipFill>
        <p:spPr>
          <a:xfrm>
            <a:off x="643350" y="817169"/>
            <a:ext cx="5571300" cy="4178476"/>
          </a:xfrm>
          <a:prstGeom prst="rect">
            <a:avLst/>
          </a:prstGeom>
          <a:ln w="12700">
            <a:miter lim="400000"/>
          </a:ln>
        </p:spPr>
      </p:pic>
    </p:spTree>
    <p:extLst>
      <p:ext uri="{BB962C8B-B14F-4D97-AF65-F5344CB8AC3E}">
        <p14:creationId xmlns:p14="http://schemas.microsoft.com/office/powerpoint/2010/main" val="2988539306"/>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TextBox 3"/>
          <p:cNvSpPr txBox="1"/>
          <p:nvPr/>
        </p:nvSpPr>
        <p:spPr>
          <a:xfrm>
            <a:off x="992513" y="2167696"/>
            <a:ext cx="4348834" cy="1246495"/>
          </a:xfrm>
          <a:prstGeom prst="rect">
            <a:avLst/>
          </a:prstGeom>
          <a:ln w="12700">
            <a:miter lim="400000"/>
          </a:ln>
          <a:extLst>
            <a:ext uri="{C572A759-6A51-4108-AA02-DFA0A04FC94B}">
              <ma14:wrappingTextBoxFlag xmlns="" xmlns:ma14="http://schemas.microsoft.com/office/mac/drawingml/2011/main" val="1"/>
            </a:ext>
          </a:extLst>
        </p:spPr>
        <p:txBody>
          <a:bodyPr lIns="34289" rIns="34289">
            <a:spAutoFit/>
          </a:bodyPr>
          <a:lstStyle/>
          <a:p>
            <a:pPr marR="30956" indent="30956" algn="ctr" defTabSz="685800" hangingPunct="0">
              <a:defRPr sz="3600">
                <a:solidFill>
                  <a:srgbClr val="C00000"/>
                </a:solidFill>
                <a:latin typeface="Times New Roman"/>
                <a:ea typeface="Times New Roman"/>
                <a:cs typeface="Times New Roman"/>
                <a:sym typeface="Times New Roman"/>
              </a:defRPr>
            </a:pPr>
            <a:r>
              <a:rPr sz="2700" kern="0">
                <a:solidFill>
                  <a:srgbClr val="C00000"/>
                </a:solidFill>
                <a:uFill>
                  <a:solidFill>
                    <a:srgbClr val="FFFFFF"/>
                  </a:solidFill>
                </a:uFill>
                <a:latin typeface="Times New Roman"/>
                <a:cs typeface="Times New Roman"/>
                <a:sym typeface="Times New Roman"/>
              </a:rPr>
              <a:t>Thank you!</a:t>
            </a:r>
          </a:p>
          <a:p>
            <a:pPr marR="30956" indent="30956" algn="ctr" defTabSz="685800" hangingPunct="0">
              <a:defRPr sz="3200" i="1">
                <a:solidFill>
                  <a:srgbClr val="C00000"/>
                </a:solidFill>
                <a:latin typeface="Times New Roman"/>
                <a:ea typeface="Times New Roman"/>
                <a:cs typeface="Times New Roman"/>
                <a:sym typeface="Times New Roman"/>
              </a:defRPr>
            </a:pPr>
            <a:r>
              <a:rPr sz="2400" i="1" u="sng" kern="0">
                <a:solidFill>
                  <a:srgbClr val="0000FF"/>
                </a:solidFill>
                <a:uFill>
                  <a:solidFill>
                    <a:srgbClr val="0000FF"/>
                  </a:solidFill>
                </a:uFill>
                <a:latin typeface="Times New Roman"/>
                <a:cs typeface="Times New Roman"/>
                <a:sym typeface="Times New Roman"/>
                <a:hlinkClick r:id="rId2"/>
              </a:rPr>
              <a:t>carmelo.cennamo@unibocconi.it</a:t>
            </a:r>
          </a:p>
          <a:p>
            <a:pPr marR="30956" indent="30956" algn="ctr" defTabSz="685800" hangingPunct="0">
              <a:defRPr sz="3200" i="1">
                <a:solidFill>
                  <a:srgbClr val="C00000"/>
                </a:solidFill>
                <a:latin typeface="Times New Roman"/>
                <a:ea typeface="Times New Roman"/>
                <a:cs typeface="Times New Roman"/>
                <a:sym typeface="Times New Roman"/>
              </a:defRPr>
            </a:pPr>
            <a:r>
              <a:rPr sz="2400" i="1" u="sng" kern="0">
                <a:solidFill>
                  <a:srgbClr val="0000FF"/>
                </a:solidFill>
                <a:uFill>
                  <a:solidFill>
                    <a:srgbClr val="0000FF"/>
                  </a:solidFill>
                </a:uFill>
                <a:latin typeface="Times New Roman"/>
                <a:cs typeface="Times New Roman"/>
                <a:sym typeface="Times New Roman"/>
                <a:hlinkClick r:id="rId3"/>
              </a:rPr>
              <a:t>fzhu@hbs.edu</a:t>
            </a:r>
          </a:p>
        </p:txBody>
      </p:sp>
    </p:spTree>
    <p:extLst>
      <p:ext uri="{BB962C8B-B14F-4D97-AF65-F5344CB8AC3E}">
        <p14:creationId xmlns:p14="http://schemas.microsoft.com/office/powerpoint/2010/main" val="2861217541"/>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TextBox 3"/>
          <p:cNvSpPr txBox="1"/>
          <p:nvPr/>
        </p:nvSpPr>
        <p:spPr>
          <a:xfrm>
            <a:off x="992513" y="2167696"/>
            <a:ext cx="4348834" cy="1246495"/>
          </a:xfrm>
          <a:prstGeom prst="rect">
            <a:avLst/>
          </a:prstGeom>
          <a:ln w="12700">
            <a:miter lim="400000"/>
          </a:ln>
          <a:extLst>
            <a:ext uri="{C572A759-6A51-4108-AA02-DFA0A04FC94B}">
              <ma14:wrappingTextBoxFlag xmlns="" xmlns:ma14="http://schemas.microsoft.com/office/mac/drawingml/2011/main" val="1"/>
            </a:ext>
          </a:extLst>
        </p:spPr>
        <p:txBody>
          <a:bodyPr lIns="34289" rIns="34289">
            <a:spAutoFit/>
          </a:bodyPr>
          <a:lstStyle/>
          <a:p>
            <a:pPr marR="30956" indent="30956" algn="ctr" defTabSz="685800" hangingPunct="0">
              <a:defRPr sz="3600">
                <a:solidFill>
                  <a:srgbClr val="C00000"/>
                </a:solidFill>
                <a:latin typeface="Times New Roman"/>
                <a:ea typeface="Times New Roman"/>
                <a:cs typeface="Times New Roman"/>
                <a:sym typeface="Times New Roman"/>
              </a:defRPr>
            </a:pPr>
            <a:r>
              <a:rPr sz="2700" kern="0">
                <a:solidFill>
                  <a:srgbClr val="C00000"/>
                </a:solidFill>
                <a:uFill>
                  <a:solidFill>
                    <a:srgbClr val="FFFFFF"/>
                  </a:solidFill>
                </a:uFill>
                <a:latin typeface="Times New Roman"/>
                <a:cs typeface="Times New Roman"/>
                <a:sym typeface="Times New Roman"/>
              </a:rPr>
              <a:t>Thank you!</a:t>
            </a:r>
          </a:p>
          <a:p>
            <a:pPr marR="30956" indent="30956" algn="ctr" defTabSz="685800" hangingPunct="0">
              <a:defRPr sz="3200" i="1">
                <a:solidFill>
                  <a:srgbClr val="C00000"/>
                </a:solidFill>
                <a:latin typeface="Times New Roman"/>
                <a:ea typeface="Times New Roman"/>
                <a:cs typeface="Times New Roman"/>
                <a:sym typeface="Times New Roman"/>
              </a:defRPr>
            </a:pPr>
            <a:r>
              <a:rPr sz="2400" i="1" u="sng" kern="0">
                <a:solidFill>
                  <a:srgbClr val="0000FF"/>
                </a:solidFill>
                <a:uFill>
                  <a:solidFill>
                    <a:srgbClr val="0000FF"/>
                  </a:solidFill>
                </a:uFill>
                <a:latin typeface="Times New Roman"/>
                <a:cs typeface="Times New Roman"/>
                <a:sym typeface="Times New Roman"/>
                <a:hlinkClick r:id="rId2"/>
              </a:rPr>
              <a:t>carmelo.cennamo@unibocconi.it</a:t>
            </a:r>
          </a:p>
          <a:p>
            <a:pPr marR="30956" indent="30956" algn="ctr" defTabSz="685800" hangingPunct="0">
              <a:defRPr sz="3200" i="1">
                <a:solidFill>
                  <a:srgbClr val="C00000"/>
                </a:solidFill>
                <a:latin typeface="Times New Roman"/>
                <a:ea typeface="Times New Roman"/>
                <a:cs typeface="Times New Roman"/>
                <a:sym typeface="Times New Roman"/>
              </a:defRPr>
            </a:pPr>
            <a:r>
              <a:rPr sz="2400" i="1" u="sng" kern="0">
                <a:solidFill>
                  <a:srgbClr val="0000FF"/>
                </a:solidFill>
                <a:uFill>
                  <a:solidFill>
                    <a:srgbClr val="0000FF"/>
                  </a:solidFill>
                </a:uFill>
                <a:latin typeface="Times New Roman"/>
                <a:cs typeface="Times New Roman"/>
                <a:sym typeface="Times New Roman"/>
                <a:hlinkClick r:id="rId3"/>
              </a:rPr>
              <a:t>fzhu@hbs.edu</a:t>
            </a:r>
          </a:p>
        </p:txBody>
      </p:sp>
    </p:spTree>
    <p:extLst>
      <p:ext uri="{BB962C8B-B14F-4D97-AF65-F5344CB8AC3E}">
        <p14:creationId xmlns:p14="http://schemas.microsoft.com/office/powerpoint/2010/main" val="3149562416"/>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8544" y="1030332"/>
            <a:ext cx="2789872" cy="323165"/>
          </a:xfrm>
          <a:prstGeom prst="rect">
            <a:avLst/>
          </a:prstGeom>
        </p:spPr>
        <p:txBody>
          <a:bodyPr vert="horz" wrap="square" lIns="0" tIns="0" rIns="0" bIns="0" rtlCol="0">
            <a:spAutoFit/>
          </a:bodyPr>
          <a:lstStyle/>
          <a:p>
            <a:pPr marL="9525"/>
            <a:r>
              <a:rPr sz="2100" spc="-4" dirty="0"/>
              <a:t>Tenants-Decide</a:t>
            </a:r>
            <a:r>
              <a:rPr sz="2100" spc="-15" dirty="0"/>
              <a:t> </a:t>
            </a:r>
            <a:r>
              <a:rPr sz="2100" spc="-4" dirty="0"/>
              <a:t>regime</a:t>
            </a:r>
            <a:endParaRPr sz="2100"/>
          </a:p>
        </p:txBody>
      </p:sp>
      <p:sp>
        <p:nvSpPr>
          <p:cNvPr id="3" name="object 3"/>
          <p:cNvSpPr txBox="1"/>
          <p:nvPr/>
        </p:nvSpPr>
        <p:spPr>
          <a:xfrm>
            <a:off x="5260819" y="2840076"/>
            <a:ext cx="159068" cy="256480"/>
          </a:xfrm>
          <a:prstGeom prst="rect">
            <a:avLst/>
          </a:prstGeom>
        </p:spPr>
        <p:txBody>
          <a:bodyPr vert="horz" wrap="square" lIns="0" tIns="0" rIns="0" bIns="0" rtlCol="0">
            <a:spAutoFit/>
          </a:bodyPr>
          <a:lstStyle/>
          <a:p>
            <a:pPr marL="10478">
              <a:lnSpc>
                <a:spcPts val="1991"/>
              </a:lnSpc>
            </a:pPr>
            <a:r>
              <a:rPr dirty="0">
                <a:solidFill>
                  <a:srgbClr val="595959"/>
                </a:solidFill>
                <a:latin typeface="Arial"/>
                <a:cs typeface="Arial"/>
              </a:rPr>
              <a:t>●</a:t>
            </a:r>
            <a:endParaRPr>
              <a:latin typeface="Arial"/>
              <a:cs typeface="Arial"/>
            </a:endParaRPr>
          </a:p>
        </p:txBody>
      </p:sp>
      <p:sp>
        <p:nvSpPr>
          <p:cNvPr id="4" name="object 4"/>
          <p:cNvSpPr txBox="1"/>
          <p:nvPr/>
        </p:nvSpPr>
        <p:spPr>
          <a:xfrm>
            <a:off x="4233413" y="2149721"/>
            <a:ext cx="2145030" cy="1598899"/>
          </a:xfrm>
          <a:prstGeom prst="rect">
            <a:avLst/>
          </a:prstGeom>
        </p:spPr>
        <p:txBody>
          <a:bodyPr vert="horz" wrap="square" lIns="0" tIns="0" rIns="0" bIns="0" rtlCol="0">
            <a:spAutoFit/>
          </a:bodyPr>
          <a:lstStyle/>
          <a:p>
            <a:pPr marL="318611" marR="3810" indent="-309086">
              <a:lnSpc>
                <a:spcPct val="114599"/>
              </a:lnSpc>
              <a:buChar char="●"/>
              <a:tabLst>
                <a:tab pos="318611" algn="l"/>
                <a:tab pos="319088" algn="l"/>
              </a:tabLst>
            </a:pPr>
            <a:r>
              <a:rPr spc="-4" dirty="0">
                <a:solidFill>
                  <a:srgbClr val="595959"/>
                </a:solidFill>
                <a:latin typeface="Arial"/>
                <a:cs typeface="Arial"/>
              </a:rPr>
              <a:t>Inefficiently high  amount of</a:t>
            </a:r>
            <a:r>
              <a:rPr spc="-30" dirty="0">
                <a:solidFill>
                  <a:srgbClr val="595959"/>
                </a:solidFill>
                <a:latin typeface="Arial"/>
                <a:cs typeface="Arial"/>
              </a:rPr>
              <a:t> </a:t>
            </a:r>
            <a:r>
              <a:rPr spc="-4" dirty="0">
                <a:solidFill>
                  <a:srgbClr val="595959"/>
                </a:solidFill>
                <a:latin typeface="Arial"/>
                <a:cs typeface="Arial"/>
              </a:rPr>
              <a:t>hosting</a:t>
            </a:r>
            <a:endParaRPr>
              <a:latin typeface="Arial"/>
              <a:cs typeface="Arial"/>
            </a:endParaRPr>
          </a:p>
          <a:p>
            <a:pPr>
              <a:spcBef>
                <a:spcPts val="30"/>
              </a:spcBef>
              <a:buClr>
                <a:srgbClr val="595959"/>
              </a:buClr>
              <a:buFont typeface="Arial"/>
              <a:buChar char="●"/>
            </a:pPr>
            <a:endParaRPr sz="2400">
              <a:latin typeface="Times New Roman"/>
              <a:cs typeface="Times New Roman"/>
            </a:endParaRPr>
          </a:p>
          <a:p>
            <a:pPr marL="318611" indent="-309086">
              <a:buChar char="●"/>
              <a:tabLst>
                <a:tab pos="318611" algn="l"/>
                <a:tab pos="319088" algn="l"/>
              </a:tabLst>
            </a:pPr>
            <a:r>
              <a:rPr spc="-4" dirty="0">
                <a:solidFill>
                  <a:srgbClr val="595959"/>
                </a:solidFill>
                <a:latin typeface="Arial"/>
                <a:cs typeface="Arial"/>
              </a:rPr>
              <a:t>Tenant welfare</a:t>
            </a:r>
            <a:r>
              <a:rPr spc="-26" dirty="0">
                <a:solidFill>
                  <a:srgbClr val="595959"/>
                </a:solidFill>
                <a:latin typeface="Arial"/>
                <a:cs typeface="Arial"/>
              </a:rPr>
              <a:t> </a:t>
            </a:r>
            <a:r>
              <a:rPr dirty="0">
                <a:solidFill>
                  <a:srgbClr val="595959"/>
                </a:solidFill>
                <a:latin typeface="MS PGothic"/>
                <a:cs typeface="MS PGothic"/>
              </a:rPr>
              <a:t>↘</a:t>
            </a:r>
            <a:endParaRPr>
              <a:latin typeface="MS PGothic"/>
              <a:cs typeface="MS PGothic"/>
            </a:endParaRPr>
          </a:p>
          <a:p>
            <a:pPr marL="318611">
              <a:spcBef>
                <a:spcPts val="315"/>
              </a:spcBef>
            </a:pPr>
            <a:r>
              <a:rPr spc="-4" dirty="0">
                <a:solidFill>
                  <a:srgbClr val="595959"/>
                </a:solidFill>
                <a:latin typeface="Arial"/>
                <a:cs typeface="Arial"/>
              </a:rPr>
              <a:t>(potentially)</a:t>
            </a:r>
            <a:endParaRPr>
              <a:latin typeface="Arial"/>
              <a:cs typeface="Arial"/>
            </a:endParaRPr>
          </a:p>
        </p:txBody>
      </p:sp>
      <p:sp>
        <p:nvSpPr>
          <p:cNvPr id="5" name="object 5"/>
          <p:cNvSpPr/>
          <p:nvPr/>
        </p:nvSpPr>
        <p:spPr>
          <a:xfrm>
            <a:off x="233768" y="1569825"/>
            <a:ext cx="3474205" cy="2865731"/>
          </a:xfrm>
          <a:prstGeom prst="rect">
            <a:avLst/>
          </a:prstGeom>
          <a:blipFill>
            <a:blip r:embed="rId2" cstate="print"/>
            <a:stretch>
              <a:fillRect/>
            </a:stretch>
          </a:blipFill>
        </p:spPr>
        <p:txBody>
          <a:bodyPr wrap="square" lIns="0" tIns="0" rIns="0" bIns="0" rtlCol="0"/>
          <a:lstStyle/>
          <a:p>
            <a:endParaRPr sz="1350"/>
          </a:p>
        </p:txBody>
      </p:sp>
      <p:sp>
        <p:nvSpPr>
          <p:cNvPr id="6" name="object 6"/>
          <p:cNvSpPr/>
          <p:nvPr/>
        </p:nvSpPr>
        <p:spPr>
          <a:xfrm>
            <a:off x="3121444" y="2725988"/>
            <a:ext cx="220504" cy="169545"/>
          </a:xfrm>
          <a:custGeom>
            <a:avLst/>
            <a:gdLst/>
            <a:ahLst/>
            <a:cxnLst/>
            <a:rect l="l" t="t" r="r" b="b"/>
            <a:pathLst>
              <a:path w="294004" h="226060">
                <a:moveTo>
                  <a:pt x="0" y="0"/>
                </a:moveTo>
                <a:lnTo>
                  <a:pt x="293399" y="0"/>
                </a:lnTo>
                <a:lnTo>
                  <a:pt x="293399" y="225899"/>
                </a:lnTo>
                <a:lnTo>
                  <a:pt x="0" y="225899"/>
                </a:lnTo>
                <a:lnTo>
                  <a:pt x="0" y="0"/>
                </a:lnTo>
                <a:close/>
              </a:path>
            </a:pathLst>
          </a:custGeom>
          <a:solidFill>
            <a:srgbClr val="FFFFFF"/>
          </a:solidFill>
        </p:spPr>
        <p:txBody>
          <a:bodyPr wrap="square" lIns="0" tIns="0" rIns="0" bIns="0" rtlCol="0"/>
          <a:lstStyle/>
          <a:p>
            <a:endParaRPr sz="1350"/>
          </a:p>
        </p:txBody>
      </p:sp>
      <p:sp>
        <p:nvSpPr>
          <p:cNvPr id="7" name="object 7"/>
          <p:cNvSpPr/>
          <p:nvPr/>
        </p:nvSpPr>
        <p:spPr>
          <a:xfrm>
            <a:off x="3047213" y="2377162"/>
            <a:ext cx="251460" cy="169545"/>
          </a:xfrm>
          <a:custGeom>
            <a:avLst/>
            <a:gdLst/>
            <a:ahLst/>
            <a:cxnLst/>
            <a:rect l="l" t="t" r="r" b="b"/>
            <a:pathLst>
              <a:path w="335279" h="226060">
                <a:moveTo>
                  <a:pt x="0" y="0"/>
                </a:moveTo>
                <a:lnTo>
                  <a:pt x="334799" y="0"/>
                </a:lnTo>
                <a:lnTo>
                  <a:pt x="334799" y="225899"/>
                </a:lnTo>
                <a:lnTo>
                  <a:pt x="0" y="225899"/>
                </a:lnTo>
                <a:lnTo>
                  <a:pt x="0" y="0"/>
                </a:lnTo>
                <a:close/>
              </a:path>
            </a:pathLst>
          </a:custGeom>
          <a:solidFill>
            <a:srgbClr val="FFFFFF"/>
          </a:solidFill>
        </p:spPr>
        <p:txBody>
          <a:bodyPr wrap="square" lIns="0" tIns="0" rIns="0" bIns="0" rtlCol="0"/>
          <a:lstStyle/>
          <a:p>
            <a:endParaRPr sz="1350"/>
          </a:p>
        </p:txBody>
      </p:sp>
      <p:sp>
        <p:nvSpPr>
          <p:cNvPr id="8" name="object 8"/>
          <p:cNvSpPr/>
          <p:nvPr/>
        </p:nvSpPr>
        <p:spPr>
          <a:xfrm>
            <a:off x="3162113" y="2452144"/>
            <a:ext cx="664843" cy="201824"/>
          </a:xfrm>
          <a:prstGeom prst="rect">
            <a:avLst/>
          </a:prstGeom>
          <a:blipFill>
            <a:blip r:embed="rId3" cstate="print"/>
            <a:stretch>
              <a:fillRect/>
            </a:stretch>
          </a:blipFill>
        </p:spPr>
        <p:txBody>
          <a:bodyPr wrap="square" lIns="0" tIns="0" rIns="0" bIns="0" rtlCol="0"/>
          <a:lstStyle/>
          <a:p>
            <a:endParaRPr sz="1350"/>
          </a:p>
        </p:txBody>
      </p:sp>
      <p:sp>
        <p:nvSpPr>
          <p:cNvPr id="9" name="object 9"/>
          <p:cNvSpPr/>
          <p:nvPr/>
        </p:nvSpPr>
        <p:spPr>
          <a:xfrm>
            <a:off x="3162112" y="2802657"/>
            <a:ext cx="138731" cy="201824"/>
          </a:xfrm>
          <a:prstGeom prst="rect">
            <a:avLst/>
          </a:prstGeom>
          <a:blipFill>
            <a:blip r:embed="rId4" cstate="print"/>
            <a:stretch>
              <a:fillRect/>
            </a:stretch>
          </a:blipFill>
        </p:spPr>
        <p:txBody>
          <a:bodyPr wrap="square" lIns="0" tIns="0" rIns="0" bIns="0" rtlCol="0"/>
          <a:lstStyle/>
          <a:p>
            <a:endParaRPr sz="1350"/>
          </a:p>
        </p:txBody>
      </p:sp>
      <p:sp>
        <p:nvSpPr>
          <p:cNvPr id="10" name="object 10"/>
          <p:cNvSpPr/>
          <p:nvPr/>
        </p:nvSpPr>
        <p:spPr>
          <a:xfrm>
            <a:off x="5875781" y="746428"/>
            <a:ext cx="890081" cy="890081"/>
          </a:xfrm>
          <a:prstGeom prst="rect">
            <a:avLst/>
          </a:prstGeom>
          <a:blipFill>
            <a:blip r:embed="rId5" cstate="print"/>
            <a:stretch>
              <a:fillRect/>
            </a:stretch>
          </a:blipFill>
        </p:spPr>
        <p:txBody>
          <a:bodyPr wrap="square" lIns="0" tIns="0" rIns="0" bIns="0" rtlCol="0"/>
          <a:lstStyle/>
          <a:p>
            <a:endParaRPr sz="1350"/>
          </a:p>
        </p:txBody>
      </p:sp>
      <p:sp>
        <p:nvSpPr>
          <p:cNvPr id="11" name="object 11"/>
          <p:cNvSpPr/>
          <p:nvPr/>
        </p:nvSpPr>
        <p:spPr>
          <a:xfrm>
            <a:off x="5260819" y="2886299"/>
            <a:ext cx="159068" cy="169545"/>
          </a:xfrm>
          <a:custGeom>
            <a:avLst/>
            <a:gdLst/>
            <a:ahLst/>
            <a:cxnLst/>
            <a:rect l="l" t="t" r="r" b="b"/>
            <a:pathLst>
              <a:path w="212090" h="226060">
                <a:moveTo>
                  <a:pt x="0" y="0"/>
                </a:moveTo>
                <a:lnTo>
                  <a:pt x="212099" y="0"/>
                </a:lnTo>
                <a:lnTo>
                  <a:pt x="212099" y="225899"/>
                </a:lnTo>
                <a:lnTo>
                  <a:pt x="0" y="225899"/>
                </a:lnTo>
                <a:lnTo>
                  <a:pt x="0" y="0"/>
                </a:lnTo>
                <a:close/>
              </a:path>
            </a:pathLst>
          </a:custGeom>
          <a:solidFill>
            <a:srgbClr val="FFFFFF"/>
          </a:solidFill>
        </p:spPr>
        <p:txBody>
          <a:bodyPr wrap="square" lIns="0" tIns="0" rIns="0" bIns="0" rtlCol="0"/>
          <a:lstStyle/>
          <a:p>
            <a:endParaRPr sz="1350"/>
          </a:p>
        </p:txBody>
      </p:sp>
      <p:sp>
        <p:nvSpPr>
          <p:cNvPr id="12" name="object 12"/>
          <p:cNvSpPr txBox="1">
            <a:spLocks noGrp="1"/>
          </p:cNvSpPr>
          <p:nvPr>
            <p:ph type="sldNum" sz="quarter" idx="7"/>
          </p:nvPr>
        </p:nvSpPr>
        <p:spPr>
          <a:xfrm>
            <a:off x="4932465" y="4226488"/>
            <a:ext cx="108227" cy="231313"/>
          </a:xfrm>
          <a:prstGeom prst="rect">
            <a:avLst/>
          </a:prstGeom>
        </p:spPr>
        <p:txBody>
          <a:bodyPr vert="horz" wrap="square" lIns="0" tIns="476" rIns="0" bIns="0" rtlCol="0">
            <a:spAutoFit/>
          </a:bodyPr>
          <a:lstStyle/>
          <a:p>
            <a:pPr marL="19050">
              <a:spcBef>
                <a:spcPts val="4"/>
              </a:spcBef>
            </a:pPr>
            <a:fld id="{81D60167-4931-47E6-BA6A-407CBD079E47}" type="slidenum">
              <a:rPr spc="-4" dirty="0"/>
              <a:pPr marL="19050">
                <a:spcBef>
                  <a:spcPts val="4"/>
                </a:spcBef>
              </a:pPr>
              <a:t>12</a:t>
            </a:fld>
            <a:endParaRPr spc="-4" dirty="0"/>
          </a:p>
        </p:txBody>
      </p:sp>
    </p:spTree>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TextBox 3"/>
          <p:cNvSpPr txBox="1"/>
          <p:nvPr/>
        </p:nvSpPr>
        <p:spPr>
          <a:xfrm>
            <a:off x="992513" y="2167696"/>
            <a:ext cx="4348834" cy="1246495"/>
          </a:xfrm>
          <a:prstGeom prst="rect">
            <a:avLst/>
          </a:prstGeom>
          <a:ln w="12700">
            <a:miter lim="400000"/>
          </a:ln>
          <a:extLst>
            <a:ext uri="{C572A759-6A51-4108-AA02-DFA0A04FC94B}">
              <ma14:wrappingTextBoxFlag xmlns="" xmlns:ma14="http://schemas.microsoft.com/office/mac/drawingml/2011/main" val="1"/>
            </a:ext>
          </a:extLst>
        </p:spPr>
        <p:txBody>
          <a:bodyPr lIns="34289" rIns="34289">
            <a:spAutoFit/>
          </a:bodyPr>
          <a:lstStyle/>
          <a:p>
            <a:pPr marR="30956" indent="30956" algn="ctr" defTabSz="685800" hangingPunct="0">
              <a:defRPr sz="3600">
                <a:solidFill>
                  <a:srgbClr val="C00000"/>
                </a:solidFill>
                <a:latin typeface="Times New Roman"/>
                <a:ea typeface="Times New Roman"/>
                <a:cs typeface="Times New Roman"/>
                <a:sym typeface="Times New Roman"/>
              </a:defRPr>
            </a:pPr>
            <a:r>
              <a:rPr sz="2700" kern="0">
                <a:solidFill>
                  <a:srgbClr val="C00000"/>
                </a:solidFill>
                <a:uFill>
                  <a:solidFill>
                    <a:srgbClr val="FFFFFF"/>
                  </a:solidFill>
                </a:uFill>
                <a:latin typeface="Times New Roman"/>
                <a:cs typeface="Times New Roman"/>
                <a:sym typeface="Times New Roman"/>
              </a:rPr>
              <a:t>Thank you!</a:t>
            </a:r>
          </a:p>
          <a:p>
            <a:pPr marR="30956" indent="30956" algn="ctr" defTabSz="685800" hangingPunct="0">
              <a:defRPr sz="3200" i="1">
                <a:solidFill>
                  <a:srgbClr val="C00000"/>
                </a:solidFill>
                <a:latin typeface="Times New Roman"/>
                <a:ea typeface="Times New Roman"/>
                <a:cs typeface="Times New Roman"/>
                <a:sym typeface="Times New Roman"/>
              </a:defRPr>
            </a:pPr>
            <a:r>
              <a:rPr sz="2400" i="1" u="sng" kern="0">
                <a:solidFill>
                  <a:srgbClr val="0000FF"/>
                </a:solidFill>
                <a:uFill>
                  <a:solidFill>
                    <a:srgbClr val="0000FF"/>
                  </a:solidFill>
                </a:uFill>
                <a:latin typeface="Times New Roman"/>
                <a:cs typeface="Times New Roman"/>
                <a:sym typeface="Times New Roman"/>
                <a:hlinkClick r:id="rId2"/>
              </a:rPr>
              <a:t>carmelo.cennamo@unibocconi.it</a:t>
            </a:r>
          </a:p>
          <a:p>
            <a:pPr marR="30956" indent="30956" algn="ctr" defTabSz="685800" hangingPunct="0">
              <a:defRPr sz="3200" i="1">
                <a:solidFill>
                  <a:srgbClr val="C00000"/>
                </a:solidFill>
                <a:latin typeface="Times New Roman"/>
                <a:ea typeface="Times New Roman"/>
                <a:cs typeface="Times New Roman"/>
                <a:sym typeface="Times New Roman"/>
              </a:defRPr>
            </a:pPr>
            <a:r>
              <a:rPr sz="2400" i="1" u="sng" kern="0">
                <a:solidFill>
                  <a:srgbClr val="0000FF"/>
                </a:solidFill>
                <a:uFill>
                  <a:solidFill>
                    <a:srgbClr val="0000FF"/>
                  </a:solidFill>
                </a:uFill>
                <a:latin typeface="Times New Roman"/>
                <a:cs typeface="Times New Roman"/>
                <a:sym typeface="Times New Roman"/>
                <a:hlinkClick r:id="rId3"/>
              </a:rPr>
              <a:t>fzhu@hbs.edu</a:t>
            </a:r>
          </a:p>
        </p:txBody>
      </p:sp>
    </p:spTree>
    <p:extLst>
      <p:ext uri="{BB962C8B-B14F-4D97-AF65-F5344CB8AC3E}">
        <p14:creationId xmlns:p14="http://schemas.microsoft.com/office/powerpoint/2010/main" val="1427923673"/>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2938"/>
            <a:ext cx="6858000" cy="3857625"/>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a:solidFill>
                <a:prstClr val="white"/>
              </a:solidFill>
              <a:latin typeface="Calibri" panose="020F0502020204030204"/>
            </a:endParaRPr>
          </a:p>
        </p:txBody>
      </p:sp>
      <p:sp>
        <p:nvSpPr>
          <p:cNvPr id="2" name="Title 1"/>
          <p:cNvSpPr>
            <a:spLocks noGrp="1"/>
          </p:cNvSpPr>
          <p:nvPr>
            <p:ph type="ctrTitle"/>
          </p:nvPr>
        </p:nvSpPr>
        <p:spPr>
          <a:xfrm>
            <a:off x="0" y="1274267"/>
            <a:ext cx="6858000" cy="1343025"/>
          </a:xfrm>
        </p:spPr>
        <p:txBody>
          <a:bodyPr>
            <a:noAutofit/>
          </a:bodyPr>
          <a:lstStyle/>
          <a:p>
            <a:r>
              <a:rPr lang="en-US" sz="4050" b="1" dirty="0"/>
              <a:t>Strategic Surge Pricing &amp;</a:t>
            </a:r>
            <a:br>
              <a:rPr lang="en-US" sz="4050" b="1" dirty="0"/>
            </a:br>
            <a:r>
              <a:rPr lang="en-US" sz="4050" b="1" dirty="0"/>
              <a:t>Forecast Communication</a:t>
            </a:r>
            <a:br>
              <a:rPr lang="en-US" sz="4050" b="1" dirty="0"/>
            </a:br>
            <a:r>
              <a:rPr lang="en-US" sz="4050" b="1" dirty="0"/>
              <a:t>in On-Demand Service Platforms</a:t>
            </a:r>
          </a:p>
        </p:txBody>
      </p:sp>
      <p:sp>
        <p:nvSpPr>
          <p:cNvPr id="3" name="Subtitle 2"/>
          <p:cNvSpPr>
            <a:spLocks noGrp="1"/>
          </p:cNvSpPr>
          <p:nvPr>
            <p:ph type="subTitle" idx="1"/>
          </p:nvPr>
        </p:nvSpPr>
        <p:spPr>
          <a:xfrm>
            <a:off x="1" y="2997994"/>
            <a:ext cx="6857999" cy="931366"/>
          </a:xfrm>
        </p:spPr>
        <p:txBody>
          <a:bodyPr>
            <a:noAutofit/>
          </a:bodyPr>
          <a:lstStyle/>
          <a:p>
            <a:r>
              <a:rPr lang="en-US" sz="2475" b="1" dirty="0"/>
              <a:t>Harish Guda</a:t>
            </a:r>
          </a:p>
          <a:p>
            <a:r>
              <a:rPr lang="en-US" sz="2475" b="1" dirty="0"/>
              <a:t>Joint Work with Upender Subramanian</a:t>
            </a:r>
          </a:p>
          <a:p>
            <a:r>
              <a:rPr lang="en-US" sz="2475" b="1" dirty="0"/>
              <a:t>The University of Texas at Dallas</a:t>
            </a:r>
          </a:p>
        </p:txBody>
      </p:sp>
    </p:spTree>
    <p:extLst>
      <p:ext uri="{BB962C8B-B14F-4D97-AF65-F5344CB8AC3E}">
        <p14:creationId xmlns:p14="http://schemas.microsoft.com/office/powerpoint/2010/main" val="2030350906"/>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a:xfrm>
            <a:off x="0" y="642938"/>
            <a:ext cx="6858000" cy="3857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a:solidFill>
                <a:prstClr val="white"/>
              </a:solidFill>
              <a:latin typeface="Calibri" panose="020F0502020204030204"/>
            </a:endParaRPr>
          </a:p>
        </p:txBody>
      </p:sp>
      <p:pic>
        <p:nvPicPr>
          <p:cNvPr id="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31" y="2563320"/>
            <a:ext cx="1301162" cy="1805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39675" y="926355"/>
            <a:ext cx="3212063" cy="1477328"/>
          </a:xfrm>
          <a:prstGeom prst="rect">
            <a:avLst/>
          </a:prstGeom>
          <a:solidFill>
            <a:schemeClr val="tx1">
              <a:lumMod val="75000"/>
              <a:lumOff val="25000"/>
            </a:schemeClr>
          </a:solidFill>
        </p:spPr>
        <p:txBody>
          <a:bodyPr wrap="square" rtlCol="0">
            <a:spAutoFit/>
          </a:bodyPr>
          <a:lstStyle/>
          <a:p>
            <a:pPr algn="ctr" defTabSz="514350"/>
            <a:r>
              <a:rPr lang="en-US" sz="4500" dirty="0">
                <a:solidFill>
                  <a:prstClr val="white"/>
                </a:solidFill>
                <a:latin typeface="Calibri" panose="020F0502020204030204"/>
              </a:rPr>
              <a:t>On-Demand Platform</a:t>
            </a:r>
          </a:p>
        </p:txBody>
      </p:sp>
      <p:pic>
        <p:nvPicPr>
          <p:cNvPr id="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9710" y="2930708"/>
            <a:ext cx="1808290" cy="1569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1" name="Elbow Connector 20"/>
          <p:cNvCxnSpPr/>
          <p:nvPr/>
        </p:nvCxnSpPr>
        <p:spPr>
          <a:xfrm rot="5400000" flipH="1" flipV="1">
            <a:off x="385113" y="1475473"/>
            <a:ext cx="1378832" cy="1267314"/>
          </a:xfrm>
          <a:prstGeom prst="bentConnector3">
            <a:avLst>
              <a:gd name="adj1" fmla="val 100245"/>
            </a:avLst>
          </a:prstGeom>
          <a:ln w="66675">
            <a:solidFill>
              <a:schemeClr val="accent2">
                <a:lumMod val="50000"/>
              </a:schemeClr>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30" name="Elbow Connector 29"/>
          <p:cNvCxnSpPr/>
          <p:nvPr/>
        </p:nvCxnSpPr>
        <p:spPr>
          <a:xfrm rot="16200000" flipV="1">
            <a:off x="4900945" y="1501999"/>
            <a:ext cx="1510995" cy="1346424"/>
          </a:xfrm>
          <a:prstGeom prst="bentConnector3">
            <a:avLst>
              <a:gd name="adj1" fmla="val 100019"/>
            </a:avLst>
          </a:prstGeom>
          <a:ln w="66675">
            <a:solidFill>
              <a:schemeClr val="accent2">
                <a:lumMod val="50000"/>
              </a:schemeClr>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38" name="Elbow Connector 37"/>
          <p:cNvCxnSpPr>
            <a:stCxn id="2" idx="2"/>
          </p:cNvCxnSpPr>
          <p:nvPr/>
        </p:nvCxnSpPr>
        <p:spPr>
          <a:xfrm rot="16200000" flipH="1">
            <a:off x="3961291" y="1747702"/>
            <a:ext cx="784928" cy="2016097"/>
          </a:xfrm>
          <a:prstGeom prst="bentConnector2">
            <a:avLst/>
          </a:prstGeom>
          <a:ln w="66675">
            <a:solidFill>
              <a:schemeClr val="accent2">
                <a:lumMod val="50000"/>
              </a:schemeClr>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endCxn id="9" idx="1"/>
          </p:cNvCxnSpPr>
          <p:nvPr/>
        </p:nvCxnSpPr>
        <p:spPr>
          <a:xfrm>
            <a:off x="1431083" y="3715635"/>
            <a:ext cx="3618627" cy="0"/>
          </a:xfrm>
          <a:prstGeom prst="straightConnector1">
            <a:avLst/>
          </a:prstGeom>
          <a:ln w="66675">
            <a:solidFill>
              <a:schemeClr val="accent2">
                <a:lumMod val="50000"/>
              </a:schemeClr>
            </a:solidFill>
            <a:prstDash val="dash"/>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252837" y="986903"/>
            <a:ext cx="1336153" cy="473206"/>
          </a:xfrm>
          <a:prstGeom prst="rect">
            <a:avLst/>
          </a:prstGeom>
          <a:noFill/>
        </p:spPr>
        <p:txBody>
          <a:bodyPr wrap="square" rtlCol="0">
            <a:spAutoFit/>
          </a:bodyPr>
          <a:lstStyle/>
          <a:p>
            <a:pPr algn="ctr" defTabSz="514350"/>
            <a:r>
              <a:rPr lang="en-US" sz="2475" dirty="0">
                <a:solidFill>
                  <a:prstClr val="black"/>
                </a:solidFill>
                <a:latin typeface="Calibri" panose="020F0502020204030204"/>
              </a:rPr>
              <a:t>Request</a:t>
            </a:r>
          </a:p>
        </p:txBody>
      </p:sp>
      <p:sp>
        <p:nvSpPr>
          <p:cNvPr id="58" name="TextBox 57"/>
          <p:cNvSpPr txBox="1"/>
          <p:nvPr/>
        </p:nvSpPr>
        <p:spPr>
          <a:xfrm>
            <a:off x="2677630" y="3663758"/>
            <a:ext cx="1336153" cy="473206"/>
          </a:xfrm>
          <a:prstGeom prst="rect">
            <a:avLst/>
          </a:prstGeom>
          <a:noFill/>
        </p:spPr>
        <p:txBody>
          <a:bodyPr wrap="square" rtlCol="0">
            <a:spAutoFit/>
          </a:bodyPr>
          <a:lstStyle/>
          <a:p>
            <a:pPr algn="ctr" defTabSz="514350"/>
            <a:r>
              <a:rPr lang="en-US" sz="2475" dirty="0">
                <a:solidFill>
                  <a:prstClr val="black"/>
                </a:solidFill>
                <a:latin typeface="Calibri" panose="020F0502020204030204"/>
              </a:rPr>
              <a:t>Serve</a:t>
            </a:r>
          </a:p>
        </p:txBody>
      </p:sp>
      <p:sp>
        <p:nvSpPr>
          <p:cNvPr id="59" name="TextBox 58"/>
          <p:cNvSpPr txBox="1"/>
          <p:nvPr/>
        </p:nvSpPr>
        <p:spPr>
          <a:xfrm>
            <a:off x="3340347" y="2715404"/>
            <a:ext cx="1336153" cy="473206"/>
          </a:xfrm>
          <a:prstGeom prst="rect">
            <a:avLst/>
          </a:prstGeom>
          <a:noFill/>
        </p:spPr>
        <p:txBody>
          <a:bodyPr wrap="square" rtlCol="0">
            <a:spAutoFit/>
          </a:bodyPr>
          <a:lstStyle/>
          <a:p>
            <a:pPr algn="ctr" defTabSz="514350"/>
            <a:r>
              <a:rPr lang="en-US" sz="2475" dirty="0">
                <a:solidFill>
                  <a:prstClr val="black"/>
                </a:solidFill>
                <a:latin typeface="Calibri" panose="020F0502020204030204"/>
              </a:rPr>
              <a:t>Match</a:t>
            </a:r>
          </a:p>
        </p:txBody>
      </p:sp>
      <p:sp>
        <p:nvSpPr>
          <p:cNvPr id="60" name="TextBox 59"/>
          <p:cNvSpPr txBox="1"/>
          <p:nvPr/>
        </p:nvSpPr>
        <p:spPr>
          <a:xfrm>
            <a:off x="5257674" y="1010938"/>
            <a:ext cx="1336153" cy="473206"/>
          </a:xfrm>
          <a:prstGeom prst="rect">
            <a:avLst/>
          </a:prstGeom>
          <a:noFill/>
        </p:spPr>
        <p:txBody>
          <a:bodyPr wrap="square" rtlCol="0">
            <a:spAutoFit/>
          </a:bodyPr>
          <a:lstStyle/>
          <a:p>
            <a:pPr algn="ctr" defTabSz="514350"/>
            <a:r>
              <a:rPr lang="en-US" sz="2475" dirty="0">
                <a:solidFill>
                  <a:prstClr val="black"/>
                </a:solidFill>
                <a:latin typeface="Calibri" panose="020F0502020204030204"/>
              </a:rPr>
              <a:t>Available</a:t>
            </a:r>
          </a:p>
        </p:txBody>
      </p:sp>
    </p:spTree>
    <p:extLst>
      <p:ext uri="{BB962C8B-B14F-4D97-AF65-F5344CB8AC3E}">
        <p14:creationId xmlns:p14="http://schemas.microsoft.com/office/powerpoint/2010/main" val="3178132912"/>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20485" y="642938"/>
            <a:ext cx="2337515" cy="3857625"/>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a:solidFill>
                <a:prstClr val="white"/>
              </a:solidFill>
              <a:latin typeface="Calibri" panose="020F0502020204030204"/>
            </a:endParaRPr>
          </a:p>
        </p:txBody>
      </p:sp>
      <p:sp>
        <p:nvSpPr>
          <p:cNvPr id="5" name="Title 3"/>
          <p:cNvSpPr txBox="1">
            <a:spLocks/>
          </p:cNvSpPr>
          <p:nvPr/>
        </p:nvSpPr>
        <p:spPr>
          <a:xfrm>
            <a:off x="104969" y="1147137"/>
            <a:ext cx="4415515" cy="205145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514350"/>
            <a:r>
              <a:rPr lang="en-US" sz="4050" b="1" dirty="0">
                <a:solidFill>
                  <a:prstClr val="black"/>
                </a:solidFill>
                <a:latin typeface="Calibri Light" panose="020F0302020204030204"/>
              </a:rPr>
              <a:t>For on-demand service, workers need to be </a:t>
            </a:r>
            <a:r>
              <a:rPr lang="en-US" sz="4050" b="1" dirty="0">
                <a:solidFill>
                  <a:srgbClr val="FF0000"/>
                </a:solidFill>
                <a:latin typeface="Calibri Light" panose="020F0302020204030204"/>
              </a:rPr>
              <a:t>available at the right times and locations. </a:t>
            </a:r>
          </a:p>
        </p:txBody>
      </p:sp>
    </p:spTree>
    <p:extLst>
      <p:ext uri="{BB962C8B-B14F-4D97-AF65-F5344CB8AC3E}">
        <p14:creationId xmlns:p14="http://schemas.microsoft.com/office/powerpoint/2010/main" val="3095775679"/>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42938"/>
            <a:ext cx="6858000" cy="3857625"/>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dirty="0">
              <a:solidFill>
                <a:prstClr val="white"/>
              </a:solidFill>
              <a:latin typeface="Calibri" panose="020F0502020204030204"/>
            </a:endParaRPr>
          </a:p>
        </p:txBody>
      </p:sp>
      <p:sp>
        <p:nvSpPr>
          <p:cNvPr id="4" name="Title 1"/>
          <p:cNvSpPr txBox="1">
            <a:spLocks/>
          </p:cNvSpPr>
          <p:nvPr/>
        </p:nvSpPr>
        <p:spPr>
          <a:xfrm>
            <a:off x="36222" y="679160"/>
            <a:ext cx="6858000" cy="69335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514350"/>
            <a:r>
              <a:rPr lang="en-US" sz="4050" b="1" dirty="0">
                <a:solidFill>
                  <a:prstClr val="black"/>
                </a:solidFill>
                <a:latin typeface="Calibri Light" panose="020F0302020204030204"/>
              </a:rPr>
              <a:t>“GIG” ECONOMY</a:t>
            </a:r>
          </a:p>
        </p:txBody>
      </p:sp>
      <p:sp>
        <p:nvSpPr>
          <p:cNvPr id="5" name="TextBox 4"/>
          <p:cNvSpPr txBox="1"/>
          <p:nvPr/>
        </p:nvSpPr>
        <p:spPr>
          <a:xfrm>
            <a:off x="0" y="1636930"/>
            <a:ext cx="6858000" cy="2481449"/>
          </a:xfrm>
          <a:prstGeom prst="rect">
            <a:avLst/>
          </a:prstGeom>
          <a:noFill/>
        </p:spPr>
        <p:txBody>
          <a:bodyPr wrap="square" rtlCol="0">
            <a:spAutoFit/>
          </a:bodyPr>
          <a:lstStyle/>
          <a:p>
            <a:pPr algn="ctr" defTabSz="514350"/>
            <a:r>
              <a:rPr lang="en-US" sz="2700" i="1" dirty="0">
                <a:solidFill>
                  <a:srgbClr val="FF0000"/>
                </a:solidFill>
                <a:latin typeface="Calibri" panose="020F0502020204030204"/>
              </a:rPr>
              <a:t>“Drivers are independent agents. They are our customers as much as riders are. We cannot tell them where to move. We suggest where we think they might want to move.” </a:t>
            </a:r>
          </a:p>
          <a:p>
            <a:pPr algn="ctr" defTabSz="514350"/>
            <a:endParaRPr lang="en-US" sz="225" i="1" dirty="0">
              <a:solidFill>
                <a:prstClr val="black"/>
              </a:solidFill>
              <a:latin typeface="Calibri" panose="020F0502020204030204"/>
            </a:endParaRPr>
          </a:p>
          <a:p>
            <a:pPr algn="ctr" defTabSz="514350"/>
            <a:r>
              <a:rPr lang="en-US" sz="2250" i="1" dirty="0">
                <a:solidFill>
                  <a:prstClr val="black"/>
                </a:solidFill>
                <a:latin typeface="Calibri" panose="020F0502020204030204"/>
              </a:rPr>
              <a:t>– </a:t>
            </a:r>
            <a:r>
              <a:rPr lang="en-US" sz="2250" dirty="0">
                <a:solidFill>
                  <a:prstClr val="black"/>
                </a:solidFill>
                <a:latin typeface="Calibri" panose="020F0502020204030204"/>
              </a:rPr>
              <a:t>Robert Philips, Marketplace Optimization and Data Science @ Uber</a:t>
            </a:r>
          </a:p>
        </p:txBody>
      </p:sp>
    </p:spTree>
    <p:extLst>
      <p:ext uri="{BB962C8B-B14F-4D97-AF65-F5344CB8AC3E}">
        <p14:creationId xmlns:p14="http://schemas.microsoft.com/office/powerpoint/2010/main" val="3436895501"/>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2938"/>
            <a:ext cx="6858000" cy="3857625"/>
          </a:xfrm>
          <a:prstGeom prst="rect">
            <a:avLst/>
          </a:prstGeom>
          <a:blipFill dpi="0" rotWithShape="1">
            <a:blip r:embed="rId2">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dirty="0">
              <a:solidFill>
                <a:prstClr val="white"/>
              </a:solidFill>
              <a:latin typeface="Calibri" panose="020F0502020204030204"/>
            </a:endParaRPr>
          </a:p>
        </p:txBody>
      </p:sp>
      <p:sp>
        <p:nvSpPr>
          <p:cNvPr id="6" name="Content Placeholder 2"/>
          <p:cNvSpPr txBox="1">
            <a:spLocks/>
          </p:cNvSpPr>
          <p:nvPr/>
        </p:nvSpPr>
        <p:spPr>
          <a:xfrm>
            <a:off x="0" y="1324284"/>
            <a:ext cx="6858000" cy="317627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514350">
              <a:spcBef>
                <a:spcPts val="563"/>
              </a:spcBef>
              <a:buNone/>
            </a:pPr>
            <a:endParaRPr lang="en-US" sz="3938" dirty="0">
              <a:solidFill>
                <a:prstClr val="black"/>
              </a:solidFill>
              <a:latin typeface="Calibri" panose="020F0502020204030204"/>
            </a:endParaRPr>
          </a:p>
          <a:p>
            <a:pPr marL="0" indent="0" algn="ctr" defTabSz="514350">
              <a:spcBef>
                <a:spcPts val="563"/>
              </a:spcBef>
              <a:buNone/>
            </a:pPr>
            <a:r>
              <a:rPr lang="en-US" sz="3938" dirty="0">
                <a:solidFill>
                  <a:prstClr val="black"/>
                </a:solidFill>
                <a:latin typeface="Calibri" panose="020F0502020204030204"/>
              </a:rPr>
              <a:t>How do you manage on-demand service when you </a:t>
            </a:r>
            <a:r>
              <a:rPr lang="en-US" sz="3938" dirty="0">
                <a:solidFill>
                  <a:srgbClr val="FF0000"/>
                </a:solidFill>
                <a:latin typeface="Calibri" panose="020F0502020204030204"/>
              </a:rPr>
              <a:t>cannot directly control workers?</a:t>
            </a:r>
          </a:p>
        </p:txBody>
      </p:sp>
      <p:sp>
        <p:nvSpPr>
          <p:cNvPr id="5" name="Title 4">
            <a:extLst>
              <a:ext uri="{FF2B5EF4-FFF2-40B4-BE49-F238E27FC236}">
                <a16:creationId xmlns:a16="http://schemas.microsoft.com/office/drawing/2014/main" id="{CCED38EF-B0A6-45FA-A29A-24D902946650}"/>
              </a:ext>
            </a:extLst>
          </p:cNvPr>
          <p:cNvSpPr>
            <a:spLocks noGrp="1"/>
          </p:cNvSpPr>
          <p:nvPr>
            <p:ph type="title"/>
          </p:nvPr>
        </p:nvSpPr>
        <p:spPr>
          <a:xfrm>
            <a:off x="0" y="642938"/>
            <a:ext cx="6858000" cy="951012"/>
          </a:xfrm>
        </p:spPr>
        <p:txBody>
          <a:bodyPr>
            <a:normAutofit/>
          </a:bodyPr>
          <a:lstStyle/>
          <a:p>
            <a:pPr algn="ctr"/>
            <a:r>
              <a:rPr lang="en-US" sz="4050" b="1" dirty="0"/>
              <a:t>FUNDAMENTAL CHALLENGE</a:t>
            </a:r>
          </a:p>
        </p:txBody>
      </p:sp>
    </p:spTree>
    <p:extLst>
      <p:ext uri="{BB962C8B-B14F-4D97-AF65-F5344CB8AC3E}">
        <p14:creationId xmlns:p14="http://schemas.microsoft.com/office/powerpoint/2010/main" val="3566968662"/>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64423" y="642938"/>
            <a:ext cx="3870273" cy="7456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514350"/>
            <a:r>
              <a:rPr lang="en-US" sz="3713" b="1" dirty="0">
                <a:solidFill>
                  <a:prstClr val="black"/>
                </a:solidFill>
                <a:latin typeface="Calibri Light" panose="020F0302020204030204"/>
              </a:rPr>
              <a:t>TWO STRATEGIES</a:t>
            </a:r>
          </a:p>
        </p:txBody>
      </p:sp>
      <p:sp>
        <p:nvSpPr>
          <p:cNvPr id="6" name="Content Placeholder 2"/>
          <p:cNvSpPr txBox="1">
            <a:spLocks/>
          </p:cNvSpPr>
          <p:nvPr/>
        </p:nvSpPr>
        <p:spPr>
          <a:xfrm>
            <a:off x="0" y="1354303"/>
            <a:ext cx="4131664" cy="29238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514350">
              <a:spcBef>
                <a:spcPts val="563"/>
              </a:spcBef>
              <a:buNone/>
            </a:pPr>
            <a:r>
              <a:rPr lang="en-US" sz="3038" dirty="0">
                <a:solidFill>
                  <a:srgbClr val="FF0000"/>
                </a:solidFill>
                <a:latin typeface="Calibri" panose="020F0502020204030204"/>
              </a:rPr>
              <a:t>Share Forecasts with Workers: </a:t>
            </a:r>
          </a:p>
          <a:p>
            <a:pPr marL="0" indent="0" algn="ctr" defTabSz="514350">
              <a:spcBef>
                <a:spcPts val="563"/>
              </a:spcBef>
              <a:buNone/>
            </a:pPr>
            <a:r>
              <a:rPr lang="en-US" sz="2475" dirty="0">
                <a:solidFill>
                  <a:prstClr val="black"/>
                </a:solidFill>
                <a:latin typeface="Calibri" panose="020F0502020204030204"/>
              </a:rPr>
              <a:t>Continually predict and share market need for workers </a:t>
            </a:r>
          </a:p>
          <a:p>
            <a:pPr marL="0" indent="0" algn="ctr" defTabSz="514350">
              <a:spcBef>
                <a:spcPts val="563"/>
              </a:spcBef>
              <a:buNone/>
            </a:pPr>
            <a:endParaRPr lang="en-US" sz="169" dirty="0">
              <a:solidFill>
                <a:prstClr val="black"/>
              </a:solidFill>
              <a:latin typeface="Calibri" panose="020F0502020204030204"/>
            </a:endParaRPr>
          </a:p>
          <a:p>
            <a:pPr marL="0" indent="0" algn="ctr" defTabSz="514350">
              <a:spcBef>
                <a:spcPts val="563"/>
              </a:spcBef>
              <a:buNone/>
            </a:pPr>
            <a:r>
              <a:rPr lang="en-US" sz="3038" dirty="0">
                <a:solidFill>
                  <a:srgbClr val="FF0000"/>
                </a:solidFill>
                <a:latin typeface="Calibri" panose="020F0502020204030204"/>
              </a:rPr>
              <a:t>Surge Pricing:</a:t>
            </a:r>
            <a:r>
              <a:rPr lang="en-US" sz="3038" dirty="0">
                <a:solidFill>
                  <a:prstClr val="black"/>
                </a:solidFill>
                <a:latin typeface="Calibri" panose="020F0502020204030204"/>
              </a:rPr>
              <a:t> </a:t>
            </a:r>
          </a:p>
          <a:p>
            <a:pPr marL="0" indent="0" algn="ctr" defTabSz="514350">
              <a:spcBef>
                <a:spcPts val="563"/>
              </a:spcBef>
              <a:buNone/>
            </a:pPr>
            <a:r>
              <a:rPr lang="en-US" sz="2475" dirty="0">
                <a:solidFill>
                  <a:prstClr val="black"/>
                </a:solidFill>
                <a:latin typeface="Calibri" panose="020F0502020204030204"/>
              </a:rPr>
              <a:t>Temporarily raise price at a location</a:t>
            </a:r>
          </a:p>
        </p:txBody>
      </p:sp>
      <p:pic>
        <p:nvPicPr>
          <p:cNvPr id="7" name="Picture 6"/>
          <p:cNvPicPr>
            <a:picLocks noChangeAspect="1"/>
          </p:cNvPicPr>
          <p:nvPr/>
        </p:nvPicPr>
        <p:blipFill>
          <a:blip r:embed="rId2"/>
          <a:stretch>
            <a:fillRect/>
          </a:stretch>
        </p:blipFill>
        <p:spPr>
          <a:xfrm>
            <a:off x="4131664" y="642938"/>
            <a:ext cx="2726336" cy="3857625"/>
          </a:xfrm>
          <a:prstGeom prst="rect">
            <a:avLst/>
          </a:prstGeom>
        </p:spPr>
      </p:pic>
    </p:spTree>
    <p:extLst>
      <p:ext uri="{BB962C8B-B14F-4D97-AF65-F5344CB8AC3E}">
        <p14:creationId xmlns:p14="http://schemas.microsoft.com/office/powerpoint/2010/main" val="3450937733"/>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84801" y="788953"/>
            <a:ext cx="6488399" cy="7456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514350"/>
            <a:r>
              <a:rPr lang="en-US" sz="3713" b="1" dirty="0">
                <a:solidFill>
                  <a:prstClr val="black"/>
                </a:solidFill>
                <a:latin typeface="Calibri Light" panose="020F0302020204030204"/>
              </a:rPr>
              <a:t>Uber’s Instruction for Drivers</a:t>
            </a:r>
          </a:p>
        </p:txBody>
      </p:sp>
      <p:sp>
        <p:nvSpPr>
          <p:cNvPr id="6" name="Content Placeholder 2"/>
          <p:cNvSpPr txBox="1">
            <a:spLocks/>
          </p:cNvSpPr>
          <p:nvPr/>
        </p:nvSpPr>
        <p:spPr>
          <a:xfrm>
            <a:off x="0" y="1576742"/>
            <a:ext cx="3937729" cy="29238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defTabSz="514350">
              <a:spcBef>
                <a:spcPts val="563"/>
              </a:spcBef>
              <a:buNone/>
            </a:pPr>
            <a:endParaRPr lang="en-US" sz="2700" dirty="0">
              <a:solidFill>
                <a:prstClr val="black"/>
              </a:solidFill>
              <a:latin typeface="Calibri" panose="020F0502020204030204"/>
            </a:endParaRPr>
          </a:p>
        </p:txBody>
      </p:sp>
      <p:sp>
        <p:nvSpPr>
          <p:cNvPr id="8" name="Content Placeholder 2"/>
          <p:cNvSpPr txBox="1">
            <a:spLocks/>
          </p:cNvSpPr>
          <p:nvPr/>
        </p:nvSpPr>
        <p:spPr>
          <a:xfrm>
            <a:off x="0" y="1576741"/>
            <a:ext cx="6858000" cy="26181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defTabSz="514350">
              <a:spcBef>
                <a:spcPts val="563"/>
              </a:spcBef>
              <a:buNone/>
            </a:pPr>
            <a:r>
              <a:rPr lang="en-US" sz="2250" dirty="0">
                <a:solidFill>
                  <a:prstClr val="black"/>
                </a:solidFill>
                <a:latin typeface="Calibri" panose="020F0502020204030204"/>
              </a:rPr>
              <a:t>Your partner app’s map shades certain areas of the city in a color spectrum of </a:t>
            </a:r>
            <a:r>
              <a:rPr lang="en-US" sz="2250" dirty="0">
                <a:solidFill>
                  <a:srgbClr val="FFC000">
                    <a:lumMod val="50000"/>
                  </a:srgbClr>
                </a:solidFill>
                <a:latin typeface="Calibri" panose="020F0502020204030204"/>
              </a:rPr>
              <a:t>yellow</a:t>
            </a:r>
            <a:r>
              <a:rPr lang="en-US" sz="2250" dirty="0">
                <a:solidFill>
                  <a:prstClr val="black"/>
                </a:solidFill>
                <a:latin typeface="Calibri" panose="020F0502020204030204"/>
              </a:rPr>
              <a:t>, </a:t>
            </a:r>
            <a:r>
              <a:rPr lang="en-US" sz="2250" dirty="0">
                <a:solidFill>
                  <a:srgbClr val="ED7D31">
                    <a:lumMod val="75000"/>
                  </a:srgbClr>
                </a:solidFill>
                <a:latin typeface="Calibri" panose="020F0502020204030204"/>
              </a:rPr>
              <a:t>orange</a:t>
            </a:r>
            <a:r>
              <a:rPr lang="en-US" sz="2250" dirty="0">
                <a:solidFill>
                  <a:prstClr val="black"/>
                </a:solidFill>
                <a:latin typeface="Calibri" panose="020F0502020204030204"/>
              </a:rPr>
              <a:t> and </a:t>
            </a:r>
            <a:r>
              <a:rPr lang="en-US" sz="2250" dirty="0">
                <a:solidFill>
                  <a:srgbClr val="FF0000"/>
                </a:solidFill>
                <a:latin typeface="Calibri" panose="020F0502020204030204"/>
              </a:rPr>
              <a:t>red</a:t>
            </a:r>
            <a:r>
              <a:rPr lang="en-US" sz="2250" dirty="0">
                <a:solidFill>
                  <a:prstClr val="black"/>
                </a:solidFill>
                <a:latin typeface="Calibri" panose="020F0502020204030204"/>
              </a:rPr>
              <a:t>. These colors indicate areas with higher current demand for rides. </a:t>
            </a:r>
          </a:p>
          <a:p>
            <a:pPr marL="0" indent="0" algn="just" defTabSz="514350">
              <a:spcBef>
                <a:spcPts val="563"/>
              </a:spcBef>
              <a:buNone/>
            </a:pPr>
            <a:endParaRPr lang="en-US" sz="900" dirty="0">
              <a:solidFill>
                <a:prstClr val="black"/>
              </a:solidFill>
              <a:latin typeface="Calibri" panose="020F0502020204030204"/>
            </a:endParaRPr>
          </a:p>
          <a:p>
            <a:pPr marL="0" indent="0" algn="just" defTabSz="514350">
              <a:spcBef>
                <a:spcPts val="563"/>
              </a:spcBef>
              <a:buNone/>
            </a:pPr>
            <a:r>
              <a:rPr lang="en-US" sz="2250" u="sng" dirty="0">
                <a:solidFill>
                  <a:prstClr val="black"/>
                </a:solidFill>
                <a:latin typeface="Calibri" panose="020F0502020204030204"/>
              </a:rPr>
              <a:t>Use this info to your advantage by heading toward surging areas to receive nearby ride requests.</a:t>
            </a:r>
            <a:r>
              <a:rPr lang="en-US" sz="2250" dirty="0">
                <a:solidFill>
                  <a:prstClr val="black"/>
                </a:solidFill>
                <a:latin typeface="Calibri" panose="020F0502020204030204"/>
              </a:rPr>
              <a:t> Riders who request pickup in shaded areas have agreed to surge pricing for their trip fares. </a:t>
            </a:r>
          </a:p>
        </p:txBody>
      </p:sp>
    </p:spTree>
    <p:extLst>
      <p:ext uri="{BB962C8B-B14F-4D97-AF65-F5344CB8AC3E}">
        <p14:creationId xmlns:p14="http://schemas.microsoft.com/office/powerpoint/2010/main" val="3698892910"/>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42938"/>
            <a:ext cx="6858000" cy="951012"/>
          </a:xfrm>
        </p:spPr>
        <p:txBody>
          <a:bodyPr>
            <a:noAutofit/>
          </a:bodyPr>
          <a:lstStyle/>
          <a:p>
            <a:pPr algn="ctr"/>
            <a:r>
              <a:rPr lang="en-US" sz="3713" b="1" dirty="0"/>
              <a:t>SURGE PRICING: ECON 101</a:t>
            </a:r>
          </a:p>
        </p:txBody>
      </p:sp>
      <p:sp>
        <p:nvSpPr>
          <p:cNvPr id="3" name="Content Placeholder 2"/>
          <p:cNvSpPr>
            <a:spLocks noGrp="1"/>
          </p:cNvSpPr>
          <p:nvPr>
            <p:ph idx="1"/>
          </p:nvPr>
        </p:nvSpPr>
        <p:spPr>
          <a:xfrm>
            <a:off x="3397607" y="1630964"/>
            <a:ext cx="3460393" cy="2843414"/>
          </a:xfrm>
          <a:noFill/>
        </p:spPr>
        <p:txBody>
          <a:bodyPr>
            <a:noAutofit/>
          </a:bodyPr>
          <a:lstStyle/>
          <a:p>
            <a:pPr marL="0" indent="0" algn="just" defTabSz="257175">
              <a:lnSpc>
                <a:spcPct val="100000"/>
              </a:lnSpc>
              <a:spcBef>
                <a:spcPts val="0"/>
              </a:spcBef>
              <a:buNone/>
              <a:defRPr/>
            </a:pPr>
            <a:r>
              <a:rPr lang="en-US" sz="2700" dirty="0">
                <a:solidFill>
                  <a:srgbClr val="000000"/>
                </a:solidFill>
              </a:rPr>
              <a:t>Workers allocated to customers who value them the most</a:t>
            </a:r>
          </a:p>
          <a:p>
            <a:pPr marL="0" indent="0" algn="just" defTabSz="257175">
              <a:lnSpc>
                <a:spcPct val="100000"/>
              </a:lnSpc>
              <a:spcBef>
                <a:spcPts val="0"/>
              </a:spcBef>
              <a:buNone/>
              <a:defRPr/>
            </a:pPr>
            <a:endParaRPr lang="en-US" sz="1800" dirty="0">
              <a:solidFill>
                <a:srgbClr val="000000"/>
              </a:solidFill>
            </a:endParaRPr>
          </a:p>
          <a:p>
            <a:pPr marL="0" indent="0" algn="just" defTabSz="257175">
              <a:lnSpc>
                <a:spcPct val="100000"/>
              </a:lnSpc>
              <a:spcBef>
                <a:spcPts val="0"/>
              </a:spcBef>
              <a:buNone/>
              <a:defRPr/>
            </a:pPr>
            <a:r>
              <a:rPr lang="en-US" sz="2700" dirty="0">
                <a:solidFill>
                  <a:srgbClr val="FF0000"/>
                </a:solidFill>
              </a:rPr>
              <a:t>Surge price attracts more workers (from adjacent zones)</a:t>
            </a:r>
            <a:endParaRPr lang="en-US" sz="2700" dirty="0">
              <a:solidFill>
                <a:srgbClr val="000000"/>
              </a:solidFill>
            </a:endParaRPr>
          </a:p>
        </p:txBody>
      </p:sp>
      <p:pic>
        <p:nvPicPr>
          <p:cNvPr id="4" name="Picture 3"/>
          <p:cNvPicPr>
            <a:picLocks noChangeAspect="1"/>
          </p:cNvPicPr>
          <p:nvPr/>
        </p:nvPicPr>
        <p:blipFill>
          <a:blip r:embed="rId2"/>
          <a:stretch>
            <a:fillRect/>
          </a:stretch>
        </p:blipFill>
        <p:spPr>
          <a:xfrm>
            <a:off x="0" y="1461552"/>
            <a:ext cx="3397608" cy="3039011"/>
          </a:xfrm>
          <a:prstGeom prst="rect">
            <a:avLst/>
          </a:prstGeom>
        </p:spPr>
      </p:pic>
    </p:spTree>
    <p:extLst>
      <p:ext uri="{BB962C8B-B14F-4D97-AF65-F5344CB8AC3E}">
        <p14:creationId xmlns:p14="http://schemas.microsoft.com/office/powerpoint/2010/main" val="3985169120"/>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59802"/>
            <a:ext cx="6858000" cy="1011836"/>
          </a:xfrm>
        </p:spPr>
        <p:txBody>
          <a:bodyPr>
            <a:noAutofit/>
          </a:bodyPr>
          <a:lstStyle/>
          <a:p>
            <a:pPr algn="ctr"/>
            <a:r>
              <a:rPr lang="en-US" sz="3713" b="1" dirty="0"/>
              <a:t>SURGE PRICING</a:t>
            </a:r>
            <a:br>
              <a:rPr lang="en-US" sz="3713" b="1" dirty="0"/>
            </a:br>
            <a:r>
              <a:rPr lang="en-US" sz="3713" b="1" dirty="0"/>
              <a:t>FORCING DRIVERS AWAY !?!</a:t>
            </a:r>
            <a:endParaRPr lang="en-US" sz="3713" b="1" baseline="30000" dirty="0"/>
          </a:p>
        </p:txBody>
      </p:sp>
      <p:sp>
        <p:nvSpPr>
          <p:cNvPr id="3" name="Content Placeholder 2"/>
          <p:cNvSpPr>
            <a:spLocks noGrp="1"/>
          </p:cNvSpPr>
          <p:nvPr>
            <p:ph idx="1"/>
          </p:nvPr>
        </p:nvSpPr>
        <p:spPr>
          <a:xfrm>
            <a:off x="43314" y="1814981"/>
            <a:ext cx="6858000" cy="2685582"/>
          </a:xfrm>
        </p:spPr>
        <p:txBody>
          <a:bodyPr>
            <a:noAutofit/>
          </a:bodyPr>
          <a:lstStyle/>
          <a:p>
            <a:pPr marL="257175" lvl="1" indent="0" algn="ctr">
              <a:buNone/>
            </a:pPr>
            <a:r>
              <a:rPr lang="en-US" sz="2813" i="1" dirty="0"/>
              <a:t>“When an area is surging, it just kills demand, and a large fraction of the drivers leave the area and drive elsewhere…”</a:t>
            </a:r>
          </a:p>
          <a:p>
            <a:pPr lvl="1" algn="ctr"/>
            <a:endParaRPr lang="en-US" sz="563" i="1" dirty="0"/>
          </a:p>
          <a:p>
            <a:pPr marL="257175" lvl="1" indent="0" algn="ctr">
              <a:buNone/>
            </a:pPr>
            <a:r>
              <a:rPr lang="en-US" sz="2813" i="1" dirty="0">
                <a:solidFill>
                  <a:srgbClr val="FF0000"/>
                </a:solidFill>
              </a:rPr>
              <a:t>“[Surge pricing] is not incentivizing drivers the way [Uber] hoped it would”</a:t>
            </a:r>
          </a:p>
          <a:p>
            <a:pPr marL="257175" lvl="1" indent="0" algn="ctr">
              <a:buNone/>
            </a:pPr>
            <a:endParaRPr lang="en-US" sz="450" i="1" dirty="0"/>
          </a:p>
          <a:p>
            <a:pPr marL="257175" lvl="1" indent="0" algn="ctr">
              <a:buNone/>
            </a:pPr>
            <a:r>
              <a:rPr lang="en-US" sz="2025" i="1" dirty="0"/>
              <a:t>Source: Chen, </a:t>
            </a:r>
            <a:r>
              <a:rPr lang="en-US" sz="2025" i="1" dirty="0" err="1"/>
              <a:t>Mislove</a:t>
            </a:r>
            <a:r>
              <a:rPr lang="en-US" sz="2025" i="1" dirty="0"/>
              <a:t> and Wilson (2015)</a:t>
            </a:r>
          </a:p>
        </p:txBody>
      </p:sp>
    </p:spTree>
    <p:extLst>
      <p:ext uri="{BB962C8B-B14F-4D97-AF65-F5344CB8AC3E}">
        <p14:creationId xmlns:p14="http://schemas.microsoft.com/office/powerpoint/2010/main" val="2282912003"/>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88544" y="1030332"/>
            <a:ext cx="2922270" cy="323165"/>
          </a:xfrm>
          <a:prstGeom prst="rect">
            <a:avLst/>
          </a:prstGeom>
        </p:spPr>
        <p:txBody>
          <a:bodyPr vert="horz" wrap="square" lIns="0" tIns="0" rIns="0" bIns="0" rtlCol="0">
            <a:spAutoFit/>
          </a:bodyPr>
          <a:lstStyle/>
          <a:p>
            <a:pPr marL="9525"/>
            <a:r>
              <a:rPr sz="2100" spc="-4" dirty="0">
                <a:latin typeface="Arial"/>
                <a:cs typeface="Arial"/>
              </a:rPr>
              <a:t>TD regime </a:t>
            </a:r>
            <a:r>
              <a:rPr sz="2100" dirty="0">
                <a:latin typeface="Arial"/>
                <a:cs typeface="Arial"/>
              </a:rPr>
              <a:t>-</a:t>
            </a:r>
            <a:r>
              <a:rPr sz="2100" spc="-11" dirty="0">
                <a:latin typeface="Arial"/>
                <a:cs typeface="Arial"/>
              </a:rPr>
              <a:t> </a:t>
            </a:r>
            <a:r>
              <a:rPr sz="2100" spc="-4" dirty="0">
                <a:latin typeface="Arial"/>
                <a:cs typeface="Arial"/>
              </a:rPr>
              <a:t>externalities</a:t>
            </a:r>
            <a:endParaRPr sz="2100">
              <a:latin typeface="Arial"/>
              <a:cs typeface="Arial"/>
            </a:endParaRPr>
          </a:p>
        </p:txBody>
      </p:sp>
      <p:sp>
        <p:nvSpPr>
          <p:cNvPr id="3" name="object 3"/>
          <p:cNvSpPr/>
          <p:nvPr/>
        </p:nvSpPr>
        <p:spPr>
          <a:xfrm>
            <a:off x="466665" y="1560267"/>
            <a:ext cx="1695487" cy="847743"/>
          </a:xfrm>
          <a:prstGeom prst="rect">
            <a:avLst/>
          </a:prstGeom>
          <a:blipFill>
            <a:blip r:embed="rId2" cstate="print"/>
            <a:stretch>
              <a:fillRect/>
            </a:stretch>
          </a:blipFill>
        </p:spPr>
        <p:txBody>
          <a:bodyPr wrap="square" lIns="0" tIns="0" rIns="0" bIns="0" rtlCol="0"/>
          <a:lstStyle/>
          <a:p>
            <a:endParaRPr sz="1350"/>
          </a:p>
        </p:txBody>
      </p:sp>
      <p:sp>
        <p:nvSpPr>
          <p:cNvPr id="4" name="object 4"/>
          <p:cNvSpPr/>
          <p:nvPr/>
        </p:nvSpPr>
        <p:spPr>
          <a:xfrm>
            <a:off x="466665" y="2567912"/>
            <a:ext cx="1695487" cy="847743"/>
          </a:xfrm>
          <a:prstGeom prst="rect">
            <a:avLst/>
          </a:prstGeom>
          <a:blipFill>
            <a:blip r:embed="rId2" cstate="print"/>
            <a:stretch>
              <a:fillRect/>
            </a:stretch>
          </a:blipFill>
        </p:spPr>
        <p:txBody>
          <a:bodyPr wrap="square" lIns="0" tIns="0" rIns="0" bIns="0" rtlCol="0"/>
          <a:lstStyle/>
          <a:p>
            <a:endParaRPr sz="1350"/>
          </a:p>
        </p:txBody>
      </p:sp>
      <p:sp>
        <p:nvSpPr>
          <p:cNvPr id="5" name="object 5"/>
          <p:cNvSpPr/>
          <p:nvPr/>
        </p:nvSpPr>
        <p:spPr>
          <a:xfrm>
            <a:off x="466665" y="3575555"/>
            <a:ext cx="1695487" cy="847743"/>
          </a:xfrm>
          <a:prstGeom prst="rect">
            <a:avLst/>
          </a:prstGeom>
          <a:blipFill>
            <a:blip r:embed="rId2" cstate="print"/>
            <a:stretch>
              <a:fillRect/>
            </a:stretch>
          </a:blipFill>
        </p:spPr>
        <p:txBody>
          <a:bodyPr wrap="square" lIns="0" tIns="0" rIns="0" bIns="0" rtlCol="0"/>
          <a:lstStyle/>
          <a:p>
            <a:endParaRPr sz="1350"/>
          </a:p>
        </p:txBody>
      </p:sp>
      <p:sp>
        <p:nvSpPr>
          <p:cNvPr id="6" name="object 6"/>
          <p:cNvSpPr/>
          <p:nvPr/>
        </p:nvSpPr>
        <p:spPr>
          <a:xfrm>
            <a:off x="2196784" y="1560267"/>
            <a:ext cx="847744" cy="847743"/>
          </a:xfrm>
          <a:prstGeom prst="rect">
            <a:avLst/>
          </a:prstGeom>
          <a:blipFill>
            <a:blip r:embed="rId3" cstate="print"/>
            <a:stretch>
              <a:fillRect/>
            </a:stretch>
          </a:blipFill>
        </p:spPr>
        <p:txBody>
          <a:bodyPr wrap="square" lIns="0" tIns="0" rIns="0" bIns="0" rtlCol="0"/>
          <a:lstStyle/>
          <a:p>
            <a:endParaRPr sz="1350"/>
          </a:p>
        </p:txBody>
      </p:sp>
      <p:sp>
        <p:nvSpPr>
          <p:cNvPr id="7" name="object 7"/>
          <p:cNvSpPr/>
          <p:nvPr/>
        </p:nvSpPr>
        <p:spPr>
          <a:xfrm>
            <a:off x="2196784" y="2567912"/>
            <a:ext cx="847744" cy="847743"/>
          </a:xfrm>
          <a:prstGeom prst="rect">
            <a:avLst/>
          </a:prstGeom>
          <a:blipFill>
            <a:blip r:embed="rId3" cstate="print"/>
            <a:stretch>
              <a:fillRect/>
            </a:stretch>
          </a:blipFill>
        </p:spPr>
        <p:txBody>
          <a:bodyPr wrap="square" lIns="0" tIns="0" rIns="0" bIns="0" rtlCol="0"/>
          <a:lstStyle/>
          <a:p>
            <a:endParaRPr sz="1350"/>
          </a:p>
        </p:txBody>
      </p:sp>
      <p:sp>
        <p:nvSpPr>
          <p:cNvPr id="8" name="object 8"/>
          <p:cNvSpPr/>
          <p:nvPr/>
        </p:nvSpPr>
        <p:spPr>
          <a:xfrm>
            <a:off x="2196784" y="3575555"/>
            <a:ext cx="847744" cy="847743"/>
          </a:xfrm>
          <a:prstGeom prst="rect">
            <a:avLst/>
          </a:prstGeom>
          <a:blipFill>
            <a:blip r:embed="rId3" cstate="print"/>
            <a:stretch>
              <a:fillRect/>
            </a:stretch>
          </a:blipFill>
        </p:spPr>
        <p:txBody>
          <a:bodyPr wrap="square" lIns="0" tIns="0" rIns="0" bIns="0" rtlCol="0"/>
          <a:lstStyle/>
          <a:p>
            <a:endParaRPr sz="1350"/>
          </a:p>
        </p:txBody>
      </p:sp>
      <p:sp>
        <p:nvSpPr>
          <p:cNvPr id="9" name="object 9"/>
          <p:cNvSpPr/>
          <p:nvPr/>
        </p:nvSpPr>
        <p:spPr>
          <a:xfrm>
            <a:off x="5875781" y="746428"/>
            <a:ext cx="890081" cy="890081"/>
          </a:xfrm>
          <a:prstGeom prst="rect">
            <a:avLst/>
          </a:prstGeom>
          <a:blipFill>
            <a:blip r:embed="rId4" cstate="print"/>
            <a:stretch>
              <a:fillRect/>
            </a:stretch>
          </a:blipFill>
        </p:spPr>
        <p:txBody>
          <a:bodyPr wrap="square" lIns="0" tIns="0" rIns="0" bIns="0" rtlCol="0"/>
          <a:lstStyle/>
          <a:p>
            <a:endParaRPr sz="1350"/>
          </a:p>
        </p:txBody>
      </p:sp>
      <p:sp>
        <p:nvSpPr>
          <p:cNvPr id="10" name="object 10"/>
          <p:cNvSpPr txBox="1"/>
          <p:nvPr/>
        </p:nvSpPr>
        <p:spPr>
          <a:xfrm>
            <a:off x="4175558" y="2577705"/>
            <a:ext cx="1966913" cy="637097"/>
          </a:xfrm>
          <a:prstGeom prst="rect">
            <a:avLst/>
          </a:prstGeom>
        </p:spPr>
        <p:txBody>
          <a:bodyPr vert="horz" wrap="square" lIns="0" tIns="0" rIns="0" bIns="0" rtlCol="0">
            <a:spAutoFit/>
          </a:bodyPr>
          <a:lstStyle/>
          <a:p>
            <a:pPr marL="318611" marR="3810" indent="-309086">
              <a:lnSpc>
                <a:spcPct val="114599"/>
              </a:lnSpc>
              <a:buChar char="●"/>
              <a:tabLst>
                <a:tab pos="318611" algn="l"/>
                <a:tab pos="319088" algn="l"/>
              </a:tabLst>
            </a:pPr>
            <a:r>
              <a:rPr spc="-4" dirty="0">
                <a:solidFill>
                  <a:srgbClr val="595959"/>
                </a:solidFill>
                <a:latin typeface="Arial"/>
                <a:cs typeface="Arial"/>
              </a:rPr>
              <a:t>Externalities</a:t>
            </a:r>
            <a:r>
              <a:rPr spc="-26" dirty="0">
                <a:solidFill>
                  <a:srgbClr val="595959"/>
                </a:solidFill>
                <a:latin typeface="Arial"/>
                <a:cs typeface="Arial"/>
              </a:rPr>
              <a:t> </a:t>
            </a:r>
            <a:r>
              <a:rPr spc="-4" dirty="0">
                <a:solidFill>
                  <a:srgbClr val="595959"/>
                </a:solidFill>
                <a:latin typeface="Arial"/>
                <a:cs typeface="Arial"/>
              </a:rPr>
              <a:t>are  not</a:t>
            </a:r>
            <a:r>
              <a:rPr spc="-30" dirty="0">
                <a:solidFill>
                  <a:srgbClr val="595959"/>
                </a:solidFill>
                <a:latin typeface="Arial"/>
                <a:cs typeface="Arial"/>
              </a:rPr>
              <a:t> </a:t>
            </a:r>
            <a:r>
              <a:rPr spc="-4" dirty="0">
                <a:solidFill>
                  <a:srgbClr val="595959"/>
                </a:solidFill>
                <a:latin typeface="Arial"/>
                <a:cs typeface="Arial"/>
              </a:rPr>
              <a:t>internalized</a:t>
            </a:r>
            <a:endParaRPr>
              <a:latin typeface="Arial"/>
              <a:cs typeface="Arial"/>
            </a:endParaRPr>
          </a:p>
        </p:txBody>
      </p:sp>
      <p:sp>
        <p:nvSpPr>
          <p:cNvPr id="11" name="object 11"/>
          <p:cNvSpPr/>
          <p:nvPr/>
        </p:nvSpPr>
        <p:spPr>
          <a:xfrm>
            <a:off x="750368" y="1768604"/>
            <a:ext cx="8573" cy="7620"/>
          </a:xfrm>
          <a:custGeom>
            <a:avLst/>
            <a:gdLst/>
            <a:ahLst/>
            <a:cxnLst/>
            <a:rect l="l" t="t" r="r" b="b"/>
            <a:pathLst>
              <a:path w="11430" h="10159">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2" name="object 12"/>
          <p:cNvSpPr/>
          <p:nvPr/>
        </p:nvSpPr>
        <p:spPr>
          <a:xfrm>
            <a:off x="776029" y="1768604"/>
            <a:ext cx="8573" cy="7620"/>
          </a:xfrm>
          <a:custGeom>
            <a:avLst/>
            <a:gdLst/>
            <a:ahLst/>
            <a:cxnLst/>
            <a:rect l="l" t="t" r="r" b="b"/>
            <a:pathLst>
              <a:path w="11430" h="10159">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3" name="object 13"/>
          <p:cNvSpPr/>
          <p:nvPr/>
        </p:nvSpPr>
        <p:spPr>
          <a:xfrm>
            <a:off x="745664" y="1798254"/>
            <a:ext cx="43814" cy="6668"/>
          </a:xfrm>
          <a:custGeom>
            <a:avLst/>
            <a:gdLst/>
            <a:ahLst/>
            <a:cxnLst/>
            <a:rect l="l" t="t" r="r" b="b"/>
            <a:pathLst>
              <a:path w="58419" h="8890">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14" name="object 14"/>
          <p:cNvSpPr/>
          <p:nvPr/>
        </p:nvSpPr>
        <p:spPr>
          <a:xfrm>
            <a:off x="727321" y="1747524"/>
            <a:ext cx="80486" cy="70961"/>
          </a:xfrm>
          <a:custGeom>
            <a:avLst/>
            <a:gdLst/>
            <a:ahLst/>
            <a:cxnLst/>
            <a:rect l="l" t="t" r="r" b="b"/>
            <a:pathLst>
              <a:path w="107315" h="94615">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15" name="object 15"/>
          <p:cNvSpPr/>
          <p:nvPr/>
        </p:nvSpPr>
        <p:spPr>
          <a:xfrm>
            <a:off x="999443" y="2027317"/>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6" name="object 16"/>
          <p:cNvSpPr/>
          <p:nvPr/>
        </p:nvSpPr>
        <p:spPr>
          <a:xfrm>
            <a:off x="1025104" y="2027317"/>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7" name="object 17"/>
          <p:cNvSpPr/>
          <p:nvPr/>
        </p:nvSpPr>
        <p:spPr>
          <a:xfrm>
            <a:off x="994739" y="2056966"/>
            <a:ext cx="43814" cy="6668"/>
          </a:xfrm>
          <a:custGeom>
            <a:avLst/>
            <a:gdLst/>
            <a:ahLst/>
            <a:cxnLst/>
            <a:rect l="l" t="t" r="r" b="b"/>
            <a:pathLst>
              <a:path w="58419"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18" name="object 18"/>
          <p:cNvSpPr/>
          <p:nvPr/>
        </p:nvSpPr>
        <p:spPr>
          <a:xfrm>
            <a:off x="976396" y="2006236"/>
            <a:ext cx="80486" cy="70961"/>
          </a:xfrm>
          <a:custGeom>
            <a:avLst/>
            <a:gdLst/>
            <a:ahLst/>
            <a:cxnLst/>
            <a:rect l="l" t="t" r="r" b="b"/>
            <a:pathLst>
              <a:path w="107315"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19" name="object 19"/>
          <p:cNvSpPr/>
          <p:nvPr/>
        </p:nvSpPr>
        <p:spPr>
          <a:xfrm>
            <a:off x="1721271" y="2027317"/>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20" name="object 20"/>
          <p:cNvSpPr/>
          <p:nvPr/>
        </p:nvSpPr>
        <p:spPr>
          <a:xfrm>
            <a:off x="1746933" y="2027317"/>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21" name="object 21"/>
          <p:cNvSpPr/>
          <p:nvPr/>
        </p:nvSpPr>
        <p:spPr>
          <a:xfrm>
            <a:off x="1716567" y="2056966"/>
            <a:ext cx="43814" cy="6668"/>
          </a:xfrm>
          <a:custGeom>
            <a:avLst/>
            <a:gdLst/>
            <a:ahLst/>
            <a:cxnLst/>
            <a:rect l="l" t="t" r="r" b="b"/>
            <a:pathLst>
              <a:path w="58419"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22" name="object 22"/>
          <p:cNvSpPr/>
          <p:nvPr/>
        </p:nvSpPr>
        <p:spPr>
          <a:xfrm>
            <a:off x="1698223" y="2006236"/>
            <a:ext cx="80486" cy="70961"/>
          </a:xfrm>
          <a:custGeom>
            <a:avLst/>
            <a:gdLst/>
            <a:ahLst/>
            <a:cxnLst/>
            <a:rect l="l" t="t" r="r" b="b"/>
            <a:pathLst>
              <a:path w="107314"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23" name="object 23"/>
          <p:cNvSpPr/>
          <p:nvPr/>
        </p:nvSpPr>
        <p:spPr>
          <a:xfrm>
            <a:off x="1850656" y="2162842"/>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24" name="object 24"/>
          <p:cNvSpPr/>
          <p:nvPr/>
        </p:nvSpPr>
        <p:spPr>
          <a:xfrm>
            <a:off x="1876317" y="2162842"/>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25" name="object 25"/>
          <p:cNvSpPr/>
          <p:nvPr/>
        </p:nvSpPr>
        <p:spPr>
          <a:xfrm>
            <a:off x="1845952" y="2192491"/>
            <a:ext cx="43814" cy="6668"/>
          </a:xfrm>
          <a:custGeom>
            <a:avLst/>
            <a:gdLst/>
            <a:ahLst/>
            <a:cxnLst/>
            <a:rect l="l" t="t" r="r" b="b"/>
            <a:pathLst>
              <a:path w="58419"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26" name="object 26"/>
          <p:cNvSpPr/>
          <p:nvPr/>
        </p:nvSpPr>
        <p:spPr>
          <a:xfrm>
            <a:off x="1827608" y="2141761"/>
            <a:ext cx="80486" cy="70961"/>
          </a:xfrm>
          <a:custGeom>
            <a:avLst/>
            <a:gdLst/>
            <a:ahLst/>
            <a:cxnLst/>
            <a:rect l="l" t="t" r="r" b="b"/>
            <a:pathLst>
              <a:path w="107314"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27" name="object 27"/>
          <p:cNvSpPr/>
          <p:nvPr/>
        </p:nvSpPr>
        <p:spPr>
          <a:xfrm>
            <a:off x="2480431" y="1890798"/>
            <a:ext cx="8573" cy="7620"/>
          </a:xfrm>
          <a:custGeom>
            <a:avLst/>
            <a:gdLst/>
            <a:ahLst/>
            <a:cxnLst/>
            <a:rect l="l" t="t" r="r" b="b"/>
            <a:pathLst>
              <a:path w="11429"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28" name="object 28"/>
          <p:cNvSpPr/>
          <p:nvPr/>
        </p:nvSpPr>
        <p:spPr>
          <a:xfrm>
            <a:off x="2506092" y="1890798"/>
            <a:ext cx="8573" cy="7620"/>
          </a:xfrm>
          <a:custGeom>
            <a:avLst/>
            <a:gdLst/>
            <a:ahLst/>
            <a:cxnLst/>
            <a:rect l="l" t="t" r="r" b="b"/>
            <a:pathLst>
              <a:path w="11429"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29" name="object 29"/>
          <p:cNvSpPr/>
          <p:nvPr/>
        </p:nvSpPr>
        <p:spPr>
          <a:xfrm>
            <a:off x="2475727" y="1920448"/>
            <a:ext cx="43814" cy="6668"/>
          </a:xfrm>
          <a:custGeom>
            <a:avLst/>
            <a:gdLst/>
            <a:ahLst/>
            <a:cxnLst/>
            <a:rect l="l" t="t" r="r" b="b"/>
            <a:pathLst>
              <a:path w="58420"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30" name="object 30"/>
          <p:cNvSpPr/>
          <p:nvPr/>
        </p:nvSpPr>
        <p:spPr>
          <a:xfrm>
            <a:off x="2457383" y="1869718"/>
            <a:ext cx="80486" cy="70961"/>
          </a:xfrm>
          <a:custGeom>
            <a:avLst/>
            <a:gdLst/>
            <a:ahLst/>
            <a:cxnLst/>
            <a:rect l="l" t="t" r="r" b="b"/>
            <a:pathLst>
              <a:path w="107314"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31" name="object 31"/>
          <p:cNvSpPr/>
          <p:nvPr/>
        </p:nvSpPr>
        <p:spPr>
          <a:xfrm>
            <a:off x="1721271" y="2768917"/>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32" name="object 32"/>
          <p:cNvSpPr/>
          <p:nvPr/>
        </p:nvSpPr>
        <p:spPr>
          <a:xfrm>
            <a:off x="1746933" y="2768917"/>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33" name="object 33"/>
          <p:cNvSpPr/>
          <p:nvPr/>
        </p:nvSpPr>
        <p:spPr>
          <a:xfrm>
            <a:off x="1716567" y="2798566"/>
            <a:ext cx="43814" cy="6668"/>
          </a:xfrm>
          <a:custGeom>
            <a:avLst/>
            <a:gdLst/>
            <a:ahLst/>
            <a:cxnLst/>
            <a:rect l="l" t="t" r="r" b="b"/>
            <a:pathLst>
              <a:path w="58419"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34" name="object 34"/>
          <p:cNvSpPr/>
          <p:nvPr/>
        </p:nvSpPr>
        <p:spPr>
          <a:xfrm>
            <a:off x="1698223" y="2747836"/>
            <a:ext cx="80486" cy="70961"/>
          </a:xfrm>
          <a:custGeom>
            <a:avLst/>
            <a:gdLst/>
            <a:ahLst/>
            <a:cxnLst/>
            <a:rect l="l" t="t" r="r" b="b"/>
            <a:pathLst>
              <a:path w="107314"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35" name="object 35"/>
          <p:cNvSpPr/>
          <p:nvPr/>
        </p:nvSpPr>
        <p:spPr>
          <a:xfrm>
            <a:off x="1598618" y="3033236"/>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36" name="object 36"/>
          <p:cNvSpPr/>
          <p:nvPr/>
        </p:nvSpPr>
        <p:spPr>
          <a:xfrm>
            <a:off x="1624279" y="3033236"/>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37" name="object 37"/>
          <p:cNvSpPr/>
          <p:nvPr/>
        </p:nvSpPr>
        <p:spPr>
          <a:xfrm>
            <a:off x="1593914" y="3062885"/>
            <a:ext cx="43814" cy="6668"/>
          </a:xfrm>
          <a:custGeom>
            <a:avLst/>
            <a:gdLst/>
            <a:ahLst/>
            <a:cxnLst/>
            <a:rect l="l" t="t" r="r" b="b"/>
            <a:pathLst>
              <a:path w="58419"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38" name="object 38"/>
          <p:cNvSpPr/>
          <p:nvPr/>
        </p:nvSpPr>
        <p:spPr>
          <a:xfrm>
            <a:off x="1575571" y="3012155"/>
            <a:ext cx="80486" cy="70961"/>
          </a:xfrm>
          <a:custGeom>
            <a:avLst/>
            <a:gdLst/>
            <a:ahLst/>
            <a:cxnLst/>
            <a:rect l="l" t="t" r="r" b="b"/>
            <a:pathLst>
              <a:path w="107314"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39" name="object 39"/>
          <p:cNvSpPr/>
          <p:nvPr/>
        </p:nvSpPr>
        <p:spPr>
          <a:xfrm>
            <a:off x="750358" y="3169079"/>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40" name="object 40"/>
          <p:cNvSpPr/>
          <p:nvPr/>
        </p:nvSpPr>
        <p:spPr>
          <a:xfrm>
            <a:off x="776020" y="3169079"/>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41" name="object 41"/>
          <p:cNvSpPr/>
          <p:nvPr/>
        </p:nvSpPr>
        <p:spPr>
          <a:xfrm>
            <a:off x="745654" y="3198729"/>
            <a:ext cx="43814" cy="6668"/>
          </a:xfrm>
          <a:custGeom>
            <a:avLst/>
            <a:gdLst/>
            <a:ahLst/>
            <a:cxnLst/>
            <a:rect l="l" t="t" r="r" b="b"/>
            <a:pathLst>
              <a:path w="58419"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42" name="object 42"/>
          <p:cNvSpPr/>
          <p:nvPr/>
        </p:nvSpPr>
        <p:spPr>
          <a:xfrm>
            <a:off x="727312" y="3147999"/>
            <a:ext cx="80486" cy="70961"/>
          </a:xfrm>
          <a:custGeom>
            <a:avLst/>
            <a:gdLst/>
            <a:ahLst/>
            <a:cxnLst/>
            <a:rect l="l" t="t" r="r" b="b"/>
            <a:pathLst>
              <a:path w="107315"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43" name="object 43"/>
          <p:cNvSpPr/>
          <p:nvPr/>
        </p:nvSpPr>
        <p:spPr>
          <a:xfrm>
            <a:off x="873527" y="2771054"/>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44" name="object 44"/>
          <p:cNvSpPr/>
          <p:nvPr/>
        </p:nvSpPr>
        <p:spPr>
          <a:xfrm>
            <a:off x="899189" y="2771054"/>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45" name="object 45"/>
          <p:cNvSpPr/>
          <p:nvPr/>
        </p:nvSpPr>
        <p:spPr>
          <a:xfrm>
            <a:off x="868823" y="2800704"/>
            <a:ext cx="43814" cy="6668"/>
          </a:xfrm>
          <a:custGeom>
            <a:avLst/>
            <a:gdLst/>
            <a:ahLst/>
            <a:cxnLst/>
            <a:rect l="l" t="t" r="r" b="b"/>
            <a:pathLst>
              <a:path w="58419"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46" name="object 46"/>
          <p:cNvSpPr/>
          <p:nvPr/>
        </p:nvSpPr>
        <p:spPr>
          <a:xfrm>
            <a:off x="850480" y="2749974"/>
            <a:ext cx="80486" cy="70961"/>
          </a:xfrm>
          <a:custGeom>
            <a:avLst/>
            <a:gdLst/>
            <a:ahLst/>
            <a:cxnLst/>
            <a:rect l="l" t="t" r="r" b="b"/>
            <a:pathLst>
              <a:path w="107315"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47" name="object 47"/>
          <p:cNvSpPr/>
          <p:nvPr/>
        </p:nvSpPr>
        <p:spPr>
          <a:xfrm>
            <a:off x="750368" y="3033236"/>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48" name="object 48"/>
          <p:cNvSpPr/>
          <p:nvPr/>
        </p:nvSpPr>
        <p:spPr>
          <a:xfrm>
            <a:off x="776029" y="3033236"/>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49" name="object 49"/>
          <p:cNvSpPr/>
          <p:nvPr/>
        </p:nvSpPr>
        <p:spPr>
          <a:xfrm>
            <a:off x="745664" y="3062885"/>
            <a:ext cx="43814" cy="6668"/>
          </a:xfrm>
          <a:custGeom>
            <a:avLst/>
            <a:gdLst/>
            <a:ahLst/>
            <a:cxnLst/>
            <a:rect l="l" t="t" r="r" b="b"/>
            <a:pathLst>
              <a:path w="58419"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50" name="object 50"/>
          <p:cNvSpPr/>
          <p:nvPr/>
        </p:nvSpPr>
        <p:spPr>
          <a:xfrm>
            <a:off x="727321" y="3012155"/>
            <a:ext cx="80486" cy="70961"/>
          </a:xfrm>
          <a:custGeom>
            <a:avLst/>
            <a:gdLst/>
            <a:ahLst/>
            <a:cxnLst/>
            <a:rect l="l" t="t" r="r" b="b"/>
            <a:pathLst>
              <a:path w="107315"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51" name="object 51"/>
          <p:cNvSpPr/>
          <p:nvPr/>
        </p:nvSpPr>
        <p:spPr>
          <a:xfrm>
            <a:off x="750368" y="2903936"/>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52" name="object 52"/>
          <p:cNvSpPr/>
          <p:nvPr/>
        </p:nvSpPr>
        <p:spPr>
          <a:xfrm>
            <a:off x="776029" y="2903936"/>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53" name="object 53"/>
          <p:cNvSpPr/>
          <p:nvPr/>
        </p:nvSpPr>
        <p:spPr>
          <a:xfrm>
            <a:off x="745664" y="2933585"/>
            <a:ext cx="43814" cy="6668"/>
          </a:xfrm>
          <a:custGeom>
            <a:avLst/>
            <a:gdLst/>
            <a:ahLst/>
            <a:cxnLst/>
            <a:rect l="l" t="t" r="r" b="b"/>
            <a:pathLst>
              <a:path w="58419"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54" name="object 54"/>
          <p:cNvSpPr/>
          <p:nvPr/>
        </p:nvSpPr>
        <p:spPr>
          <a:xfrm>
            <a:off x="727321" y="2882855"/>
            <a:ext cx="80486" cy="70961"/>
          </a:xfrm>
          <a:custGeom>
            <a:avLst/>
            <a:gdLst/>
            <a:ahLst/>
            <a:cxnLst/>
            <a:rect l="l" t="t" r="r" b="b"/>
            <a:pathLst>
              <a:path w="107315"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55" name="object 55"/>
          <p:cNvSpPr/>
          <p:nvPr/>
        </p:nvSpPr>
        <p:spPr>
          <a:xfrm>
            <a:off x="2603646" y="3169079"/>
            <a:ext cx="8573" cy="7620"/>
          </a:xfrm>
          <a:custGeom>
            <a:avLst/>
            <a:gdLst/>
            <a:ahLst/>
            <a:cxnLst/>
            <a:rect l="l" t="t" r="r" b="b"/>
            <a:pathLst>
              <a:path w="11429"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56" name="object 56"/>
          <p:cNvSpPr/>
          <p:nvPr/>
        </p:nvSpPr>
        <p:spPr>
          <a:xfrm>
            <a:off x="2629308" y="3169079"/>
            <a:ext cx="8573" cy="7620"/>
          </a:xfrm>
          <a:custGeom>
            <a:avLst/>
            <a:gdLst/>
            <a:ahLst/>
            <a:cxnLst/>
            <a:rect l="l" t="t" r="r" b="b"/>
            <a:pathLst>
              <a:path w="11429"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57" name="object 57"/>
          <p:cNvSpPr/>
          <p:nvPr/>
        </p:nvSpPr>
        <p:spPr>
          <a:xfrm>
            <a:off x="2598942" y="3198729"/>
            <a:ext cx="43814" cy="6668"/>
          </a:xfrm>
          <a:custGeom>
            <a:avLst/>
            <a:gdLst/>
            <a:ahLst/>
            <a:cxnLst/>
            <a:rect l="l" t="t" r="r" b="b"/>
            <a:pathLst>
              <a:path w="58420"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58" name="object 58"/>
          <p:cNvSpPr/>
          <p:nvPr/>
        </p:nvSpPr>
        <p:spPr>
          <a:xfrm>
            <a:off x="2580598" y="3147999"/>
            <a:ext cx="80486" cy="70961"/>
          </a:xfrm>
          <a:custGeom>
            <a:avLst/>
            <a:gdLst/>
            <a:ahLst/>
            <a:cxnLst/>
            <a:rect l="l" t="t" r="r" b="b"/>
            <a:pathLst>
              <a:path w="107314"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59" name="object 59"/>
          <p:cNvSpPr/>
          <p:nvPr/>
        </p:nvSpPr>
        <p:spPr>
          <a:xfrm>
            <a:off x="2733706" y="3169079"/>
            <a:ext cx="8573" cy="7620"/>
          </a:xfrm>
          <a:custGeom>
            <a:avLst/>
            <a:gdLst/>
            <a:ahLst/>
            <a:cxnLst/>
            <a:rect l="l" t="t" r="r" b="b"/>
            <a:pathLst>
              <a:path w="11429"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60" name="object 60"/>
          <p:cNvSpPr/>
          <p:nvPr/>
        </p:nvSpPr>
        <p:spPr>
          <a:xfrm>
            <a:off x="2759367" y="3169079"/>
            <a:ext cx="8573" cy="7620"/>
          </a:xfrm>
          <a:custGeom>
            <a:avLst/>
            <a:gdLst/>
            <a:ahLst/>
            <a:cxnLst/>
            <a:rect l="l" t="t" r="r" b="b"/>
            <a:pathLst>
              <a:path w="11429"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61" name="object 61"/>
          <p:cNvSpPr/>
          <p:nvPr/>
        </p:nvSpPr>
        <p:spPr>
          <a:xfrm>
            <a:off x="2729002" y="3198729"/>
            <a:ext cx="43814" cy="6668"/>
          </a:xfrm>
          <a:custGeom>
            <a:avLst/>
            <a:gdLst/>
            <a:ahLst/>
            <a:cxnLst/>
            <a:rect l="l" t="t" r="r" b="b"/>
            <a:pathLst>
              <a:path w="58420"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62" name="object 62"/>
          <p:cNvSpPr/>
          <p:nvPr/>
        </p:nvSpPr>
        <p:spPr>
          <a:xfrm>
            <a:off x="2710658" y="3147999"/>
            <a:ext cx="80486" cy="70961"/>
          </a:xfrm>
          <a:custGeom>
            <a:avLst/>
            <a:gdLst/>
            <a:ahLst/>
            <a:cxnLst/>
            <a:rect l="l" t="t" r="r" b="b"/>
            <a:pathLst>
              <a:path w="107314"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63" name="object 63"/>
          <p:cNvSpPr/>
          <p:nvPr/>
        </p:nvSpPr>
        <p:spPr>
          <a:xfrm>
            <a:off x="2603656" y="3033236"/>
            <a:ext cx="8573" cy="7620"/>
          </a:xfrm>
          <a:custGeom>
            <a:avLst/>
            <a:gdLst/>
            <a:ahLst/>
            <a:cxnLst/>
            <a:rect l="l" t="t" r="r" b="b"/>
            <a:pathLst>
              <a:path w="11429"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64" name="object 64"/>
          <p:cNvSpPr/>
          <p:nvPr/>
        </p:nvSpPr>
        <p:spPr>
          <a:xfrm>
            <a:off x="2629317" y="3033236"/>
            <a:ext cx="8573" cy="7620"/>
          </a:xfrm>
          <a:custGeom>
            <a:avLst/>
            <a:gdLst/>
            <a:ahLst/>
            <a:cxnLst/>
            <a:rect l="l" t="t" r="r" b="b"/>
            <a:pathLst>
              <a:path w="11429"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65" name="object 65"/>
          <p:cNvSpPr/>
          <p:nvPr/>
        </p:nvSpPr>
        <p:spPr>
          <a:xfrm>
            <a:off x="2598952" y="3062885"/>
            <a:ext cx="43814" cy="6668"/>
          </a:xfrm>
          <a:custGeom>
            <a:avLst/>
            <a:gdLst/>
            <a:ahLst/>
            <a:cxnLst/>
            <a:rect l="l" t="t" r="r" b="b"/>
            <a:pathLst>
              <a:path w="58420"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66" name="object 66"/>
          <p:cNvSpPr/>
          <p:nvPr/>
        </p:nvSpPr>
        <p:spPr>
          <a:xfrm>
            <a:off x="2580608" y="3012155"/>
            <a:ext cx="80486" cy="70961"/>
          </a:xfrm>
          <a:custGeom>
            <a:avLst/>
            <a:gdLst/>
            <a:ahLst/>
            <a:cxnLst/>
            <a:rect l="l" t="t" r="r" b="b"/>
            <a:pathLst>
              <a:path w="107314"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67" name="object 67"/>
          <p:cNvSpPr/>
          <p:nvPr/>
        </p:nvSpPr>
        <p:spPr>
          <a:xfrm>
            <a:off x="2480431" y="3033236"/>
            <a:ext cx="8573" cy="7620"/>
          </a:xfrm>
          <a:custGeom>
            <a:avLst/>
            <a:gdLst/>
            <a:ahLst/>
            <a:cxnLst/>
            <a:rect l="l" t="t" r="r" b="b"/>
            <a:pathLst>
              <a:path w="11429"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68" name="object 68"/>
          <p:cNvSpPr/>
          <p:nvPr/>
        </p:nvSpPr>
        <p:spPr>
          <a:xfrm>
            <a:off x="2506092" y="3033236"/>
            <a:ext cx="8573" cy="7620"/>
          </a:xfrm>
          <a:custGeom>
            <a:avLst/>
            <a:gdLst/>
            <a:ahLst/>
            <a:cxnLst/>
            <a:rect l="l" t="t" r="r" b="b"/>
            <a:pathLst>
              <a:path w="11429"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69" name="object 69"/>
          <p:cNvSpPr/>
          <p:nvPr/>
        </p:nvSpPr>
        <p:spPr>
          <a:xfrm>
            <a:off x="2475727" y="3062885"/>
            <a:ext cx="43814" cy="6668"/>
          </a:xfrm>
          <a:custGeom>
            <a:avLst/>
            <a:gdLst/>
            <a:ahLst/>
            <a:cxnLst/>
            <a:rect l="l" t="t" r="r" b="b"/>
            <a:pathLst>
              <a:path w="58420"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70" name="object 70"/>
          <p:cNvSpPr/>
          <p:nvPr/>
        </p:nvSpPr>
        <p:spPr>
          <a:xfrm>
            <a:off x="2457383" y="3012155"/>
            <a:ext cx="80486" cy="70961"/>
          </a:xfrm>
          <a:custGeom>
            <a:avLst/>
            <a:gdLst/>
            <a:ahLst/>
            <a:cxnLst/>
            <a:rect l="l" t="t" r="r" b="b"/>
            <a:pathLst>
              <a:path w="107314"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71" name="object 71"/>
          <p:cNvSpPr/>
          <p:nvPr/>
        </p:nvSpPr>
        <p:spPr>
          <a:xfrm>
            <a:off x="1598618" y="3783536"/>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72" name="object 72"/>
          <p:cNvSpPr/>
          <p:nvPr/>
        </p:nvSpPr>
        <p:spPr>
          <a:xfrm>
            <a:off x="1624279" y="3783536"/>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73" name="object 73"/>
          <p:cNvSpPr/>
          <p:nvPr/>
        </p:nvSpPr>
        <p:spPr>
          <a:xfrm>
            <a:off x="1593914" y="3813185"/>
            <a:ext cx="43814" cy="6668"/>
          </a:xfrm>
          <a:custGeom>
            <a:avLst/>
            <a:gdLst/>
            <a:ahLst/>
            <a:cxnLst/>
            <a:rect l="l" t="t" r="r" b="b"/>
            <a:pathLst>
              <a:path w="58419"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74" name="object 74"/>
          <p:cNvSpPr/>
          <p:nvPr/>
        </p:nvSpPr>
        <p:spPr>
          <a:xfrm>
            <a:off x="1575571" y="3762455"/>
            <a:ext cx="80486" cy="70961"/>
          </a:xfrm>
          <a:custGeom>
            <a:avLst/>
            <a:gdLst/>
            <a:ahLst/>
            <a:cxnLst/>
            <a:rect l="l" t="t" r="r" b="b"/>
            <a:pathLst>
              <a:path w="107314"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75" name="object 75"/>
          <p:cNvSpPr/>
          <p:nvPr/>
        </p:nvSpPr>
        <p:spPr>
          <a:xfrm>
            <a:off x="1721271" y="3783536"/>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76" name="object 76"/>
          <p:cNvSpPr/>
          <p:nvPr/>
        </p:nvSpPr>
        <p:spPr>
          <a:xfrm>
            <a:off x="1746933" y="3783536"/>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77" name="object 77"/>
          <p:cNvSpPr/>
          <p:nvPr/>
        </p:nvSpPr>
        <p:spPr>
          <a:xfrm>
            <a:off x="1716567" y="3813185"/>
            <a:ext cx="43814" cy="6668"/>
          </a:xfrm>
          <a:custGeom>
            <a:avLst/>
            <a:gdLst/>
            <a:ahLst/>
            <a:cxnLst/>
            <a:rect l="l" t="t" r="r" b="b"/>
            <a:pathLst>
              <a:path w="58419"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78" name="object 78"/>
          <p:cNvSpPr/>
          <p:nvPr/>
        </p:nvSpPr>
        <p:spPr>
          <a:xfrm>
            <a:off x="1698223" y="3762455"/>
            <a:ext cx="80486" cy="70961"/>
          </a:xfrm>
          <a:custGeom>
            <a:avLst/>
            <a:gdLst/>
            <a:ahLst/>
            <a:cxnLst/>
            <a:rect l="l" t="t" r="r" b="b"/>
            <a:pathLst>
              <a:path w="107314"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79" name="object 79"/>
          <p:cNvSpPr/>
          <p:nvPr/>
        </p:nvSpPr>
        <p:spPr>
          <a:xfrm>
            <a:off x="1721271" y="3909441"/>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80" name="object 80"/>
          <p:cNvSpPr/>
          <p:nvPr/>
        </p:nvSpPr>
        <p:spPr>
          <a:xfrm>
            <a:off x="1746933" y="3909441"/>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81" name="object 81"/>
          <p:cNvSpPr/>
          <p:nvPr/>
        </p:nvSpPr>
        <p:spPr>
          <a:xfrm>
            <a:off x="1716567" y="3939091"/>
            <a:ext cx="43814" cy="6668"/>
          </a:xfrm>
          <a:custGeom>
            <a:avLst/>
            <a:gdLst/>
            <a:ahLst/>
            <a:cxnLst/>
            <a:rect l="l" t="t" r="r" b="b"/>
            <a:pathLst>
              <a:path w="58419"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82" name="object 82"/>
          <p:cNvSpPr/>
          <p:nvPr/>
        </p:nvSpPr>
        <p:spPr>
          <a:xfrm>
            <a:off x="1698223" y="3888361"/>
            <a:ext cx="80486" cy="70961"/>
          </a:xfrm>
          <a:custGeom>
            <a:avLst/>
            <a:gdLst/>
            <a:ahLst/>
            <a:cxnLst/>
            <a:rect l="l" t="t" r="r" b="b"/>
            <a:pathLst>
              <a:path w="107314"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83" name="object 83"/>
          <p:cNvSpPr/>
          <p:nvPr/>
        </p:nvSpPr>
        <p:spPr>
          <a:xfrm>
            <a:off x="1850656" y="3783536"/>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84" name="object 84"/>
          <p:cNvSpPr/>
          <p:nvPr/>
        </p:nvSpPr>
        <p:spPr>
          <a:xfrm>
            <a:off x="1876317" y="3783536"/>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85" name="object 85"/>
          <p:cNvSpPr/>
          <p:nvPr/>
        </p:nvSpPr>
        <p:spPr>
          <a:xfrm>
            <a:off x="1845952" y="3813185"/>
            <a:ext cx="43814" cy="6668"/>
          </a:xfrm>
          <a:custGeom>
            <a:avLst/>
            <a:gdLst/>
            <a:ahLst/>
            <a:cxnLst/>
            <a:rect l="l" t="t" r="r" b="b"/>
            <a:pathLst>
              <a:path w="58419"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86" name="object 86"/>
          <p:cNvSpPr/>
          <p:nvPr/>
        </p:nvSpPr>
        <p:spPr>
          <a:xfrm>
            <a:off x="1827608" y="3762455"/>
            <a:ext cx="80486" cy="70961"/>
          </a:xfrm>
          <a:custGeom>
            <a:avLst/>
            <a:gdLst/>
            <a:ahLst/>
            <a:cxnLst/>
            <a:rect l="l" t="t" r="r" b="b"/>
            <a:pathLst>
              <a:path w="107314"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87" name="object 87"/>
          <p:cNvSpPr/>
          <p:nvPr/>
        </p:nvSpPr>
        <p:spPr>
          <a:xfrm>
            <a:off x="1721271" y="4035347"/>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88" name="object 88"/>
          <p:cNvSpPr/>
          <p:nvPr/>
        </p:nvSpPr>
        <p:spPr>
          <a:xfrm>
            <a:off x="1746933" y="4035347"/>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89" name="object 89"/>
          <p:cNvSpPr/>
          <p:nvPr/>
        </p:nvSpPr>
        <p:spPr>
          <a:xfrm>
            <a:off x="1716567" y="4064998"/>
            <a:ext cx="43814" cy="6668"/>
          </a:xfrm>
          <a:custGeom>
            <a:avLst/>
            <a:gdLst/>
            <a:ahLst/>
            <a:cxnLst/>
            <a:rect l="l" t="t" r="r" b="b"/>
            <a:pathLst>
              <a:path w="58419"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90" name="object 90"/>
          <p:cNvSpPr/>
          <p:nvPr/>
        </p:nvSpPr>
        <p:spPr>
          <a:xfrm>
            <a:off x="1698223" y="4014268"/>
            <a:ext cx="80486" cy="70961"/>
          </a:xfrm>
          <a:custGeom>
            <a:avLst/>
            <a:gdLst/>
            <a:ahLst/>
            <a:cxnLst/>
            <a:rect l="l" t="t" r="r" b="b"/>
            <a:pathLst>
              <a:path w="107314"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91" name="object 91"/>
          <p:cNvSpPr/>
          <p:nvPr/>
        </p:nvSpPr>
        <p:spPr>
          <a:xfrm>
            <a:off x="1721271" y="4178522"/>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92" name="object 92"/>
          <p:cNvSpPr/>
          <p:nvPr/>
        </p:nvSpPr>
        <p:spPr>
          <a:xfrm>
            <a:off x="1746933" y="4178522"/>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93" name="object 93"/>
          <p:cNvSpPr/>
          <p:nvPr/>
        </p:nvSpPr>
        <p:spPr>
          <a:xfrm>
            <a:off x="1716567" y="4208173"/>
            <a:ext cx="43814" cy="6668"/>
          </a:xfrm>
          <a:custGeom>
            <a:avLst/>
            <a:gdLst/>
            <a:ahLst/>
            <a:cxnLst/>
            <a:rect l="l" t="t" r="r" b="b"/>
            <a:pathLst>
              <a:path w="58419"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94" name="object 94"/>
          <p:cNvSpPr/>
          <p:nvPr/>
        </p:nvSpPr>
        <p:spPr>
          <a:xfrm>
            <a:off x="1698223" y="4157443"/>
            <a:ext cx="80486" cy="70961"/>
          </a:xfrm>
          <a:custGeom>
            <a:avLst/>
            <a:gdLst/>
            <a:ahLst/>
            <a:cxnLst/>
            <a:rect l="l" t="t" r="r" b="b"/>
            <a:pathLst>
              <a:path w="107314"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95" name="object 95"/>
          <p:cNvSpPr/>
          <p:nvPr/>
        </p:nvSpPr>
        <p:spPr>
          <a:xfrm>
            <a:off x="1598618" y="4178522"/>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96" name="object 96"/>
          <p:cNvSpPr/>
          <p:nvPr/>
        </p:nvSpPr>
        <p:spPr>
          <a:xfrm>
            <a:off x="1624279" y="4178522"/>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97" name="object 97"/>
          <p:cNvSpPr/>
          <p:nvPr/>
        </p:nvSpPr>
        <p:spPr>
          <a:xfrm>
            <a:off x="1593914" y="4208173"/>
            <a:ext cx="43814" cy="6668"/>
          </a:xfrm>
          <a:custGeom>
            <a:avLst/>
            <a:gdLst/>
            <a:ahLst/>
            <a:cxnLst/>
            <a:rect l="l" t="t" r="r" b="b"/>
            <a:pathLst>
              <a:path w="58419"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98" name="object 98"/>
          <p:cNvSpPr/>
          <p:nvPr/>
        </p:nvSpPr>
        <p:spPr>
          <a:xfrm>
            <a:off x="1575571" y="4157443"/>
            <a:ext cx="80486" cy="70961"/>
          </a:xfrm>
          <a:custGeom>
            <a:avLst/>
            <a:gdLst/>
            <a:ahLst/>
            <a:cxnLst/>
            <a:rect l="l" t="t" r="r" b="b"/>
            <a:pathLst>
              <a:path w="107314"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99" name="object 99"/>
          <p:cNvSpPr/>
          <p:nvPr/>
        </p:nvSpPr>
        <p:spPr>
          <a:xfrm>
            <a:off x="999443" y="2903936"/>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00" name="object 100"/>
          <p:cNvSpPr/>
          <p:nvPr/>
        </p:nvSpPr>
        <p:spPr>
          <a:xfrm>
            <a:off x="1025104" y="2903936"/>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01" name="object 101"/>
          <p:cNvSpPr/>
          <p:nvPr/>
        </p:nvSpPr>
        <p:spPr>
          <a:xfrm>
            <a:off x="994739" y="2933585"/>
            <a:ext cx="43814" cy="6668"/>
          </a:xfrm>
          <a:custGeom>
            <a:avLst/>
            <a:gdLst/>
            <a:ahLst/>
            <a:cxnLst/>
            <a:rect l="l" t="t" r="r" b="b"/>
            <a:pathLst>
              <a:path w="58419"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102" name="object 102"/>
          <p:cNvSpPr/>
          <p:nvPr/>
        </p:nvSpPr>
        <p:spPr>
          <a:xfrm>
            <a:off x="976396" y="2882855"/>
            <a:ext cx="80486" cy="70961"/>
          </a:xfrm>
          <a:custGeom>
            <a:avLst/>
            <a:gdLst/>
            <a:ahLst/>
            <a:cxnLst/>
            <a:rect l="l" t="t" r="r" b="b"/>
            <a:pathLst>
              <a:path w="107315"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103" name="object 103"/>
          <p:cNvSpPr/>
          <p:nvPr/>
        </p:nvSpPr>
        <p:spPr>
          <a:xfrm>
            <a:off x="999443" y="3033236"/>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04" name="object 104"/>
          <p:cNvSpPr/>
          <p:nvPr/>
        </p:nvSpPr>
        <p:spPr>
          <a:xfrm>
            <a:off x="1025104" y="3033236"/>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05" name="object 105"/>
          <p:cNvSpPr/>
          <p:nvPr/>
        </p:nvSpPr>
        <p:spPr>
          <a:xfrm>
            <a:off x="994739" y="3062885"/>
            <a:ext cx="43814" cy="6668"/>
          </a:xfrm>
          <a:custGeom>
            <a:avLst/>
            <a:gdLst/>
            <a:ahLst/>
            <a:cxnLst/>
            <a:rect l="l" t="t" r="r" b="b"/>
            <a:pathLst>
              <a:path w="58419"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106" name="object 106"/>
          <p:cNvSpPr/>
          <p:nvPr/>
        </p:nvSpPr>
        <p:spPr>
          <a:xfrm>
            <a:off x="976396" y="3012155"/>
            <a:ext cx="80486" cy="70961"/>
          </a:xfrm>
          <a:custGeom>
            <a:avLst/>
            <a:gdLst/>
            <a:ahLst/>
            <a:cxnLst/>
            <a:rect l="l" t="t" r="r" b="b"/>
            <a:pathLst>
              <a:path w="107315"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107" name="object 107"/>
          <p:cNvSpPr/>
          <p:nvPr/>
        </p:nvSpPr>
        <p:spPr>
          <a:xfrm>
            <a:off x="999443" y="3169079"/>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08" name="object 108"/>
          <p:cNvSpPr/>
          <p:nvPr/>
        </p:nvSpPr>
        <p:spPr>
          <a:xfrm>
            <a:off x="1025104" y="3169079"/>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09" name="object 109"/>
          <p:cNvSpPr/>
          <p:nvPr/>
        </p:nvSpPr>
        <p:spPr>
          <a:xfrm>
            <a:off x="994739" y="3198729"/>
            <a:ext cx="43814" cy="6668"/>
          </a:xfrm>
          <a:custGeom>
            <a:avLst/>
            <a:gdLst/>
            <a:ahLst/>
            <a:cxnLst/>
            <a:rect l="l" t="t" r="r" b="b"/>
            <a:pathLst>
              <a:path w="58419"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110" name="object 110"/>
          <p:cNvSpPr/>
          <p:nvPr/>
        </p:nvSpPr>
        <p:spPr>
          <a:xfrm>
            <a:off x="976396" y="3147999"/>
            <a:ext cx="80486" cy="70961"/>
          </a:xfrm>
          <a:custGeom>
            <a:avLst/>
            <a:gdLst/>
            <a:ahLst/>
            <a:cxnLst/>
            <a:rect l="l" t="t" r="r" b="b"/>
            <a:pathLst>
              <a:path w="107315"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111" name="object 111"/>
          <p:cNvSpPr/>
          <p:nvPr/>
        </p:nvSpPr>
        <p:spPr>
          <a:xfrm>
            <a:off x="874906" y="3033236"/>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12" name="object 112"/>
          <p:cNvSpPr/>
          <p:nvPr/>
        </p:nvSpPr>
        <p:spPr>
          <a:xfrm>
            <a:off x="900567" y="3033236"/>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13" name="object 113"/>
          <p:cNvSpPr/>
          <p:nvPr/>
        </p:nvSpPr>
        <p:spPr>
          <a:xfrm>
            <a:off x="870202" y="3062885"/>
            <a:ext cx="43814" cy="6668"/>
          </a:xfrm>
          <a:custGeom>
            <a:avLst/>
            <a:gdLst/>
            <a:ahLst/>
            <a:cxnLst/>
            <a:rect l="l" t="t" r="r" b="b"/>
            <a:pathLst>
              <a:path w="58419"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114" name="object 114"/>
          <p:cNvSpPr/>
          <p:nvPr/>
        </p:nvSpPr>
        <p:spPr>
          <a:xfrm>
            <a:off x="851858" y="3012155"/>
            <a:ext cx="80486" cy="70961"/>
          </a:xfrm>
          <a:custGeom>
            <a:avLst/>
            <a:gdLst/>
            <a:ahLst/>
            <a:cxnLst/>
            <a:rect l="l" t="t" r="r" b="b"/>
            <a:pathLst>
              <a:path w="107315"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115" name="object 115"/>
          <p:cNvSpPr/>
          <p:nvPr/>
        </p:nvSpPr>
        <p:spPr>
          <a:xfrm>
            <a:off x="1598608" y="2903936"/>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16" name="object 116"/>
          <p:cNvSpPr/>
          <p:nvPr/>
        </p:nvSpPr>
        <p:spPr>
          <a:xfrm>
            <a:off x="1624270" y="2903936"/>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17" name="object 117"/>
          <p:cNvSpPr/>
          <p:nvPr/>
        </p:nvSpPr>
        <p:spPr>
          <a:xfrm>
            <a:off x="1593904" y="2933585"/>
            <a:ext cx="43814" cy="6668"/>
          </a:xfrm>
          <a:custGeom>
            <a:avLst/>
            <a:gdLst/>
            <a:ahLst/>
            <a:cxnLst/>
            <a:rect l="l" t="t" r="r" b="b"/>
            <a:pathLst>
              <a:path w="58419"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118" name="object 118"/>
          <p:cNvSpPr/>
          <p:nvPr/>
        </p:nvSpPr>
        <p:spPr>
          <a:xfrm>
            <a:off x="1575561" y="2882855"/>
            <a:ext cx="80486" cy="70961"/>
          </a:xfrm>
          <a:custGeom>
            <a:avLst/>
            <a:gdLst/>
            <a:ahLst/>
            <a:cxnLst/>
            <a:rect l="l" t="t" r="r" b="b"/>
            <a:pathLst>
              <a:path w="107314"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119" name="object 119"/>
          <p:cNvSpPr/>
          <p:nvPr/>
        </p:nvSpPr>
        <p:spPr>
          <a:xfrm>
            <a:off x="1598608" y="2767883"/>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20" name="object 120"/>
          <p:cNvSpPr/>
          <p:nvPr/>
        </p:nvSpPr>
        <p:spPr>
          <a:xfrm>
            <a:off x="1624270" y="2767883"/>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21" name="object 121"/>
          <p:cNvSpPr/>
          <p:nvPr/>
        </p:nvSpPr>
        <p:spPr>
          <a:xfrm>
            <a:off x="1593904" y="2797532"/>
            <a:ext cx="43814" cy="6668"/>
          </a:xfrm>
          <a:custGeom>
            <a:avLst/>
            <a:gdLst/>
            <a:ahLst/>
            <a:cxnLst/>
            <a:rect l="l" t="t" r="r" b="b"/>
            <a:pathLst>
              <a:path w="58419"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122" name="object 122"/>
          <p:cNvSpPr/>
          <p:nvPr/>
        </p:nvSpPr>
        <p:spPr>
          <a:xfrm>
            <a:off x="1575561" y="2746802"/>
            <a:ext cx="80486" cy="70961"/>
          </a:xfrm>
          <a:custGeom>
            <a:avLst/>
            <a:gdLst/>
            <a:ahLst/>
            <a:cxnLst/>
            <a:rect l="l" t="t" r="r" b="b"/>
            <a:pathLst>
              <a:path w="107314"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123" name="object 123"/>
          <p:cNvSpPr/>
          <p:nvPr/>
        </p:nvSpPr>
        <p:spPr>
          <a:xfrm>
            <a:off x="1598608" y="3168954"/>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24" name="object 124"/>
          <p:cNvSpPr/>
          <p:nvPr/>
        </p:nvSpPr>
        <p:spPr>
          <a:xfrm>
            <a:off x="1624270" y="3168954"/>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25" name="object 125"/>
          <p:cNvSpPr/>
          <p:nvPr/>
        </p:nvSpPr>
        <p:spPr>
          <a:xfrm>
            <a:off x="1593904" y="3198604"/>
            <a:ext cx="43814" cy="6668"/>
          </a:xfrm>
          <a:custGeom>
            <a:avLst/>
            <a:gdLst/>
            <a:ahLst/>
            <a:cxnLst/>
            <a:rect l="l" t="t" r="r" b="b"/>
            <a:pathLst>
              <a:path w="58419"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126" name="object 126"/>
          <p:cNvSpPr/>
          <p:nvPr/>
        </p:nvSpPr>
        <p:spPr>
          <a:xfrm>
            <a:off x="1575561" y="3147874"/>
            <a:ext cx="80486" cy="70961"/>
          </a:xfrm>
          <a:custGeom>
            <a:avLst/>
            <a:gdLst/>
            <a:ahLst/>
            <a:cxnLst/>
            <a:rect l="l" t="t" r="r" b="b"/>
            <a:pathLst>
              <a:path w="107314"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127" name="object 127"/>
          <p:cNvSpPr/>
          <p:nvPr/>
        </p:nvSpPr>
        <p:spPr>
          <a:xfrm>
            <a:off x="1850646" y="2767886"/>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28" name="object 128"/>
          <p:cNvSpPr/>
          <p:nvPr/>
        </p:nvSpPr>
        <p:spPr>
          <a:xfrm>
            <a:off x="1876308" y="2767886"/>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29" name="object 129"/>
          <p:cNvSpPr/>
          <p:nvPr/>
        </p:nvSpPr>
        <p:spPr>
          <a:xfrm>
            <a:off x="1845942" y="2797535"/>
            <a:ext cx="43814" cy="6668"/>
          </a:xfrm>
          <a:custGeom>
            <a:avLst/>
            <a:gdLst/>
            <a:ahLst/>
            <a:cxnLst/>
            <a:rect l="l" t="t" r="r" b="b"/>
            <a:pathLst>
              <a:path w="58419" h="8889">
                <a:moveTo>
                  <a:pt x="0" y="8766"/>
                </a:moveTo>
                <a:lnTo>
                  <a:pt x="14467" y="2191"/>
                </a:lnTo>
                <a:lnTo>
                  <a:pt x="28926" y="0"/>
                </a:lnTo>
                <a:lnTo>
                  <a:pt x="43376" y="2191"/>
                </a:lnTo>
                <a:lnTo>
                  <a:pt x="57818" y="8766"/>
                </a:lnTo>
              </a:path>
            </a:pathLst>
          </a:custGeom>
          <a:ln w="9524">
            <a:solidFill>
              <a:srgbClr val="980000"/>
            </a:solidFill>
          </a:ln>
        </p:spPr>
        <p:txBody>
          <a:bodyPr wrap="square" lIns="0" tIns="0" rIns="0" bIns="0" rtlCol="0"/>
          <a:lstStyle/>
          <a:p>
            <a:endParaRPr sz="1350"/>
          </a:p>
        </p:txBody>
      </p:sp>
      <p:sp>
        <p:nvSpPr>
          <p:cNvPr id="130" name="object 130"/>
          <p:cNvSpPr/>
          <p:nvPr/>
        </p:nvSpPr>
        <p:spPr>
          <a:xfrm>
            <a:off x="1827598" y="2746805"/>
            <a:ext cx="80486" cy="70961"/>
          </a:xfrm>
          <a:custGeom>
            <a:avLst/>
            <a:gdLst/>
            <a:ahLst/>
            <a:cxnLst/>
            <a:rect l="l" t="t" r="r" b="b"/>
            <a:pathLst>
              <a:path w="107314"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131" name="object 131"/>
          <p:cNvSpPr/>
          <p:nvPr/>
        </p:nvSpPr>
        <p:spPr>
          <a:xfrm>
            <a:off x="1721262" y="3031332"/>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32" name="object 132"/>
          <p:cNvSpPr/>
          <p:nvPr/>
        </p:nvSpPr>
        <p:spPr>
          <a:xfrm>
            <a:off x="1746923" y="3031332"/>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33" name="object 133"/>
          <p:cNvSpPr/>
          <p:nvPr/>
        </p:nvSpPr>
        <p:spPr>
          <a:xfrm>
            <a:off x="1716558" y="3060982"/>
            <a:ext cx="43814" cy="6668"/>
          </a:xfrm>
          <a:custGeom>
            <a:avLst/>
            <a:gdLst/>
            <a:ahLst/>
            <a:cxnLst/>
            <a:rect l="l" t="t" r="r" b="b"/>
            <a:pathLst>
              <a:path w="58419"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134" name="object 134"/>
          <p:cNvSpPr/>
          <p:nvPr/>
        </p:nvSpPr>
        <p:spPr>
          <a:xfrm>
            <a:off x="1698214" y="3010252"/>
            <a:ext cx="80486" cy="70961"/>
          </a:xfrm>
          <a:custGeom>
            <a:avLst/>
            <a:gdLst/>
            <a:ahLst/>
            <a:cxnLst/>
            <a:rect l="l" t="t" r="r" b="b"/>
            <a:pathLst>
              <a:path w="107314"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135" name="object 135"/>
          <p:cNvSpPr/>
          <p:nvPr/>
        </p:nvSpPr>
        <p:spPr>
          <a:xfrm>
            <a:off x="1843906" y="3031332"/>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36" name="object 136"/>
          <p:cNvSpPr/>
          <p:nvPr/>
        </p:nvSpPr>
        <p:spPr>
          <a:xfrm>
            <a:off x="1869567" y="3031332"/>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37" name="object 137"/>
          <p:cNvSpPr/>
          <p:nvPr/>
        </p:nvSpPr>
        <p:spPr>
          <a:xfrm>
            <a:off x="1839202" y="3060982"/>
            <a:ext cx="43814" cy="6668"/>
          </a:xfrm>
          <a:custGeom>
            <a:avLst/>
            <a:gdLst/>
            <a:ahLst/>
            <a:cxnLst/>
            <a:rect l="l" t="t" r="r" b="b"/>
            <a:pathLst>
              <a:path w="58419"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138" name="object 138"/>
          <p:cNvSpPr/>
          <p:nvPr/>
        </p:nvSpPr>
        <p:spPr>
          <a:xfrm>
            <a:off x="1820858" y="3010252"/>
            <a:ext cx="80486" cy="70961"/>
          </a:xfrm>
          <a:custGeom>
            <a:avLst/>
            <a:gdLst/>
            <a:ahLst/>
            <a:cxnLst/>
            <a:rect l="l" t="t" r="r" b="b"/>
            <a:pathLst>
              <a:path w="107314"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139" name="object 139"/>
          <p:cNvSpPr/>
          <p:nvPr/>
        </p:nvSpPr>
        <p:spPr>
          <a:xfrm>
            <a:off x="2480422" y="3787688"/>
            <a:ext cx="8573" cy="7620"/>
          </a:xfrm>
          <a:custGeom>
            <a:avLst/>
            <a:gdLst/>
            <a:ahLst/>
            <a:cxnLst/>
            <a:rect l="l" t="t" r="r" b="b"/>
            <a:pathLst>
              <a:path w="11429"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40" name="object 140"/>
          <p:cNvSpPr/>
          <p:nvPr/>
        </p:nvSpPr>
        <p:spPr>
          <a:xfrm>
            <a:off x="2506083" y="3787688"/>
            <a:ext cx="8573" cy="7620"/>
          </a:xfrm>
          <a:custGeom>
            <a:avLst/>
            <a:gdLst/>
            <a:ahLst/>
            <a:cxnLst/>
            <a:rect l="l" t="t" r="r" b="b"/>
            <a:pathLst>
              <a:path w="11429"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41" name="object 141"/>
          <p:cNvSpPr/>
          <p:nvPr/>
        </p:nvSpPr>
        <p:spPr>
          <a:xfrm>
            <a:off x="2475717" y="3817338"/>
            <a:ext cx="43814" cy="6668"/>
          </a:xfrm>
          <a:custGeom>
            <a:avLst/>
            <a:gdLst/>
            <a:ahLst/>
            <a:cxnLst/>
            <a:rect l="l" t="t" r="r" b="b"/>
            <a:pathLst>
              <a:path w="58420"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142" name="object 142"/>
          <p:cNvSpPr/>
          <p:nvPr/>
        </p:nvSpPr>
        <p:spPr>
          <a:xfrm>
            <a:off x="2457373" y="3766609"/>
            <a:ext cx="80486" cy="70961"/>
          </a:xfrm>
          <a:custGeom>
            <a:avLst/>
            <a:gdLst/>
            <a:ahLst/>
            <a:cxnLst/>
            <a:rect l="l" t="t" r="r" b="b"/>
            <a:pathLst>
              <a:path w="107314"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143" name="object 143"/>
          <p:cNvSpPr/>
          <p:nvPr/>
        </p:nvSpPr>
        <p:spPr>
          <a:xfrm>
            <a:off x="2480422" y="3913595"/>
            <a:ext cx="8573" cy="7620"/>
          </a:xfrm>
          <a:custGeom>
            <a:avLst/>
            <a:gdLst/>
            <a:ahLst/>
            <a:cxnLst/>
            <a:rect l="l" t="t" r="r" b="b"/>
            <a:pathLst>
              <a:path w="11429"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44" name="object 144"/>
          <p:cNvSpPr/>
          <p:nvPr/>
        </p:nvSpPr>
        <p:spPr>
          <a:xfrm>
            <a:off x="2506083" y="3913595"/>
            <a:ext cx="8573" cy="7620"/>
          </a:xfrm>
          <a:custGeom>
            <a:avLst/>
            <a:gdLst/>
            <a:ahLst/>
            <a:cxnLst/>
            <a:rect l="l" t="t" r="r" b="b"/>
            <a:pathLst>
              <a:path w="11429"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45" name="object 145"/>
          <p:cNvSpPr/>
          <p:nvPr/>
        </p:nvSpPr>
        <p:spPr>
          <a:xfrm>
            <a:off x="2475717" y="3943244"/>
            <a:ext cx="43814" cy="6668"/>
          </a:xfrm>
          <a:custGeom>
            <a:avLst/>
            <a:gdLst/>
            <a:ahLst/>
            <a:cxnLst/>
            <a:rect l="l" t="t" r="r" b="b"/>
            <a:pathLst>
              <a:path w="58420"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146" name="object 146"/>
          <p:cNvSpPr/>
          <p:nvPr/>
        </p:nvSpPr>
        <p:spPr>
          <a:xfrm>
            <a:off x="2457373" y="3892515"/>
            <a:ext cx="80486" cy="70961"/>
          </a:xfrm>
          <a:custGeom>
            <a:avLst/>
            <a:gdLst/>
            <a:ahLst/>
            <a:cxnLst/>
            <a:rect l="l" t="t" r="r" b="b"/>
            <a:pathLst>
              <a:path w="107314"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147" name="object 147"/>
          <p:cNvSpPr/>
          <p:nvPr/>
        </p:nvSpPr>
        <p:spPr>
          <a:xfrm>
            <a:off x="2480422" y="4039501"/>
            <a:ext cx="8573" cy="7620"/>
          </a:xfrm>
          <a:custGeom>
            <a:avLst/>
            <a:gdLst/>
            <a:ahLst/>
            <a:cxnLst/>
            <a:rect l="l" t="t" r="r" b="b"/>
            <a:pathLst>
              <a:path w="11429"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48" name="object 148"/>
          <p:cNvSpPr/>
          <p:nvPr/>
        </p:nvSpPr>
        <p:spPr>
          <a:xfrm>
            <a:off x="2506083" y="4039501"/>
            <a:ext cx="8573" cy="7620"/>
          </a:xfrm>
          <a:custGeom>
            <a:avLst/>
            <a:gdLst/>
            <a:ahLst/>
            <a:cxnLst/>
            <a:rect l="l" t="t" r="r" b="b"/>
            <a:pathLst>
              <a:path w="11429"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49" name="object 149"/>
          <p:cNvSpPr/>
          <p:nvPr/>
        </p:nvSpPr>
        <p:spPr>
          <a:xfrm>
            <a:off x="2475717" y="4069150"/>
            <a:ext cx="43814" cy="6668"/>
          </a:xfrm>
          <a:custGeom>
            <a:avLst/>
            <a:gdLst/>
            <a:ahLst/>
            <a:cxnLst/>
            <a:rect l="l" t="t" r="r" b="b"/>
            <a:pathLst>
              <a:path w="58420"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150" name="object 150"/>
          <p:cNvSpPr/>
          <p:nvPr/>
        </p:nvSpPr>
        <p:spPr>
          <a:xfrm>
            <a:off x="2457373" y="4018421"/>
            <a:ext cx="80486" cy="70961"/>
          </a:xfrm>
          <a:custGeom>
            <a:avLst/>
            <a:gdLst/>
            <a:ahLst/>
            <a:cxnLst/>
            <a:rect l="l" t="t" r="r" b="b"/>
            <a:pathLst>
              <a:path w="107314"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151" name="object 151"/>
          <p:cNvSpPr/>
          <p:nvPr/>
        </p:nvSpPr>
        <p:spPr>
          <a:xfrm>
            <a:off x="2480422" y="4182676"/>
            <a:ext cx="8573" cy="7620"/>
          </a:xfrm>
          <a:custGeom>
            <a:avLst/>
            <a:gdLst/>
            <a:ahLst/>
            <a:cxnLst/>
            <a:rect l="l" t="t" r="r" b="b"/>
            <a:pathLst>
              <a:path w="11429"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52" name="object 152"/>
          <p:cNvSpPr/>
          <p:nvPr/>
        </p:nvSpPr>
        <p:spPr>
          <a:xfrm>
            <a:off x="2506083" y="4182676"/>
            <a:ext cx="8573" cy="7620"/>
          </a:xfrm>
          <a:custGeom>
            <a:avLst/>
            <a:gdLst/>
            <a:ahLst/>
            <a:cxnLst/>
            <a:rect l="l" t="t" r="r" b="b"/>
            <a:pathLst>
              <a:path w="11429"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53" name="object 153"/>
          <p:cNvSpPr/>
          <p:nvPr/>
        </p:nvSpPr>
        <p:spPr>
          <a:xfrm>
            <a:off x="2475717" y="4212325"/>
            <a:ext cx="43814" cy="6668"/>
          </a:xfrm>
          <a:custGeom>
            <a:avLst/>
            <a:gdLst/>
            <a:ahLst/>
            <a:cxnLst/>
            <a:rect l="l" t="t" r="r" b="b"/>
            <a:pathLst>
              <a:path w="58420"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154" name="object 154"/>
          <p:cNvSpPr/>
          <p:nvPr/>
        </p:nvSpPr>
        <p:spPr>
          <a:xfrm>
            <a:off x="2457373" y="4161596"/>
            <a:ext cx="80486" cy="70961"/>
          </a:xfrm>
          <a:custGeom>
            <a:avLst/>
            <a:gdLst/>
            <a:ahLst/>
            <a:cxnLst/>
            <a:rect l="l" t="t" r="r" b="b"/>
            <a:pathLst>
              <a:path w="107314"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155" name="object 155"/>
          <p:cNvSpPr/>
          <p:nvPr/>
        </p:nvSpPr>
        <p:spPr>
          <a:xfrm>
            <a:off x="2733697" y="3787679"/>
            <a:ext cx="8573" cy="7620"/>
          </a:xfrm>
          <a:custGeom>
            <a:avLst/>
            <a:gdLst/>
            <a:ahLst/>
            <a:cxnLst/>
            <a:rect l="l" t="t" r="r" b="b"/>
            <a:pathLst>
              <a:path w="11429"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56" name="object 156"/>
          <p:cNvSpPr/>
          <p:nvPr/>
        </p:nvSpPr>
        <p:spPr>
          <a:xfrm>
            <a:off x="2759358" y="3787679"/>
            <a:ext cx="8573" cy="7620"/>
          </a:xfrm>
          <a:custGeom>
            <a:avLst/>
            <a:gdLst/>
            <a:ahLst/>
            <a:cxnLst/>
            <a:rect l="l" t="t" r="r" b="b"/>
            <a:pathLst>
              <a:path w="11429"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57" name="object 157"/>
          <p:cNvSpPr/>
          <p:nvPr/>
        </p:nvSpPr>
        <p:spPr>
          <a:xfrm>
            <a:off x="2728992" y="3817329"/>
            <a:ext cx="43814" cy="6668"/>
          </a:xfrm>
          <a:custGeom>
            <a:avLst/>
            <a:gdLst/>
            <a:ahLst/>
            <a:cxnLst/>
            <a:rect l="l" t="t" r="r" b="b"/>
            <a:pathLst>
              <a:path w="58420"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158" name="object 158"/>
          <p:cNvSpPr/>
          <p:nvPr/>
        </p:nvSpPr>
        <p:spPr>
          <a:xfrm>
            <a:off x="2710648" y="3766599"/>
            <a:ext cx="80486" cy="70961"/>
          </a:xfrm>
          <a:custGeom>
            <a:avLst/>
            <a:gdLst/>
            <a:ahLst/>
            <a:cxnLst/>
            <a:rect l="l" t="t" r="r" b="b"/>
            <a:pathLst>
              <a:path w="107314"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159" name="object 159"/>
          <p:cNvSpPr/>
          <p:nvPr/>
        </p:nvSpPr>
        <p:spPr>
          <a:xfrm>
            <a:off x="2733697" y="3913586"/>
            <a:ext cx="8573" cy="7620"/>
          </a:xfrm>
          <a:custGeom>
            <a:avLst/>
            <a:gdLst/>
            <a:ahLst/>
            <a:cxnLst/>
            <a:rect l="l" t="t" r="r" b="b"/>
            <a:pathLst>
              <a:path w="11429"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60" name="object 160"/>
          <p:cNvSpPr/>
          <p:nvPr/>
        </p:nvSpPr>
        <p:spPr>
          <a:xfrm>
            <a:off x="2759358" y="3913586"/>
            <a:ext cx="8573" cy="7620"/>
          </a:xfrm>
          <a:custGeom>
            <a:avLst/>
            <a:gdLst/>
            <a:ahLst/>
            <a:cxnLst/>
            <a:rect l="l" t="t" r="r" b="b"/>
            <a:pathLst>
              <a:path w="11429"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61" name="object 161"/>
          <p:cNvSpPr/>
          <p:nvPr/>
        </p:nvSpPr>
        <p:spPr>
          <a:xfrm>
            <a:off x="2728992" y="3943235"/>
            <a:ext cx="43814" cy="6668"/>
          </a:xfrm>
          <a:custGeom>
            <a:avLst/>
            <a:gdLst/>
            <a:ahLst/>
            <a:cxnLst/>
            <a:rect l="l" t="t" r="r" b="b"/>
            <a:pathLst>
              <a:path w="58420"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162" name="object 162"/>
          <p:cNvSpPr/>
          <p:nvPr/>
        </p:nvSpPr>
        <p:spPr>
          <a:xfrm>
            <a:off x="2710648" y="3892505"/>
            <a:ext cx="80486" cy="70961"/>
          </a:xfrm>
          <a:custGeom>
            <a:avLst/>
            <a:gdLst/>
            <a:ahLst/>
            <a:cxnLst/>
            <a:rect l="l" t="t" r="r" b="b"/>
            <a:pathLst>
              <a:path w="107314"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163" name="object 163"/>
          <p:cNvSpPr/>
          <p:nvPr/>
        </p:nvSpPr>
        <p:spPr>
          <a:xfrm>
            <a:off x="2733697" y="4039492"/>
            <a:ext cx="8573" cy="7620"/>
          </a:xfrm>
          <a:custGeom>
            <a:avLst/>
            <a:gdLst/>
            <a:ahLst/>
            <a:cxnLst/>
            <a:rect l="l" t="t" r="r" b="b"/>
            <a:pathLst>
              <a:path w="11429"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64" name="object 164"/>
          <p:cNvSpPr/>
          <p:nvPr/>
        </p:nvSpPr>
        <p:spPr>
          <a:xfrm>
            <a:off x="2759358" y="4039492"/>
            <a:ext cx="8573" cy="7620"/>
          </a:xfrm>
          <a:custGeom>
            <a:avLst/>
            <a:gdLst/>
            <a:ahLst/>
            <a:cxnLst/>
            <a:rect l="l" t="t" r="r" b="b"/>
            <a:pathLst>
              <a:path w="11429"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65" name="object 165"/>
          <p:cNvSpPr/>
          <p:nvPr/>
        </p:nvSpPr>
        <p:spPr>
          <a:xfrm>
            <a:off x="2728992" y="4069141"/>
            <a:ext cx="43814" cy="6668"/>
          </a:xfrm>
          <a:custGeom>
            <a:avLst/>
            <a:gdLst/>
            <a:ahLst/>
            <a:cxnLst/>
            <a:rect l="l" t="t" r="r" b="b"/>
            <a:pathLst>
              <a:path w="58420"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166" name="object 166"/>
          <p:cNvSpPr/>
          <p:nvPr/>
        </p:nvSpPr>
        <p:spPr>
          <a:xfrm>
            <a:off x="2710648" y="4018411"/>
            <a:ext cx="80486" cy="70961"/>
          </a:xfrm>
          <a:custGeom>
            <a:avLst/>
            <a:gdLst/>
            <a:ahLst/>
            <a:cxnLst/>
            <a:rect l="l" t="t" r="r" b="b"/>
            <a:pathLst>
              <a:path w="107314"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167" name="object 167"/>
          <p:cNvSpPr/>
          <p:nvPr/>
        </p:nvSpPr>
        <p:spPr>
          <a:xfrm>
            <a:off x="2733697" y="4182667"/>
            <a:ext cx="8573" cy="7620"/>
          </a:xfrm>
          <a:custGeom>
            <a:avLst/>
            <a:gdLst/>
            <a:ahLst/>
            <a:cxnLst/>
            <a:rect l="l" t="t" r="r" b="b"/>
            <a:pathLst>
              <a:path w="11429"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68" name="object 168"/>
          <p:cNvSpPr/>
          <p:nvPr/>
        </p:nvSpPr>
        <p:spPr>
          <a:xfrm>
            <a:off x="2759358" y="4182667"/>
            <a:ext cx="8573" cy="7620"/>
          </a:xfrm>
          <a:custGeom>
            <a:avLst/>
            <a:gdLst/>
            <a:ahLst/>
            <a:cxnLst/>
            <a:rect l="l" t="t" r="r" b="b"/>
            <a:pathLst>
              <a:path w="11429"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69" name="object 169"/>
          <p:cNvSpPr/>
          <p:nvPr/>
        </p:nvSpPr>
        <p:spPr>
          <a:xfrm>
            <a:off x="2728992" y="4212316"/>
            <a:ext cx="43814" cy="6668"/>
          </a:xfrm>
          <a:custGeom>
            <a:avLst/>
            <a:gdLst/>
            <a:ahLst/>
            <a:cxnLst/>
            <a:rect l="l" t="t" r="r" b="b"/>
            <a:pathLst>
              <a:path w="58420"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170" name="object 170"/>
          <p:cNvSpPr/>
          <p:nvPr/>
        </p:nvSpPr>
        <p:spPr>
          <a:xfrm>
            <a:off x="2710648" y="4161586"/>
            <a:ext cx="80486" cy="70961"/>
          </a:xfrm>
          <a:custGeom>
            <a:avLst/>
            <a:gdLst/>
            <a:ahLst/>
            <a:cxnLst/>
            <a:rect l="l" t="t" r="r" b="b"/>
            <a:pathLst>
              <a:path w="107314"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171" name="object 171"/>
          <p:cNvSpPr/>
          <p:nvPr/>
        </p:nvSpPr>
        <p:spPr>
          <a:xfrm>
            <a:off x="2607058" y="4039482"/>
            <a:ext cx="8573" cy="7620"/>
          </a:xfrm>
          <a:custGeom>
            <a:avLst/>
            <a:gdLst/>
            <a:ahLst/>
            <a:cxnLst/>
            <a:rect l="l" t="t" r="r" b="b"/>
            <a:pathLst>
              <a:path w="11429"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72" name="object 172"/>
          <p:cNvSpPr/>
          <p:nvPr/>
        </p:nvSpPr>
        <p:spPr>
          <a:xfrm>
            <a:off x="2632720" y="4039482"/>
            <a:ext cx="8573" cy="7620"/>
          </a:xfrm>
          <a:custGeom>
            <a:avLst/>
            <a:gdLst/>
            <a:ahLst/>
            <a:cxnLst/>
            <a:rect l="l" t="t" r="r" b="b"/>
            <a:pathLst>
              <a:path w="11429"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73" name="object 173"/>
          <p:cNvSpPr/>
          <p:nvPr/>
        </p:nvSpPr>
        <p:spPr>
          <a:xfrm>
            <a:off x="2602354" y="4069132"/>
            <a:ext cx="43814" cy="6668"/>
          </a:xfrm>
          <a:custGeom>
            <a:avLst/>
            <a:gdLst/>
            <a:ahLst/>
            <a:cxnLst/>
            <a:rect l="l" t="t" r="r" b="b"/>
            <a:pathLst>
              <a:path w="58420"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174" name="object 174"/>
          <p:cNvSpPr/>
          <p:nvPr/>
        </p:nvSpPr>
        <p:spPr>
          <a:xfrm>
            <a:off x="2584011" y="4018402"/>
            <a:ext cx="80486" cy="70961"/>
          </a:xfrm>
          <a:custGeom>
            <a:avLst/>
            <a:gdLst/>
            <a:ahLst/>
            <a:cxnLst/>
            <a:rect l="l" t="t" r="r" b="b"/>
            <a:pathLst>
              <a:path w="107314"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175" name="object 175"/>
          <p:cNvSpPr/>
          <p:nvPr/>
        </p:nvSpPr>
        <p:spPr>
          <a:xfrm>
            <a:off x="1643757" y="1393983"/>
            <a:ext cx="223669" cy="219460"/>
          </a:xfrm>
          <a:prstGeom prst="rect">
            <a:avLst/>
          </a:prstGeom>
          <a:blipFill>
            <a:blip r:embed="rId5" cstate="print"/>
            <a:stretch>
              <a:fillRect/>
            </a:stretch>
          </a:blipFill>
        </p:spPr>
        <p:txBody>
          <a:bodyPr wrap="square" lIns="0" tIns="0" rIns="0" bIns="0" rtlCol="0"/>
          <a:lstStyle/>
          <a:p>
            <a:endParaRPr sz="1350"/>
          </a:p>
        </p:txBody>
      </p:sp>
      <p:sp>
        <p:nvSpPr>
          <p:cNvPr id="176" name="object 176"/>
          <p:cNvSpPr/>
          <p:nvPr/>
        </p:nvSpPr>
        <p:spPr>
          <a:xfrm>
            <a:off x="2512229" y="1393983"/>
            <a:ext cx="223669" cy="219460"/>
          </a:xfrm>
          <a:prstGeom prst="rect">
            <a:avLst/>
          </a:prstGeom>
          <a:blipFill>
            <a:blip r:embed="rId5" cstate="print"/>
            <a:stretch>
              <a:fillRect/>
            </a:stretch>
          </a:blipFill>
        </p:spPr>
        <p:txBody>
          <a:bodyPr wrap="square" lIns="0" tIns="0" rIns="0" bIns="0" rtlCol="0"/>
          <a:lstStyle/>
          <a:p>
            <a:endParaRPr sz="1350"/>
          </a:p>
        </p:txBody>
      </p:sp>
      <p:sp>
        <p:nvSpPr>
          <p:cNvPr id="177" name="object 177"/>
          <p:cNvSpPr/>
          <p:nvPr/>
        </p:nvSpPr>
        <p:spPr>
          <a:xfrm>
            <a:off x="775294" y="1393983"/>
            <a:ext cx="223669" cy="219460"/>
          </a:xfrm>
          <a:prstGeom prst="rect">
            <a:avLst/>
          </a:prstGeom>
          <a:blipFill>
            <a:blip r:embed="rId5" cstate="print"/>
            <a:stretch>
              <a:fillRect/>
            </a:stretch>
          </a:blipFill>
        </p:spPr>
        <p:txBody>
          <a:bodyPr wrap="square" lIns="0" tIns="0" rIns="0" bIns="0" rtlCol="0"/>
          <a:lstStyle/>
          <a:p>
            <a:endParaRPr sz="1350"/>
          </a:p>
        </p:txBody>
      </p:sp>
      <p:sp>
        <p:nvSpPr>
          <p:cNvPr id="178" name="object 178"/>
          <p:cNvSpPr/>
          <p:nvPr/>
        </p:nvSpPr>
        <p:spPr>
          <a:xfrm>
            <a:off x="780066" y="2408020"/>
            <a:ext cx="223669" cy="219460"/>
          </a:xfrm>
          <a:prstGeom prst="rect">
            <a:avLst/>
          </a:prstGeom>
          <a:blipFill>
            <a:blip r:embed="rId5" cstate="print"/>
            <a:stretch>
              <a:fillRect/>
            </a:stretch>
          </a:blipFill>
        </p:spPr>
        <p:txBody>
          <a:bodyPr wrap="square" lIns="0" tIns="0" rIns="0" bIns="0" rtlCol="0"/>
          <a:lstStyle/>
          <a:p>
            <a:endParaRPr sz="1350"/>
          </a:p>
        </p:txBody>
      </p:sp>
      <p:sp>
        <p:nvSpPr>
          <p:cNvPr id="179" name="object 179"/>
          <p:cNvSpPr/>
          <p:nvPr/>
        </p:nvSpPr>
        <p:spPr>
          <a:xfrm>
            <a:off x="1643748" y="2402856"/>
            <a:ext cx="223669" cy="219460"/>
          </a:xfrm>
          <a:prstGeom prst="rect">
            <a:avLst/>
          </a:prstGeom>
          <a:blipFill>
            <a:blip r:embed="rId5" cstate="print"/>
            <a:stretch>
              <a:fillRect/>
            </a:stretch>
          </a:blipFill>
        </p:spPr>
        <p:txBody>
          <a:bodyPr wrap="square" lIns="0" tIns="0" rIns="0" bIns="0" rtlCol="0"/>
          <a:lstStyle/>
          <a:p>
            <a:endParaRPr sz="1350"/>
          </a:p>
        </p:txBody>
      </p:sp>
      <p:sp>
        <p:nvSpPr>
          <p:cNvPr id="180" name="object 180"/>
          <p:cNvSpPr/>
          <p:nvPr/>
        </p:nvSpPr>
        <p:spPr>
          <a:xfrm>
            <a:off x="2507419" y="2416120"/>
            <a:ext cx="223669" cy="219460"/>
          </a:xfrm>
          <a:prstGeom prst="rect">
            <a:avLst/>
          </a:prstGeom>
          <a:blipFill>
            <a:blip r:embed="rId5" cstate="print"/>
            <a:stretch>
              <a:fillRect/>
            </a:stretch>
          </a:blipFill>
        </p:spPr>
        <p:txBody>
          <a:bodyPr wrap="square" lIns="0" tIns="0" rIns="0" bIns="0" rtlCol="0"/>
          <a:lstStyle/>
          <a:p>
            <a:endParaRPr sz="1350"/>
          </a:p>
        </p:txBody>
      </p:sp>
      <p:sp>
        <p:nvSpPr>
          <p:cNvPr id="181" name="object 181"/>
          <p:cNvSpPr/>
          <p:nvPr/>
        </p:nvSpPr>
        <p:spPr>
          <a:xfrm>
            <a:off x="775294" y="3413151"/>
            <a:ext cx="223669" cy="219460"/>
          </a:xfrm>
          <a:prstGeom prst="rect">
            <a:avLst/>
          </a:prstGeom>
          <a:blipFill>
            <a:blip r:embed="rId5" cstate="print"/>
            <a:stretch>
              <a:fillRect/>
            </a:stretch>
          </a:blipFill>
        </p:spPr>
        <p:txBody>
          <a:bodyPr wrap="square" lIns="0" tIns="0" rIns="0" bIns="0" rtlCol="0"/>
          <a:lstStyle/>
          <a:p>
            <a:endParaRPr sz="1350"/>
          </a:p>
        </p:txBody>
      </p:sp>
      <p:sp>
        <p:nvSpPr>
          <p:cNvPr id="182" name="object 182"/>
          <p:cNvSpPr/>
          <p:nvPr/>
        </p:nvSpPr>
        <p:spPr>
          <a:xfrm>
            <a:off x="1626423" y="3412889"/>
            <a:ext cx="223669" cy="219460"/>
          </a:xfrm>
          <a:prstGeom prst="rect">
            <a:avLst/>
          </a:prstGeom>
          <a:blipFill>
            <a:blip r:embed="rId5" cstate="print"/>
            <a:stretch>
              <a:fillRect/>
            </a:stretch>
          </a:blipFill>
        </p:spPr>
        <p:txBody>
          <a:bodyPr wrap="square" lIns="0" tIns="0" rIns="0" bIns="0" rtlCol="0"/>
          <a:lstStyle/>
          <a:p>
            <a:endParaRPr sz="1350"/>
          </a:p>
        </p:txBody>
      </p:sp>
      <p:sp>
        <p:nvSpPr>
          <p:cNvPr id="183" name="object 183"/>
          <p:cNvSpPr/>
          <p:nvPr/>
        </p:nvSpPr>
        <p:spPr>
          <a:xfrm>
            <a:off x="2508816" y="3422496"/>
            <a:ext cx="223669" cy="219460"/>
          </a:xfrm>
          <a:prstGeom prst="rect">
            <a:avLst/>
          </a:prstGeom>
          <a:blipFill>
            <a:blip r:embed="rId5" cstate="print"/>
            <a:stretch>
              <a:fillRect/>
            </a:stretch>
          </a:blipFill>
        </p:spPr>
        <p:txBody>
          <a:bodyPr wrap="square" lIns="0" tIns="0" rIns="0" bIns="0" rtlCol="0"/>
          <a:lstStyle/>
          <a:p>
            <a:endParaRPr sz="1350"/>
          </a:p>
        </p:txBody>
      </p:sp>
      <p:sp>
        <p:nvSpPr>
          <p:cNvPr id="184" name="object 184"/>
          <p:cNvSpPr txBox="1">
            <a:spLocks noGrp="1"/>
          </p:cNvSpPr>
          <p:nvPr>
            <p:ph type="sldNum" sz="quarter" idx="7"/>
          </p:nvPr>
        </p:nvSpPr>
        <p:spPr>
          <a:xfrm>
            <a:off x="4932465" y="4226488"/>
            <a:ext cx="108227" cy="231313"/>
          </a:xfrm>
          <a:prstGeom prst="rect">
            <a:avLst/>
          </a:prstGeom>
        </p:spPr>
        <p:txBody>
          <a:bodyPr vert="horz" wrap="square" lIns="0" tIns="476" rIns="0" bIns="0" rtlCol="0">
            <a:spAutoFit/>
          </a:bodyPr>
          <a:lstStyle/>
          <a:p>
            <a:pPr marL="19050">
              <a:spcBef>
                <a:spcPts val="4"/>
              </a:spcBef>
            </a:pPr>
            <a:fld id="{81D60167-4931-47E6-BA6A-407CBD079E47}" type="slidenum">
              <a:rPr spc="-4" dirty="0"/>
              <a:pPr marL="19050">
                <a:spcBef>
                  <a:spcPts val="4"/>
                </a:spcBef>
              </a:pPr>
              <a:t>13</a:t>
            </a:fld>
            <a:endParaRPr spc="-4" dirty="0"/>
          </a:p>
        </p:txBody>
      </p:sp>
    </p:spTree>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42938"/>
            <a:ext cx="6858000" cy="860977"/>
          </a:xfrm>
        </p:spPr>
        <p:txBody>
          <a:bodyPr>
            <a:normAutofit/>
          </a:bodyPr>
          <a:lstStyle/>
          <a:p>
            <a:pPr algn="ctr"/>
            <a:r>
              <a:rPr lang="en-US" sz="3713" b="1" dirty="0"/>
              <a:t>DRIVER COMMENTS</a:t>
            </a:r>
          </a:p>
        </p:txBody>
      </p:sp>
      <p:sp>
        <p:nvSpPr>
          <p:cNvPr id="3" name="Content Placeholder 2"/>
          <p:cNvSpPr>
            <a:spLocks noGrp="1"/>
          </p:cNvSpPr>
          <p:nvPr>
            <p:ph idx="1"/>
          </p:nvPr>
        </p:nvSpPr>
        <p:spPr>
          <a:xfrm>
            <a:off x="0" y="1457881"/>
            <a:ext cx="6858000" cy="2989243"/>
          </a:xfrm>
        </p:spPr>
        <p:txBody>
          <a:bodyPr>
            <a:noAutofit/>
          </a:bodyPr>
          <a:lstStyle/>
          <a:p>
            <a:pPr marL="0" indent="0" algn="ctr">
              <a:buNone/>
            </a:pPr>
            <a:r>
              <a:rPr lang="en-US" sz="2813" i="1" dirty="0"/>
              <a:t>“When you arrived [at a surging area], just like the other drivers did, the price went back to normal because all of a sudden, the supply was more than the demand”.</a:t>
            </a:r>
          </a:p>
          <a:p>
            <a:pPr marL="0" indent="0" algn="ctr">
              <a:buNone/>
            </a:pPr>
            <a:endParaRPr lang="en-US" sz="1125" dirty="0"/>
          </a:p>
          <a:p>
            <a:pPr marL="0" indent="0" algn="ctr">
              <a:buNone/>
            </a:pPr>
            <a:r>
              <a:rPr lang="en-US" sz="2813" i="1" dirty="0">
                <a:solidFill>
                  <a:srgbClr val="FF0000"/>
                </a:solidFill>
              </a:rPr>
              <a:t>“Are Uber heat maps/demand areas REALLY generated by high passenger demand?” </a:t>
            </a:r>
          </a:p>
        </p:txBody>
      </p:sp>
    </p:spTree>
    <p:extLst>
      <p:ext uri="{BB962C8B-B14F-4D97-AF65-F5344CB8AC3E}">
        <p14:creationId xmlns:p14="http://schemas.microsoft.com/office/powerpoint/2010/main" val="141829205"/>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42939"/>
            <a:ext cx="6858000" cy="771524"/>
          </a:xfrm>
        </p:spPr>
        <p:txBody>
          <a:bodyPr>
            <a:normAutofit/>
          </a:bodyPr>
          <a:lstStyle/>
          <a:p>
            <a:pPr algn="ctr"/>
            <a:r>
              <a:rPr lang="en-US" sz="3713" b="1" dirty="0"/>
              <a:t>THIS PAPER</a:t>
            </a:r>
          </a:p>
        </p:txBody>
      </p:sp>
      <p:sp>
        <p:nvSpPr>
          <p:cNvPr id="3" name="Content Placeholder 2"/>
          <p:cNvSpPr>
            <a:spLocks noGrp="1"/>
          </p:cNvSpPr>
          <p:nvPr>
            <p:ph idx="1"/>
          </p:nvPr>
        </p:nvSpPr>
        <p:spPr>
          <a:xfrm>
            <a:off x="0" y="1505018"/>
            <a:ext cx="6858000" cy="2995545"/>
          </a:xfrm>
        </p:spPr>
        <p:txBody>
          <a:bodyPr>
            <a:noAutofit/>
          </a:bodyPr>
          <a:lstStyle/>
          <a:p>
            <a:pPr marL="0" indent="0" algn="ctr">
              <a:buNone/>
            </a:pPr>
            <a:r>
              <a:rPr lang="en-US" sz="3375" dirty="0">
                <a:solidFill>
                  <a:srgbClr val="FF0000"/>
                </a:solidFill>
              </a:rPr>
              <a:t>First</a:t>
            </a:r>
            <a:r>
              <a:rPr lang="en-US" sz="3375" dirty="0">
                <a:solidFill>
                  <a:schemeClr val="tx2">
                    <a:lumMod val="50000"/>
                  </a:schemeClr>
                </a:solidFill>
              </a:rPr>
              <a:t> </a:t>
            </a:r>
            <a:r>
              <a:rPr lang="en-US" sz="3375" dirty="0">
                <a:solidFill>
                  <a:srgbClr val="FF0000"/>
                </a:solidFill>
              </a:rPr>
              <a:t>to model spatial dimension of surge pricing, and forecast communication. </a:t>
            </a:r>
          </a:p>
          <a:p>
            <a:pPr marL="0" indent="0" algn="ctr">
              <a:buNone/>
            </a:pPr>
            <a:endParaRPr lang="en-US" sz="281" dirty="0"/>
          </a:p>
          <a:p>
            <a:pPr marL="0" indent="0" algn="ctr">
              <a:buNone/>
            </a:pPr>
            <a:endParaRPr lang="en-US" sz="281" dirty="0"/>
          </a:p>
          <a:p>
            <a:pPr marL="0" indent="0" algn="ctr">
              <a:buNone/>
            </a:pPr>
            <a:r>
              <a:rPr lang="en-US" sz="2025" dirty="0"/>
              <a:t>Explicitly account for</a:t>
            </a:r>
          </a:p>
          <a:p>
            <a:pPr algn="ctr"/>
            <a:r>
              <a:rPr lang="en-US" sz="2025" dirty="0"/>
              <a:t>Workers’ strategic incentives to move between zones</a:t>
            </a:r>
          </a:p>
          <a:p>
            <a:pPr algn="ctr"/>
            <a:r>
              <a:rPr lang="en-US" sz="2025" dirty="0"/>
              <a:t>Platform’s strategic incentives to share forecasts truthfully </a:t>
            </a:r>
          </a:p>
        </p:txBody>
      </p:sp>
    </p:spTree>
    <p:extLst>
      <p:ext uri="{BB962C8B-B14F-4D97-AF65-F5344CB8AC3E}">
        <p14:creationId xmlns:p14="http://schemas.microsoft.com/office/powerpoint/2010/main" val="1550634384"/>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42938"/>
            <a:ext cx="6858000" cy="832926"/>
          </a:xfrm>
        </p:spPr>
        <p:txBody>
          <a:bodyPr>
            <a:normAutofit/>
          </a:bodyPr>
          <a:lstStyle/>
          <a:p>
            <a:pPr algn="ctr"/>
            <a:r>
              <a:rPr lang="en-US" sz="3713" b="1" dirty="0"/>
              <a:t>MODEL OVERVIEW</a:t>
            </a:r>
          </a:p>
        </p:txBody>
      </p:sp>
      <p:sp>
        <p:nvSpPr>
          <p:cNvPr id="3" name="Content Placeholder 2"/>
          <p:cNvSpPr>
            <a:spLocks noGrp="1"/>
          </p:cNvSpPr>
          <p:nvPr>
            <p:ph idx="1"/>
          </p:nvPr>
        </p:nvSpPr>
        <p:spPr>
          <a:xfrm>
            <a:off x="0" y="1482140"/>
            <a:ext cx="6858000" cy="2865022"/>
          </a:xfrm>
        </p:spPr>
        <p:txBody>
          <a:bodyPr>
            <a:normAutofit/>
          </a:bodyPr>
          <a:lstStyle/>
          <a:p>
            <a:pPr marL="0" indent="0" algn="ctr">
              <a:buNone/>
            </a:pPr>
            <a:r>
              <a:rPr lang="en-US" sz="2306" dirty="0"/>
              <a:t>Demand in Period 2 is uncertain. </a:t>
            </a:r>
          </a:p>
          <a:p>
            <a:pPr marL="0" indent="0" algn="ctr">
              <a:buNone/>
            </a:pPr>
            <a:r>
              <a:rPr lang="en-US" sz="2306" dirty="0"/>
              <a:t>The platform forecasts demand and shares with workers.</a:t>
            </a:r>
          </a:p>
        </p:txBody>
      </p:sp>
      <p:sp>
        <p:nvSpPr>
          <p:cNvPr id="5" name="Rounded Rectangle 4"/>
          <p:cNvSpPr/>
          <p:nvPr/>
        </p:nvSpPr>
        <p:spPr>
          <a:xfrm>
            <a:off x="2421242" y="2391754"/>
            <a:ext cx="1600167" cy="510173"/>
          </a:xfrm>
          <a:prstGeom prst="roundRect">
            <a:avLst/>
          </a:prstGeom>
          <a:solidFill>
            <a:srgbClr val="92D050">
              <a:alpha val="9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257175">
              <a:defRPr/>
            </a:pPr>
            <a:r>
              <a:rPr lang="en-US" b="1" dirty="0">
                <a:solidFill>
                  <a:srgbClr val="000000"/>
                </a:solidFill>
                <a:latin typeface="Gill Sans MT" panose="020B0502020104020203"/>
              </a:rPr>
              <a:t>Zone A</a:t>
            </a:r>
          </a:p>
        </p:txBody>
      </p:sp>
      <p:sp>
        <p:nvSpPr>
          <p:cNvPr id="6" name="Rounded Rectangle 5"/>
          <p:cNvSpPr/>
          <p:nvPr/>
        </p:nvSpPr>
        <p:spPr>
          <a:xfrm>
            <a:off x="4316306" y="2389838"/>
            <a:ext cx="1600167" cy="510173"/>
          </a:xfrm>
          <a:prstGeom prst="roundRect">
            <a:avLst/>
          </a:prstGeom>
          <a:solidFill>
            <a:srgbClr val="92D050">
              <a:alpha val="9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257175">
              <a:defRPr/>
            </a:pPr>
            <a:r>
              <a:rPr lang="en-US" b="1" dirty="0">
                <a:solidFill>
                  <a:srgbClr val="000000"/>
                </a:solidFill>
                <a:latin typeface="Gill Sans MT" panose="020B0502020104020203"/>
              </a:rPr>
              <a:t>Zone B</a:t>
            </a:r>
          </a:p>
        </p:txBody>
      </p:sp>
      <p:sp>
        <p:nvSpPr>
          <p:cNvPr id="7" name="Rectangle 6"/>
          <p:cNvSpPr/>
          <p:nvPr/>
        </p:nvSpPr>
        <p:spPr>
          <a:xfrm>
            <a:off x="708118" y="2966125"/>
            <a:ext cx="5208356" cy="682737"/>
          </a:xfrm>
          <a:prstGeom prst="rect">
            <a:avLst/>
          </a:prstGeom>
          <a:noFill/>
          <a:ln w="19050">
            <a:solidFill>
              <a:schemeClr val="tx1">
                <a:lumMod val="95000"/>
                <a:lumOff val="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257175">
              <a:defRPr/>
            </a:pPr>
            <a:endParaRPr lang="en-US" sz="2025" dirty="0">
              <a:solidFill>
                <a:srgbClr val="000000"/>
              </a:solidFill>
              <a:latin typeface="Gill Sans MT" panose="020B0502020104020203"/>
            </a:endParaRPr>
          </a:p>
        </p:txBody>
      </p:sp>
      <p:sp>
        <p:nvSpPr>
          <p:cNvPr id="8" name="Rectangle 7"/>
          <p:cNvSpPr/>
          <p:nvPr/>
        </p:nvSpPr>
        <p:spPr>
          <a:xfrm>
            <a:off x="792186" y="3125713"/>
            <a:ext cx="1186463" cy="40395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57175">
              <a:defRPr/>
            </a:pPr>
            <a:r>
              <a:rPr lang="en-US" sz="2025" b="1" dirty="0">
                <a:solidFill>
                  <a:srgbClr val="000000"/>
                </a:solidFill>
                <a:latin typeface="Gill Sans MT" panose="020B0502020104020203"/>
              </a:rPr>
              <a:t>Period 1</a:t>
            </a:r>
          </a:p>
        </p:txBody>
      </p:sp>
      <p:pic>
        <p:nvPicPr>
          <p:cNvPr id="10" name="Graphic 9" descr="Taxi"/>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314116" y="3118095"/>
            <a:ext cx="285364" cy="285364"/>
          </a:xfrm>
          <a:prstGeom prst="rect">
            <a:avLst/>
          </a:prstGeom>
        </p:spPr>
      </p:pic>
      <p:pic>
        <p:nvPicPr>
          <p:cNvPr id="13" name="Graphic 12" descr="Taxi"/>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567162" y="3120847"/>
            <a:ext cx="285364" cy="285364"/>
          </a:xfrm>
          <a:prstGeom prst="rect">
            <a:avLst/>
          </a:prstGeom>
        </p:spPr>
      </p:pic>
      <p:pic>
        <p:nvPicPr>
          <p:cNvPr id="14" name="Graphic 13" descr="Taxi"/>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a:off x="5403043" y="3085117"/>
            <a:ext cx="290162" cy="290162"/>
          </a:xfrm>
          <a:prstGeom prst="rect">
            <a:avLst/>
          </a:prstGeom>
        </p:spPr>
      </p:pic>
      <p:sp>
        <p:nvSpPr>
          <p:cNvPr id="15" name="Rectangle 14"/>
          <p:cNvSpPr/>
          <p:nvPr/>
        </p:nvSpPr>
        <p:spPr>
          <a:xfrm>
            <a:off x="708118" y="3695225"/>
            <a:ext cx="5208356" cy="682737"/>
          </a:xfrm>
          <a:prstGeom prst="rect">
            <a:avLst/>
          </a:prstGeom>
          <a:noFill/>
          <a:ln w="19050">
            <a:solidFill>
              <a:schemeClr val="tx1">
                <a:lumMod val="95000"/>
                <a:lumOff val="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257175">
              <a:defRPr/>
            </a:pPr>
            <a:endParaRPr lang="en-US" sz="2025" dirty="0">
              <a:solidFill>
                <a:srgbClr val="000000"/>
              </a:solidFill>
              <a:latin typeface="Gill Sans MT" panose="020B0502020104020203"/>
            </a:endParaRPr>
          </a:p>
        </p:txBody>
      </p:sp>
      <p:sp>
        <p:nvSpPr>
          <p:cNvPr id="16" name="Rectangle 15"/>
          <p:cNvSpPr/>
          <p:nvPr/>
        </p:nvSpPr>
        <p:spPr>
          <a:xfrm>
            <a:off x="768666" y="3854812"/>
            <a:ext cx="1186464" cy="40395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57175">
              <a:defRPr/>
            </a:pPr>
            <a:r>
              <a:rPr lang="en-US" sz="2025" b="1" dirty="0">
                <a:solidFill>
                  <a:srgbClr val="000000"/>
                </a:solidFill>
                <a:latin typeface="Gill Sans MT" panose="020B0502020104020203"/>
              </a:rPr>
              <a:t>Period 2</a:t>
            </a:r>
          </a:p>
        </p:txBody>
      </p:sp>
      <p:pic>
        <p:nvPicPr>
          <p:cNvPr id="26" name="Graphic 25" descr="Taxi"/>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175923" y="3080763"/>
            <a:ext cx="290162" cy="290162"/>
          </a:xfrm>
          <a:prstGeom prst="rect">
            <a:avLst/>
          </a:prstGeom>
        </p:spPr>
      </p:pic>
      <p:pic>
        <p:nvPicPr>
          <p:cNvPr id="27" name="Graphic 27" descr="Use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859950" y="3126520"/>
            <a:ext cx="293823" cy="293823"/>
          </a:xfrm>
          <a:prstGeom prst="rect">
            <a:avLst/>
          </a:prstGeom>
        </p:spPr>
      </p:pic>
      <p:pic>
        <p:nvPicPr>
          <p:cNvPr id="28" name="Graphic 28" descr="Use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648642" y="3136335"/>
            <a:ext cx="298763" cy="298763"/>
          </a:xfrm>
          <a:prstGeom prst="rect">
            <a:avLst/>
          </a:prstGeom>
        </p:spPr>
      </p:pic>
      <p:pic>
        <p:nvPicPr>
          <p:cNvPr id="29" name="Graphic 29" descr="Use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658062" y="3814417"/>
            <a:ext cx="298763" cy="298763"/>
          </a:xfrm>
          <a:prstGeom prst="rect">
            <a:avLst/>
          </a:prstGeom>
        </p:spPr>
      </p:pic>
      <p:pic>
        <p:nvPicPr>
          <p:cNvPr id="30" name="Graphic 13" descr="Taxi"/>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a:off x="5315517" y="3294608"/>
            <a:ext cx="290162" cy="290162"/>
          </a:xfrm>
          <a:prstGeom prst="rect">
            <a:avLst/>
          </a:prstGeom>
        </p:spPr>
      </p:pic>
      <p:pic>
        <p:nvPicPr>
          <p:cNvPr id="33" name="Graphic 27" descr="Use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765799" y="4011019"/>
            <a:ext cx="293823" cy="293823"/>
          </a:xfrm>
          <a:prstGeom prst="rect">
            <a:avLst/>
          </a:prstGeom>
        </p:spPr>
      </p:pic>
      <p:pic>
        <p:nvPicPr>
          <p:cNvPr id="34" name="Graphic 27" descr="Use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022670" y="3776224"/>
            <a:ext cx="293823" cy="293823"/>
          </a:xfrm>
          <a:prstGeom prst="rect">
            <a:avLst/>
          </a:prstGeom>
        </p:spPr>
      </p:pic>
      <p:pic>
        <p:nvPicPr>
          <p:cNvPr id="35" name="Graphic 27" descr="Use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765799" y="3775044"/>
            <a:ext cx="293823" cy="293823"/>
          </a:xfrm>
          <a:prstGeom prst="rect">
            <a:avLst/>
          </a:prstGeom>
        </p:spPr>
      </p:pic>
      <p:pic>
        <p:nvPicPr>
          <p:cNvPr id="37" name="Graphic 27" descr="Use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028456" y="4004743"/>
            <a:ext cx="293823" cy="293823"/>
          </a:xfrm>
          <a:prstGeom prst="rect">
            <a:avLst/>
          </a:prstGeom>
        </p:spPr>
      </p:pic>
    </p:spTree>
    <p:extLst>
      <p:ext uri="{BB962C8B-B14F-4D97-AF65-F5344CB8AC3E}">
        <p14:creationId xmlns:p14="http://schemas.microsoft.com/office/powerpoint/2010/main" val="3540865236"/>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42938"/>
            <a:ext cx="6858000" cy="839202"/>
          </a:xfrm>
        </p:spPr>
        <p:txBody>
          <a:bodyPr>
            <a:normAutofit/>
          </a:bodyPr>
          <a:lstStyle/>
          <a:p>
            <a:pPr algn="ctr"/>
            <a:r>
              <a:rPr lang="en-US" sz="3713" b="1" dirty="0"/>
              <a:t>MODEL OVERVIEW</a:t>
            </a:r>
          </a:p>
        </p:txBody>
      </p:sp>
      <p:sp>
        <p:nvSpPr>
          <p:cNvPr id="3" name="Content Placeholder 2"/>
          <p:cNvSpPr>
            <a:spLocks noGrp="1"/>
          </p:cNvSpPr>
          <p:nvPr>
            <p:ph idx="1"/>
          </p:nvPr>
        </p:nvSpPr>
        <p:spPr>
          <a:xfrm>
            <a:off x="0" y="1482140"/>
            <a:ext cx="6858000" cy="2865022"/>
          </a:xfrm>
        </p:spPr>
        <p:txBody>
          <a:bodyPr>
            <a:normAutofit/>
          </a:bodyPr>
          <a:lstStyle/>
          <a:p>
            <a:pPr marL="0" indent="0" algn="ctr">
              <a:buNone/>
            </a:pPr>
            <a:r>
              <a:rPr lang="en-US" sz="2306" dirty="0"/>
              <a:t>Workers can move between zones. </a:t>
            </a:r>
          </a:p>
          <a:p>
            <a:pPr marL="0" indent="0" algn="ctr">
              <a:buNone/>
            </a:pPr>
            <a:r>
              <a:rPr lang="en-US" sz="2306" dirty="0"/>
              <a:t>Moving between zones is costly and requires one period.</a:t>
            </a:r>
          </a:p>
        </p:txBody>
      </p:sp>
      <p:sp>
        <p:nvSpPr>
          <p:cNvPr id="5" name="Rounded Rectangle 4"/>
          <p:cNvSpPr/>
          <p:nvPr/>
        </p:nvSpPr>
        <p:spPr>
          <a:xfrm>
            <a:off x="2421242" y="2391754"/>
            <a:ext cx="1600167" cy="510173"/>
          </a:xfrm>
          <a:prstGeom prst="roundRect">
            <a:avLst/>
          </a:prstGeom>
          <a:solidFill>
            <a:srgbClr val="92D050">
              <a:alpha val="9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257175">
              <a:defRPr/>
            </a:pPr>
            <a:r>
              <a:rPr lang="en-US" b="1" dirty="0">
                <a:solidFill>
                  <a:srgbClr val="000000"/>
                </a:solidFill>
                <a:latin typeface="Gill Sans MT" panose="020B0502020104020203"/>
              </a:rPr>
              <a:t>Zone A</a:t>
            </a:r>
          </a:p>
        </p:txBody>
      </p:sp>
      <p:sp>
        <p:nvSpPr>
          <p:cNvPr id="6" name="Rounded Rectangle 5"/>
          <p:cNvSpPr/>
          <p:nvPr/>
        </p:nvSpPr>
        <p:spPr>
          <a:xfrm>
            <a:off x="4316306" y="2389838"/>
            <a:ext cx="1600167" cy="510173"/>
          </a:xfrm>
          <a:prstGeom prst="roundRect">
            <a:avLst/>
          </a:prstGeom>
          <a:solidFill>
            <a:srgbClr val="92D050">
              <a:alpha val="9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257175">
              <a:defRPr/>
            </a:pPr>
            <a:r>
              <a:rPr lang="en-US" b="1" dirty="0">
                <a:solidFill>
                  <a:srgbClr val="000000"/>
                </a:solidFill>
                <a:latin typeface="Gill Sans MT" panose="020B0502020104020203"/>
              </a:rPr>
              <a:t>Zone B</a:t>
            </a:r>
          </a:p>
        </p:txBody>
      </p:sp>
      <p:sp>
        <p:nvSpPr>
          <p:cNvPr id="7" name="Rectangle 6"/>
          <p:cNvSpPr/>
          <p:nvPr/>
        </p:nvSpPr>
        <p:spPr>
          <a:xfrm>
            <a:off x="708118" y="2966125"/>
            <a:ext cx="5208356" cy="682737"/>
          </a:xfrm>
          <a:prstGeom prst="rect">
            <a:avLst/>
          </a:prstGeom>
          <a:noFill/>
          <a:ln w="19050">
            <a:solidFill>
              <a:schemeClr val="tx1">
                <a:lumMod val="95000"/>
                <a:lumOff val="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257175">
              <a:defRPr/>
            </a:pPr>
            <a:endParaRPr lang="en-US" sz="2025" dirty="0">
              <a:solidFill>
                <a:srgbClr val="000000"/>
              </a:solidFill>
              <a:latin typeface="Gill Sans MT" panose="020B0502020104020203"/>
            </a:endParaRPr>
          </a:p>
        </p:txBody>
      </p:sp>
      <p:sp>
        <p:nvSpPr>
          <p:cNvPr id="8" name="Rectangle 7"/>
          <p:cNvSpPr/>
          <p:nvPr/>
        </p:nvSpPr>
        <p:spPr>
          <a:xfrm>
            <a:off x="792186" y="3125713"/>
            <a:ext cx="1186463" cy="40395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57175">
              <a:defRPr/>
            </a:pPr>
            <a:r>
              <a:rPr lang="en-US" sz="2025" b="1" dirty="0">
                <a:solidFill>
                  <a:srgbClr val="000000"/>
                </a:solidFill>
                <a:latin typeface="Gill Sans MT" panose="020B0502020104020203"/>
              </a:rPr>
              <a:t>Period 1</a:t>
            </a:r>
          </a:p>
        </p:txBody>
      </p:sp>
      <p:pic>
        <p:nvPicPr>
          <p:cNvPr id="10" name="Graphic 9" descr="Taxi"/>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314116" y="3118095"/>
            <a:ext cx="285364" cy="285364"/>
          </a:xfrm>
          <a:prstGeom prst="rect">
            <a:avLst/>
          </a:prstGeom>
        </p:spPr>
      </p:pic>
      <p:pic>
        <p:nvPicPr>
          <p:cNvPr id="13" name="Graphic 12" descr="Taxi"/>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567162" y="3120847"/>
            <a:ext cx="285364" cy="285364"/>
          </a:xfrm>
          <a:prstGeom prst="rect">
            <a:avLst/>
          </a:prstGeom>
        </p:spPr>
      </p:pic>
      <p:pic>
        <p:nvPicPr>
          <p:cNvPr id="14" name="Graphic 13" descr="Taxi"/>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a:off x="5403043" y="3085117"/>
            <a:ext cx="290162" cy="290162"/>
          </a:xfrm>
          <a:prstGeom prst="rect">
            <a:avLst/>
          </a:prstGeom>
        </p:spPr>
      </p:pic>
      <p:sp>
        <p:nvSpPr>
          <p:cNvPr id="15" name="Rectangle 14"/>
          <p:cNvSpPr/>
          <p:nvPr/>
        </p:nvSpPr>
        <p:spPr>
          <a:xfrm>
            <a:off x="708118" y="3695225"/>
            <a:ext cx="5208356" cy="682737"/>
          </a:xfrm>
          <a:prstGeom prst="rect">
            <a:avLst/>
          </a:prstGeom>
          <a:noFill/>
          <a:ln w="19050">
            <a:solidFill>
              <a:schemeClr val="tx1">
                <a:lumMod val="95000"/>
                <a:lumOff val="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257175">
              <a:defRPr/>
            </a:pPr>
            <a:endParaRPr lang="en-US" sz="2025" dirty="0">
              <a:solidFill>
                <a:srgbClr val="000000"/>
              </a:solidFill>
              <a:latin typeface="Gill Sans MT" panose="020B0502020104020203"/>
            </a:endParaRPr>
          </a:p>
        </p:txBody>
      </p:sp>
      <p:sp>
        <p:nvSpPr>
          <p:cNvPr id="16" name="Rectangle 15"/>
          <p:cNvSpPr/>
          <p:nvPr/>
        </p:nvSpPr>
        <p:spPr>
          <a:xfrm>
            <a:off x="768666" y="3854812"/>
            <a:ext cx="1186464" cy="40395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57175">
              <a:defRPr/>
            </a:pPr>
            <a:r>
              <a:rPr lang="en-US" sz="2025" b="1" dirty="0">
                <a:solidFill>
                  <a:srgbClr val="000000"/>
                </a:solidFill>
                <a:latin typeface="Gill Sans MT" panose="020B0502020104020203"/>
              </a:rPr>
              <a:t>Period 2</a:t>
            </a:r>
          </a:p>
        </p:txBody>
      </p:sp>
      <p:pic>
        <p:nvPicPr>
          <p:cNvPr id="26" name="Graphic 25" descr="Taxi"/>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175923" y="3080763"/>
            <a:ext cx="290162" cy="290162"/>
          </a:xfrm>
          <a:prstGeom prst="rect">
            <a:avLst/>
          </a:prstGeom>
        </p:spPr>
      </p:pic>
      <p:pic>
        <p:nvPicPr>
          <p:cNvPr id="27" name="Graphic 27" descr="Use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859950" y="3126520"/>
            <a:ext cx="293823" cy="293823"/>
          </a:xfrm>
          <a:prstGeom prst="rect">
            <a:avLst/>
          </a:prstGeom>
        </p:spPr>
      </p:pic>
      <p:pic>
        <p:nvPicPr>
          <p:cNvPr id="28" name="Graphic 28" descr="Use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648642" y="3136335"/>
            <a:ext cx="298763" cy="298763"/>
          </a:xfrm>
          <a:prstGeom prst="rect">
            <a:avLst/>
          </a:prstGeom>
        </p:spPr>
      </p:pic>
      <p:pic>
        <p:nvPicPr>
          <p:cNvPr id="29" name="Graphic 29" descr="Use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658062" y="3814417"/>
            <a:ext cx="298763" cy="298763"/>
          </a:xfrm>
          <a:prstGeom prst="rect">
            <a:avLst/>
          </a:prstGeom>
        </p:spPr>
      </p:pic>
      <p:pic>
        <p:nvPicPr>
          <p:cNvPr id="30" name="Graphic 13" descr="Taxi"/>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a:off x="5315517" y="3294608"/>
            <a:ext cx="290162" cy="290162"/>
          </a:xfrm>
          <a:prstGeom prst="rect">
            <a:avLst/>
          </a:prstGeom>
        </p:spPr>
      </p:pic>
      <p:pic>
        <p:nvPicPr>
          <p:cNvPr id="33" name="Graphic 27" descr="Use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765799" y="4011019"/>
            <a:ext cx="293823" cy="293823"/>
          </a:xfrm>
          <a:prstGeom prst="rect">
            <a:avLst/>
          </a:prstGeom>
        </p:spPr>
      </p:pic>
      <p:pic>
        <p:nvPicPr>
          <p:cNvPr id="34" name="Graphic 27" descr="Use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022670" y="3776224"/>
            <a:ext cx="293823" cy="293823"/>
          </a:xfrm>
          <a:prstGeom prst="rect">
            <a:avLst/>
          </a:prstGeom>
        </p:spPr>
      </p:pic>
      <p:pic>
        <p:nvPicPr>
          <p:cNvPr id="35" name="Graphic 27" descr="Use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765799" y="3775044"/>
            <a:ext cx="293823" cy="293823"/>
          </a:xfrm>
          <a:prstGeom prst="rect">
            <a:avLst/>
          </a:prstGeom>
        </p:spPr>
      </p:pic>
      <p:pic>
        <p:nvPicPr>
          <p:cNvPr id="37" name="Graphic 27" descr="Use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028456" y="4004743"/>
            <a:ext cx="293823" cy="293823"/>
          </a:xfrm>
          <a:prstGeom prst="rect">
            <a:avLst/>
          </a:prstGeom>
        </p:spPr>
      </p:pic>
    </p:spTree>
    <p:extLst>
      <p:ext uri="{BB962C8B-B14F-4D97-AF65-F5344CB8AC3E}">
        <p14:creationId xmlns:p14="http://schemas.microsoft.com/office/powerpoint/2010/main" val="758558905"/>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42938"/>
            <a:ext cx="6858000" cy="904173"/>
          </a:xfrm>
        </p:spPr>
        <p:txBody>
          <a:bodyPr>
            <a:noAutofit/>
          </a:bodyPr>
          <a:lstStyle/>
          <a:p>
            <a:pPr algn="ctr"/>
            <a:r>
              <a:rPr lang="en-US" sz="3375" b="1" dirty="0"/>
              <a:t>WILL SHARING FORECASTS ALONE </a:t>
            </a:r>
            <a:br>
              <a:rPr lang="en-US" sz="3375" b="1" dirty="0"/>
            </a:br>
            <a:r>
              <a:rPr lang="en-US" sz="3375" b="1" dirty="0"/>
              <a:t>MAKE ENOUGH WORKERS MOVE?</a:t>
            </a:r>
          </a:p>
        </p:txBody>
      </p:sp>
      <p:sp>
        <p:nvSpPr>
          <p:cNvPr id="3" name="Content Placeholder 2"/>
          <p:cNvSpPr>
            <a:spLocks noGrp="1"/>
          </p:cNvSpPr>
          <p:nvPr>
            <p:ph idx="1"/>
          </p:nvPr>
        </p:nvSpPr>
        <p:spPr>
          <a:xfrm>
            <a:off x="0" y="1547111"/>
            <a:ext cx="6858000" cy="2800051"/>
          </a:xfrm>
        </p:spPr>
        <p:txBody>
          <a:bodyPr>
            <a:normAutofit/>
          </a:bodyPr>
          <a:lstStyle/>
          <a:p>
            <a:pPr marL="0" indent="0" algn="ctr">
              <a:buNone/>
            </a:pPr>
            <a:r>
              <a:rPr lang="en-US" sz="2475" dirty="0">
                <a:solidFill>
                  <a:srgbClr val="FF0000"/>
                </a:solidFill>
              </a:rPr>
              <a:t>Not always.</a:t>
            </a:r>
          </a:p>
          <a:p>
            <a:pPr marL="0" indent="0" algn="ctr">
              <a:buNone/>
            </a:pPr>
            <a:r>
              <a:rPr lang="en-US" sz="2363" dirty="0"/>
              <a:t>    in Zone B: +</a:t>
            </a:r>
            <a:r>
              <a:rPr lang="en-US" sz="2363" dirty="0" err="1"/>
              <a:t>ve</a:t>
            </a:r>
            <a:r>
              <a:rPr lang="en-US" sz="2363" dirty="0"/>
              <a:t> opportunity cost  of moving to Zone A.</a:t>
            </a:r>
          </a:p>
        </p:txBody>
      </p:sp>
      <p:sp>
        <p:nvSpPr>
          <p:cNvPr id="5" name="Rounded Rectangle 4"/>
          <p:cNvSpPr/>
          <p:nvPr/>
        </p:nvSpPr>
        <p:spPr>
          <a:xfrm>
            <a:off x="2421242" y="2391754"/>
            <a:ext cx="1600167" cy="510173"/>
          </a:xfrm>
          <a:prstGeom prst="roundRect">
            <a:avLst/>
          </a:prstGeom>
          <a:solidFill>
            <a:srgbClr val="92D050">
              <a:alpha val="9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257175">
              <a:defRPr/>
            </a:pPr>
            <a:r>
              <a:rPr lang="en-US" b="1" dirty="0">
                <a:solidFill>
                  <a:srgbClr val="000000"/>
                </a:solidFill>
                <a:latin typeface="Gill Sans MT" panose="020B0502020104020203"/>
              </a:rPr>
              <a:t>Zone A</a:t>
            </a:r>
          </a:p>
        </p:txBody>
      </p:sp>
      <p:sp>
        <p:nvSpPr>
          <p:cNvPr id="6" name="Rounded Rectangle 5"/>
          <p:cNvSpPr/>
          <p:nvPr/>
        </p:nvSpPr>
        <p:spPr>
          <a:xfrm>
            <a:off x="4316306" y="2389838"/>
            <a:ext cx="1600167" cy="510173"/>
          </a:xfrm>
          <a:prstGeom prst="roundRect">
            <a:avLst/>
          </a:prstGeom>
          <a:solidFill>
            <a:srgbClr val="92D050">
              <a:alpha val="9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257175">
              <a:defRPr/>
            </a:pPr>
            <a:r>
              <a:rPr lang="en-US" b="1" dirty="0">
                <a:solidFill>
                  <a:srgbClr val="000000"/>
                </a:solidFill>
                <a:latin typeface="Gill Sans MT" panose="020B0502020104020203"/>
              </a:rPr>
              <a:t>Zone B</a:t>
            </a:r>
          </a:p>
        </p:txBody>
      </p:sp>
      <p:sp>
        <p:nvSpPr>
          <p:cNvPr id="7" name="Rectangle 6"/>
          <p:cNvSpPr/>
          <p:nvPr/>
        </p:nvSpPr>
        <p:spPr>
          <a:xfrm>
            <a:off x="708118" y="2966125"/>
            <a:ext cx="5208356" cy="682737"/>
          </a:xfrm>
          <a:prstGeom prst="rect">
            <a:avLst/>
          </a:prstGeom>
          <a:noFill/>
          <a:ln w="19050">
            <a:solidFill>
              <a:schemeClr val="tx1">
                <a:lumMod val="95000"/>
                <a:lumOff val="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257175">
              <a:defRPr/>
            </a:pPr>
            <a:endParaRPr lang="en-US" sz="2025" dirty="0">
              <a:solidFill>
                <a:srgbClr val="000000"/>
              </a:solidFill>
              <a:latin typeface="Gill Sans MT" panose="020B0502020104020203"/>
            </a:endParaRPr>
          </a:p>
        </p:txBody>
      </p:sp>
      <p:sp>
        <p:nvSpPr>
          <p:cNvPr id="8" name="Rectangle 7"/>
          <p:cNvSpPr/>
          <p:nvPr/>
        </p:nvSpPr>
        <p:spPr>
          <a:xfrm>
            <a:off x="792186" y="3125713"/>
            <a:ext cx="1186463" cy="40395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57175">
              <a:defRPr/>
            </a:pPr>
            <a:r>
              <a:rPr lang="en-US" sz="2025" b="1" dirty="0">
                <a:solidFill>
                  <a:srgbClr val="000000"/>
                </a:solidFill>
                <a:latin typeface="Gill Sans MT" panose="020B0502020104020203"/>
              </a:rPr>
              <a:t>Period 1</a:t>
            </a:r>
          </a:p>
        </p:txBody>
      </p:sp>
      <p:pic>
        <p:nvPicPr>
          <p:cNvPr id="10" name="Graphic 9" descr="Taxi"/>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314116" y="3118095"/>
            <a:ext cx="285364" cy="285364"/>
          </a:xfrm>
          <a:prstGeom prst="rect">
            <a:avLst/>
          </a:prstGeom>
        </p:spPr>
      </p:pic>
      <p:pic>
        <p:nvPicPr>
          <p:cNvPr id="13" name="Graphic 12" descr="Taxi"/>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567162" y="3120847"/>
            <a:ext cx="285364" cy="285364"/>
          </a:xfrm>
          <a:prstGeom prst="rect">
            <a:avLst/>
          </a:prstGeom>
        </p:spPr>
      </p:pic>
      <p:pic>
        <p:nvPicPr>
          <p:cNvPr id="14" name="Graphic 13" descr="Taxi"/>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a:off x="5403043" y="3085117"/>
            <a:ext cx="290162" cy="290162"/>
          </a:xfrm>
          <a:prstGeom prst="rect">
            <a:avLst/>
          </a:prstGeom>
        </p:spPr>
      </p:pic>
      <p:sp>
        <p:nvSpPr>
          <p:cNvPr id="15" name="Rectangle 14"/>
          <p:cNvSpPr/>
          <p:nvPr/>
        </p:nvSpPr>
        <p:spPr>
          <a:xfrm>
            <a:off x="708118" y="3695225"/>
            <a:ext cx="5208356" cy="682737"/>
          </a:xfrm>
          <a:prstGeom prst="rect">
            <a:avLst/>
          </a:prstGeom>
          <a:noFill/>
          <a:ln w="19050">
            <a:solidFill>
              <a:schemeClr val="tx1">
                <a:lumMod val="95000"/>
                <a:lumOff val="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257175">
              <a:defRPr/>
            </a:pPr>
            <a:endParaRPr lang="en-US" sz="2025" dirty="0">
              <a:solidFill>
                <a:srgbClr val="000000"/>
              </a:solidFill>
              <a:latin typeface="Gill Sans MT" panose="020B0502020104020203"/>
            </a:endParaRPr>
          </a:p>
        </p:txBody>
      </p:sp>
      <p:sp>
        <p:nvSpPr>
          <p:cNvPr id="16" name="Rectangle 15"/>
          <p:cNvSpPr/>
          <p:nvPr/>
        </p:nvSpPr>
        <p:spPr>
          <a:xfrm>
            <a:off x="768666" y="3854812"/>
            <a:ext cx="1186464" cy="40395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57175">
              <a:defRPr/>
            </a:pPr>
            <a:r>
              <a:rPr lang="en-US" sz="2025" b="1" dirty="0">
                <a:solidFill>
                  <a:srgbClr val="000000"/>
                </a:solidFill>
                <a:latin typeface="Gill Sans MT" panose="020B0502020104020203"/>
              </a:rPr>
              <a:t>Period 2</a:t>
            </a:r>
          </a:p>
        </p:txBody>
      </p:sp>
      <p:pic>
        <p:nvPicPr>
          <p:cNvPr id="27" name="Graphic 27" descr="Use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859950" y="3126520"/>
            <a:ext cx="293823" cy="293823"/>
          </a:xfrm>
          <a:prstGeom prst="rect">
            <a:avLst/>
          </a:prstGeom>
        </p:spPr>
      </p:pic>
      <p:pic>
        <p:nvPicPr>
          <p:cNvPr id="28" name="Graphic 28" descr="Use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648642" y="3136335"/>
            <a:ext cx="298763" cy="298763"/>
          </a:xfrm>
          <a:prstGeom prst="rect">
            <a:avLst/>
          </a:prstGeom>
        </p:spPr>
      </p:pic>
      <p:pic>
        <p:nvPicPr>
          <p:cNvPr id="29" name="Graphic 29" descr="Use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658062" y="3814417"/>
            <a:ext cx="298763" cy="298763"/>
          </a:xfrm>
          <a:prstGeom prst="rect">
            <a:avLst/>
          </a:prstGeom>
        </p:spPr>
      </p:pic>
      <p:pic>
        <p:nvPicPr>
          <p:cNvPr id="30" name="Graphic 13" descr="Taxi"/>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286858" y="3307493"/>
            <a:ext cx="290162" cy="290162"/>
          </a:xfrm>
          <a:prstGeom prst="rect">
            <a:avLst/>
          </a:prstGeom>
        </p:spPr>
      </p:pic>
      <p:pic>
        <p:nvPicPr>
          <p:cNvPr id="33" name="Graphic 27" descr="Use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765799" y="4011019"/>
            <a:ext cx="293823" cy="293823"/>
          </a:xfrm>
          <a:prstGeom prst="rect">
            <a:avLst/>
          </a:prstGeom>
        </p:spPr>
      </p:pic>
      <p:pic>
        <p:nvPicPr>
          <p:cNvPr id="34" name="Graphic 27" descr="Use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022670" y="3776224"/>
            <a:ext cx="293823" cy="293823"/>
          </a:xfrm>
          <a:prstGeom prst="rect">
            <a:avLst/>
          </a:prstGeom>
        </p:spPr>
      </p:pic>
      <p:pic>
        <p:nvPicPr>
          <p:cNvPr id="35" name="Graphic 27" descr="Use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765799" y="3775044"/>
            <a:ext cx="293823" cy="293823"/>
          </a:xfrm>
          <a:prstGeom prst="rect">
            <a:avLst/>
          </a:prstGeom>
        </p:spPr>
      </p:pic>
      <p:pic>
        <p:nvPicPr>
          <p:cNvPr id="37" name="Graphic 27" descr="Use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028456" y="4004743"/>
            <a:ext cx="293823" cy="293823"/>
          </a:xfrm>
          <a:prstGeom prst="rect">
            <a:avLst/>
          </a:prstGeom>
        </p:spPr>
      </p:pic>
      <p:pic>
        <p:nvPicPr>
          <p:cNvPr id="22" name="Graphic 21" descr="Taxi">
            <a:extLst>
              <a:ext uri="{FF2B5EF4-FFF2-40B4-BE49-F238E27FC236}">
                <a16:creationId xmlns:a16="http://schemas.microsoft.com/office/drawing/2014/main" id="{6624FB6D-6D52-4F8D-8B8A-E358BA7A884F}"/>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3964" y="2001234"/>
            <a:ext cx="290162" cy="290162"/>
          </a:xfrm>
          <a:prstGeom prst="rect">
            <a:avLst/>
          </a:prstGeom>
        </p:spPr>
      </p:pic>
      <p:pic>
        <p:nvPicPr>
          <p:cNvPr id="23" name="Graphic 22" descr="Taxi">
            <a:extLst>
              <a:ext uri="{FF2B5EF4-FFF2-40B4-BE49-F238E27FC236}">
                <a16:creationId xmlns:a16="http://schemas.microsoft.com/office/drawing/2014/main" id="{29CC7C56-65DA-4D21-9FDE-40AE1447023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330912" y="3790512"/>
            <a:ext cx="285364" cy="285364"/>
          </a:xfrm>
          <a:prstGeom prst="rect">
            <a:avLst/>
          </a:prstGeom>
        </p:spPr>
      </p:pic>
      <p:pic>
        <p:nvPicPr>
          <p:cNvPr id="24" name="Graphic 23" descr="Taxi">
            <a:extLst>
              <a:ext uri="{FF2B5EF4-FFF2-40B4-BE49-F238E27FC236}">
                <a16:creationId xmlns:a16="http://schemas.microsoft.com/office/drawing/2014/main" id="{1C09A2FA-0CBF-47F1-A447-E0856D8C21A1}"/>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583958" y="3793264"/>
            <a:ext cx="285364" cy="285364"/>
          </a:xfrm>
          <a:prstGeom prst="rect">
            <a:avLst/>
          </a:prstGeom>
        </p:spPr>
      </p:pic>
      <p:pic>
        <p:nvPicPr>
          <p:cNvPr id="25" name="Graphic 13" descr="Taxi">
            <a:extLst>
              <a:ext uri="{FF2B5EF4-FFF2-40B4-BE49-F238E27FC236}">
                <a16:creationId xmlns:a16="http://schemas.microsoft.com/office/drawing/2014/main" id="{A61BF51B-A61B-42B7-A7CD-F08B77B30CBE}"/>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3336698" y="4019118"/>
            <a:ext cx="290162" cy="290162"/>
          </a:xfrm>
          <a:prstGeom prst="rect">
            <a:avLst/>
          </a:prstGeom>
        </p:spPr>
      </p:pic>
      <p:pic>
        <p:nvPicPr>
          <p:cNvPr id="31" name="Graphic 13" descr="Taxi">
            <a:extLst>
              <a:ext uri="{FF2B5EF4-FFF2-40B4-BE49-F238E27FC236}">
                <a16:creationId xmlns:a16="http://schemas.microsoft.com/office/drawing/2014/main" id="{9110C1D9-F3E8-4A58-A185-B79B18922AA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149998" y="3096298"/>
            <a:ext cx="290162" cy="290162"/>
          </a:xfrm>
          <a:prstGeom prst="rect">
            <a:avLst/>
          </a:prstGeom>
        </p:spPr>
      </p:pic>
      <p:pic>
        <p:nvPicPr>
          <p:cNvPr id="32" name="Graphic 13" descr="Taxi">
            <a:extLst>
              <a:ext uri="{FF2B5EF4-FFF2-40B4-BE49-F238E27FC236}">
                <a16:creationId xmlns:a16="http://schemas.microsoft.com/office/drawing/2014/main" id="{CB246523-1E16-488C-946C-7CF6CDE7D94E}"/>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3589744" y="4019118"/>
            <a:ext cx="290162" cy="290162"/>
          </a:xfrm>
          <a:prstGeom prst="rect">
            <a:avLst/>
          </a:prstGeom>
        </p:spPr>
      </p:pic>
      <p:cxnSp>
        <p:nvCxnSpPr>
          <p:cNvPr id="9" name="Straight Arrow Connector 8">
            <a:extLst>
              <a:ext uri="{FF2B5EF4-FFF2-40B4-BE49-F238E27FC236}">
                <a16:creationId xmlns:a16="http://schemas.microsoft.com/office/drawing/2014/main" id="{F3912CDE-B9C7-4677-B9C1-5DD7734CD8D9}"/>
              </a:ext>
            </a:extLst>
          </p:cNvPr>
          <p:cNvCxnSpPr>
            <a:cxnSpLocks/>
          </p:cNvCxnSpPr>
          <p:nvPr/>
        </p:nvCxnSpPr>
        <p:spPr>
          <a:xfrm flipH="1">
            <a:off x="3861890" y="3333245"/>
            <a:ext cx="1317885" cy="769836"/>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4A23DF9F-E741-4741-AEBD-EEE52509B338}"/>
              </a:ext>
            </a:extLst>
          </p:cNvPr>
          <p:cNvCxnSpPr>
            <a:cxnSpLocks/>
          </p:cNvCxnSpPr>
          <p:nvPr/>
        </p:nvCxnSpPr>
        <p:spPr>
          <a:xfrm flipH="1">
            <a:off x="3893352" y="3460854"/>
            <a:ext cx="1349300" cy="757519"/>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43" name="Graphic 42" descr="Taxi">
            <a:extLst>
              <a:ext uri="{FF2B5EF4-FFF2-40B4-BE49-F238E27FC236}">
                <a16:creationId xmlns:a16="http://schemas.microsoft.com/office/drawing/2014/main" id="{EE80CAC4-8618-425D-AE5D-AE6827073F79}"/>
              </a:ext>
            </a:extLst>
          </p:cNvPr>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a:off x="5312627" y="3790567"/>
            <a:ext cx="290162" cy="290162"/>
          </a:xfrm>
          <a:prstGeom prst="rect">
            <a:avLst/>
          </a:prstGeom>
        </p:spPr>
      </p:pic>
    </p:spTree>
    <p:extLst>
      <p:ext uri="{BB962C8B-B14F-4D97-AF65-F5344CB8AC3E}">
        <p14:creationId xmlns:p14="http://schemas.microsoft.com/office/powerpoint/2010/main" val="3337744149"/>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16985-E1E4-452E-8252-98DF1FDDF5D7}"/>
              </a:ext>
            </a:extLst>
          </p:cNvPr>
          <p:cNvSpPr>
            <a:spLocks noGrp="1"/>
          </p:cNvSpPr>
          <p:nvPr>
            <p:ph type="title"/>
          </p:nvPr>
        </p:nvSpPr>
        <p:spPr>
          <a:xfrm>
            <a:off x="0" y="642938"/>
            <a:ext cx="6858000" cy="951012"/>
          </a:xfrm>
        </p:spPr>
        <p:txBody>
          <a:bodyPr>
            <a:normAutofit/>
          </a:bodyPr>
          <a:lstStyle/>
          <a:p>
            <a:pPr algn="ctr"/>
            <a:r>
              <a:rPr lang="en-US" sz="3713" b="1" dirty="0"/>
              <a:t>WHAT </a:t>
            </a:r>
            <a:r>
              <a:rPr lang="en-US" sz="3713" b="1"/>
              <a:t>CAN PLATFORM </a:t>
            </a:r>
            <a:r>
              <a:rPr lang="en-US" sz="3713" b="1" dirty="0"/>
              <a:t>DO?</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383F26D6-F54D-40BE-BCCD-4D74CFAD17F6}"/>
                  </a:ext>
                </a:extLst>
              </p:cNvPr>
              <p:cNvSpPr>
                <a:spLocks noGrp="1"/>
              </p:cNvSpPr>
              <p:nvPr>
                <p:ph idx="1"/>
              </p:nvPr>
            </p:nvSpPr>
            <p:spPr>
              <a:xfrm>
                <a:off x="0" y="1665657"/>
                <a:ext cx="6858000" cy="2834906"/>
              </a:xfrm>
            </p:spPr>
            <p:txBody>
              <a:bodyPr>
                <a:noAutofit/>
              </a:bodyPr>
              <a:lstStyle/>
              <a:p>
                <a:pPr marL="0" indent="0" algn="ctr">
                  <a:buNone/>
                </a:pPr>
                <a:r>
                  <a:rPr lang="en-US" sz="3375" dirty="0">
                    <a:solidFill>
                      <a:srgbClr val="FF0000"/>
                    </a:solidFill>
                  </a:rPr>
                  <a:t>Surge Price in Zone B in Period 1.</a:t>
                </a:r>
              </a:p>
              <a:p>
                <a:pPr marL="0" indent="0" algn="ctr">
                  <a:lnSpc>
                    <a:spcPct val="100000"/>
                  </a:lnSpc>
                  <a:buNone/>
                </a:pPr>
                <a14:m>
                  <m:oMath xmlns:m="http://schemas.openxmlformats.org/officeDocument/2006/math">
                    <m:r>
                      <a:rPr lang="en-US" sz="3038" i="1" dirty="0">
                        <a:latin typeface="Cambria Math" panose="02040503050406030204" pitchFamily="18" charset="0"/>
                      </a:rPr>
                      <m:t>⇒ </m:t>
                    </m:r>
                  </m:oMath>
                </a14:m>
                <a:r>
                  <a:rPr lang="en-US" sz="3038" dirty="0"/>
                  <a:t>Reduce customer demand in Zone B </a:t>
                </a:r>
              </a:p>
              <a:p>
                <a:pPr marL="0" indent="0" algn="ctr">
                  <a:lnSpc>
                    <a:spcPct val="100000"/>
                  </a:lnSpc>
                  <a:buNone/>
                </a:pPr>
                <a14:m>
                  <m:oMath xmlns:m="http://schemas.openxmlformats.org/officeDocument/2006/math">
                    <m:r>
                      <a:rPr lang="en-US" sz="3038" i="1" dirty="0">
                        <a:latin typeface="Cambria Math" panose="02040503050406030204" pitchFamily="18" charset="0"/>
                      </a:rPr>
                      <m:t>⇒</m:t>
                    </m:r>
                  </m:oMath>
                </a14:m>
                <a:r>
                  <a:rPr lang="en-US" sz="3038" dirty="0"/>
                  <a:t> Lower revenues</a:t>
                </a:r>
              </a:p>
              <a:p>
                <a:pPr marL="0" indent="0" algn="ctr">
                  <a:lnSpc>
                    <a:spcPct val="100000"/>
                  </a:lnSpc>
                  <a:buNone/>
                </a:pPr>
                <a14:m>
                  <m:oMath xmlns:m="http://schemas.openxmlformats.org/officeDocument/2006/math">
                    <m:r>
                      <a:rPr lang="en-US" sz="3038" i="1" dirty="0">
                        <a:latin typeface="Cambria Math" panose="02040503050406030204" pitchFamily="18" charset="0"/>
                      </a:rPr>
                      <m:t>⇒</m:t>
                    </m:r>
                  </m:oMath>
                </a14:m>
                <a:r>
                  <a:rPr lang="en-US" sz="3038" dirty="0"/>
                  <a:t> Staying in Zone B is less attractive.</a:t>
                </a:r>
              </a:p>
              <a:p>
                <a:pPr marL="0" indent="0">
                  <a:buNone/>
                </a:pPr>
                <a:endParaRPr lang="en-US" sz="1350" dirty="0"/>
              </a:p>
              <a:p>
                <a:pPr marL="0" indent="0">
                  <a:buNone/>
                </a:pPr>
                <a:endParaRPr lang="en-US" sz="1350" dirty="0"/>
              </a:p>
            </p:txBody>
          </p:sp>
        </mc:Choice>
        <mc:Fallback>
          <p:sp>
            <p:nvSpPr>
              <p:cNvPr id="3" name="Content Placeholder 2">
                <a:extLst>
                  <a:ext uri="{FF2B5EF4-FFF2-40B4-BE49-F238E27FC236}">
                    <a16:creationId xmlns:a16="http://schemas.microsoft.com/office/drawing/2014/main" id="{383F26D6-F54D-40BE-BCCD-4D74CFAD17F6}"/>
                  </a:ext>
                </a:extLst>
              </p:cNvPr>
              <p:cNvSpPr>
                <a:spLocks noGrp="1" noRot="1" noChangeAspect="1" noMove="1" noResize="1" noEditPoints="1" noAdjustHandles="1" noChangeArrowheads="1" noChangeShapeType="1" noTextEdit="1"/>
              </p:cNvSpPr>
              <p:nvPr>
                <p:ph idx="1"/>
              </p:nvPr>
            </p:nvSpPr>
            <p:spPr>
              <a:xfrm>
                <a:off x="0" y="1665657"/>
                <a:ext cx="6858000" cy="2834906"/>
              </a:xfrm>
              <a:blipFill>
                <a:blip r:embed="rId2"/>
                <a:stretch>
                  <a:fillRect t="-4731"/>
                </a:stretch>
              </a:blipFill>
            </p:spPr>
            <p:txBody>
              <a:bodyPr/>
              <a:lstStyle/>
              <a:p>
                <a:r>
                  <a:rPr lang="en-US">
                    <a:noFill/>
                  </a:rPr>
                  <a:t> </a:t>
                </a:r>
              </a:p>
            </p:txBody>
          </p:sp>
        </mc:Fallback>
      </mc:AlternateContent>
    </p:spTree>
    <p:extLst>
      <p:ext uri="{BB962C8B-B14F-4D97-AF65-F5344CB8AC3E}">
        <p14:creationId xmlns:p14="http://schemas.microsoft.com/office/powerpoint/2010/main" val="2917974896"/>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38141-610C-4E2B-BD4A-FEE0A6140FFF}"/>
              </a:ext>
            </a:extLst>
          </p:cNvPr>
          <p:cNvSpPr>
            <a:spLocks noGrp="1"/>
          </p:cNvSpPr>
          <p:nvPr>
            <p:ph type="title"/>
          </p:nvPr>
        </p:nvSpPr>
        <p:spPr>
          <a:xfrm>
            <a:off x="0" y="642938"/>
            <a:ext cx="6858000" cy="951012"/>
          </a:xfrm>
        </p:spPr>
        <p:txBody>
          <a:bodyPr>
            <a:normAutofit/>
          </a:bodyPr>
          <a:lstStyle/>
          <a:p>
            <a:pPr algn="ctr"/>
            <a:r>
              <a:rPr lang="en-US" sz="3713" b="1" dirty="0"/>
              <a:t>STRATEGIC SURGE PRICING</a:t>
            </a:r>
          </a:p>
        </p:txBody>
      </p:sp>
      <p:sp>
        <p:nvSpPr>
          <p:cNvPr id="3" name="Content Placeholder 2">
            <a:extLst>
              <a:ext uri="{FF2B5EF4-FFF2-40B4-BE49-F238E27FC236}">
                <a16:creationId xmlns:a16="http://schemas.microsoft.com/office/drawing/2014/main" id="{5DB9F6FE-0119-45A7-9A53-09BAF1E2284D}"/>
              </a:ext>
            </a:extLst>
          </p:cNvPr>
          <p:cNvSpPr>
            <a:spLocks noGrp="1"/>
          </p:cNvSpPr>
          <p:nvPr>
            <p:ph idx="1"/>
          </p:nvPr>
        </p:nvSpPr>
        <p:spPr>
          <a:xfrm>
            <a:off x="0" y="1593950"/>
            <a:ext cx="6858000" cy="2906613"/>
          </a:xfrm>
        </p:spPr>
        <p:txBody>
          <a:bodyPr>
            <a:normAutofit/>
          </a:bodyPr>
          <a:lstStyle/>
          <a:p>
            <a:pPr marL="0" indent="0" algn="just">
              <a:buNone/>
            </a:pPr>
            <a:r>
              <a:rPr lang="en-US" sz="2813" b="1" dirty="0"/>
              <a:t>Result</a:t>
            </a:r>
            <a:r>
              <a:rPr lang="en-US" sz="2813" dirty="0"/>
              <a:t>: Strategic surge pricing is profitable if demand surge is high and drivers cost to move is neither too low nor too high. </a:t>
            </a:r>
          </a:p>
          <a:p>
            <a:pPr marL="0" indent="0" algn="just">
              <a:buNone/>
            </a:pPr>
            <a:endParaRPr lang="en-US" sz="675" dirty="0"/>
          </a:p>
          <a:p>
            <a:pPr marL="0" indent="0" algn="just">
              <a:buNone/>
            </a:pPr>
            <a:r>
              <a:rPr lang="en-US" sz="2813" dirty="0"/>
              <a:t>Rationalizes findings of </a:t>
            </a:r>
            <a:r>
              <a:rPr lang="en-US" sz="2813" i="1" dirty="0" err="1"/>
              <a:t>Chen,Mislove</a:t>
            </a:r>
            <a:r>
              <a:rPr lang="en-US" sz="2813" i="1" dirty="0"/>
              <a:t> &amp; Wilson (2015)</a:t>
            </a:r>
            <a:r>
              <a:rPr lang="en-US" sz="2813" dirty="0"/>
              <a:t> that surge pricing forces drivers to leave.</a:t>
            </a:r>
          </a:p>
        </p:txBody>
      </p:sp>
    </p:spTree>
    <p:extLst>
      <p:ext uri="{BB962C8B-B14F-4D97-AF65-F5344CB8AC3E}">
        <p14:creationId xmlns:p14="http://schemas.microsoft.com/office/powerpoint/2010/main" val="415418385"/>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38141-610C-4E2B-BD4A-FEE0A6140FFF}"/>
              </a:ext>
            </a:extLst>
          </p:cNvPr>
          <p:cNvSpPr>
            <a:spLocks noGrp="1"/>
          </p:cNvSpPr>
          <p:nvPr>
            <p:ph type="title"/>
          </p:nvPr>
        </p:nvSpPr>
        <p:spPr>
          <a:xfrm>
            <a:off x="0" y="642938"/>
            <a:ext cx="6858000" cy="1028699"/>
          </a:xfrm>
        </p:spPr>
        <p:txBody>
          <a:bodyPr>
            <a:noAutofit/>
          </a:bodyPr>
          <a:lstStyle/>
          <a:p>
            <a:pPr algn="ctr"/>
            <a:r>
              <a:rPr lang="en-US" sz="3713" b="1" dirty="0"/>
              <a:t>STRATEGIC VS. CONVENTIONAL </a:t>
            </a:r>
            <a:br>
              <a:rPr lang="en-US" sz="3713" b="1" dirty="0"/>
            </a:br>
            <a:r>
              <a:rPr lang="en-US" sz="3713" b="1" dirty="0"/>
              <a:t>SURGE PRICING</a:t>
            </a:r>
          </a:p>
        </p:txBody>
      </p:sp>
      <p:sp>
        <p:nvSpPr>
          <p:cNvPr id="3" name="Content Placeholder 2">
            <a:extLst>
              <a:ext uri="{FF2B5EF4-FFF2-40B4-BE49-F238E27FC236}">
                <a16:creationId xmlns:a16="http://schemas.microsoft.com/office/drawing/2014/main" id="{5DB9F6FE-0119-45A7-9A53-09BAF1E2284D}"/>
              </a:ext>
            </a:extLst>
          </p:cNvPr>
          <p:cNvSpPr>
            <a:spLocks noGrp="1"/>
          </p:cNvSpPr>
          <p:nvPr>
            <p:ph idx="1"/>
          </p:nvPr>
        </p:nvSpPr>
        <p:spPr>
          <a:xfrm>
            <a:off x="0" y="1790750"/>
            <a:ext cx="6858000" cy="2709812"/>
          </a:xfrm>
        </p:spPr>
        <p:txBody>
          <a:bodyPr>
            <a:normAutofit lnSpcReduction="10000"/>
          </a:bodyPr>
          <a:lstStyle/>
          <a:p>
            <a:r>
              <a:rPr lang="en-US" sz="2813" dirty="0"/>
              <a:t>Surge price ahead of actual demand spike</a:t>
            </a:r>
          </a:p>
          <a:p>
            <a:pPr>
              <a:lnSpc>
                <a:spcPct val="100000"/>
              </a:lnSpc>
            </a:pPr>
            <a:r>
              <a:rPr lang="en-US" sz="2813" dirty="0"/>
              <a:t>In the zone where there is no demand spike</a:t>
            </a:r>
          </a:p>
          <a:p>
            <a:pPr>
              <a:lnSpc>
                <a:spcPct val="100000"/>
              </a:lnSpc>
            </a:pPr>
            <a:r>
              <a:rPr lang="en-US" sz="2813" dirty="0"/>
              <a:t>Forces workers to leave zone with surge price</a:t>
            </a:r>
          </a:p>
          <a:p>
            <a:pPr>
              <a:lnSpc>
                <a:spcPct val="100000"/>
              </a:lnSpc>
            </a:pPr>
            <a:r>
              <a:rPr lang="en-US" sz="2813" dirty="0"/>
              <a:t>Reduces platform profit in that zone but maximizes profit across zones</a:t>
            </a:r>
          </a:p>
        </p:txBody>
      </p:sp>
    </p:spTree>
    <p:extLst>
      <p:ext uri="{BB962C8B-B14F-4D97-AF65-F5344CB8AC3E}">
        <p14:creationId xmlns:p14="http://schemas.microsoft.com/office/powerpoint/2010/main" val="1729806208"/>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31C06-F01C-48BD-AD91-123568BA03F9}"/>
              </a:ext>
            </a:extLst>
          </p:cNvPr>
          <p:cNvSpPr>
            <a:spLocks noGrp="1"/>
          </p:cNvSpPr>
          <p:nvPr>
            <p:ph type="title"/>
          </p:nvPr>
        </p:nvSpPr>
        <p:spPr>
          <a:xfrm>
            <a:off x="0" y="642937"/>
            <a:ext cx="6858000" cy="1336192"/>
          </a:xfrm>
        </p:spPr>
        <p:txBody>
          <a:bodyPr>
            <a:normAutofit/>
          </a:bodyPr>
          <a:lstStyle/>
          <a:p>
            <a:pPr algn="ctr"/>
            <a:r>
              <a:rPr lang="en-US" sz="3713" b="1" dirty="0"/>
              <a:t>WHAT ABOUT </a:t>
            </a:r>
            <a:br>
              <a:rPr lang="en-US" sz="3713" b="1" dirty="0"/>
            </a:br>
            <a:r>
              <a:rPr lang="en-US" sz="3713" b="1" dirty="0"/>
              <a:t>PAYING WORKERS TO MOVE?</a:t>
            </a:r>
          </a:p>
        </p:txBody>
      </p:sp>
      <p:sp>
        <p:nvSpPr>
          <p:cNvPr id="3" name="Content Placeholder 2">
            <a:extLst>
              <a:ext uri="{FF2B5EF4-FFF2-40B4-BE49-F238E27FC236}">
                <a16:creationId xmlns:a16="http://schemas.microsoft.com/office/drawing/2014/main" id="{ECD8496A-E173-4B0E-B410-98E84DD64C03}"/>
              </a:ext>
            </a:extLst>
          </p:cNvPr>
          <p:cNvSpPr>
            <a:spLocks noGrp="1"/>
          </p:cNvSpPr>
          <p:nvPr>
            <p:ph idx="1"/>
          </p:nvPr>
        </p:nvSpPr>
        <p:spPr>
          <a:xfrm>
            <a:off x="0" y="1978672"/>
            <a:ext cx="6858000" cy="2437572"/>
          </a:xfrm>
        </p:spPr>
        <p:txBody>
          <a:bodyPr>
            <a:normAutofit/>
          </a:bodyPr>
          <a:lstStyle/>
          <a:p>
            <a:pPr marL="0" indent="0">
              <a:buNone/>
            </a:pPr>
            <a:r>
              <a:rPr lang="en-US" sz="3038" b="1" dirty="0"/>
              <a:t>Result</a:t>
            </a:r>
            <a:r>
              <a:rPr lang="en-US" sz="3038" dirty="0"/>
              <a:t>: Have to pay </a:t>
            </a:r>
            <a:r>
              <a:rPr lang="en-US" sz="3038" b="1" u="sng" dirty="0"/>
              <a:t>ALL</a:t>
            </a:r>
            <a:r>
              <a:rPr lang="en-US" sz="3038" dirty="0"/>
              <a:t> workers that move (not just additional workers) </a:t>
            </a:r>
          </a:p>
          <a:p>
            <a:pPr>
              <a:buFont typeface="Symbol" panose="05050102010706020507" pitchFamily="18" charset="2"/>
              <a:buChar char="Þ"/>
            </a:pPr>
            <a:r>
              <a:rPr lang="en-US" sz="3038" dirty="0"/>
              <a:t>Not profitable if rev sharing rate is high</a:t>
            </a:r>
            <a:endParaRPr lang="en-US" sz="3038" i="1" dirty="0">
              <a:latin typeface="Cambria Math" panose="02040503050406030204" pitchFamily="18" charset="0"/>
            </a:endParaRPr>
          </a:p>
          <a:p>
            <a:pPr>
              <a:buFont typeface="Symbol" panose="05050102010706020507" pitchFamily="18" charset="2"/>
              <a:buChar char="Þ"/>
            </a:pPr>
            <a:r>
              <a:rPr lang="en-US" sz="3038" dirty="0"/>
              <a:t>Strategic surge pricing is still optimal</a:t>
            </a:r>
          </a:p>
          <a:p>
            <a:pPr marL="0" indent="0">
              <a:buNone/>
            </a:pPr>
            <a:endParaRPr lang="en-US" sz="3038" dirty="0"/>
          </a:p>
        </p:txBody>
      </p:sp>
    </p:spTree>
    <p:extLst>
      <p:ext uri="{BB962C8B-B14F-4D97-AF65-F5344CB8AC3E}">
        <p14:creationId xmlns:p14="http://schemas.microsoft.com/office/powerpoint/2010/main" val="3910414097"/>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30975-1D78-410F-A421-2B8BAC77E102}"/>
              </a:ext>
            </a:extLst>
          </p:cNvPr>
          <p:cNvSpPr>
            <a:spLocks noGrp="1"/>
          </p:cNvSpPr>
          <p:nvPr>
            <p:ph type="title"/>
          </p:nvPr>
        </p:nvSpPr>
        <p:spPr>
          <a:xfrm>
            <a:off x="0" y="642937"/>
            <a:ext cx="6858000" cy="1196423"/>
          </a:xfrm>
        </p:spPr>
        <p:txBody>
          <a:bodyPr>
            <a:normAutofit/>
          </a:bodyPr>
          <a:lstStyle/>
          <a:p>
            <a:pPr algn="ctr"/>
            <a:r>
              <a:rPr lang="en-US" sz="3713" b="1" dirty="0"/>
              <a:t>WILL PLATFORM </a:t>
            </a:r>
            <a:br>
              <a:rPr lang="en-US" sz="3713" b="1" dirty="0"/>
            </a:br>
            <a:r>
              <a:rPr lang="en-US" sz="3713" b="1" dirty="0"/>
              <a:t>SHARE FORECASTS TRUTHFULLY?</a:t>
            </a:r>
          </a:p>
        </p:txBody>
      </p:sp>
      <p:sp>
        <p:nvSpPr>
          <p:cNvPr id="3" name="Content Placeholder 2">
            <a:extLst>
              <a:ext uri="{FF2B5EF4-FFF2-40B4-BE49-F238E27FC236}">
                <a16:creationId xmlns:a16="http://schemas.microsoft.com/office/drawing/2014/main" id="{6B891B92-B4D1-488E-A58F-E0D66B6CBF3D}"/>
              </a:ext>
            </a:extLst>
          </p:cNvPr>
          <p:cNvSpPr>
            <a:spLocks noGrp="1"/>
          </p:cNvSpPr>
          <p:nvPr>
            <p:ph idx="1"/>
          </p:nvPr>
        </p:nvSpPr>
        <p:spPr>
          <a:xfrm>
            <a:off x="0" y="1923222"/>
            <a:ext cx="6858000" cy="2577341"/>
          </a:xfrm>
        </p:spPr>
        <p:txBody>
          <a:bodyPr>
            <a:normAutofit/>
          </a:bodyPr>
          <a:lstStyle/>
          <a:p>
            <a:pPr marL="0" indent="0" algn="ctr">
              <a:buNone/>
            </a:pPr>
            <a:r>
              <a:rPr lang="en-US" sz="3038" dirty="0">
                <a:solidFill>
                  <a:srgbClr val="FF0000"/>
                </a:solidFill>
              </a:rPr>
              <a:t>Not always.</a:t>
            </a:r>
            <a:r>
              <a:rPr lang="en-US" sz="3038" dirty="0"/>
              <a:t> </a:t>
            </a:r>
          </a:p>
          <a:p>
            <a:pPr marL="0" indent="0" algn="ctr">
              <a:buNone/>
            </a:pPr>
            <a:r>
              <a:rPr lang="en-US" sz="2700" dirty="0"/>
              <a:t>May benefit from exaggerating need to move. </a:t>
            </a:r>
          </a:p>
          <a:p>
            <a:pPr marL="0" indent="0" algn="just">
              <a:buNone/>
            </a:pPr>
            <a:endParaRPr lang="en-US" sz="675" dirty="0"/>
          </a:p>
          <a:p>
            <a:pPr marL="0" indent="0" algn="just">
              <a:buNone/>
            </a:pPr>
            <a:r>
              <a:rPr lang="en-US" sz="3038" b="1" dirty="0"/>
              <a:t>Result</a:t>
            </a:r>
            <a:r>
              <a:rPr lang="en-US" sz="3038" dirty="0"/>
              <a:t>: Platform may use strategic surge pricing to make communication truthful. </a:t>
            </a:r>
          </a:p>
        </p:txBody>
      </p:sp>
    </p:spTree>
    <p:extLst>
      <p:ext uri="{BB962C8B-B14F-4D97-AF65-F5344CB8AC3E}">
        <p14:creationId xmlns:p14="http://schemas.microsoft.com/office/powerpoint/2010/main" val="3176270102"/>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8544" y="1030332"/>
            <a:ext cx="3185636" cy="323165"/>
          </a:xfrm>
          <a:prstGeom prst="rect">
            <a:avLst/>
          </a:prstGeom>
        </p:spPr>
        <p:txBody>
          <a:bodyPr vert="horz" wrap="square" lIns="0" tIns="0" rIns="0" bIns="0" rtlCol="0">
            <a:spAutoFit/>
          </a:bodyPr>
          <a:lstStyle/>
          <a:p>
            <a:pPr marL="9525"/>
            <a:r>
              <a:rPr sz="2100" spc="-4" dirty="0"/>
              <a:t>"City decides" (CD) regime</a:t>
            </a:r>
            <a:endParaRPr sz="2100"/>
          </a:p>
        </p:txBody>
      </p:sp>
      <p:sp>
        <p:nvSpPr>
          <p:cNvPr id="3" name="object 3"/>
          <p:cNvSpPr txBox="1"/>
          <p:nvPr/>
        </p:nvSpPr>
        <p:spPr>
          <a:xfrm>
            <a:off x="3105506" y="2070942"/>
            <a:ext cx="159068" cy="153888"/>
          </a:xfrm>
          <a:prstGeom prst="rect">
            <a:avLst/>
          </a:prstGeom>
        </p:spPr>
        <p:txBody>
          <a:bodyPr vert="horz" wrap="square" lIns="0" tIns="0" rIns="0" bIns="0" rtlCol="0">
            <a:spAutoFit/>
          </a:bodyPr>
          <a:lstStyle/>
          <a:p>
            <a:pPr marL="26670">
              <a:lnSpc>
                <a:spcPts val="1159"/>
              </a:lnSpc>
            </a:pPr>
            <a:r>
              <a:rPr sz="1050" dirty="0">
                <a:solidFill>
                  <a:srgbClr val="595959"/>
                </a:solidFill>
                <a:latin typeface="Arial"/>
                <a:cs typeface="Arial"/>
              </a:rPr>
              <a:t>■</a:t>
            </a:r>
            <a:endParaRPr sz="1050">
              <a:latin typeface="Arial"/>
              <a:cs typeface="Arial"/>
            </a:endParaRPr>
          </a:p>
        </p:txBody>
      </p:sp>
      <p:sp>
        <p:nvSpPr>
          <p:cNvPr id="4" name="object 4"/>
          <p:cNvSpPr txBox="1"/>
          <p:nvPr/>
        </p:nvSpPr>
        <p:spPr>
          <a:xfrm>
            <a:off x="3082144" y="2256680"/>
            <a:ext cx="159068" cy="153888"/>
          </a:xfrm>
          <a:prstGeom prst="rect">
            <a:avLst/>
          </a:prstGeom>
        </p:spPr>
        <p:txBody>
          <a:bodyPr vert="horz" wrap="square" lIns="0" tIns="0" rIns="0" bIns="0" rtlCol="0">
            <a:spAutoFit/>
          </a:bodyPr>
          <a:lstStyle/>
          <a:p>
            <a:pPr marL="50006">
              <a:lnSpc>
                <a:spcPts val="1159"/>
              </a:lnSpc>
            </a:pPr>
            <a:r>
              <a:rPr sz="1050" dirty="0">
                <a:solidFill>
                  <a:srgbClr val="595959"/>
                </a:solidFill>
                <a:latin typeface="Arial"/>
                <a:cs typeface="Arial"/>
              </a:rPr>
              <a:t>■</a:t>
            </a:r>
            <a:endParaRPr sz="1050">
              <a:latin typeface="Arial"/>
              <a:cs typeface="Arial"/>
            </a:endParaRPr>
          </a:p>
        </p:txBody>
      </p:sp>
      <p:sp>
        <p:nvSpPr>
          <p:cNvPr id="5" name="object 5"/>
          <p:cNvSpPr txBox="1"/>
          <p:nvPr/>
        </p:nvSpPr>
        <p:spPr>
          <a:xfrm>
            <a:off x="3105506" y="2992486"/>
            <a:ext cx="159068" cy="153888"/>
          </a:xfrm>
          <a:prstGeom prst="rect">
            <a:avLst/>
          </a:prstGeom>
        </p:spPr>
        <p:txBody>
          <a:bodyPr vert="horz" wrap="square" lIns="0" tIns="0" rIns="0" bIns="0" rtlCol="0">
            <a:spAutoFit/>
          </a:bodyPr>
          <a:lstStyle/>
          <a:p>
            <a:pPr marL="26670">
              <a:lnSpc>
                <a:spcPts val="1159"/>
              </a:lnSpc>
            </a:pPr>
            <a:r>
              <a:rPr sz="1050" dirty="0">
                <a:solidFill>
                  <a:srgbClr val="595959"/>
                </a:solidFill>
                <a:latin typeface="Arial"/>
                <a:cs typeface="Arial"/>
              </a:rPr>
              <a:t>■</a:t>
            </a:r>
            <a:endParaRPr sz="1050">
              <a:latin typeface="Arial"/>
              <a:cs typeface="Arial"/>
            </a:endParaRPr>
          </a:p>
        </p:txBody>
      </p:sp>
      <p:sp>
        <p:nvSpPr>
          <p:cNvPr id="6" name="object 6"/>
          <p:cNvSpPr txBox="1"/>
          <p:nvPr/>
        </p:nvSpPr>
        <p:spPr>
          <a:xfrm>
            <a:off x="3105506" y="3178223"/>
            <a:ext cx="159068" cy="153888"/>
          </a:xfrm>
          <a:prstGeom prst="rect">
            <a:avLst/>
          </a:prstGeom>
        </p:spPr>
        <p:txBody>
          <a:bodyPr vert="horz" wrap="square" lIns="0" tIns="0" rIns="0" bIns="0" rtlCol="0">
            <a:spAutoFit/>
          </a:bodyPr>
          <a:lstStyle/>
          <a:p>
            <a:pPr marL="26670">
              <a:lnSpc>
                <a:spcPts val="1159"/>
              </a:lnSpc>
            </a:pPr>
            <a:r>
              <a:rPr sz="1050" dirty="0">
                <a:solidFill>
                  <a:srgbClr val="595959"/>
                </a:solidFill>
                <a:latin typeface="Arial"/>
                <a:cs typeface="Arial"/>
              </a:rPr>
              <a:t>■</a:t>
            </a:r>
            <a:endParaRPr sz="1050">
              <a:latin typeface="Arial"/>
              <a:cs typeface="Arial"/>
            </a:endParaRPr>
          </a:p>
        </p:txBody>
      </p:sp>
      <p:sp>
        <p:nvSpPr>
          <p:cNvPr id="7" name="object 7"/>
          <p:cNvSpPr txBox="1"/>
          <p:nvPr/>
        </p:nvSpPr>
        <p:spPr>
          <a:xfrm>
            <a:off x="321918" y="1740175"/>
            <a:ext cx="4862513" cy="1925592"/>
          </a:xfrm>
          <a:prstGeom prst="rect">
            <a:avLst/>
          </a:prstGeom>
        </p:spPr>
        <p:txBody>
          <a:bodyPr vert="horz" wrap="square" lIns="0" tIns="0" rIns="0" bIns="0" rtlCol="0">
            <a:spAutoFit/>
          </a:bodyPr>
          <a:lstStyle/>
          <a:p>
            <a:pPr marL="318611" indent="-309086">
              <a:buChar char="●"/>
              <a:tabLst>
                <a:tab pos="318611" algn="l"/>
                <a:tab pos="319088" algn="l"/>
              </a:tabLst>
            </a:pPr>
            <a:r>
              <a:rPr spc="-4" dirty="0">
                <a:solidFill>
                  <a:srgbClr val="595959"/>
                </a:solidFill>
                <a:latin typeface="Arial"/>
                <a:cs typeface="Arial"/>
              </a:rPr>
              <a:t>The City decides on a home-sharing</a:t>
            </a:r>
            <a:r>
              <a:rPr spc="45" dirty="0">
                <a:solidFill>
                  <a:srgbClr val="595959"/>
                </a:solidFill>
                <a:latin typeface="Arial"/>
                <a:cs typeface="Arial"/>
              </a:rPr>
              <a:t> </a:t>
            </a:r>
            <a:r>
              <a:rPr spc="-4" dirty="0">
                <a:solidFill>
                  <a:srgbClr val="595959"/>
                </a:solidFill>
                <a:latin typeface="Arial"/>
                <a:cs typeface="Arial"/>
              </a:rPr>
              <a:t>quantity</a:t>
            </a:r>
            <a:endParaRPr>
              <a:latin typeface="Arial"/>
              <a:cs typeface="Arial"/>
            </a:endParaRPr>
          </a:p>
          <a:p>
            <a:pPr>
              <a:spcBef>
                <a:spcPts val="4"/>
              </a:spcBef>
              <a:buClr>
                <a:srgbClr val="595959"/>
              </a:buClr>
              <a:buFont typeface="Arial"/>
              <a:buChar char="●"/>
            </a:pPr>
            <a:endParaRPr sz="2813">
              <a:latin typeface="Times New Roman"/>
              <a:cs typeface="Times New Roman"/>
            </a:endParaRPr>
          </a:p>
          <a:p>
            <a:pPr marL="318611" indent="-309086">
              <a:buChar char="●"/>
              <a:tabLst>
                <a:tab pos="318611" algn="l"/>
                <a:tab pos="319088" algn="l"/>
              </a:tabLst>
            </a:pPr>
            <a:r>
              <a:rPr spc="-4" dirty="0">
                <a:solidFill>
                  <a:srgbClr val="595959"/>
                </a:solidFill>
                <a:latin typeface="Arial"/>
                <a:cs typeface="Arial"/>
              </a:rPr>
              <a:t>The City only cares about residents’</a:t>
            </a:r>
            <a:r>
              <a:rPr spc="49" dirty="0">
                <a:solidFill>
                  <a:srgbClr val="595959"/>
                </a:solidFill>
                <a:latin typeface="Arial"/>
                <a:cs typeface="Arial"/>
              </a:rPr>
              <a:t> </a:t>
            </a:r>
            <a:r>
              <a:rPr spc="-4" dirty="0">
                <a:solidFill>
                  <a:srgbClr val="595959"/>
                </a:solidFill>
                <a:latin typeface="Arial"/>
                <a:cs typeface="Arial"/>
              </a:rPr>
              <a:t>welfare</a:t>
            </a:r>
            <a:endParaRPr>
              <a:latin typeface="Arial"/>
              <a:cs typeface="Arial"/>
            </a:endParaRPr>
          </a:p>
          <a:p>
            <a:pPr marL="661511" lvl="1" indent="-274796">
              <a:spcBef>
                <a:spcPts val="330"/>
              </a:spcBef>
              <a:buChar char="○"/>
              <a:tabLst>
                <a:tab pos="661511" algn="l"/>
                <a:tab pos="661988" algn="l"/>
              </a:tabLst>
            </a:pPr>
            <a:r>
              <a:rPr sz="1350" spc="-4" dirty="0">
                <a:solidFill>
                  <a:srgbClr val="595959"/>
                </a:solidFill>
                <a:latin typeface="Arial"/>
                <a:cs typeface="Arial"/>
              </a:rPr>
              <a:t>behaves like a monopolist</a:t>
            </a:r>
            <a:endParaRPr sz="1350">
              <a:latin typeface="Arial"/>
              <a:cs typeface="Arial"/>
            </a:endParaRPr>
          </a:p>
          <a:p>
            <a:pPr lvl="1">
              <a:lnSpc>
                <a:spcPct val="100000"/>
              </a:lnSpc>
              <a:buClr>
                <a:srgbClr val="595959"/>
              </a:buClr>
              <a:buFont typeface="Arial"/>
              <a:buChar char="○"/>
            </a:pPr>
            <a:endParaRPr sz="1500">
              <a:latin typeface="Times New Roman"/>
              <a:cs typeface="Times New Roman"/>
            </a:endParaRPr>
          </a:p>
          <a:p>
            <a:pPr lvl="1">
              <a:spcBef>
                <a:spcPts val="38"/>
              </a:spcBef>
              <a:buClr>
                <a:srgbClr val="595959"/>
              </a:buClr>
              <a:buFont typeface="Arial"/>
              <a:buChar char="○"/>
            </a:pPr>
            <a:endParaRPr sz="1200">
              <a:latin typeface="Times New Roman"/>
              <a:cs typeface="Times New Roman"/>
            </a:endParaRPr>
          </a:p>
          <a:p>
            <a:pPr marL="318611" indent="-309086">
              <a:buChar char="●"/>
              <a:tabLst>
                <a:tab pos="318611" algn="l"/>
                <a:tab pos="319088" algn="l"/>
              </a:tabLst>
            </a:pPr>
            <a:r>
              <a:rPr spc="-4" dirty="0">
                <a:solidFill>
                  <a:srgbClr val="595959"/>
                </a:solidFill>
                <a:latin typeface="Arial"/>
                <a:cs typeface="Arial"/>
              </a:rPr>
              <a:t>There is </a:t>
            </a:r>
            <a:r>
              <a:rPr b="1" spc="-4" dirty="0">
                <a:solidFill>
                  <a:srgbClr val="595959"/>
                </a:solidFill>
                <a:latin typeface="Arial"/>
                <a:cs typeface="Arial"/>
              </a:rPr>
              <a:t>too little</a:t>
            </a:r>
            <a:r>
              <a:rPr b="1" spc="11" dirty="0">
                <a:solidFill>
                  <a:srgbClr val="595959"/>
                </a:solidFill>
                <a:latin typeface="Arial"/>
                <a:cs typeface="Arial"/>
              </a:rPr>
              <a:t> </a:t>
            </a:r>
            <a:r>
              <a:rPr spc="-4" dirty="0">
                <a:solidFill>
                  <a:srgbClr val="595959"/>
                </a:solidFill>
                <a:latin typeface="Arial"/>
                <a:cs typeface="Arial"/>
              </a:rPr>
              <a:t>hosting</a:t>
            </a:r>
            <a:endParaRPr>
              <a:latin typeface="Arial"/>
              <a:cs typeface="Arial"/>
            </a:endParaRPr>
          </a:p>
        </p:txBody>
      </p:sp>
      <p:sp>
        <p:nvSpPr>
          <p:cNvPr id="8" name="object 8"/>
          <p:cNvSpPr/>
          <p:nvPr/>
        </p:nvSpPr>
        <p:spPr>
          <a:xfrm>
            <a:off x="5861437" y="768563"/>
            <a:ext cx="845793" cy="845793"/>
          </a:xfrm>
          <a:prstGeom prst="rect">
            <a:avLst/>
          </a:prstGeom>
          <a:blipFill>
            <a:blip r:embed="rId2" cstate="print"/>
            <a:stretch>
              <a:fillRect/>
            </a:stretch>
          </a:blipFill>
        </p:spPr>
        <p:txBody>
          <a:bodyPr wrap="square" lIns="0" tIns="0" rIns="0" bIns="0" rtlCol="0"/>
          <a:lstStyle/>
          <a:p>
            <a:endParaRPr sz="1350"/>
          </a:p>
        </p:txBody>
      </p:sp>
      <p:sp>
        <p:nvSpPr>
          <p:cNvPr id="9" name="object 9"/>
          <p:cNvSpPr/>
          <p:nvPr/>
        </p:nvSpPr>
        <p:spPr>
          <a:xfrm>
            <a:off x="3105506" y="2116407"/>
            <a:ext cx="159068" cy="106204"/>
          </a:xfrm>
          <a:custGeom>
            <a:avLst/>
            <a:gdLst/>
            <a:ahLst/>
            <a:cxnLst/>
            <a:rect l="l" t="t" r="r" b="b"/>
            <a:pathLst>
              <a:path w="212089" h="141605">
                <a:moveTo>
                  <a:pt x="0" y="0"/>
                </a:moveTo>
                <a:lnTo>
                  <a:pt x="212099" y="0"/>
                </a:lnTo>
                <a:lnTo>
                  <a:pt x="212099" y="141599"/>
                </a:lnTo>
                <a:lnTo>
                  <a:pt x="0" y="141599"/>
                </a:lnTo>
                <a:lnTo>
                  <a:pt x="0" y="0"/>
                </a:lnTo>
                <a:close/>
              </a:path>
            </a:pathLst>
          </a:custGeom>
          <a:solidFill>
            <a:srgbClr val="FFFFFF"/>
          </a:solidFill>
        </p:spPr>
        <p:txBody>
          <a:bodyPr wrap="square" lIns="0" tIns="0" rIns="0" bIns="0" rtlCol="0"/>
          <a:lstStyle/>
          <a:p>
            <a:endParaRPr sz="1350"/>
          </a:p>
        </p:txBody>
      </p:sp>
      <p:sp>
        <p:nvSpPr>
          <p:cNvPr id="10" name="object 10"/>
          <p:cNvSpPr/>
          <p:nvPr/>
        </p:nvSpPr>
        <p:spPr>
          <a:xfrm>
            <a:off x="3082144" y="2290819"/>
            <a:ext cx="159068" cy="106204"/>
          </a:xfrm>
          <a:custGeom>
            <a:avLst/>
            <a:gdLst/>
            <a:ahLst/>
            <a:cxnLst/>
            <a:rect l="l" t="t" r="r" b="b"/>
            <a:pathLst>
              <a:path w="212089" h="141605">
                <a:moveTo>
                  <a:pt x="0" y="0"/>
                </a:moveTo>
                <a:lnTo>
                  <a:pt x="212099" y="0"/>
                </a:lnTo>
                <a:lnTo>
                  <a:pt x="212099" y="141599"/>
                </a:lnTo>
                <a:lnTo>
                  <a:pt x="0" y="141599"/>
                </a:lnTo>
                <a:lnTo>
                  <a:pt x="0" y="0"/>
                </a:lnTo>
                <a:close/>
              </a:path>
            </a:pathLst>
          </a:custGeom>
          <a:solidFill>
            <a:srgbClr val="FFFFFF"/>
          </a:solidFill>
        </p:spPr>
        <p:txBody>
          <a:bodyPr wrap="square" lIns="0" tIns="0" rIns="0" bIns="0" rtlCol="0"/>
          <a:lstStyle/>
          <a:p>
            <a:endParaRPr sz="1350"/>
          </a:p>
        </p:txBody>
      </p:sp>
      <p:sp>
        <p:nvSpPr>
          <p:cNvPr id="11" name="object 11"/>
          <p:cNvSpPr/>
          <p:nvPr/>
        </p:nvSpPr>
        <p:spPr>
          <a:xfrm>
            <a:off x="3105506" y="3040464"/>
            <a:ext cx="159068" cy="106204"/>
          </a:xfrm>
          <a:custGeom>
            <a:avLst/>
            <a:gdLst/>
            <a:ahLst/>
            <a:cxnLst/>
            <a:rect l="l" t="t" r="r" b="b"/>
            <a:pathLst>
              <a:path w="212089" h="141604">
                <a:moveTo>
                  <a:pt x="0" y="0"/>
                </a:moveTo>
                <a:lnTo>
                  <a:pt x="212099" y="0"/>
                </a:lnTo>
                <a:lnTo>
                  <a:pt x="212099" y="141599"/>
                </a:lnTo>
                <a:lnTo>
                  <a:pt x="0" y="141599"/>
                </a:lnTo>
                <a:lnTo>
                  <a:pt x="0" y="0"/>
                </a:lnTo>
                <a:close/>
              </a:path>
            </a:pathLst>
          </a:custGeom>
          <a:solidFill>
            <a:srgbClr val="FFFFFF"/>
          </a:solidFill>
        </p:spPr>
        <p:txBody>
          <a:bodyPr wrap="square" lIns="0" tIns="0" rIns="0" bIns="0" rtlCol="0"/>
          <a:lstStyle/>
          <a:p>
            <a:endParaRPr sz="1350"/>
          </a:p>
        </p:txBody>
      </p:sp>
      <p:sp>
        <p:nvSpPr>
          <p:cNvPr id="12" name="object 12"/>
          <p:cNvSpPr/>
          <p:nvPr/>
        </p:nvSpPr>
        <p:spPr>
          <a:xfrm>
            <a:off x="3105506" y="3217988"/>
            <a:ext cx="159068" cy="106204"/>
          </a:xfrm>
          <a:custGeom>
            <a:avLst/>
            <a:gdLst/>
            <a:ahLst/>
            <a:cxnLst/>
            <a:rect l="l" t="t" r="r" b="b"/>
            <a:pathLst>
              <a:path w="212089" h="141604">
                <a:moveTo>
                  <a:pt x="0" y="0"/>
                </a:moveTo>
                <a:lnTo>
                  <a:pt x="212099" y="0"/>
                </a:lnTo>
                <a:lnTo>
                  <a:pt x="212099" y="141599"/>
                </a:lnTo>
                <a:lnTo>
                  <a:pt x="0" y="141599"/>
                </a:lnTo>
                <a:lnTo>
                  <a:pt x="0" y="0"/>
                </a:lnTo>
                <a:close/>
              </a:path>
            </a:pathLst>
          </a:custGeom>
          <a:solidFill>
            <a:srgbClr val="FFFFFF"/>
          </a:solidFill>
        </p:spPr>
        <p:txBody>
          <a:bodyPr wrap="square" lIns="0" tIns="0" rIns="0" bIns="0" rtlCol="0"/>
          <a:lstStyle/>
          <a:p>
            <a:endParaRPr sz="1350"/>
          </a:p>
        </p:txBody>
      </p:sp>
      <p:sp>
        <p:nvSpPr>
          <p:cNvPr id="13" name="object 13"/>
          <p:cNvSpPr txBox="1">
            <a:spLocks noGrp="1"/>
          </p:cNvSpPr>
          <p:nvPr>
            <p:ph type="sldNum" sz="quarter" idx="7"/>
          </p:nvPr>
        </p:nvSpPr>
        <p:spPr>
          <a:xfrm>
            <a:off x="4932465" y="4226488"/>
            <a:ext cx="108227" cy="231313"/>
          </a:xfrm>
          <a:prstGeom prst="rect">
            <a:avLst/>
          </a:prstGeom>
        </p:spPr>
        <p:txBody>
          <a:bodyPr vert="horz" wrap="square" lIns="0" tIns="476" rIns="0" bIns="0" rtlCol="0">
            <a:spAutoFit/>
          </a:bodyPr>
          <a:lstStyle/>
          <a:p>
            <a:pPr marL="19050">
              <a:spcBef>
                <a:spcPts val="4"/>
              </a:spcBef>
            </a:pPr>
            <a:fld id="{81D60167-4931-47E6-BA6A-407CBD079E47}" type="slidenum">
              <a:rPr spc="-4" dirty="0"/>
              <a:pPr marL="19050">
                <a:spcBef>
                  <a:spcPts val="4"/>
                </a:spcBef>
              </a:pPr>
              <a:t>14</a:t>
            </a:fld>
            <a:endParaRPr spc="-4" dirty="0"/>
          </a:p>
        </p:txBody>
      </p:sp>
    </p:spTree>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64A06-B7D1-46ED-AEE3-F15A1D9CCA65}"/>
              </a:ext>
            </a:extLst>
          </p:cNvPr>
          <p:cNvSpPr>
            <a:spLocks noGrp="1"/>
          </p:cNvSpPr>
          <p:nvPr>
            <p:ph type="title"/>
          </p:nvPr>
        </p:nvSpPr>
        <p:spPr>
          <a:xfrm>
            <a:off x="0" y="642938"/>
            <a:ext cx="6858000" cy="1129333"/>
          </a:xfrm>
        </p:spPr>
        <p:txBody>
          <a:bodyPr>
            <a:noAutofit/>
          </a:bodyPr>
          <a:lstStyle/>
          <a:p>
            <a:pPr algn="ctr"/>
            <a:r>
              <a:rPr lang="en-US" sz="3713" b="1" dirty="0"/>
              <a:t>MANAGERIAL IMPLICATIONS</a:t>
            </a:r>
          </a:p>
        </p:txBody>
      </p:sp>
      <p:sp>
        <p:nvSpPr>
          <p:cNvPr id="3" name="Content Placeholder 2">
            <a:extLst>
              <a:ext uri="{FF2B5EF4-FFF2-40B4-BE49-F238E27FC236}">
                <a16:creationId xmlns:a16="http://schemas.microsoft.com/office/drawing/2014/main" id="{2DF238D5-7B6A-4928-91C5-0548A7B3FFE0}"/>
              </a:ext>
            </a:extLst>
          </p:cNvPr>
          <p:cNvSpPr>
            <a:spLocks noGrp="1"/>
          </p:cNvSpPr>
          <p:nvPr>
            <p:ph idx="1"/>
          </p:nvPr>
        </p:nvSpPr>
        <p:spPr>
          <a:xfrm>
            <a:off x="0" y="1772271"/>
            <a:ext cx="6858000" cy="2728291"/>
          </a:xfrm>
        </p:spPr>
        <p:txBody>
          <a:bodyPr>
            <a:normAutofit/>
          </a:bodyPr>
          <a:lstStyle/>
          <a:p>
            <a:pPr marL="0" indent="0" algn="just">
              <a:buNone/>
            </a:pPr>
            <a:r>
              <a:rPr lang="en-US" sz="2475" dirty="0"/>
              <a:t>Simply informing workers is not sufficient to ensure that they will be available where needed. </a:t>
            </a:r>
          </a:p>
          <a:p>
            <a:pPr marL="0" indent="0" algn="just">
              <a:buNone/>
            </a:pPr>
            <a:endParaRPr lang="en-US" sz="591" dirty="0"/>
          </a:p>
          <a:p>
            <a:pPr marL="0" indent="0" algn="just">
              <a:buNone/>
            </a:pPr>
            <a:r>
              <a:rPr lang="en-US" sz="2475" dirty="0">
                <a:solidFill>
                  <a:srgbClr val="FF0000"/>
                </a:solidFill>
              </a:rPr>
              <a:t>Scope of surge pricing is more than what ECON 101 tells us.</a:t>
            </a:r>
            <a:endParaRPr lang="en-US" sz="2475" dirty="0"/>
          </a:p>
          <a:p>
            <a:pPr marL="0" indent="0" algn="just">
              <a:buNone/>
            </a:pPr>
            <a:endParaRPr lang="en-US" sz="450" dirty="0"/>
          </a:p>
          <a:p>
            <a:pPr marL="0" indent="0" algn="just">
              <a:buNone/>
            </a:pPr>
            <a:r>
              <a:rPr lang="en-US" sz="2306" dirty="0"/>
              <a:t>Paper available on </a:t>
            </a:r>
            <a:r>
              <a:rPr lang="en-US" sz="2306" dirty="0">
                <a:hlinkClick r:id="rId2"/>
              </a:rPr>
              <a:t>SSRN</a:t>
            </a:r>
            <a:r>
              <a:rPr lang="en-US" sz="2306" dirty="0"/>
              <a:t>. Updated version coming soon!</a:t>
            </a:r>
          </a:p>
        </p:txBody>
      </p:sp>
    </p:spTree>
    <p:extLst>
      <p:ext uri="{BB962C8B-B14F-4D97-AF65-F5344CB8AC3E}">
        <p14:creationId xmlns:p14="http://schemas.microsoft.com/office/powerpoint/2010/main" val="1265373873"/>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12444" y="551114"/>
            <a:ext cx="6033111" cy="1842043"/>
          </a:xfrm>
          <a:prstGeom prst="rect">
            <a:avLst/>
          </a:prstGeom>
        </p:spPr>
        <p:txBody>
          <a:bodyPr vert="horz" lIns="68580" tIns="34290" rIns="68580" bIns="34290" rtlCol="0" anchor="ctr">
            <a:noAutofit/>
          </a:bodyPr>
          <a:lstStyle>
            <a:lvl1pPr algn="l" defTabSz="457200" rtl="0" eaLnBrk="1" latinLnBrk="0" hangingPunct="1">
              <a:spcBef>
                <a:spcPct val="0"/>
              </a:spcBef>
              <a:buNone/>
              <a:defRPr sz="4400" kern="1200">
                <a:solidFill>
                  <a:schemeClr val="bg1"/>
                </a:solidFill>
                <a:latin typeface="Arial"/>
                <a:ea typeface="+mj-ea"/>
                <a:cs typeface="Arial"/>
              </a:defRPr>
            </a:lvl1pPr>
          </a:lstStyle>
          <a:p>
            <a:pPr algn="ctr" defTabSz="342900"/>
            <a:r>
              <a:rPr lang="en-US" sz="2100" b="1" dirty="0">
                <a:solidFill>
                  <a:prstClr val="black"/>
                </a:solidFill>
              </a:rPr>
              <a:t>Winning by Learning?</a:t>
            </a:r>
          </a:p>
          <a:p>
            <a:pPr algn="ctr" defTabSz="342900"/>
            <a:r>
              <a:rPr lang="en-US" sz="2100" b="1" dirty="0">
                <a:solidFill>
                  <a:prstClr val="black"/>
                </a:solidFill>
              </a:rPr>
              <a:t>An Exploratory Study of Knowledge Sharing and Usage on Crowdsourcing </a:t>
            </a:r>
            <a:r>
              <a:rPr lang="en-US" sz="2100" b="1" dirty="0">
                <a:solidFill>
                  <a:prstClr val="black"/>
                </a:solidFill>
              </a:rPr>
              <a:t>Platforms</a:t>
            </a:r>
            <a:endParaRPr lang="en-US" sz="2100" b="1" dirty="0">
              <a:solidFill>
                <a:prstClr val="black"/>
              </a:solidFill>
            </a:endParaRPr>
          </a:p>
        </p:txBody>
      </p:sp>
      <p:sp>
        <p:nvSpPr>
          <p:cNvPr id="5" name="Title 1"/>
          <p:cNvSpPr txBox="1">
            <a:spLocks/>
          </p:cNvSpPr>
          <p:nvPr/>
        </p:nvSpPr>
        <p:spPr>
          <a:xfrm>
            <a:off x="1309172" y="2659577"/>
            <a:ext cx="4480198" cy="910279"/>
          </a:xfrm>
          <a:prstGeom prst="rect">
            <a:avLst/>
          </a:prstGeom>
        </p:spPr>
        <p:txBody>
          <a:bodyPr vert="horz" lIns="68580" tIns="34290" rIns="68580" bIns="34290" rtlCol="0" anchor="ctr">
            <a:normAutofit/>
          </a:bodyPr>
          <a:lstStyle>
            <a:lvl1pPr algn="l" defTabSz="457200" rtl="0" eaLnBrk="1" latinLnBrk="0" hangingPunct="1">
              <a:spcBef>
                <a:spcPct val="0"/>
              </a:spcBef>
              <a:buNone/>
              <a:defRPr sz="4400" kern="1200">
                <a:solidFill>
                  <a:schemeClr val="bg1"/>
                </a:solidFill>
                <a:latin typeface="Arial"/>
                <a:ea typeface="+mj-ea"/>
                <a:cs typeface="Arial"/>
              </a:defRPr>
            </a:lvl1pPr>
          </a:lstStyle>
          <a:p>
            <a:pPr defTabSz="342900"/>
            <a:r>
              <a:rPr lang="en-US" altLang="zh-CN" sz="1500" b="1" dirty="0">
                <a:solidFill>
                  <a:prstClr val="black"/>
                </a:solidFill>
                <a:ea typeface="宋体" panose="02010600030101010101" pitchFamily="2" charset="-122"/>
              </a:rPr>
              <a:t>Yuan Jin, </a:t>
            </a:r>
            <a:r>
              <a:rPr lang="en-US" altLang="zh-CN" sz="1500" b="1" dirty="0" err="1">
                <a:solidFill>
                  <a:prstClr val="black"/>
                </a:solidFill>
                <a:ea typeface="宋体" panose="02010600030101010101" pitchFamily="2" charset="-122"/>
              </a:rPr>
              <a:t>Sulin</a:t>
            </a:r>
            <a:r>
              <a:rPr lang="en-US" altLang="zh-CN" sz="1500" b="1" dirty="0">
                <a:solidFill>
                  <a:prstClr val="black"/>
                </a:solidFill>
                <a:ea typeface="宋体" panose="02010600030101010101" pitchFamily="2" charset="-122"/>
              </a:rPr>
              <a:t> Ba, Brian Lee, Jan </a:t>
            </a:r>
            <a:r>
              <a:rPr lang="en-US" altLang="zh-CN" sz="1500" b="1" dirty="0" err="1">
                <a:solidFill>
                  <a:prstClr val="black"/>
                </a:solidFill>
                <a:ea typeface="宋体" panose="02010600030101010101" pitchFamily="2" charset="-122"/>
              </a:rPr>
              <a:t>Stallaert</a:t>
            </a:r>
            <a:endParaRPr lang="en-US" altLang="zh-CN" sz="1500" b="1" dirty="0">
              <a:solidFill>
                <a:prstClr val="black"/>
              </a:solidFill>
              <a:ea typeface="宋体" panose="02010600030101010101" pitchFamily="2" charset="-122"/>
            </a:endParaRPr>
          </a:p>
        </p:txBody>
      </p:sp>
      <p:sp>
        <p:nvSpPr>
          <p:cNvPr id="6" name="Title 1"/>
          <p:cNvSpPr txBox="1">
            <a:spLocks/>
          </p:cNvSpPr>
          <p:nvPr/>
        </p:nvSpPr>
        <p:spPr>
          <a:xfrm>
            <a:off x="342900" y="3384118"/>
            <a:ext cx="6412742" cy="857250"/>
          </a:xfrm>
          <a:prstGeom prst="rect">
            <a:avLst/>
          </a:prstGeom>
        </p:spPr>
        <p:txBody>
          <a:bodyPr vert="horz" lIns="68580" tIns="34290" rIns="68580" bIns="34290" rtlCol="0" anchor="ctr">
            <a:noAutofit/>
          </a:bodyPr>
          <a:lstStyle>
            <a:lvl1pPr algn="l" defTabSz="457200" rtl="0" eaLnBrk="1" latinLnBrk="0" hangingPunct="1">
              <a:spcBef>
                <a:spcPct val="0"/>
              </a:spcBef>
              <a:buNone/>
              <a:defRPr sz="4400" kern="1200">
                <a:solidFill>
                  <a:schemeClr val="bg1"/>
                </a:solidFill>
                <a:latin typeface="Arial"/>
                <a:ea typeface="+mj-ea"/>
                <a:cs typeface="Arial"/>
              </a:defRPr>
            </a:lvl1pPr>
          </a:lstStyle>
          <a:p>
            <a:pPr defTabSz="342900"/>
            <a:endParaRPr lang="en-US" sz="2100" dirty="0">
              <a:solidFill>
                <a:prstClr val="black"/>
              </a:solidFill>
            </a:endParaRPr>
          </a:p>
        </p:txBody>
      </p:sp>
      <p:sp>
        <p:nvSpPr>
          <p:cNvPr id="7" name="Title 1"/>
          <p:cNvSpPr txBox="1">
            <a:spLocks/>
          </p:cNvSpPr>
          <p:nvPr/>
        </p:nvSpPr>
        <p:spPr>
          <a:xfrm>
            <a:off x="342900" y="4347426"/>
            <a:ext cx="6172200" cy="857250"/>
          </a:xfrm>
          <a:prstGeom prst="rect">
            <a:avLst/>
          </a:prstGeom>
        </p:spPr>
        <p:txBody>
          <a:bodyPr vert="horz" lIns="68580" tIns="34290" rIns="68580" bIns="34290" rtlCol="0" anchor="ctr">
            <a:normAutofit/>
          </a:bodyPr>
          <a:lstStyle>
            <a:lvl1pPr algn="l" defTabSz="457200" rtl="0" eaLnBrk="1" latinLnBrk="0" hangingPunct="1">
              <a:spcBef>
                <a:spcPct val="0"/>
              </a:spcBef>
              <a:buNone/>
              <a:defRPr sz="4400" kern="1200">
                <a:solidFill>
                  <a:schemeClr val="bg1"/>
                </a:solidFill>
                <a:latin typeface="Arial"/>
                <a:ea typeface="+mj-ea"/>
                <a:cs typeface="Arial"/>
              </a:defRPr>
            </a:lvl1pPr>
          </a:lstStyle>
          <a:p>
            <a:pPr defTabSz="342900"/>
            <a:endParaRPr lang="en-US" sz="1050" dirty="0">
              <a:solidFill>
                <a:prstClr val="white">
                  <a:lumMod val="75000"/>
                </a:prstClr>
              </a:solidFill>
            </a:endParaRPr>
          </a:p>
        </p:txBody>
      </p:sp>
      <p:sp>
        <p:nvSpPr>
          <p:cNvPr id="2" name="Rectangle 1"/>
          <p:cNvSpPr/>
          <p:nvPr/>
        </p:nvSpPr>
        <p:spPr>
          <a:xfrm>
            <a:off x="978274" y="3569855"/>
            <a:ext cx="4901453" cy="784830"/>
          </a:xfrm>
          <a:prstGeom prst="rect">
            <a:avLst/>
          </a:prstGeom>
        </p:spPr>
        <p:txBody>
          <a:bodyPr wrap="square">
            <a:spAutoFit/>
          </a:bodyPr>
          <a:lstStyle/>
          <a:p>
            <a:pPr algn="ctr" defTabSz="685800"/>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Department of Operations and Information Management School of Business</a:t>
            </a:r>
          </a:p>
          <a:p>
            <a:pPr algn="ctr" defTabSz="685800"/>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University of Connecticut</a:t>
            </a:r>
            <a:endParaRPr lang="zh-CN" altLang="en-US" sz="1500" dirty="0">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2083264948"/>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Crowdsourcing</a:t>
            </a:r>
            <a:endParaRPr lang="en-US" dirty="0"/>
          </a:p>
        </p:txBody>
      </p:sp>
      <p:sp>
        <p:nvSpPr>
          <p:cNvPr id="3" name="Content Placeholder 2"/>
          <p:cNvSpPr>
            <a:spLocks noGrp="1"/>
          </p:cNvSpPr>
          <p:nvPr>
            <p:ph idx="1"/>
          </p:nvPr>
        </p:nvSpPr>
        <p:spPr/>
        <p:txBody>
          <a:bodyPr/>
          <a:lstStyle/>
          <a:p>
            <a:r>
              <a:rPr lang="en-US" sz="1500" b="1" dirty="0"/>
              <a:t>Crowdsourcing: </a:t>
            </a:r>
            <a:r>
              <a:rPr lang="en-US" sz="1500" dirty="0"/>
              <a:t>the </a:t>
            </a:r>
            <a:r>
              <a:rPr lang="en-US" sz="1500" dirty="0"/>
              <a:t>act of a company or institution taking a function once performed by employees and outsourcing it to a network of people in the form of an open call (Howe and Robinson 2006)</a:t>
            </a:r>
          </a:p>
          <a:p>
            <a:endParaRPr lang="en-US" dirty="0" smtClean="0"/>
          </a:p>
          <a:p>
            <a:r>
              <a:rPr lang="en-US" altLang="zh-CN" sz="1500" b="1" dirty="0"/>
              <a:t>Crowdsourcing platforms </a:t>
            </a:r>
          </a:p>
          <a:p>
            <a:endParaRPr lang="en-US" altLang="zh-CN" b="1" dirty="0"/>
          </a:p>
          <a:p>
            <a:endParaRPr lang="en-US" dirty="0">
              <a:latin typeface="Arial"/>
              <a:cs typeface="Aria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779" y="3204736"/>
            <a:ext cx="1327129" cy="512574"/>
          </a:xfrm>
          <a:prstGeom prst="rect">
            <a:avLst/>
          </a:prstGeom>
        </p:spPr>
      </p:pic>
      <p:pic>
        <p:nvPicPr>
          <p:cNvPr id="5" name="Picture 4"/>
          <p:cNvPicPr>
            <a:picLocks noChangeAspect="1"/>
          </p:cNvPicPr>
          <p:nvPr/>
        </p:nvPicPr>
        <p:blipFill>
          <a:blip r:embed="rId4"/>
          <a:stretch>
            <a:fillRect/>
          </a:stretch>
        </p:blipFill>
        <p:spPr>
          <a:xfrm>
            <a:off x="2342875" y="3174402"/>
            <a:ext cx="1296899" cy="1296899"/>
          </a:xfrm>
          <a:prstGeom prst="rect">
            <a:avLst/>
          </a:prstGeom>
        </p:spPr>
      </p:pic>
      <p:pic>
        <p:nvPicPr>
          <p:cNvPr id="6" name="Picture 5"/>
          <p:cNvPicPr>
            <a:picLocks noChangeAspect="1"/>
          </p:cNvPicPr>
          <p:nvPr/>
        </p:nvPicPr>
        <p:blipFill>
          <a:blip r:embed="rId5"/>
          <a:stretch>
            <a:fillRect/>
          </a:stretch>
        </p:blipFill>
        <p:spPr>
          <a:xfrm>
            <a:off x="674469" y="4261470"/>
            <a:ext cx="1536438" cy="513609"/>
          </a:xfrm>
          <a:prstGeom prst="rect">
            <a:avLst/>
          </a:prstGeom>
        </p:spPr>
      </p:pic>
      <p:pic>
        <p:nvPicPr>
          <p:cNvPr id="7" name="Picture 6"/>
          <p:cNvPicPr>
            <a:picLocks noChangeAspect="1"/>
          </p:cNvPicPr>
          <p:nvPr/>
        </p:nvPicPr>
        <p:blipFill>
          <a:blip r:embed="rId6"/>
          <a:stretch>
            <a:fillRect/>
          </a:stretch>
        </p:blipFill>
        <p:spPr>
          <a:xfrm>
            <a:off x="3973204" y="3333315"/>
            <a:ext cx="2393477" cy="544516"/>
          </a:xfrm>
          <a:prstGeom prst="rect">
            <a:avLst/>
          </a:prstGeom>
        </p:spPr>
      </p:pic>
      <p:pic>
        <p:nvPicPr>
          <p:cNvPr id="8" name="Picture 7"/>
          <p:cNvPicPr>
            <a:picLocks noChangeAspect="1"/>
          </p:cNvPicPr>
          <p:nvPr/>
        </p:nvPicPr>
        <p:blipFill>
          <a:blip r:embed="rId7"/>
          <a:stretch>
            <a:fillRect/>
          </a:stretch>
        </p:blipFill>
        <p:spPr>
          <a:xfrm>
            <a:off x="2991325" y="4451422"/>
            <a:ext cx="2089294" cy="510716"/>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13495" y="4075485"/>
            <a:ext cx="2260745" cy="339112"/>
          </a:xfrm>
          <a:prstGeom prst="rect">
            <a:avLst/>
          </a:prstGeom>
        </p:spPr>
      </p:pic>
    </p:spTree>
    <p:extLst>
      <p:ext uri="{BB962C8B-B14F-4D97-AF65-F5344CB8AC3E}">
        <p14:creationId xmlns:p14="http://schemas.microsoft.com/office/powerpoint/2010/main" val="2022183780"/>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Crowdsourcing Contests</a:t>
            </a:r>
            <a:endParaRPr lang="zh-CN" alt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992" y="2320861"/>
            <a:ext cx="1395662" cy="139566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2184" y="2374056"/>
            <a:ext cx="780614" cy="1578340"/>
          </a:xfrm>
          <a:prstGeom prst="rect">
            <a:avLst/>
          </a:prstGeom>
        </p:spPr>
      </p:pic>
      <p:sp>
        <p:nvSpPr>
          <p:cNvPr id="7" name="TextBox 6"/>
          <p:cNvSpPr txBox="1"/>
          <p:nvPr/>
        </p:nvSpPr>
        <p:spPr>
          <a:xfrm>
            <a:off x="587002" y="1791357"/>
            <a:ext cx="1765679" cy="553998"/>
          </a:xfrm>
          <a:prstGeom prst="rect">
            <a:avLst/>
          </a:prstGeom>
          <a:noFill/>
        </p:spPr>
        <p:txBody>
          <a:bodyPr wrap="square" rtlCol="0">
            <a:spAutoFit/>
          </a:bodyPr>
          <a:lstStyle/>
          <a:p>
            <a:pPr algn="ctr" defTabSz="685800"/>
            <a:r>
              <a:rPr lang="en-US" altLang="zh-CN" sz="1500" b="1" dirty="0">
                <a:solidFill>
                  <a:prstClr val="black"/>
                </a:solidFill>
                <a:latin typeface="Calibri"/>
                <a:ea typeface="宋体" panose="02010600030101010101" pitchFamily="2" charset="-122"/>
              </a:rPr>
              <a:t>Contestants</a:t>
            </a:r>
            <a:r>
              <a:rPr lang="en-US" altLang="zh-CN" sz="1500" dirty="0">
                <a:solidFill>
                  <a:prstClr val="black"/>
                </a:solidFill>
                <a:latin typeface="Calibri"/>
                <a:ea typeface="宋体" panose="02010600030101010101" pitchFamily="2" charset="-122"/>
              </a:rPr>
              <a:t> </a:t>
            </a:r>
          </a:p>
          <a:p>
            <a:pPr algn="ctr" defTabSz="685800"/>
            <a:r>
              <a:rPr lang="en-US" altLang="zh-CN" sz="1500" dirty="0">
                <a:solidFill>
                  <a:prstClr val="black"/>
                </a:solidFill>
                <a:latin typeface="Calibri"/>
                <a:ea typeface="宋体" panose="02010600030101010101" pitchFamily="2" charset="-122"/>
              </a:rPr>
              <a:t>provide solutions</a:t>
            </a:r>
            <a:endParaRPr lang="zh-CN" altLang="en-US" sz="1500" dirty="0">
              <a:solidFill>
                <a:prstClr val="black"/>
              </a:solidFill>
              <a:latin typeface="Calibri"/>
              <a:ea typeface="宋体" panose="02010600030101010101" pitchFamily="2" charset="-122"/>
            </a:endParaRPr>
          </a:p>
        </p:txBody>
      </p:sp>
      <p:sp>
        <p:nvSpPr>
          <p:cNvPr id="8" name="TextBox 7"/>
          <p:cNvSpPr txBox="1"/>
          <p:nvPr/>
        </p:nvSpPr>
        <p:spPr>
          <a:xfrm>
            <a:off x="4401125" y="1660285"/>
            <a:ext cx="1408147" cy="784830"/>
          </a:xfrm>
          <a:prstGeom prst="rect">
            <a:avLst/>
          </a:prstGeom>
          <a:noFill/>
        </p:spPr>
        <p:txBody>
          <a:bodyPr wrap="square" rtlCol="0">
            <a:spAutoFit/>
          </a:bodyPr>
          <a:lstStyle/>
          <a:p>
            <a:pPr algn="ctr" defTabSz="685800"/>
            <a:r>
              <a:rPr lang="en-US" altLang="zh-CN" sz="1500" b="1" dirty="0">
                <a:solidFill>
                  <a:prstClr val="black"/>
                </a:solidFill>
                <a:latin typeface="Calibri"/>
                <a:ea typeface="宋体" panose="02010600030101010101" pitchFamily="2" charset="-122"/>
              </a:rPr>
              <a:t>  Seekers</a:t>
            </a:r>
            <a:r>
              <a:rPr lang="en-US" altLang="zh-CN" sz="1500" dirty="0">
                <a:solidFill>
                  <a:prstClr val="black"/>
                </a:solidFill>
                <a:latin typeface="Calibri"/>
                <a:ea typeface="宋体" panose="02010600030101010101" pitchFamily="2" charset="-122"/>
              </a:rPr>
              <a:t> </a:t>
            </a:r>
          </a:p>
          <a:p>
            <a:pPr algn="ctr" defTabSz="685800"/>
            <a:r>
              <a:rPr lang="en-US" altLang="zh-CN" sz="1500" dirty="0">
                <a:solidFill>
                  <a:prstClr val="black"/>
                </a:solidFill>
                <a:latin typeface="Calibri"/>
                <a:ea typeface="宋体" panose="02010600030101010101" pitchFamily="2" charset="-122"/>
              </a:rPr>
              <a:t>seek solutions</a:t>
            </a:r>
          </a:p>
          <a:p>
            <a:pPr algn="ctr" defTabSz="685800"/>
            <a:r>
              <a:rPr lang="en-US" altLang="zh-CN" sz="1500" dirty="0">
                <a:solidFill>
                  <a:prstClr val="black"/>
                </a:solidFill>
                <a:latin typeface="Calibri"/>
                <a:ea typeface="宋体" panose="02010600030101010101" pitchFamily="2" charset="-122"/>
              </a:rPr>
              <a:t>choose winners</a:t>
            </a:r>
            <a:endParaRPr lang="zh-CN" altLang="en-US" sz="1500" dirty="0">
              <a:solidFill>
                <a:prstClr val="black"/>
              </a:solidFill>
              <a:latin typeface="Calibri"/>
              <a:ea typeface="宋体" panose="02010600030101010101" pitchFamily="2" charset="-122"/>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9505" y="3018693"/>
            <a:ext cx="1428662" cy="840389"/>
          </a:xfrm>
          <a:prstGeom prst="rect">
            <a:avLst/>
          </a:prstGeom>
        </p:spPr>
      </p:pic>
      <p:sp>
        <p:nvSpPr>
          <p:cNvPr id="10" name="Right Arrow 9"/>
          <p:cNvSpPr/>
          <p:nvPr/>
        </p:nvSpPr>
        <p:spPr>
          <a:xfrm rot="1636578">
            <a:off x="2047677" y="2989929"/>
            <a:ext cx="636848" cy="263538"/>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defTabSz="685800"/>
            <a:endParaRPr lang="zh-CN" altLang="en-US" sz="1350">
              <a:solidFill>
                <a:prstClr val="black"/>
              </a:solidFill>
              <a:latin typeface="Calibri"/>
              <a:ea typeface="宋体" panose="02010600030101010101" pitchFamily="2" charset="-122"/>
            </a:endParaRPr>
          </a:p>
        </p:txBody>
      </p:sp>
      <p:sp>
        <p:nvSpPr>
          <p:cNvPr id="11" name="Right Arrow 10"/>
          <p:cNvSpPr/>
          <p:nvPr/>
        </p:nvSpPr>
        <p:spPr>
          <a:xfrm rot="9026455">
            <a:off x="4267360" y="3035297"/>
            <a:ext cx="637322" cy="263538"/>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defTabSz="685800"/>
            <a:endParaRPr lang="zh-CN" altLang="en-US" sz="1350">
              <a:solidFill>
                <a:prstClr val="black"/>
              </a:solidFill>
              <a:latin typeface="Calibri"/>
              <a:ea typeface="宋体" panose="02010600030101010101" pitchFamily="2" charset="-122"/>
            </a:endParaRPr>
          </a:p>
        </p:txBody>
      </p:sp>
      <p:sp>
        <p:nvSpPr>
          <p:cNvPr id="12" name="TextBox 11"/>
          <p:cNvSpPr txBox="1"/>
          <p:nvPr/>
        </p:nvSpPr>
        <p:spPr>
          <a:xfrm>
            <a:off x="2216692" y="4205674"/>
            <a:ext cx="2987320" cy="553998"/>
          </a:xfrm>
          <a:prstGeom prst="rect">
            <a:avLst/>
          </a:prstGeom>
          <a:noFill/>
        </p:spPr>
        <p:txBody>
          <a:bodyPr wrap="square" rtlCol="0">
            <a:spAutoFit/>
          </a:bodyPr>
          <a:lstStyle/>
          <a:p>
            <a:pPr defTabSz="685800"/>
            <a:r>
              <a:rPr lang="en-US" altLang="zh-CN" sz="1350" b="1" dirty="0">
                <a:solidFill>
                  <a:prstClr val="black"/>
                </a:solidFill>
                <a:latin typeface="Calibri"/>
                <a:ea typeface="宋体" panose="02010600030101010101" pitchFamily="2" charset="-122"/>
              </a:rPr>
              <a:t>                         </a:t>
            </a:r>
            <a:r>
              <a:rPr lang="en-US" altLang="zh-CN" sz="1500" b="1" dirty="0">
                <a:solidFill>
                  <a:prstClr val="black"/>
                </a:solidFill>
                <a:latin typeface="Calibri"/>
                <a:ea typeface="宋体" panose="02010600030101010101" pitchFamily="2" charset="-122"/>
              </a:rPr>
              <a:t>Contests</a:t>
            </a:r>
            <a:r>
              <a:rPr lang="en-US" altLang="zh-CN" sz="1500" dirty="0">
                <a:solidFill>
                  <a:prstClr val="black"/>
                </a:solidFill>
                <a:latin typeface="Calibri"/>
                <a:ea typeface="宋体" panose="02010600030101010101" pitchFamily="2" charset="-122"/>
              </a:rPr>
              <a:t> </a:t>
            </a:r>
          </a:p>
          <a:p>
            <a:pPr defTabSz="685800"/>
            <a:r>
              <a:rPr lang="en-US" altLang="zh-CN" sz="1500" dirty="0">
                <a:solidFill>
                  <a:prstClr val="black"/>
                </a:solidFill>
                <a:latin typeface="Calibri"/>
                <a:ea typeface="宋体" panose="02010600030101010101" pitchFamily="2" charset="-122"/>
              </a:rPr>
              <a:t>h</a:t>
            </a:r>
            <a:r>
              <a:rPr lang="en-US" altLang="zh-CN" sz="1500" dirty="0">
                <a:solidFill>
                  <a:prstClr val="black"/>
                </a:solidFill>
                <a:latin typeface="Calibri"/>
                <a:ea typeface="宋体" panose="02010600030101010101" pitchFamily="2" charset="-122"/>
              </a:rPr>
              <a:t>eld by the crowdsourcing platform</a:t>
            </a:r>
            <a:endParaRPr lang="zh-CN" altLang="en-US" sz="1500" dirty="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1533741555"/>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Crowdsourcing Contests</a:t>
            </a:r>
            <a:endParaRPr lang="zh-CN" alt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992" y="2320861"/>
            <a:ext cx="1395662" cy="139566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2184" y="2374056"/>
            <a:ext cx="780614" cy="1578340"/>
          </a:xfrm>
          <a:prstGeom prst="rect">
            <a:avLst/>
          </a:prstGeom>
        </p:spPr>
      </p:pic>
      <p:sp>
        <p:nvSpPr>
          <p:cNvPr id="7" name="TextBox 6"/>
          <p:cNvSpPr txBox="1"/>
          <p:nvPr/>
        </p:nvSpPr>
        <p:spPr>
          <a:xfrm>
            <a:off x="587002" y="1791357"/>
            <a:ext cx="1765679" cy="553998"/>
          </a:xfrm>
          <a:prstGeom prst="rect">
            <a:avLst/>
          </a:prstGeom>
          <a:noFill/>
        </p:spPr>
        <p:txBody>
          <a:bodyPr wrap="square" rtlCol="0">
            <a:spAutoFit/>
          </a:bodyPr>
          <a:lstStyle/>
          <a:p>
            <a:pPr algn="ctr" defTabSz="685800"/>
            <a:r>
              <a:rPr lang="en-US" altLang="zh-CN" sz="1500" b="1" dirty="0">
                <a:solidFill>
                  <a:prstClr val="black"/>
                </a:solidFill>
                <a:latin typeface="Calibri"/>
                <a:ea typeface="宋体" panose="02010600030101010101" pitchFamily="2" charset="-122"/>
              </a:rPr>
              <a:t>Contestants</a:t>
            </a:r>
            <a:r>
              <a:rPr lang="en-US" altLang="zh-CN" sz="1500" dirty="0">
                <a:solidFill>
                  <a:prstClr val="black"/>
                </a:solidFill>
                <a:latin typeface="Calibri"/>
                <a:ea typeface="宋体" panose="02010600030101010101" pitchFamily="2" charset="-122"/>
              </a:rPr>
              <a:t> </a:t>
            </a:r>
          </a:p>
          <a:p>
            <a:pPr algn="ctr" defTabSz="685800"/>
            <a:r>
              <a:rPr lang="en-US" altLang="zh-CN" sz="1500" dirty="0">
                <a:solidFill>
                  <a:prstClr val="black"/>
                </a:solidFill>
                <a:latin typeface="Calibri"/>
                <a:ea typeface="宋体" panose="02010600030101010101" pitchFamily="2" charset="-122"/>
              </a:rPr>
              <a:t>provide solutions</a:t>
            </a:r>
            <a:endParaRPr lang="zh-CN" altLang="en-US" sz="1500" dirty="0">
              <a:solidFill>
                <a:prstClr val="black"/>
              </a:solidFill>
              <a:latin typeface="Calibri"/>
              <a:ea typeface="宋体" panose="02010600030101010101" pitchFamily="2" charset="-122"/>
            </a:endParaRPr>
          </a:p>
        </p:txBody>
      </p:sp>
      <p:sp>
        <p:nvSpPr>
          <p:cNvPr id="8" name="TextBox 7"/>
          <p:cNvSpPr txBox="1"/>
          <p:nvPr/>
        </p:nvSpPr>
        <p:spPr>
          <a:xfrm>
            <a:off x="4401125" y="1660285"/>
            <a:ext cx="1408147" cy="784830"/>
          </a:xfrm>
          <a:prstGeom prst="rect">
            <a:avLst/>
          </a:prstGeom>
          <a:noFill/>
        </p:spPr>
        <p:txBody>
          <a:bodyPr wrap="square" rtlCol="0">
            <a:spAutoFit/>
          </a:bodyPr>
          <a:lstStyle/>
          <a:p>
            <a:pPr algn="ctr" defTabSz="685800"/>
            <a:r>
              <a:rPr lang="en-US" altLang="zh-CN" sz="1500" b="1" dirty="0">
                <a:solidFill>
                  <a:prstClr val="black"/>
                </a:solidFill>
                <a:latin typeface="Calibri"/>
                <a:ea typeface="宋体" panose="02010600030101010101" pitchFamily="2" charset="-122"/>
              </a:rPr>
              <a:t>  Seekers</a:t>
            </a:r>
            <a:r>
              <a:rPr lang="en-US" altLang="zh-CN" sz="1500" dirty="0">
                <a:solidFill>
                  <a:prstClr val="black"/>
                </a:solidFill>
                <a:latin typeface="Calibri"/>
                <a:ea typeface="宋体" panose="02010600030101010101" pitchFamily="2" charset="-122"/>
              </a:rPr>
              <a:t> </a:t>
            </a:r>
          </a:p>
          <a:p>
            <a:pPr algn="ctr" defTabSz="685800"/>
            <a:r>
              <a:rPr lang="en-US" altLang="zh-CN" sz="1500" dirty="0">
                <a:solidFill>
                  <a:prstClr val="black"/>
                </a:solidFill>
                <a:latin typeface="Calibri"/>
                <a:ea typeface="宋体" panose="02010600030101010101" pitchFamily="2" charset="-122"/>
              </a:rPr>
              <a:t>seek solutions</a:t>
            </a:r>
          </a:p>
          <a:p>
            <a:pPr algn="ctr" defTabSz="685800"/>
            <a:r>
              <a:rPr lang="en-US" altLang="zh-CN" sz="1500" dirty="0">
                <a:solidFill>
                  <a:prstClr val="black"/>
                </a:solidFill>
                <a:latin typeface="Calibri"/>
                <a:ea typeface="宋体" panose="02010600030101010101" pitchFamily="2" charset="-122"/>
              </a:rPr>
              <a:t>choose winners</a:t>
            </a:r>
            <a:endParaRPr lang="zh-CN" altLang="en-US" sz="1500" dirty="0">
              <a:solidFill>
                <a:prstClr val="black"/>
              </a:solidFill>
              <a:latin typeface="Calibri"/>
              <a:ea typeface="宋体" panose="02010600030101010101" pitchFamily="2" charset="-122"/>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9505" y="3018693"/>
            <a:ext cx="1428662" cy="840389"/>
          </a:xfrm>
          <a:prstGeom prst="rect">
            <a:avLst/>
          </a:prstGeom>
        </p:spPr>
      </p:pic>
      <p:sp>
        <p:nvSpPr>
          <p:cNvPr id="10" name="Right Arrow 9"/>
          <p:cNvSpPr/>
          <p:nvPr/>
        </p:nvSpPr>
        <p:spPr>
          <a:xfrm rot="1636578">
            <a:off x="2047677" y="2989929"/>
            <a:ext cx="636848" cy="263538"/>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defTabSz="685800"/>
            <a:endParaRPr lang="zh-CN" altLang="en-US" sz="1350">
              <a:solidFill>
                <a:prstClr val="black"/>
              </a:solidFill>
              <a:latin typeface="Calibri"/>
              <a:ea typeface="宋体" panose="02010600030101010101" pitchFamily="2" charset="-122"/>
            </a:endParaRPr>
          </a:p>
        </p:txBody>
      </p:sp>
      <p:sp>
        <p:nvSpPr>
          <p:cNvPr id="11" name="Right Arrow 10"/>
          <p:cNvSpPr/>
          <p:nvPr/>
        </p:nvSpPr>
        <p:spPr>
          <a:xfrm rot="9026455">
            <a:off x="4267360" y="3035297"/>
            <a:ext cx="637322" cy="263538"/>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defTabSz="685800"/>
            <a:endParaRPr lang="zh-CN" altLang="en-US" sz="1350">
              <a:solidFill>
                <a:prstClr val="black"/>
              </a:solidFill>
              <a:latin typeface="Calibri"/>
              <a:ea typeface="宋体" panose="02010600030101010101" pitchFamily="2" charset="-122"/>
            </a:endParaRPr>
          </a:p>
        </p:txBody>
      </p:sp>
      <p:sp>
        <p:nvSpPr>
          <p:cNvPr id="12" name="TextBox 11"/>
          <p:cNvSpPr txBox="1"/>
          <p:nvPr/>
        </p:nvSpPr>
        <p:spPr>
          <a:xfrm>
            <a:off x="2216692" y="4205674"/>
            <a:ext cx="2987320" cy="553998"/>
          </a:xfrm>
          <a:prstGeom prst="rect">
            <a:avLst/>
          </a:prstGeom>
          <a:noFill/>
        </p:spPr>
        <p:txBody>
          <a:bodyPr wrap="square" rtlCol="0">
            <a:spAutoFit/>
          </a:bodyPr>
          <a:lstStyle/>
          <a:p>
            <a:pPr defTabSz="685800"/>
            <a:r>
              <a:rPr lang="en-US" altLang="zh-CN" sz="1350" b="1" dirty="0">
                <a:solidFill>
                  <a:prstClr val="black"/>
                </a:solidFill>
                <a:latin typeface="Calibri"/>
                <a:ea typeface="宋体" panose="02010600030101010101" pitchFamily="2" charset="-122"/>
              </a:rPr>
              <a:t>                         </a:t>
            </a:r>
            <a:r>
              <a:rPr lang="en-US" altLang="zh-CN" sz="1500" b="1" dirty="0">
                <a:solidFill>
                  <a:prstClr val="black"/>
                </a:solidFill>
                <a:latin typeface="Calibri"/>
                <a:ea typeface="宋体" panose="02010600030101010101" pitchFamily="2" charset="-122"/>
              </a:rPr>
              <a:t>Contests</a:t>
            </a:r>
            <a:r>
              <a:rPr lang="en-US" altLang="zh-CN" sz="1500" dirty="0">
                <a:solidFill>
                  <a:prstClr val="black"/>
                </a:solidFill>
                <a:latin typeface="Calibri"/>
                <a:ea typeface="宋体" panose="02010600030101010101" pitchFamily="2" charset="-122"/>
              </a:rPr>
              <a:t> </a:t>
            </a:r>
          </a:p>
          <a:p>
            <a:pPr defTabSz="685800"/>
            <a:r>
              <a:rPr lang="en-US" altLang="zh-CN" sz="1500" dirty="0">
                <a:solidFill>
                  <a:prstClr val="black"/>
                </a:solidFill>
                <a:latin typeface="Calibri"/>
                <a:ea typeface="宋体" panose="02010600030101010101" pitchFamily="2" charset="-122"/>
              </a:rPr>
              <a:t>h</a:t>
            </a:r>
            <a:r>
              <a:rPr lang="en-US" altLang="zh-CN" sz="1500" dirty="0">
                <a:solidFill>
                  <a:prstClr val="black"/>
                </a:solidFill>
                <a:latin typeface="Calibri"/>
                <a:ea typeface="宋体" panose="02010600030101010101" pitchFamily="2" charset="-122"/>
              </a:rPr>
              <a:t>eld by the crowdsourcing platform</a:t>
            </a:r>
            <a:endParaRPr lang="zh-CN" altLang="en-US" sz="1500" dirty="0">
              <a:solidFill>
                <a:prstClr val="black"/>
              </a:solidFill>
              <a:latin typeface="Calibri"/>
              <a:ea typeface="宋体" panose="02010600030101010101" pitchFamily="2" charset="-122"/>
            </a:endParaRPr>
          </a:p>
        </p:txBody>
      </p:sp>
      <p:sp>
        <p:nvSpPr>
          <p:cNvPr id="4" name="Slide Number Placeholder 3"/>
          <p:cNvSpPr>
            <a:spLocks noGrp="1"/>
          </p:cNvSpPr>
          <p:nvPr>
            <p:ph type="sldNum" sz="quarter" idx="12"/>
          </p:nvPr>
        </p:nvSpPr>
        <p:spPr/>
        <p:txBody>
          <a:bodyPr/>
          <a:lstStyle/>
          <a:p>
            <a:pPr defTabSz="685800"/>
            <a:r>
              <a:rPr lang="en-US" dirty="0">
                <a:solidFill>
                  <a:prstClr val="black">
                    <a:tint val="75000"/>
                  </a:prstClr>
                </a:solidFill>
                <a:latin typeface="Calibri"/>
              </a:rPr>
              <a:t>7</a:t>
            </a:r>
          </a:p>
        </p:txBody>
      </p:sp>
    </p:spTree>
    <p:extLst>
      <p:ext uri="{BB962C8B-B14F-4D97-AF65-F5344CB8AC3E}">
        <p14:creationId xmlns:p14="http://schemas.microsoft.com/office/powerpoint/2010/main" val="1477960574"/>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206376"/>
            <a:ext cx="6099283" cy="682673"/>
          </a:xfrm>
        </p:spPr>
        <p:txBody>
          <a:bodyPr>
            <a:normAutofit fontScale="90000"/>
          </a:bodyPr>
          <a:lstStyle/>
          <a:p>
            <a:r>
              <a:rPr lang="en-US" dirty="0"/>
              <a:t>Success Factors of Crowdsourcing</a:t>
            </a:r>
          </a:p>
        </p:txBody>
      </p:sp>
      <p:sp>
        <p:nvSpPr>
          <p:cNvPr id="3" name="Content Placeholder 2"/>
          <p:cNvSpPr>
            <a:spLocks noGrp="1"/>
          </p:cNvSpPr>
          <p:nvPr>
            <p:ph idx="1"/>
          </p:nvPr>
        </p:nvSpPr>
        <p:spPr>
          <a:xfrm>
            <a:off x="342900" y="1388327"/>
            <a:ext cx="6172200" cy="3039136"/>
          </a:xfrm>
        </p:spPr>
        <p:txBody>
          <a:bodyPr>
            <a:normAutofit/>
          </a:bodyPr>
          <a:lstStyle/>
          <a:p>
            <a:pPr marL="0" indent="0">
              <a:spcAft>
                <a:spcPts val="450"/>
              </a:spcAft>
              <a:buNone/>
            </a:pPr>
            <a:r>
              <a:rPr lang="en-US" sz="1650" dirty="0"/>
              <a:t>Crowdsourcing contests provide an unprecedented scale of workforce for firms to generate new ideas and innovative solutions.</a:t>
            </a:r>
            <a:br>
              <a:rPr lang="en-US" sz="1650" dirty="0"/>
            </a:br>
            <a:endParaRPr lang="en-US" sz="1650" dirty="0"/>
          </a:p>
        </p:txBody>
      </p:sp>
      <p:pic>
        <p:nvPicPr>
          <p:cNvPr id="6" name="Picture 5"/>
          <p:cNvPicPr>
            <a:picLocks noChangeAspect="1"/>
          </p:cNvPicPr>
          <p:nvPr/>
        </p:nvPicPr>
        <p:blipFill rotWithShape="1">
          <a:blip r:embed="rId3"/>
          <a:srcRect b="8274"/>
          <a:stretch/>
        </p:blipFill>
        <p:spPr>
          <a:xfrm>
            <a:off x="519046" y="2321727"/>
            <a:ext cx="1440894" cy="989980"/>
          </a:xfrm>
          <a:prstGeom prst="rect">
            <a:avLst/>
          </a:prstGeom>
        </p:spPr>
      </p:pic>
      <p:sp>
        <p:nvSpPr>
          <p:cNvPr id="10" name="Rectangle 9"/>
          <p:cNvSpPr/>
          <p:nvPr/>
        </p:nvSpPr>
        <p:spPr>
          <a:xfrm>
            <a:off x="2101081" y="2402997"/>
            <a:ext cx="4727683" cy="1015663"/>
          </a:xfrm>
          <a:prstGeom prst="rect">
            <a:avLst/>
          </a:prstGeom>
        </p:spPr>
        <p:txBody>
          <a:bodyPr wrap="square">
            <a:spAutoFit/>
          </a:bodyPr>
          <a:lstStyle/>
          <a:p>
            <a:pPr defTabSz="685800"/>
            <a:r>
              <a:rPr lang="en-US" sz="1500" b="1" dirty="0">
                <a:solidFill>
                  <a:prstClr val="black"/>
                </a:solidFill>
                <a:latin typeface="Arial"/>
                <a:cs typeface="Arial"/>
              </a:rPr>
              <a:t>Parallel path </a:t>
            </a:r>
            <a:r>
              <a:rPr lang="en-US" sz="1500" b="1" dirty="0">
                <a:solidFill>
                  <a:prstClr val="black"/>
                </a:solidFill>
                <a:latin typeface="Arial"/>
                <a:cs typeface="Arial"/>
              </a:rPr>
              <a:t>effect</a:t>
            </a:r>
            <a:r>
              <a:rPr lang="en-US" sz="1500" dirty="0">
                <a:solidFill>
                  <a:prstClr val="black"/>
                </a:solidFill>
                <a:latin typeface="Arial"/>
                <a:cs typeface="Arial"/>
              </a:rPr>
              <a:t>: </a:t>
            </a:r>
            <a:r>
              <a:rPr lang="en-US" sz="1500" dirty="0">
                <a:solidFill>
                  <a:prstClr val="black"/>
                </a:solidFill>
                <a:latin typeface="Arial"/>
                <a:cs typeface="Arial"/>
              </a:rPr>
              <a:t>the likelihood of getting a desirable solution will increase when there are more </a:t>
            </a:r>
            <a:r>
              <a:rPr lang="en-US" sz="1500" dirty="0">
                <a:solidFill>
                  <a:prstClr val="black"/>
                </a:solidFill>
                <a:latin typeface="Arial"/>
                <a:cs typeface="Arial"/>
              </a:rPr>
              <a:t>submissions</a:t>
            </a:r>
            <a:r>
              <a:rPr lang="en-US" sz="1500" dirty="0">
                <a:solidFill>
                  <a:prstClr val="black"/>
                </a:solidFill>
                <a:latin typeface="Arial"/>
                <a:cs typeface="Arial"/>
              </a:rPr>
              <a:t> </a:t>
            </a:r>
            <a:r>
              <a:rPr lang="en-US" sz="1500" dirty="0">
                <a:solidFill>
                  <a:prstClr val="black"/>
                </a:solidFill>
                <a:latin typeface="Arial" panose="020B0604020202020204" pitchFamily="34" charset="0"/>
                <a:cs typeface="Arial" panose="020B0604020202020204" pitchFamily="34" charset="0"/>
              </a:rPr>
              <a:t>(</a:t>
            </a:r>
            <a:r>
              <a:rPr lang="en-US" sz="1500" dirty="0">
                <a:solidFill>
                  <a:prstClr val="black"/>
                </a:solidFill>
                <a:latin typeface="Arial" panose="020B0604020202020204" pitchFamily="34" charset="0"/>
                <a:cs typeface="Arial" panose="020B0604020202020204" pitchFamily="34" charset="0"/>
              </a:rPr>
              <a:t>Boudreau et al. </a:t>
            </a:r>
            <a:r>
              <a:rPr lang="en-US" sz="1500" dirty="0">
                <a:solidFill>
                  <a:prstClr val="black"/>
                </a:solidFill>
                <a:latin typeface="Arial" panose="020B0604020202020204" pitchFamily="34" charset="0"/>
                <a:cs typeface="Arial" panose="020B0604020202020204" pitchFamily="34" charset="0"/>
              </a:rPr>
              <a:t>2011, </a:t>
            </a:r>
            <a:r>
              <a:rPr lang="de-DE" sz="1500" dirty="0">
                <a:solidFill>
                  <a:prstClr val="black"/>
                </a:solidFill>
                <a:latin typeface="Arial" panose="020B0604020202020204" pitchFamily="34" charset="0"/>
                <a:cs typeface="Arial" panose="020B0604020202020204" pitchFamily="34" charset="0"/>
              </a:rPr>
              <a:t>Terwiesch and Xu 2008</a:t>
            </a:r>
            <a:r>
              <a:rPr lang="en-US" sz="1500" dirty="0">
                <a:solidFill>
                  <a:prstClr val="black"/>
                </a:solidFill>
                <a:latin typeface="Arial" panose="020B0604020202020204" pitchFamily="34" charset="0"/>
                <a:cs typeface="Arial" panose="020B0604020202020204" pitchFamily="34" charset="0"/>
              </a:rPr>
              <a:t>).</a:t>
            </a:r>
            <a:endParaRPr lang="en-US" sz="1500" dirty="0">
              <a:solidFill>
                <a:prstClr val="black"/>
              </a:solidFill>
              <a:latin typeface="Arial" panose="020B0604020202020204" pitchFamily="34" charset="0"/>
              <a:cs typeface="Arial" panose="020B0604020202020204" pitchFamily="34" charset="0"/>
            </a:endParaRPr>
          </a:p>
        </p:txBody>
      </p:sp>
      <p:sp>
        <p:nvSpPr>
          <p:cNvPr id="11" name="Rectangle 10"/>
          <p:cNvSpPr/>
          <p:nvPr/>
        </p:nvSpPr>
        <p:spPr>
          <a:xfrm>
            <a:off x="2086463" y="3612333"/>
            <a:ext cx="4585469" cy="1015663"/>
          </a:xfrm>
          <a:prstGeom prst="rect">
            <a:avLst/>
          </a:prstGeom>
        </p:spPr>
        <p:txBody>
          <a:bodyPr wrap="square">
            <a:spAutoFit/>
          </a:bodyPr>
          <a:lstStyle/>
          <a:p>
            <a:pPr defTabSz="685800">
              <a:spcBef>
                <a:spcPct val="20000"/>
              </a:spcBef>
              <a:spcAft>
                <a:spcPts val="450"/>
              </a:spcAft>
            </a:pPr>
            <a:r>
              <a:rPr lang="en-US" sz="1500" b="1" dirty="0">
                <a:solidFill>
                  <a:prstClr val="black"/>
                </a:solidFill>
                <a:latin typeface="Arial"/>
                <a:cs typeface="Arial"/>
              </a:rPr>
              <a:t>Stimulating effect</a:t>
            </a:r>
            <a:r>
              <a:rPr lang="en-US" sz="1500" dirty="0">
                <a:solidFill>
                  <a:prstClr val="black"/>
                </a:solidFill>
                <a:latin typeface="Arial"/>
                <a:cs typeface="Arial"/>
              </a:rPr>
              <a:t>: </a:t>
            </a:r>
            <a:r>
              <a:rPr lang="en-US" sz="1500" dirty="0">
                <a:solidFill>
                  <a:prstClr val="black"/>
                </a:solidFill>
                <a:latin typeface="Arial"/>
                <a:cs typeface="Arial"/>
              </a:rPr>
              <a:t>the </a:t>
            </a:r>
            <a:r>
              <a:rPr lang="en-US" sz="1500" dirty="0">
                <a:solidFill>
                  <a:prstClr val="black"/>
                </a:solidFill>
                <a:latin typeface="Arial"/>
                <a:cs typeface="Arial"/>
              </a:rPr>
              <a:t>high ability contestants are more </a:t>
            </a:r>
            <a:r>
              <a:rPr lang="en-US" sz="1500" dirty="0">
                <a:solidFill>
                  <a:prstClr val="black"/>
                </a:solidFill>
                <a:latin typeface="Arial"/>
                <a:cs typeface="Arial"/>
              </a:rPr>
              <a:t>likely to put more effort in creating new solutions when facing more </a:t>
            </a:r>
            <a:r>
              <a:rPr lang="en-US" sz="1500" dirty="0">
                <a:solidFill>
                  <a:prstClr val="black"/>
                </a:solidFill>
                <a:latin typeface="Arial"/>
                <a:cs typeface="Arial"/>
              </a:rPr>
              <a:t>competitors </a:t>
            </a:r>
            <a:r>
              <a:rPr lang="en-US" sz="1500" dirty="0">
                <a:solidFill>
                  <a:prstClr val="black"/>
                </a:solidFill>
                <a:latin typeface="Arial" panose="020B0604020202020204" pitchFamily="34" charset="0"/>
                <a:cs typeface="Arial" panose="020B0604020202020204" pitchFamily="34" charset="0"/>
              </a:rPr>
              <a:t>(</a:t>
            </a:r>
            <a:r>
              <a:rPr lang="en-US" sz="1500" dirty="0">
                <a:solidFill>
                  <a:prstClr val="black"/>
                </a:solidFill>
                <a:latin typeface="Arial" panose="020B0604020202020204" pitchFamily="34" charset="0"/>
                <a:cs typeface="Arial" panose="020B0604020202020204" pitchFamily="34" charset="0"/>
              </a:rPr>
              <a:t>Boudreau et al. </a:t>
            </a:r>
            <a:r>
              <a:rPr lang="en-US" sz="1500" dirty="0">
                <a:solidFill>
                  <a:prstClr val="black"/>
                </a:solidFill>
                <a:latin typeface="Arial" panose="020B0604020202020204" pitchFamily="34" charset="0"/>
                <a:cs typeface="Arial" panose="020B0604020202020204" pitchFamily="34" charset="0"/>
              </a:rPr>
              <a:t>2016, List et al. 2014).</a:t>
            </a:r>
            <a:endParaRPr lang="en-US" sz="1500" dirty="0">
              <a:solidFill>
                <a:prstClr val="black"/>
              </a:solidFill>
              <a:latin typeface="Arial" panose="020B0604020202020204" pitchFamily="34" charset="0"/>
              <a:cs typeface="Arial" panose="020B0604020202020204" pitchFamily="34" charset="0"/>
            </a:endParaRPr>
          </a:p>
        </p:txBody>
      </p:sp>
      <p:pic>
        <p:nvPicPr>
          <p:cNvPr id="2050" name="Picture 2" descr="Image result for competi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956" y="3549142"/>
            <a:ext cx="1628984" cy="1158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907390"/>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206376"/>
            <a:ext cx="6099283" cy="682673"/>
          </a:xfrm>
        </p:spPr>
        <p:txBody>
          <a:bodyPr>
            <a:normAutofit fontScale="90000"/>
          </a:bodyPr>
          <a:lstStyle/>
          <a:p>
            <a:r>
              <a:rPr lang="en-US" dirty="0"/>
              <a:t>Success Factors of Crowdsourcing</a:t>
            </a:r>
          </a:p>
        </p:txBody>
      </p:sp>
      <p:sp>
        <p:nvSpPr>
          <p:cNvPr id="3" name="Content Placeholder 2"/>
          <p:cNvSpPr>
            <a:spLocks noGrp="1"/>
          </p:cNvSpPr>
          <p:nvPr>
            <p:ph idx="1"/>
          </p:nvPr>
        </p:nvSpPr>
        <p:spPr>
          <a:xfrm>
            <a:off x="342900" y="1388327"/>
            <a:ext cx="6172200" cy="3039136"/>
          </a:xfrm>
        </p:spPr>
        <p:txBody>
          <a:bodyPr>
            <a:normAutofit/>
          </a:bodyPr>
          <a:lstStyle/>
          <a:p>
            <a:pPr marL="0" indent="0">
              <a:spcAft>
                <a:spcPts val="450"/>
              </a:spcAft>
              <a:buNone/>
            </a:pPr>
            <a:r>
              <a:rPr lang="en-US" sz="1650" dirty="0"/>
              <a:t>Crowdsourcing contests provide an unprecedented scale of workforce for firms to generate new ideas and innovative solutions.</a:t>
            </a:r>
            <a:br>
              <a:rPr lang="en-US" sz="1650" dirty="0"/>
            </a:br>
            <a:endParaRPr lang="en-US" sz="1650" dirty="0"/>
          </a:p>
        </p:txBody>
      </p:sp>
      <p:pic>
        <p:nvPicPr>
          <p:cNvPr id="6" name="Picture 5"/>
          <p:cNvPicPr>
            <a:picLocks noChangeAspect="1"/>
          </p:cNvPicPr>
          <p:nvPr/>
        </p:nvPicPr>
        <p:blipFill rotWithShape="1">
          <a:blip r:embed="rId3"/>
          <a:srcRect b="8274"/>
          <a:stretch/>
        </p:blipFill>
        <p:spPr>
          <a:xfrm>
            <a:off x="519046" y="2321727"/>
            <a:ext cx="1440894" cy="989980"/>
          </a:xfrm>
          <a:prstGeom prst="rect">
            <a:avLst/>
          </a:prstGeom>
        </p:spPr>
      </p:pic>
      <p:sp>
        <p:nvSpPr>
          <p:cNvPr id="10" name="Rectangle 9"/>
          <p:cNvSpPr/>
          <p:nvPr/>
        </p:nvSpPr>
        <p:spPr>
          <a:xfrm>
            <a:off x="2101081" y="2402997"/>
            <a:ext cx="4727683" cy="1015663"/>
          </a:xfrm>
          <a:prstGeom prst="rect">
            <a:avLst/>
          </a:prstGeom>
        </p:spPr>
        <p:txBody>
          <a:bodyPr wrap="square">
            <a:spAutoFit/>
          </a:bodyPr>
          <a:lstStyle/>
          <a:p>
            <a:pPr defTabSz="685800"/>
            <a:r>
              <a:rPr lang="en-US" sz="1500" b="1" dirty="0">
                <a:solidFill>
                  <a:prstClr val="black"/>
                </a:solidFill>
                <a:latin typeface="Arial"/>
                <a:cs typeface="Arial"/>
              </a:rPr>
              <a:t>Parallel path </a:t>
            </a:r>
            <a:r>
              <a:rPr lang="en-US" sz="1500" b="1" dirty="0">
                <a:solidFill>
                  <a:prstClr val="black"/>
                </a:solidFill>
                <a:latin typeface="Arial"/>
                <a:cs typeface="Arial"/>
              </a:rPr>
              <a:t>effect</a:t>
            </a:r>
            <a:r>
              <a:rPr lang="en-US" sz="1500" dirty="0">
                <a:solidFill>
                  <a:prstClr val="black"/>
                </a:solidFill>
                <a:latin typeface="Arial"/>
                <a:cs typeface="Arial"/>
              </a:rPr>
              <a:t>: </a:t>
            </a:r>
            <a:r>
              <a:rPr lang="en-US" sz="1500" dirty="0">
                <a:solidFill>
                  <a:prstClr val="black"/>
                </a:solidFill>
                <a:latin typeface="Arial"/>
                <a:cs typeface="Arial"/>
              </a:rPr>
              <a:t>the likelihood of getting a desirable solution will increase when there are more </a:t>
            </a:r>
            <a:r>
              <a:rPr lang="en-US" sz="1500" dirty="0">
                <a:solidFill>
                  <a:prstClr val="black"/>
                </a:solidFill>
                <a:latin typeface="Arial"/>
                <a:cs typeface="Arial"/>
              </a:rPr>
              <a:t>submissions</a:t>
            </a:r>
            <a:r>
              <a:rPr lang="en-US" sz="1500" dirty="0">
                <a:solidFill>
                  <a:prstClr val="black"/>
                </a:solidFill>
                <a:latin typeface="Arial"/>
                <a:cs typeface="Arial"/>
              </a:rPr>
              <a:t> </a:t>
            </a:r>
            <a:r>
              <a:rPr lang="en-US" sz="1500" dirty="0">
                <a:solidFill>
                  <a:prstClr val="black"/>
                </a:solidFill>
                <a:latin typeface="Arial" panose="020B0604020202020204" pitchFamily="34" charset="0"/>
                <a:cs typeface="Arial" panose="020B0604020202020204" pitchFamily="34" charset="0"/>
              </a:rPr>
              <a:t>(</a:t>
            </a:r>
            <a:r>
              <a:rPr lang="en-US" sz="1500" dirty="0">
                <a:solidFill>
                  <a:prstClr val="black"/>
                </a:solidFill>
                <a:latin typeface="Arial" panose="020B0604020202020204" pitchFamily="34" charset="0"/>
                <a:cs typeface="Arial" panose="020B0604020202020204" pitchFamily="34" charset="0"/>
              </a:rPr>
              <a:t>Boudreau et al. </a:t>
            </a:r>
            <a:r>
              <a:rPr lang="en-US" sz="1500" dirty="0">
                <a:solidFill>
                  <a:prstClr val="black"/>
                </a:solidFill>
                <a:latin typeface="Arial" panose="020B0604020202020204" pitchFamily="34" charset="0"/>
                <a:cs typeface="Arial" panose="020B0604020202020204" pitchFamily="34" charset="0"/>
              </a:rPr>
              <a:t>2011, </a:t>
            </a:r>
            <a:r>
              <a:rPr lang="de-DE" sz="1500" dirty="0">
                <a:solidFill>
                  <a:prstClr val="black"/>
                </a:solidFill>
                <a:latin typeface="Arial" panose="020B0604020202020204" pitchFamily="34" charset="0"/>
                <a:cs typeface="Arial" panose="020B0604020202020204" pitchFamily="34" charset="0"/>
              </a:rPr>
              <a:t>Terwiesch and Xu 2008</a:t>
            </a:r>
            <a:r>
              <a:rPr lang="en-US" sz="1500" dirty="0">
                <a:solidFill>
                  <a:prstClr val="black"/>
                </a:solidFill>
                <a:latin typeface="Arial" panose="020B0604020202020204" pitchFamily="34" charset="0"/>
                <a:cs typeface="Arial" panose="020B0604020202020204" pitchFamily="34" charset="0"/>
              </a:rPr>
              <a:t>).</a:t>
            </a:r>
            <a:endParaRPr lang="en-US" sz="1500" dirty="0">
              <a:solidFill>
                <a:prstClr val="black"/>
              </a:solidFill>
              <a:latin typeface="Arial" panose="020B0604020202020204" pitchFamily="34" charset="0"/>
              <a:cs typeface="Arial" panose="020B0604020202020204" pitchFamily="34" charset="0"/>
            </a:endParaRPr>
          </a:p>
        </p:txBody>
      </p:sp>
      <p:sp>
        <p:nvSpPr>
          <p:cNvPr id="11" name="Rectangle 10"/>
          <p:cNvSpPr/>
          <p:nvPr/>
        </p:nvSpPr>
        <p:spPr>
          <a:xfrm>
            <a:off x="2086463" y="3612333"/>
            <a:ext cx="4585469" cy="1015663"/>
          </a:xfrm>
          <a:prstGeom prst="rect">
            <a:avLst/>
          </a:prstGeom>
        </p:spPr>
        <p:txBody>
          <a:bodyPr wrap="square">
            <a:spAutoFit/>
          </a:bodyPr>
          <a:lstStyle/>
          <a:p>
            <a:pPr defTabSz="685800">
              <a:spcBef>
                <a:spcPct val="20000"/>
              </a:spcBef>
              <a:spcAft>
                <a:spcPts val="450"/>
              </a:spcAft>
            </a:pPr>
            <a:r>
              <a:rPr lang="en-US" sz="1500" b="1" dirty="0">
                <a:solidFill>
                  <a:prstClr val="black"/>
                </a:solidFill>
                <a:latin typeface="Arial"/>
                <a:cs typeface="Arial"/>
              </a:rPr>
              <a:t>Stimulating effect</a:t>
            </a:r>
            <a:r>
              <a:rPr lang="en-US" sz="1500" dirty="0">
                <a:solidFill>
                  <a:prstClr val="black"/>
                </a:solidFill>
                <a:latin typeface="Arial"/>
                <a:cs typeface="Arial"/>
              </a:rPr>
              <a:t>: </a:t>
            </a:r>
            <a:r>
              <a:rPr lang="en-US" sz="1500" dirty="0">
                <a:solidFill>
                  <a:prstClr val="black"/>
                </a:solidFill>
                <a:latin typeface="Arial"/>
                <a:cs typeface="Arial"/>
              </a:rPr>
              <a:t>the </a:t>
            </a:r>
            <a:r>
              <a:rPr lang="en-US" sz="1500" dirty="0">
                <a:solidFill>
                  <a:prstClr val="black"/>
                </a:solidFill>
                <a:latin typeface="Arial"/>
                <a:cs typeface="Arial"/>
              </a:rPr>
              <a:t>high ability contestants are more </a:t>
            </a:r>
            <a:r>
              <a:rPr lang="en-US" sz="1500" dirty="0">
                <a:solidFill>
                  <a:prstClr val="black"/>
                </a:solidFill>
                <a:latin typeface="Arial"/>
                <a:cs typeface="Arial"/>
              </a:rPr>
              <a:t>likely to put more effort in creating new solutions when facing more </a:t>
            </a:r>
            <a:r>
              <a:rPr lang="en-US" sz="1500" dirty="0">
                <a:solidFill>
                  <a:prstClr val="black"/>
                </a:solidFill>
                <a:latin typeface="Arial"/>
                <a:cs typeface="Arial"/>
              </a:rPr>
              <a:t>competitors </a:t>
            </a:r>
            <a:r>
              <a:rPr lang="en-US" sz="1500" dirty="0">
                <a:solidFill>
                  <a:prstClr val="black"/>
                </a:solidFill>
                <a:latin typeface="Arial" panose="020B0604020202020204" pitchFamily="34" charset="0"/>
                <a:cs typeface="Arial" panose="020B0604020202020204" pitchFamily="34" charset="0"/>
              </a:rPr>
              <a:t>(</a:t>
            </a:r>
            <a:r>
              <a:rPr lang="en-US" sz="1500" dirty="0">
                <a:solidFill>
                  <a:prstClr val="black"/>
                </a:solidFill>
                <a:latin typeface="Arial" panose="020B0604020202020204" pitchFamily="34" charset="0"/>
                <a:cs typeface="Arial" panose="020B0604020202020204" pitchFamily="34" charset="0"/>
              </a:rPr>
              <a:t>Boudreau et al. </a:t>
            </a:r>
            <a:r>
              <a:rPr lang="en-US" sz="1500" dirty="0">
                <a:solidFill>
                  <a:prstClr val="black"/>
                </a:solidFill>
                <a:latin typeface="Arial" panose="020B0604020202020204" pitchFamily="34" charset="0"/>
                <a:cs typeface="Arial" panose="020B0604020202020204" pitchFamily="34" charset="0"/>
              </a:rPr>
              <a:t>2016, List et al. 2014).</a:t>
            </a:r>
            <a:endParaRPr lang="en-US" sz="1500" dirty="0">
              <a:solidFill>
                <a:prstClr val="black"/>
              </a:solidFill>
              <a:latin typeface="Arial" panose="020B0604020202020204" pitchFamily="34" charset="0"/>
              <a:cs typeface="Arial" panose="020B0604020202020204" pitchFamily="34" charset="0"/>
            </a:endParaRPr>
          </a:p>
        </p:txBody>
      </p:sp>
      <p:pic>
        <p:nvPicPr>
          <p:cNvPr id="2050" name="Picture 2" descr="Image result for competi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956" y="3549142"/>
            <a:ext cx="1628984" cy="1158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243101"/>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206376"/>
            <a:ext cx="6099283" cy="682673"/>
          </a:xfrm>
        </p:spPr>
        <p:txBody>
          <a:bodyPr>
            <a:normAutofit fontScale="90000"/>
          </a:bodyPr>
          <a:lstStyle/>
          <a:p>
            <a:r>
              <a:rPr lang="en-US" dirty="0"/>
              <a:t>Success Factors of Crowdsourcing</a:t>
            </a:r>
          </a:p>
        </p:txBody>
      </p:sp>
      <p:sp>
        <p:nvSpPr>
          <p:cNvPr id="3" name="Content Placeholder 2"/>
          <p:cNvSpPr>
            <a:spLocks noGrp="1"/>
          </p:cNvSpPr>
          <p:nvPr>
            <p:ph idx="1"/>
          </p:nvPr>
        </p:nvSpPr>
        <p:spPr>
          <a:xfrm>
            <a:off x="342900" y="1388327"/>
            <a:ext cx="6172200" cy="3039136"/>
          </a:xfrm>
        </p:spPr>
        <p:txBody>
          <a:bodyPr>
            <a:normAutofit/>
          </a:bodyPr>
          <a:lstStyle/>
          <a:p>
            <a:pPr marL="0" indent="0">
              <a:spcAft>
                <a:spcPts val="450"/>
              </a:spcAft>
              <a:buNone/>
            </a:pPr>
            <a:r>
              <a:rPr lang="en-US" sz="1650" dirty="0"/>
              <a:t>Crowdsourcing contests provide an unprecedented scale of workforce for firms to generate new ideas and innovative solutions.</a:t>
            </a:r>
            <a:br>
              <a:rPr lang="en-US" sz="1650" dirty="0"/>
            </a:br>
            <a:endParaRPr lang="en-US" sz="1650" dirty="0"/>
          </a:p>
        </p:txBody>
      </p:sp>
      <p:pic>
        <p:nvPicPr>
          <p:cNvPr id="6" name="Picture 5"/>
          <p:cNvPicPr>
            <a:picLocks noChangeAspect="1"/>
          </p:cNvPicPr>
          <p:nvPr/>
        </p:nvPicPr>
        <p:blipFill rotWithShape="1">
          <a:blip r:embed="rId3"/>
          <a:srcRect b="8274"/>
          <a:stretch/>
        </p:blipFill>
        <p:spPr>
          <a:xfrm>
            <a:off x="519046" y="2321727"/>
            <a:ext cx="1440894" cy="989980"/>
          </a:xfrm>
          <a:prstGeom prst="rect">
            <a:avLst/>
          </a:prstGeom>
        </p:spPr>
      </p:pic>
      <p:sp>
        <p:nvSpPr>
          <p:cNvPr id="10" name="Rectangle 9"/>
          <p:cNvSpPr/>
          <p:nvPr/>
        </p:nvSpPr>
        <p:spPr>
          <a:xfrm>
            <a:off x="2101081" y="2402997"/>
            <a:ext cx="4727683" cy="1015663"/>
          </a:xfrm>
          <a:prstGeom prst="rect">
            <a:avLst/>
          </a:prstGeom>
        </p:spPr>
        <p:txBody>
          <a:bodyPr wrap="square">
            <a:spAutoFit/>
          </a:bodyPr>
          <a:lstStyle/>
          <a:p>
            <a:pPr defTabSz="685800"/>
            <a:r>
              <a:rPr lang="en-US" sz="1500" b="1" dirty="0">
                <a:solidFill>
                  <a:prstClr val="black"/>
                </a:solidFill>
                <a:latin typeface="Arial"/>
                <a:cs typeface="Arial"/>
              </a:rPr>
              <a:t>Parallel path </a:t>
            </a:r>
            <a:r>
              <a:rPr lang="en-US" sz="1500" b="1" dirty="0">
                <a:solidFill>
                  <a:prstClr val="black"/>
                </a:solidFill>
                <a:latin typeface="Arial"/>
                <a:cs typeface="Arial"/>
              </a:rPr>
              <a:t>effect</a:t>
            </a:r>
            <a:r>
              <a:rPr lang="en-US" sz="1500" dirty="0">
                <a:solidFill>
                  <a:prstClr val="black"/>
                </a:solidFill>
                <a:latin typeface="Arial"/>
                <a:cs typeface="Arial"/>
              </a:rPr>
              <a:t>: </a:t>
            </a:r>
            <a:r>
              <a:rPr lang="en-US" sz="1500" dirty="0">
                <a:solidFill>
                  <a:prstClr val="black"/>
                </a:solidFill>
                <a:latin typeface="Arial"/>
                <a:cs typeface="Arial"/>
              </a:rPr>
              <a:t>the likelihood of getting a desirable solution will increase when there are more </a:t>
            </a:r>
            <a:r>
              <a:rPr lang="en-US" sz="1500" dirty="0">
                <a:solidFill>
                  <a:prstClr val="black"/>
                </a:solidFill>
                <a:latin typeface="Arial"/>
                <a:cs typeface="Arial"/>
              </a:rPr>
              <a:t>submissions</a:t>
            </a:r>
            <a:r>
              <a:rPr lang="en-US" sz="1500" dirty="0">
                <a:solidFill>
                  <a:prstClr val="black"/>
                </a:solidFill>
                <a:latin typeface="Arial"/>
                <a:cs typeface="Arial"/>
              </a:rPr>
              <a:t> </a:t>
            </a:r>
            <a:r>
              <a:rPr lang="en-US" sz="1500" dirty="0">
                <a:solidFill>
                  <a:prstClr val="black"/>
                </a:solidFill>
                <a:latin typeface="Arial" panose="020B0604020202020204" pitchFamily="34" charset="0"/>
                <a:cs typeface="Arial" panose="020B0604020202020204" pitchFamily="34" charset="0"/>
              </a:rPr>
              <a:t>(</a:t>
            </a:r>
            <a:r>
              <a:rPr lang="en-US" sz="1500" dirty="0">
                <a:solidFill>
                  <a:prstClr val="black"/>
                </a:solidFill>
                <a:latin typeface="Arial" panose="020B0604020202020204" pitchFamily="34" charset="0"/>
                <a:cs typeface="Arial" panose="020B0604020202020204" pitchFamily="34" charset="0"/>
              </a:rPr>
              <a:t>Boudreau et al. </a:t>
            </a:r>
            <a:r>
              <a:rPr lang="en-US" sz="1500" dirty="0">
                <a:solidFill>
                  <a:prstClr val="black"/>
                </a:solidFill>
                <a:latin typeface="Arial" panose="020B0604020202020204" pitchFamily="34" charset="0"/>
                <a:cs typeface="Arial" panose="020B0604020202020204" pitchFamily="34" charset="0"/>
              </a:rPr>
              <a:t>2011, </a:t>
            </a:r>
            <a:r>
              <a:rPr lang="de-DE" sz="1500" dirty="0">
                <a:solidFill>
                  <a:prstClr val="black"/>
                </a:solidFill>
                <a:latin typeface="Arial" panose="020B0604020202020204" pitchFamily="34" charset="0"/>
                <a:cs typeface="Arial" panose="020B0604020202020204" pitchFamily="34" charset="0"/>
              </a:rPr>
              <a:t>Terwiesch and Xu 2008</a:t>
            </a:r>
            <a:r>
              <a:rPr lang="en-US" sz="1500" dirty="0">
                <a:solidFill>
                  <a:prstClr val="black"/>
                </a:solidFill>
                <a:latin typeface="Arial" panose="020B0604020202020204" pitchFamily="34" charset="0"/>
                <a:cs typeface="Arial" panose="020B0604020202020204" pitchFamily="34" charset="0"/>
              </a:rPr>
              <a:t>).</a:t>
            </a:r>
            <a:endParaRPr lang="en-US" sz="1500" dirty="0">
              <a:solidFill>
                <a:prstClr val="black"/>
              </a:solidFill>
              <a:latin typeface="Arial" panose="020B0604020202020204" pitchFamily="34" charset="0"/>
              <a:cs typeface="Arial" panose="020B0604020202020204" pitchFamily="34" charset="0"/>
            </a:endParaRPr>
          </a:p>
        </p:txBody>
      </p:sp>
      <p:sp>
        <p:nvSpPr>
          <p:cNvPr id="11" name="Rectangle 10"/>
          <p:cNvSpPr/>
          <p:nvPr/>
        </p:nvSpPr>
        <p:spPr>
          <a:xfrm>
            <a:off x="2086463" y="3612333"/>
            <a:ext cx="4585469" cy="1015663"/>
          </a:xfrm>
          <a:prstGeom prst="rect">
            <a:avLst/>
          </a:prstGeom>
        </p:spPr>
        <p:txBody>
          <a:bodyPr wrap="square">
            <a:spAutoFit/>
          </a:bodyPr>
          <a:lstStyle/>
          <a:p>
            <a:pPr defTabSz="685800">
              <a:spcBef>
                <a:spcPct val="20000"/>
              </a:spcBef>
              <a:spcAft>
                <a:spcPts val="450"/>
              </a:spcAft>
            </a:pPr>
            <a:r>
              <a:rPr lang="en-US" sz="1500" b="1" dirty="0">
                <a:solidFill>
                  <a:prstClr val="black"/>
                </a:solidFill>
                <a:latin typeface="Arial"/>
                <a:cs typeface="Arial"/>
              </a:rPr>
              <a:t>Stimulating effect</a:t>
            </a:r>
            <a:r>
              <a:rPr lang="en-US" sz="1500" dirty="0">
                <a:solidFill>
                  <a:prstClr val="black"/>
                </a:solidFill>
                <a:latin typeface="Arial"/>
                <a:cs typeface="Arial"/>
              </a:rPr>
              <a:t>: </a:t>
            </a:r>
            <a:r>
              <a:rPr lang="en-US" sz="1500" dirty="0">
                <a:solidFill>
                  <a:prstClr val="black"/>
                </a:solidFill>
                <a:latin typeface="Arial"/>
                <a:cs typeface="Arial"/>
              </a:rPr>
              <a:t>the </a:t>
            </a:r>
            <a:r>
              <a:rPr lang="en-US" sz="1500" dirty="0">
                <a:solidFill>
                  <a:prstClr val="black"/>
                </a:solidFill>
                <a:latin typeface="Arial"/>
                <a:cs typeface="Arial"/>
              </a:rPr>
              <a:t>high ability contestants are more </a:t>
            </a:r>
            <a:r>
              <a:rPr lang="en-US" sz="1500" dirty="0">
                <a:solidFill>
                  <a:prstClr val="black"/>
                </a:solidFill>
                <a:latin typeface="Arial"/>
                <a:cs typeface="Arial"/>
              </a:rPr>
              <a:t>likely to put more effort in creating new solutions when facing more </a:t>
            </a:r>
            <a:r>
              <a:rPr lang="en-US" sz="1500" dirty="0">
                <a:solidFill>
                  <a:prstClr val="black"/>
                </a:solidFill>
                <a:latin typeface="Arial"/>
                <a:cs typeface="Arial"/>
              </a:rPr>
              <a:t>competitors </a:t>
            </a:r>
            <a:r>
              <a:rPr lang="en-US" sz="1500" dirty="0">
                <a:solidFill>
                  <a:prstClr val="black"/>
                </a:solidFill>
                <a:latin typeface="Arial" panose="020B0604020202020204" pitchFamily="34" charset="0"/>
                <a:cs typeface="Arial" panose="020B0604020202020204" pitchFamily="34" charset="0"/>
              </a:rPr>
              <a:t>(</a:t>
            </a:r>
            <a:r>
              <a:rPr lang="en-US" sz="1500" dirty="0">
                <a:solidFill>
                  <a:prstClr val="black"/>
                </a:solidFill>
                <a:latin typeface="Arial" panose="020B0604020202020204" pitchFamily="34" charset="0"/>
                <a:cs typeface="Arial" panose="020B0604020202020204" pitchFamily="34" charset="0"/>
              </a:rPr>
              <a:t>Boudreau et al. </a:t>
            </a:r>
            <a:r>
              <a:rPr lang="en-US" sz="1500" dirty="0">
                <a:solidFill>
                  <a:prstClr val="black"/>
                </a:solidFill>
                <a:latin typeface="Arial" panose="020B0604020202020204" pitchFamily="34" charset="0"/>
                <a:cs typeface="Arial" panose="020B0604020202020204" pitchFamily="34" charset="0"/>
              </a:rPr>
              <a:t>2016, List et al. 2014).</a:t>
            </a:r>
            <a:endParaRPr lang="en-US" sz="1500" dirty="0">
              <a:solidFill>
                <a:prstClr val="black"/>
              </a:solidFill>
              <a:latin typeface="Arial" panose="020B0604020202020204" pitchFamily="34" charset="0"/>
              <a:cs typeface="Arial" panose="020B0604020202020204" pitchFamily="34" charset="0"/>
            </a:endParaRPr>
          </a:p>
        </p:txBody>
      </p:sp>
      <p:pic>
        <p:nvPicPr>
          <p:cNvPr id="2050" name="Picture 2" descr="Image result for competi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956" y="3549142"/>
            <a:ext cx="1628984" cy="1158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081365"/>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CN" dirty="0" smtClean="0"/>
              <a:t>Knowledge Sharing on Crowdsourcing Platforms</a:t>
            </a:r>
            <a:endParaRPr lang="zh-CN" altLang="en-US" dirty="0"/>
          </a:p>
        </p:txBody>
      </p:sp>
      <p:sp>
        <p:nvSpPr>
          <p:cNvPr id="3" name="Content Placeholder 2"/>
          <p:cNvSpPr>
            <a:spLocks noGrp="1"/>
          </p:cNvSpPr>
          <p:nvPr>
            <p:ph sz="half" idx="1"/>
          </p:nvPr>
        </p:nvSpPr>
        <p:spPr>
          <a:xfrm>
            <a:off x="342900" y="1445984"/>
            <a:ext cx="6172200" cy="3394075"/>
          </a:xfrm>
        </p:spPr>
        <p:txBody>
          <a:bodyPr>
            <a:normAutofit fontScale="92500" lnSpcReduction="20000"/>
          </a:bodyPr>
          <a:lstStyle/>
          <a:p>
            <a:r>
              <a:rPr lang="en-US" altLang="zh-CN" sz="1800" dirty="0"/>
              <a:t>Knowledge sharing: the provision </a:t>
            </a:r>
            <a:r>
              <a:rPr lang="en-US" altLang="zh-CN" sz="1800" dirty="0"/>
              <a:t>of information </a:t>
            </a:r>
            <a:r>
              <a:rPr lang="en-US" altLang="zh-CN" sz="1800" dirty="0"/>
              <a:t>to </a:t>
            </a:r>
            <a:r>
              <a:rPr lang="en-US" altLang="zh-CN" sz="1800" dirty="0"/>
              <a:t>others, </a:t>
            </a:r>
            <a:r>
              <a:rPr lang="en-US" altLang="zh-CN" sz="1800" dirty="0"/>
              <a:t>can </a:t>
            </a:r>
            <a:r>
              <a:rPr lang="en-US" altLang="zh-CN" sz="1800" dirty="0"/>
              <a:t>occur in many ways on crowdsourcing </a:t>
            </a:r>
            <a:r>
              <a:rPr lang="en-US" altLang="zh-CN" sz="1800" dirty="0"/>
              <a:t>platforms</a:t>
            </a:r>
          </a:p>
          <a:p>
            <a:endParaRPr lang="en-US" altLang="zh-CN" i="1" dirty="0"/>
          </a:p>
          <a:p>
            <a:pPr lvl="1">
              <a:buFont typeface="Arial" panose="020B0604020202020204" pitchFamily="34" charset="0"/>
              <a:buChar char="•"/>
            </a:pPr>
            <a:r>
              <a:rPr lang="en-US" altLang="zh-CN" b="1" i="1" u="sng" dirty="0" smtClean="0"/>
              <a:t>Positive Effects</a:t>
            </a:r>
            <a:endParaRPr lang="en-US" altLang="zh-CN" i="1" u="sng" dirty="0" smtClean="0"/>
          </a:p>
          <a:p>
            <a:pPr lvl="2">
              <a:buFont typeface="Arial" panose="020B0604020202020204" pitchFamily="34" charset="0"/>
              <a:buChar char="•"/>
            </a:pPr>
            <a:r>
              <a:rPr lang="en-US" altLang="zh-CN" i="1" dirty="0" smtClean="0"/>
              <a:t>Facilitate </a:t>
            </a:r>
            <a:r>
              <a:rPr lang="en-US" altLang="zh-CN" i="1" dirty="0"/>
              <a:t>information exchange </a:t>
            </a:r>
          </a:p>
          <a:p>
            <a:pPr lvl="2">
              <a:buFont typeface="Arial" panose="020B0604020202020204" pitchFamily="34" charset="0"/>
              <a:buChar char="•"/>
            </a:pPr>
            <a:r>
              <a:rPr lang="en-US" altLang="zh-CN" i="1" dirty="0"/>
              <a:t>Provide knowledge resources</a:t>
            </a:r>
          </a:p>
          <a:p>
            <a:pPr lvl="2">
              <a:buFont typeface="Arial" panose="020B0604020202020204" pitchFamily="34" charset="0"/>
              <a:buChar char="•"/>
            </a:pPr>
            <a:r>
              <a:rPr lang="en-US" altLang="zh-CN" i="1" dirty="0"/>
              <a:t>Lower </a:t>
            </a:r>
            <a:r>
              <a:rPr lang="en-US" altLang="zh-CN" i="1" dirty="0" smtClean="0"/>
              <a:t>costs, facilitate product development, improve performance, etc.</a:t>
            </a:r>
            <a:endParaRPr lang="en-US" altLang="zh-CN" i="1" dirty="0"/>
          </a:p>
          <a:p>
            <a:pPr marL="0" indent="0">
              <a:buNone/>
            </a:pPr>
            <a:endParaRPr lang="en-US" altLang="zh-CN" i="1" dirty="0" smtClean="0"/>
          </a:p>
          <a:p>
            <a:pPr lvl="1">
              <a:buFont typeface="Arial" panose="020B0604020202020204" pitchFamily="34" charset="0"/>
              <a:buChar char="•"/>
            </a:pPr>
            <a:r>
              <a:rPr lang="en-US" altLang="zh-CN" sz="1800" dirty="0"/>
              <a:t> </a:t>
            </a:r>
            <a:r>
              <a:rPr lang="en-US" altLang="zh-CN" sz="1575" b="1" i="1" u="sng" dirty="0"/>
              <a:t>Negative </a:t>
            </a:r>
            <a:r>
              <a:rPr lang="en-US" altLang="zh-CN" sz="1575" b="1" i="1" u="sng" dirty="0"/>
              <a:t>Effects</a:t>
            </a:r>
            <a:endParaRPr lang="en-US" altLang="zh-CN" sz="1575" b="1" i="1" u="sng" dirty="0"/>
          </a:p>
          <a:p>
            <a:pPr lvl="2">
              <a:buFont typeface="Arial" panose="020B0604020202020204" pitchFamily="34" charset="0"/>
              <a:buChar char="•"/>
            </a:pPr>
            <a:r>
              <a:rPr lang="en-US" altLang="zh-CN" sz="1575" i="1" dirty="0"/>
              <a:t>Interrupt independent solution searching process </a:t>
            </a:r>
          </a:p>
          <a:p>
            <a:pPr lvl="2">
              <a:buFont typeface="Arial" panose="020B0604020202020204" pitchFamily="34" charset="0"/>
              <a:buChar char="•"/>
            </a:pPr>
            <a:r>
              <a:rPr lang="en-US" altLang="zh-CN" sz="1575" i="1" dirty="0"/>
              <a:t>Limit contestants’ creativity</a:t>
            </a:r>
          </a:p>
          <a:p>
            <a:pPr marL="0" indent="0">
              <a:buNone/>
            </a:pPr>
            <a:endParaRPr lang="en-US" altLang="zh-CN" sz="1800" dirty="0"/>
          </a:p>
          <a:p>
            <a:endParaRPr lang="en-US" altLang="zh-CN" dirty="0"/>
          </a:p>
          <a:p>
            <a:pPr marL="0" indent="0">
              <a:buNone/>
            </a:pPr>
            <a:r>
              <a:rPr lang="en-US" altLang="zh-CN" dirty="0" smtClean="0"/>
              <a:t>      </a:t>
            </a:r>
            <a:endParaRPr lang="zh-CN" altLang="en-US" b="1" dirty="0"/>
          </a:p>
        </p:txBody>
      </p:sp>
    </p:spTree>
    <p:extLst>
      <p:ext uri="{BB962C8B-B14F-4D97-AF65-F5344CB8AC3E}">
        <p14:creationId xmlns:p14="http://schemas.microsoft.com/office/powerpoint/2010/main" val="3150211028"/>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CN" dirty="0" smtClean="0"/>
              <a:t>Knowledge Sharing on Crowdsourcing Platforms</a:t>
            </a:r>
            <a:endParaRPr lang="zh-CN" altLang="en-US" dirty="0"/>
          </a:p>
        </p:txBody>
      </p:sp>
      <p:sp>
        <p:nvSpPr>
          <p:cNvPr id="3" name="Content Placeholder 2"/>
          <p:cNvSpPr>
            <a:spLocks noGrp="1"/>
          </p:cNvSpPr>
          <p:nvPr>
            <p:ph sz="half" idx="1"/>
          </p:nvPr>
        </p:nvSpPr>
        <p:spPr>
          <a:xfrm>
            <a:off x="342900" y="1445984"/>
            <a:ext cx="6172200" cy="3394075"/>
          </a:xfrm>
        </p:spPr>
        <p:txBody>
          <a:bodyPr>
            <a:normAutofit fontScale="92500" lnSpcReduction="20000"/>
          </a:bodyPr>
          <a:lstStyle/>
          <a:p>
            <a:r>
              <a:rPr lang="en-US" altLang="zh-CN" sz="1800" dirty="0"/>
              <a:t>Knowledge sharing: the provision </a:t>
            </a:r>
            <a:r>
              <a:rPr lang="en-US" altLang="zh-CN" sz="1800" dirty="0"/>
              <a:t>of information </a:t>
            </a:r>
            <a:r>
              <a:rPr lang="en-US" altLang="zh-CN" sz="1800" dirty="0"/>
              <a:t>to </a:t>
            </a:r>
            <a:r>
              <a:rPr lang="en-US" altLang="zh-CN" sz="1800" dirty="0"/>
              <a:t>others, </a:t>
            </a:r>
            <a:r>
              <a:rPr lang="en-US" altLang="zh-CN" sz="1800" dirty="0"/>
              <a:t>can </a:t>
            </a:r>
            <a:r>
              <a:rPr lang="en-US" altLang="zh-CN" sz="1800" dirty="0"/>
              <a:t>occur in many ways on crowdsourcing </a:t>
            </a:r>
            <a:r>
              <a:rPr lang="en-US" altLang="zh-CN" sz="1800" dirty="0"/>
              <a:t>platforms</a:t>
            </a:r>
          </a:p>
          <a:p>
            <a:endParaRPr lang="en-US" altLang="zh-CN" i="1" dirty="0"/>
          </a:p>
          <a:p>
            <a:pPr lvl="1">
              <a:buFont typeface="Arial" panose="020B0604020202020204" pitchFamily="34" charset="0"/>
              <a:buChar char="•"/>
            </a:pPr>
            <a:r>
              <a:rPr lang="en-US" altLang="zh-CN" b="1" i="1" u="sng" dirty="0" smtClean="0"/>
              <a:t>Positive Effects</a:t>
            </a:r>
            <a:endParaRPr lang="en-US" altLang="zh-CN" i="1" u="sng" dirty="0" smtClean="0"/>
          </a:p>
          <a:p>
            <a:pPr lvl="2">
              <a:buFont typeface="Arial" panose="020B0604020202020204" pitchFamily="34" charset="0"/>
              <a:buChar char="•"/>
            </a:pPr>
            <a:r>
              <a:rPr lang="en-US" altLang="zh-CN" i="1" dirty="0" smtClean="0"/>
              <a:t>Facilitate </a:t>
            </a:r>
            <a:r>
              <a:rPr lang="en-US" altLang="zh-CN" i="1" dirty="0"/>
              <a:t>information exchange </a:t>
            </a:r>
          </a:p>
          <a:p>
            <a:pPr lvl="2">
              <a:buFont typeface="Arial" panose="020B0604020202020204" pitchFamily="34" charset="0"/>
              <a:buChar char="•"/>
            </a:pPr>
            <a:r>
              <a:rPr lang="en-US" altLang="zh-CN" i="1" dirty="0"/>
              <a:t>Provide knowledge resources</a:t>
            </a:r>
          </a:p>
          <a:p>
            <a:pPr lvl="2">
              <a:buFont typeface="Arial" panose="020B0604020202020204" pitchFamily="34" charset="0"/>
              <a:buChar char="•"/>
            </a:pPr>
            <a:r>
              <a:rPr lang="en-US" altLang="zh-CN" i="1" dirty="0"/>
              <a:t>Lower </a:t>
            </a:r>
            <a:r>
              <a:rPr lang="en-US" altLang="zh-CN" i="1" dirty="0" smtClean="0"/>
              <a:t>costs, facilitate product development, improve performance, etc.</a:t>
            </a:r>
            <a:endParaRPr lang="en-US" altLang="zh-CN" i="1" dirty="0"/>
          </a:p>
          <a:p>
            <a:pPr marL="0" indent="0">
              <a:buNone/>
            </a:pPr>
            <a:endParaRPr lang="en-US" altLang="zh-CN" i="1" dirty="0" smtClean="0"/>
          </a:p>
          <a:p>
            <a:pPr lvl="1">
              <a:buFont typeface="Arial" panose="020B0604020202020204" pitchFamily="34" charset="0"/>
              <a:buChar char="•"/>
            </a:pPr>
            <a:r>
              <a:rPr lang="en-US" altLang="zh-CN" sz="1800" dirty="0"/>
              <a:t> </a:t>
            </a:r>
            <a:r>
              <a:rPr lang="en-US" altLang="zh-CN" sz="1575" b="1" i="1" u="sng" dirty="0"/>
              <a:t>Negative </a:t>
            </a:r>
            <a:r>
              <a:rPr lang="en-US" altLang="zh-CN" sz="1575" b="1" i="1" u="sng" dirty="0"/>
              <a:t>Effects</a:t>
            </a:r>
            <a:endParaRPr lang="en-US" altLang="zh-CN" sz="1575" b="1" i="1" u="sng" dirty="0"/>
          </a:p>
          <a:p>
            <a:pPr lvl="2">
              <a:buFont typeface="Arial" panose="020B0604020202020204" pitchFamily="34" charset="0"/>
              <a:buChar char="•"/>
            </a:pPr>
            <a:r>
              <a:rPr lang="en-US" altLang="zh-CN" sz="1575" i="1" dirty="0"/>
              <a:t>Interrupt independent solution searching process </a:t>
            </a:r>
          </a:p>
          <a:p>
            <a:pPr lvl="2">
              <a:buFont typeface="Arial" panose="020B0604020202020204" pitchFamily="34" charset="0"/>
              <a:buChar char="•"/>
            </a:pPr>
            <a:r>
              <a:rPr lang="en-US" altLang="zh-CN" sz="1575" i="1" dirty="0"/>
              <a:t>Limit contestants’ creativity</a:t>
            </a:r>
          </a:p>
          <a:p>
            <a:pPr marL="0" indent="0">
              <a:buNone/>
            </a:pPr>
            <a:endParaRPr lang="en-US" altLang="zh-CN" sz="1800" dirty="0"/>
          </a:p>
          <a:p>
            <a:endParaRPr lang="en-US" altLang="zh-CN" dirty="0"/>
          </a:p>
          <a:p>
            <a:pPr marL="0" indent="0">
              <a:buNone/>
            </a:pPr>
            <a:r>
              <a:rPr lang="en-US" altLang="zh-CN" dirty="0" smtClean="0"/>
              <a:t>      </a:t>
            </a:r>
            <a:endParaRPr lang="zh-CN" altLang="en-US" b="1" dirty="0"/>
          </a:p>
        </p:txBody>
      </p:sp>
    </p:spTree>
    <p:extLst>
      <p:ext uri="{BB962C8B-B14F-4D97-AF65-F5344CB8AC3E}">
        <p14:creationId xmlns:p14="http://schemas.microsoft.com/office/powerpoint/2010/main" val="1409527731"/>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8544" y="1030332"/>
            <a:ext cx="2548890" cy="323165"/>
          </a:xfrm>
          <a:prstGeom prst="rect">
            <a:avLst/>
          </a:prstGeom>
        </p:spPr>
        <p:txBody>
          <a:bodyPr vert="horz" wrap="square" lIns="0" tIns="0" rIns="0" bIns="0" rtlCol="0">
            <a:spAutoFit/>
          </a:bodyPr>
          <a:lstStyle/>
          <a:p>
            <a:pPr marL="9525"/>
            <a:r>
              <a:rPr sz="2100" spc="-4" dirty="0"/>
              <a:t>"City decides"</a:t>
            </a:r>
            <a:r>
              <a:rPr sz="2100" spc="-19" dirty="0"/>
              <a:t> </a:t>
            </a:r>
            <a:r>
              <a:rPr sz="2100" spc="-4" dirty="0"/>
              <a:t>regime</a:t>
            </a:r>
            <a:endParaRPr sz="2100"/>
          </a:p>
        </p:txBody>
      </p:sp>
      <p:sp>
        <p:nvSpPr>
          <p:cNvPr id="3" name="object 3"/>
          <p:cNvSpPr txBox="1"/>
          <p:nvPr/>
        </p:nvSpPr>
        <p:spPr>
          <a:xfrm>
            <a:off x="5831905" y="2962186"/>
            <a:ext cx="176213" cy="256480"/>
          </a:xfrm>
          <a:prstGeom prst="rect">
            <a:avLst/>
          </a:prstGeom>
        </p:spPr>
        <p:txBody>
          <a:bodyPr vert="horz" wrap="square" lIns="0" tIns="0" rIns="0" bIns="0" rtlCol="0">
            <a:spAutoFit/>
          </a:bodyPr>
          <a:lstStyle/>
          <a:p>
            <a:pPr marL="31909">
              <a:lnSpc>
                <a:spcPts val="1991"/>
              </a:lnSpc>
            </a:pPr>
            <a:r>
              <a:rPr dirty="0">
                <a:solidFill>
                  <a:srgbClr val="595959"/>
                </a:solidFill>
                <a:latin typeface="Arial"/>
                <a:cs typeface="Arial"/>
              </a:rPr>
              <a:t>○</a:t>
            </a:r>
            <a:endParaRPr>
              <a:latin typeface="Arial"/>
              <a:cs typeface="Arial"/>
            </a:endParaRPr>
          </a:p>
        </p:txBody>
      </p:sp>
      <p:sp>
        <p:nvSpPr>
          <p:cNvPr id="4" name="object 4"/>
          <p:cNvSpPr txBox="1"/>
          <p:nvPr/>
        </p:nvSpPr>
        <p:spPr>
          <a:xfrm>
            <a:off x="4482731" y="2311881"/>
            <a:ext cx="1979295" cy="1554272"/>
          </a:xfrm>
          <a:prstGeom prst="rect">
            <a:avLst/>
          </a:prstGeom>
        </p:spPr>
        <p:txBody>
          <a:bodyPr vert="horz" wrap="square" lIns="0" tIns="0" rIns="0" bIns="0" rtlCol="0">
            <a:spAutoFit/>
          </a:bodyPr>
          <a:lstStyle/>
          <a:p>
            <a:pPr marL="318611" indent="-309086">
              <a:buChar char="●"/>
              <a:tabLst>
                <a:tab pos="318611" algn="l"/>
                <a:tab pos="319088" algn="l"/>
                <a:tab pos="915353" algn="l"/>
                <a:tab pos="1779746" algn="l"/>
              </a:tabLst>
            </a:pPr>
            <a:r>
              <a:rPr spc="-4" dirty="0">
                <a:solidFill>
                  <a:srgbClr val="595959"/>
                </a:solidFill>
                <a:latin typeface="Arial"/>
                <a:cs typeface="Arial"/>
              </a:rPr>
              <a:t>Host	welfare	</a:t>
            </a:r>
            <a:r>
              <a:rPr dirty="0">
                <a:solidFill>
                  <a:srgbClr val="595959"/>
                </a:solidFill>
                <a:latin typeface="MS PGothic"/>
                <a:cs typeface="MS PGothic"/>
              </a:rPr>
              <a:t>↗</a:t>
            </a:r>
            <a:endParaRPr>
              <a:latin typeface="MS PGothic"/>
              <a:cs typeface="MS PGothic"/>
            </a:endParaRPr>
          </a:p>
          <a:p>
            <a:pPr marL="318611">
              <a:spcBef>
                <a:spcPts val="315"/>
              </a:spcBef>
            </a:pPr>
            <a:r>
              <a:rPr spc="-4" dirty="0">
                <a:solidFill>
                  <a:srgbClr val="595959"/>
                </a:solidFill>
                <a:latin typeface="Arial"/>
                <a:cs typeface="Arial"/>
              </a:rPr>
              <a:t>(optimal)</a:t>
            </a:r>
            <a:endParaRPr>
              <a:latin typeface="Arial"/>
              <a:cs typeface="Arial"/>
            </a:endParaRPr>
          </a:p>
          <a:p>
            <a:pPr>
              <a:spcBef>
                <a:spcPts val="30"/>
              </a:spcBef>
            </a:pPr>
            <a:endParaRPr sz="2400">
              <a:latin typeface="Times New Roman"/>
              <a:cs typeface="Times New Roman"/>
            </a:endParaRPr>
          </a:p>
          <a:p>
            <a:pPr marL="318611" indent="-309086">
              <a:buChar char="●"/>
              <a:tabLst>
                <a:tab pos="318611" algn="l"/>
                <a:tab pos="319088" algn="l"/>
              </a:tabLst>
            </a:pPr>
            <a:r>
              <a:rPr spc="-4" dirty="0">
                <a:solidFill>
                  <a:srgbClr val="595959"/>
                </a:solidFill>
                <a:latin typeface="Arial"/>
                <a:cs typeface="Arial"/>
              </a:rPr>
              <a:t>Social welfare</a:t>
            </a:r>
            <a:r>
              <a:rPr spc="-30" dirty="0">
                <a:solidFill>
                  <a:srgbClr val="595959"/>
                </a:solidFill>
                <a:latin typeface="Arial"/>
                <a:cs typeface="Arial"/>
              </a:rPr>
              <a:t> </a:t>
            </a:r>
            <a:r>
              <a:rPr dirty="0">
                <a:solidFill>
                  <a:srgbClr val="595959"/>
                </a:solidFill>
                <a:latin typeface="MS PGothic"/>
                <a:cs typeface="MS PGothic"/>
              </a:rPr>
              <a:t>↗</a:t>
            </a:r>
            <a:endParaRPr>
              <a:latin typeface="MS PGothic"/>
              <a:cs typeface="MS PGothic"/>
            </a:endParaRPr>
          </a:p>
          <a:p>
            <a:pPr marL="318611">
              <a:spcBef>
                <a:spcPts val="315"/>
              </a:spcBef>
            </a:pPr>
            <a:r>
              <a:rPr spc="-4" dirty="0">
                <a:solidFill>
                  <a:srgbClr val="595959"/>
                </a:solidFill>
                <a:latin typeface="Arial"/>
                <a:cs typeface="Arial"/>
              </a:rPr>
              <a:t>(but not</a:t>
            </a:r>
            <a:r>
              <a:rPr spc="-30" dirty="0">
                <a:solidFill>
                  <a:srgbClr val="595959"/>
                </a:solidFill>
                <a:latin typeface="Arial"/>
                <a:cs typeface="Arial"/>
              </a:rPr>
              <a:t> </a:t>
            </a:r>
            <a:r>
              <a:rPr spc="-4" dirty="0">
                <a:solidFill>
                  <a:srgbClr val="595959"/>
                </a:solidFill>
                <a:latin typeface="Arial"/>
                <a:cs typeface="Arial"/>
              </a:rPr>
              <a:t>optimal)</a:t>
            </a:r>
            <a:endParaRPr>
              <a:latin typeface="Arial"/>
              <a:cs typeface="Arial"/>
            </a:endParaRPr>
          </a:p>
        </p:txBody>
      </p:sp>
      <p:sp>
        <p:nvSpPr>
          <p:cNvPr id="5" name="object 5"/>
          <p:cNvSpPr/>
          <p:nvPr/>
        </p:nvSpPr>
        <p:spPr>
          <a:xfrm>
            <a:off x="233775" y="1569825"/>
            <a:ext cx="3422515" cy="2865732"/>
          </a:xfrm>
          <a:prstGeom prst="rect">
            <a:avLst/>
          </a:prstGeom>
          <a:blipFill>
            <a:blip r:embed="rId2" cstate="print"/>
            <a:stretch>
              <a:fillRect/>
            </a:stretch>
          </a:blipFill>
        </p:spPr>
        <p:txBody>
          <a:bodyPr wrap="square" lIns="0" tIns="0" rIns="0" bIns="0" rtlCol="0"/>
          <a:lstStyle/>
          <a:p>
            <a:endParaRPr sz="1350"/>
          </a:p>
        </p:txBody>
      </p:sp>
      <p:sp>
        <p:nvSpPr>
          <p:cNvPr id="6" name="object 6"/>
          <p:cNvSpPr/>
          <p:nvPr/>
        </p:nvSpPr>
        <p:spPr>
          <a:xfrm>
            <a:off x="5831905" y="3031878"/>
            <a:ext cx="176213" cy="138589"/>
          </a:xfrm>
          <a:custGeom>
            <a:avLst/>
            <a:gdLst/>
            <a:ahLst/>
            <a:cxnLst/>
            <a:rect l="l" t="t" r="r" b="b"/>
            <a:pathLst>
              <a:path w="234950" h="184785">
                <a:moveTo>
                  <a:pt x="0" y="0"/>
                </a:moveTo>
                <a:lnTo>
                  <a:pt x="234599" y="0"/>
                </a:lnTo>
                <a:lnTo>
                  <a:pt x="234599" y="184200"/>
                </a:lnTo>
                <a:lnTo>
                  <a:pt x="0" y="184200"/>
                </a:lnTo>
                <a:lnTo>
                  <a:pt x="0" y="0"/>
                </a:lnTo>
                <a:close/>
              </a:path>
            </a:pathLst>
          </a:custGeom>
          <a:solidFill>
            <a:srgbClr val="FFFFFF"/>
          </a:solidFill>
        </p:spPr>
        <p:txBody>
          <a:bodyPr wrap="square" lIns="0" tIns="0" rIns="0" bIns="0" rtlCol="0"/>
          <a:lstStyle/>
          <a:p>
            <a:endParaRPr sz="1350"/>
          </a:p>
        </p:txBody>
      </p:sp>
      <p:sp>
        <p:nvSpPr>
          <p:cNvPr id="7" name="object 7"/>
          <p:cNvSpPr/>
          <p:nvPr/>
        </p:nvSpPr>
        <p:spPr>
          <a:xfrm>
            <a:off x="3188738" y="2728388"/>
            <a:ext cx="220504" cy="169545"/>
          </a:xfrm>
          <a:custGeom>
            <a:avLst/>
            <a:gdLst/>
            <a:ahLst/>
            <a:cxnLst/>
            <a:rect l="l" t="t" r="r" b="b"/>
            <a:pathLst>
              <a:path w="294004" h="226060">
                <a:moveTo>
                  <a:pt x="0" y="0"/>
                </a:moveTo>
                <a:lnTo>
                  <a:pt x="293399" y="0"/>
                </a:lnTo>
                <a:lnTo>
                  <a:pt x="293399" y="225899"/>
                </a:lnTo>
                <a:lnTo>
                  <a:pt x="0" y="225899"/>
                </a:lnTo>
                <a:lnTo>
                  <a:pt x="0" y="0"/>
                </a:lnTo>
                <a:close/>
              </a:path>
            </a:pathLst>
          </a:custGeom>
          <a:solidFill>
            <a:srgbClr val="FFFFFF"/>
          </a:solidFill>
        </p:spPr>
        <p:txBody>
          <a:bodyPr wrap="square" lIns="0" tIns="0" rIns="0" bIns="0" rtlCol="0"/>
          <a:lstStyle/>
          <a:p>
            <a:endParaRPr sz="1350"/>
          </a:p>
        </p:txBody>
      </p:sp>
      <p:sp>
        <p:nvSpPr>
          <p:cNvPr id="8" name="object 8"/>
          <p:cNvSpPr/>
          <p:nvPr/>
        </p:nvSpPr>
        <p:spPr>
          <a:xfrm>
            <a:off x="3129862" y="2467387"/>
            <a:ext cx="279083" cy="138589"/>
          </a:xfrm>
          <a:custGeom>
            <a:avLst/>
            <a:gdLst/>
            <a:ahLst/>
            <a:cxnLst/>
            <a:rect l="l" t="t" r="r" b="b"/>
            <a:pathLst>
              <a:path w="372110" h="184785">
                <a:moveTo>
                  <a:pt x="0" y="0"/>
                </a:moveTo>
                <a:lnTo>
                  <a:pt x="371999" y="0"/>
                </a:lnTo>
                <a:lnTo>
                  <a:pt x="371999" y="184199"/>
                </a:lnTo>
                <a:lnTo>
                  <a:pt x="0" y="184199"/>
                </a:lnTo>
                <a:lnTo>
                  <a:pt x="0" y="0"/>
                </a:lnTo>
                <a:close/>
              </a:path>
            </a:pathLst>
          </a:custGeom>
          <a:solidFill>
            <a:srgbClr val="FFFFFF"/>
          </a:solidFill>
        </p:spPr>
        <p:txBody>
          <a:bodyPr wrap="square" lIns="0" tIns="0" rIns="0" bIns="0" rtlCol="0"/>
          <a:lstStyle/>
          <a:p>
            <a:endParaRPr sz="1350"/>
          </a:p>
        </p:txBody>
      </p:sp>
      <p:sp>
        <p:nvSpPr>
          <p:cNvPr id="9" name="object 9"/>
          <p:cNvSpPr/>
          <p:nvPr/>
        </p:nvSpPr>
        <p:spPr>
          <a:xfrm>
            <a:off x="3329376" y="2422907"/>
            <a:ext cx="698752" cy="212118"/>
          </a:xfrm>
          <a:prstGeom prst="rect">
            <a:avLst/>
          </a:prstGeom>
          <a:blipFill>
            <a:blip r:embed="rId3" cstate="print"/>
            <a:stretch>
              <a:fillRect/>
            </a:stretch>
          </a:blipFill>
        </p:spPr>
        <p:txBody>
          <a:bodyPr wrap="square" lIns="0" tIns="0" rIns="0" bIns="0" rtlCol="0"/>
          <a:lstStyle/>
          <a:p>
            <a:endParaRPr sz="1350"/>
          </a:p>
        </p:txBody>
      </p:sp>
      <p:sp>
        <p:nvSpPr>
          <p:cNvPr id="10" name="object 10"/>
          <p:cNvSpPr/>
          <p:nvPr/>
        </p:nvSpPr>
        <p:spPr>
          <a:xfrm>
            <a:off x="5861437" y="768563"/>
            <a:ext cx="845793" cy="845793"/>
          </a:xfrm>
          <a:prstGeom prst="rect">
            <a:avLst/>
          </a:prstGeom>
          <a:blipFill>
            <a:blip r:embed="rId4" cstate="print"/>
            <a:stretch>
              <a:fillRect/>
            </a:stretch>
          </a:blipFill>
        </p:spPr>
        <p:txBody>
          <a:bodyPr wrap="square" lIns="0" tIns="0" rIns="0" bIns="0" rtlCol="0"/>
          <a:lstStyle/>
          <a:p>
            <a:endParaRPr sz="1350"/>
          </a:p>
        </p:txBody>
      </p:sp>
      <p:sp>
        <p:nvSpPr>
          <p:cNvPr id="11" name="object 11"/>
          <p:cNvSpPr/>
          <p:nvPr/>
        </p:nvSpPr>
        <p:spPr>
          <a:xfrm>
            <a:off x="3329384" y="2742409"/>
            <a:ext cx="145818" cy="212118"/>
          </a:xfrm>
          <a:prstGeom prst="rect">
            <a:avLst/>
          </a:prstGeom>
          <a:blipFill>
            <a:blip r:embed="rId5" cstate="print"/>
            <a:stretch>
              <a:fillRect/>
            </a:stretch>
          </a:blipFill>
        </p:spPr>
        <p:txBody>
          <a:bodyPr wrap="square" lIns="0" tIns="0" rIns="0" bIns="0" rtlCol="0"/>
          <a:lstStyle/>
          <a:p>
            <a:endParaRPr sz="1350"/>
          </a:p>
        </p:txBody>
      </p:sp>
      <p:sp>
        <p:nvSpPr>
          <p:cNvPr id="12" name="object 12"/>
          <p:cNvSpPr txBox="1">
            <a:spLocks noGrp="1"/>
          </p:cNvSpPr>
          <p:nvPr>
            <p:ph type="sldNum" sz="quarter" idx="7"/>
          </p:nvPr>
        </p:nvSpPr>
        <p:spPr>
          <a:xfrm>
            <a:off x="4932465" y="4226488"/>
            <a:ext cx="108227" cy="231313"/>
          </a:xfrm>
          <a:prstGeom prst="rect">
            <a:avLst/>
          </a:prstGeom>
        </p:spPr>
        <p:txBody>
          <a:bodyPr vert="horz" wrap="square" lIns="0" tIns="476" rIns="0" bIns="0" rtlCol="0">
            <a:spAutoFit/>
          </a:bodyPr>
          <a:lstStyle/>
          <a:p>
            <a:pPr marL="19050">
              <a:spcBef>
                <a:spcPts val="4"/>
              </a:spcBef>
            </a:pPr>
            <a:fld id="{81D60167-4931-47E6-BA6A-407CBD079E47}" type="slidenum">
              <a:rPr spc="-4" dirty="0"/>
              <a:pPr marL="19050">
                <a:spcBef>
                  <a:spcPts val="4"/>
                </a:spcBef>
              </a:pPr>
              <a:t>15</a:t>
            </a:fld>
            <a:endParaRPr spc="-4" dirty="0"/>
          </a:p>
        </p:txBody>
      </p:sp>
    </p:spTree>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Research Questions</a:t>
            </a:r>
            <a:endParaRPr lang="zh-CN" altLang="en-US" dirty="0"/>
          </a:p>
        </p:txBody>
      </p:sp>
      <p:sp>
        <p:nvSpPr>
          <p:cNvPr id="3" name="Content Placeholder 2"/>
          <p:cNvSpPr>
            <a:spLocks noGrp="1"/>
          </p:cNvSpPr>
          <p:nvPr>
            <p:ph sz="half" idx="1"/>
          </p:nvPr>
        </p:nvSpPr>
        <p:spPr>
          <a:xfrm>
            <a:off x="168852" y="1352615"/>
            <a:ext cx="6515101" cy="411891"/>
          </a:xfrm>
        </p:spPr>
        <p:txBody>
          <a:bodyPr>
            <a:normAutofit/>
          </a:bodyPr>
          <a:lstStyle/>
          <a:p>
            <a:pPr>
              <a:buFont typeface="Wingdings" panose="05000000000000000000" pitchFamily="2" charset="2"/>
              <a:buChar char="Ø"/>
            </a:pPr>
            <a:r>
              <a:rPr lang="en-US" altLang="zh-CN" dirty="0" smtClean="0"/>
              <a:t>Does knowledge sharing have an impact on crowdsourcing contests? </a:t>
            </a:r>
          </a:p>
          <a:p>
            <a:pPr marL="0" indent="0">
              <a:buNone/>
            </a:pPr>
            <a:endParaRPr lang="en-US" altLang="zh-CN" dirty="0" smtClean="0"/>
          </a:p>
          <a:p>
            <a:pPr marL="0" indent="0">
              <a:buNone/>
            </a:pPr>
            <a:endParaRPr lang="zh-CN" altLang="en-US" dirty="0"/>
          </a:p>
        </p:txBody>
      </p:sp>
      <p:sp>
        <p:nvSpPr>
          <p:cNvPr id="10" name="TextBox 9"/>
          <p:cNvSpPr txBox="1"/>
          <p:nvPr/>
        </p:nvSpPr>
        <p:spPr>
          <a:xfrm>
            <a:off x="168851" y="1953883"/>
            <a:ext cx="6396186" cy="761747"/>
          </a:xfrm>
          <a:prstGeom prst="rect">
            <a:avLst/>
          </a:prstGeom>
          <a:noFill/>
        </p:spPr>
        <p:txBody>
          <a:bodyPr wrap="square" rtlCol="0">
            <a:spAutoFit/>
          </a:bodyPr>
          <a:lstStyle/>
          <a:p>
            <a:pPr marL="257175" indent="-257175" defTabSz="685800">
              <a:buFont typeface="Wingdings" panose="05000000000000000000" pitchFamily="2" charset="2"/>
              <a:buChar char="Ø"/>
            </a:pP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How </a:t>
            </a: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do different dimensions (originality &amp; quality) of </a:t>
            </a: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knowledge sharing </a:t>
            </a: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affect contest outcomes and contestant performance?</a:t>
            </a:r>
            <a:endParaRPr lang="en-US" altLang="zh-CN" sz="1350" b="1" i="1" dirty="0">
              <a:solidFill>
                <a:prstClr val="black"/>
              </a:solidFill>
              <a:latin typeface="Calibri"/>
              <a:ea typeface="宋体" panose="02010600030101010101" pitchFamily="2" charset="-122"/>
            </a:endParaRPr>
          </a:p>
          <a:p>
            <a:pPr marL="257175" indent="-257175" defTabSz="685800">
              <a:buFont typeface="Wingdings" panose="05000000000000000000" pitchFamily="2" charset="2"/>
              <a:buChar char="Ø"/>
            </a:pPr>
            <a:endParaRPr lang="zh-CN" altLang="en-US" sz="1350" b="1" i="1" dirty="0">
              <a:solidFill>
                <a:prstClr val="black"/>
              </a:solidFill>
              <a:latin typeface="Calibri"/>
              <a:ea typeface="宋体" panose="02010600030101010101" pitchFamily="2" charset="-122"/>
            </a:endParaRPr>
          </a:p>
        </p:txBody>
      </p:sp>
      <p:grpSp>
        <p:nvGrpSpPr>
          <p:cNvPr id="26" name="Group 25"/>
          <p:cNvGrpSpPr/>
          <p:nvPr/>
        </p:nvGrpSpPr>
        <p:grpSpPr>
          <a:xfrm>
            <a:off x="577262" y="2684435"/>
            <a:ext cx="5479352" cy="1487326"/>
            <a:chOff x="554362" y="2595632"/>
            <a:chExt cx="8132439" cy="2850831"/>
          </a:xfrm>
        </p:grpSpPr>
        <p:grpSp>
          <p:nvGrpSpPr>
            <p:cNvPr id="4" name="Group 3"/>
            <p:cNvGrpSpPr/>
            <p:nvPr/>
          </p:nvGrpSpPr>
          <p:grpSpPr>
            <a:xfrm>
              <a:off x="554362" y="3150581"/>
              <a:ext cx="8132439" cy="1474572"/>
              <a:chOff x="554361" y="3525580"/>
              <a:chExt cx="8132439" cy="1474572"/>
            </a:xfrm>
          </p:grpSpPr>
          <p:sp>
            <p:nvSpPr>
              <p:cNvPr id="7" name="Rounded Rectangle 6"/>
              <p:cNvSpPr/>
              <p:nvPr/>
            </p:nvSpPr>
            <p:spPr>
              <a:xfrm>
                <a:off x="6823657" y="3760631"/>
                <a:ext cx="1863143" cy="1148298"/>
              </a:xfrm>
              <a:prstGeom prst="round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altLang="zh-CN" sz="1350" b="1" dirty="0">
                    <a:solidFill>
                      <a:prstClr val="black"/>
                    </a:solidFill>
                    <a:latin typeface="Calibri"/>
                    <a:ea typeface="宋体" panose="02010600030101010101" pitchFamily="2" charset="-122"/>
                  </a:rPr>
                  <a:t>Crowdsourcing Outcome</a:t>
                </a:r>
                <a:endParaRPr lang="zh-CN" altLang="en-US" sz="1350" b="1" dirty="0">
                  <a:solidFill>
                    <a:prstClr val="black"/>
                  </a:solidFill>
                  <a:latin typeface="Calibri"/>
                  <a:ea typeface="宋体" panose="02010600030101010101" pitchFamily="2" charset="-122"/>
                </a:endParaRPr>
              </a:p>
            </p:txBody>
          </p:sp>
          <p:cxnSp>
            <p:nvCxnSpPr>
              <p:cNvPr id="8" name="Straight Arrow Connector 7"/>
              <p:cNvCxnSpPr/>
              <p:nvPr/>
            </p:nvCxnSpPr>
            <p:spPr>
              <a:xfrm>
                <a:off x="2872336" y="3888188"/>
                <a:ext cx="3921272" cy="36637"/>
              </a:xfrm>
              <a:prstGeom prst="straightConnector1">
                <a:avLst/>
              </a:prstGeom>
              <a:ln w="19050">
                <a:solidFill>
                  <a:schemeClr val="tx1"/>
                </a:solidFill>
                <a:tailEnd type="triangle"/>
              </a:ln>
            </p:spPr>
            <p:style>
              <a:lnRef idx="1">
                <a:schemeClr val="accent6"/>
              </a:lnRef>
              <a:fillRef idx="0">
                <a:schemeClr val="accent6"/>
              </a:fillRef>
              <a:effectRef idx="0">
                <a:schemeClr val="accent6"/>
              </a:effectRef>
              <a:fontRef idx="minor">
                <a:schemeClr val="tx1"/>
              </a:fontRef>
            </p:style>
          </p:cxnSp>
          <p:cxnSp>
            <p:nvCxnSpPr>
              <p:cNvPr id="9" name="Straight Arrow Connector 8"/>
              <p:cNvCxnSpPr>
                <a:stCxn id="12" idx="3"/>
              </p:cNvCxnSpPr>
              <p:nvPr/>
            </p:nvCxnSpPr>
            <p:spPr>
              <a:xfrm flipV="1">
                <a:off x="2862489" y="4692757"/>
                <a:ext cx="3931119" cy="5342"/>
              </a:xfrm>
              <a:prstGeom prst="straightConnector1">
                <a:avLst/>
              </a:prstGeom>
              <a:ln w="19050">
                <a:tailEnd type="triangle"/>
              </a:ln>
            </p:spPr>
            <p:style>
              <a:lnRef idx="2">
                <a:schemeClr val="dk1"/>
              </a:lnRef>
              <a:fillRef idx="0">
                <a:schemeClr val="dk1"/>
              </a:fillRef>
              <a:effectRef idx="1">
                <a:schemeClr val="dk1"/>
              </a:effectRef>
              <a:fontRef idx="minor">
                <a:schemeClr val="tx1"/>
              </a:fontRef>
            </p:style>
          </p:cxnSp>
          <p:sp>
            <p:nvSpPr>
              <p:cNvPr id="11" name="Rounded Rectangle 10"/>
              <p:cNvSpPr/>
              <p:nvPr/>
            </p:nvSpPr>
            <p:spPr>
              <a:xfrm>
                <a:off x="554361" y="3525580"/>
                <a:ext cx="2317975" cy="575773"/>
              </a:xfrm>
              <a:prstGeom prst="round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altLang="zh-CN" sz="1350" i="1" dirty="0">
                    <a:solidFill>
                      <a:prstClr val="black"/>
                    </a:solidFill>
                    <a:latin typeface="Calibri"/>
                    <a:ea typeface="宋体" panose="02010600030101010101" pitchFamily="2" charset="-122"/>
                  </a:rPr>
                  <a:t>Parallel Path Effect</a:t>
                </a:r>
                <a:endParaRPr lang="zh-CN" altLang="en-US" sz="1350" i="1" dirty="0">
                  <a:solidFill>
                    <a:prstClr val="black"/>
                  </a:solidFill>
                  <a:latin typeface="Calibri"/>
                  <a:ea typeface="宋体" panose="02010600030101010101" pitchFamily="2" charset="-122"/>
                </a:endParaRPr>
              </a:p>
            </p:txBody>
          </p:sp>
          <p:sp>
            <p:nvSpPr>
              <p:cNvPr id="12" name="Rounded Rectangle 11"/>
              <p:cNvSpPr/>
              <p:nvPr/>
            </p:nvSpPr>
            <p:spPr>
              <a:xfrm>
                <a:off x="554361" y="4396047"/>
                <a:ext cx="2308128" cy="604105"/>
              </a:xfrm>
              <a:prstGeom prst="round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altLang="zh-CN" sz="1350" i="1" dirty="0">
                    <a:solidFill>
                      <a:prstClr val="black"/>
                    </a:solidFill>
                    <a:latin typeface="Calibri"/>
                    <a:ea typeface="宋体" panose="02010600030101010101" pitchFamily="2" charset="-122"/>
                  </a:rPr>
                  <a:t>Stimulating Effect</a:t>
                </a:r>
                <a:endParaRPr lang="zh-CN" altLang="en-US" sz="1350" i="1" dirty="0">
                  <a:solidFill>
                    <a:prstClr val="black"/>
                  </a:solidFill>
                  <a:latin typeface="Calibri"/>
                  <a:ea typeface="宋体" panose="02010600030101010101" pitchFamily="2" charset="-122"/>
                </a:endParaRPr>
              </a:p>
            </p:txBody>
          </p:sp>
        </p:grpSp>
        <p:sp>
          <p:nvSpPr>
            <p:cNvPr id="5" name="Cloud 4"/>
            <p:cNvSpPr/>
            <p:nvPr/>
          </p:nvSpPr>
          <p:spPr>
            <a:xfrm>
              <a:off x="3657600" y="2595632"/>
              <a:ext cx="2463800" cy="2850831"/>
            </a:xfrm>
            <a:prstGeom prst="cloud">
              <a:avLst/>
            </a:prstGeom>
            <a:noFill/>
            <a:ln>
              <a:solidFill>
                <a:schemeClr val="tx2">
                  <a:lumMod val="60000"/>
                  <a:lumOff val="4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sz="1500" b="1" dirty="0">
                  <a:solidFill>
                    <a:srgbClr val="0F1938"/>
                  </a:solidFill>
                  <a:latin typeface="Calibri"/>
                </a:rPr>
                <a:t>Knowledge Sharing</a:t>
              </a:r>
              <a:endParaRPr lang="en-US" sz="1500" b="1" dirty="0">
                <a:solidFill>
                  <a:srgbClr val="0F1938"/>
                </a:solidFill>
                <a:latin typeface="Calibri"/>
              </a:endParaRPr>
            </a:p>
          </p:txBody>
        </p:sp>
      </p:grpSp>
      <p:sp>
        <p:nvSpPr>
          <p:cNvPr id="14" name="TextBox 13"/>
          <p:cNvSpPr txBox="1"/>
          <p:nvPr/>
        </p:nvSpPr>
        <p:spPr>
          <a:xfrm>
            <a:off x="168852" y="4230700"/>
            <a:ext cx="6514961" cy="761747"/>
          </a:xfrm>
          <a:prstGeom prst="rect">
            <a:avLst/>
          </a:prstGeom>
          <a:noFill/>
        </p:spPr>
        <p:txBody>
          <a:bodyPr wrap="square" rtlCol="0">
            <a:spAutoFit/>
          </a:bodyPr>
          <a:lstStyle/>
          <a:p>
            <a:pPr marL="257175" indent="-257175" defTabSz="685800">
              <a:buFont typeface="Wingdings" panose="05000000000000000000" pitchFamily="2" charset="2"/>
              <a:buChar char="Ø"/>
            </a:pP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Taking contestant heterogeneity into account, would knowledge sharing have differential effect on contestants?</a:t>
            </a:r>
            <a:endParaRPr lang="en-US" altLang="zh-CN" sz="1350" b="1" i="1" dirty="0">
              <a:solidFill>
                <a:prstClr val="black"/>
              </a:solidFill>
              <a:latin typeface="Calibri"/>
              <a:ea typeface="宋体" panose="02010600030101010101" pitchFamily="2" charset="-122"/>
            </a:endParaRPr>
          </a:p>
          <a:p>
            <a:pPr marL="257175" indent="-257175" defTabSz="685800">
              <a:buFont typeface="Wingdings" panose="05000000000000000000" pitchFamily="2" charset="2"/>
              <a:buChar char="Ø"/>
            </a:pPr>
            <a:endParaRPr lang="zh-CN" altLang="en-US" sz="1350" b="1" i="1" dirty="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2672172507"/>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Research Questions</a:t>
            </a:r>
            <a:endParaRPr lang="zh-CN" altLang="en-US" dirty="0"/>
          </a:p>
        </p:txBody>
      </p:sp>
      <p:sp>
        <p:nvSpPr>
          <p:cNvPr id="3" name="Content Placeholder 2"/>
          <p:cNvSpPr>
            <a:spLocks noGrp="1"/>
          </p:cNvSpPr>
          <p:nvPr>
            <p:ph sz="half" idx="1"/>
          </p:nvPr>
        </p:nvSpPr>
        <p:spPr>
          <a:xfrm>
            <a:off x="168852" y="1352615"/>
            <a:ext cx="6515101" cy="411891"/>
          </a:xfrm>
        </p:spPr>
        <p:txBody>
          <a:bodyPr>
            <a:normAutofit/>
          </a:bodyPr>
          <a:lstStyle/>
          <a:p>
            <a:pPr>
              <a:buFont typeface="Wingdings" panose="05000000000000000000" pitchFamily="2" charset="2"/>
              <a:buChar char="Ø"/>
            </a:pPr>
            <a:r>
              <a:rPr lang="en-US" altLang="zh-CN" dirty="0" smtClean="0"/>
              <a:t>Does knowledge sharing have an impact on crowdsourcing contests? </a:t>
            </a:r>
          </a:p>
          <a:p>
            <a:pPr marL="0" indent="0">
              <a:buNone/>
            </a:pPr>
            <a:endParaRPr lang="en-US" altLang="zh-CN" dirty="0" smtClean="0"/>
          </a:p>
          <a:p>
            <a:pPr marL="0" indent="0">
              <a:buNone/>
            </a:pPr>
            <a:endParaRPr lang="zh-CN" altLang="en-US" dirty="0"/>
          </a:p>
        </p:txBody>
      </p:sp>
      <p:sp>
        <p:nvSpPr>
          <p:cNvPr id="10" name="TextBox 9"/>
          <p:cNvSpPr txBox="1"/>
          <p:nvPr/>
        </p:nvSpPr>
        <p:spPr>
          <a:xfrm>
            <a:off x="168851" y="1953883"/>
            <a:ext cx="6396186" cy="761747"/>
          </a:xfrm>
          <a:prstGeom prst="rect">
            <a:avLst/>
          </a:prstGeom>
          <a:noFill/>
        </p:spPr>
        <p:txBody>
          <a:bodyPr wrap="square" rtlCol="0">
            <a:spAutoFit/>
          </a:bodyPr>
          <a:lstStyle/>
          <a:p>
            <a:pPr marL="257175" indent="-257175" defTabSz="685800">
              <a:buFont typeface="Wingdings" panose="05000000000000000000" pitchFamily="2" charset="2"/>
              <a:buChar char="Ø"/>
            </a:pP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How </a:t>
            </a: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do different dimensions (originality &amp; quality) of </a:t>
            </a: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knowledge sharing </a:t>
            </a: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affect contest outcomes and contestant performance?</a:t>
            </a:r>
            <a:endParaRPr lang="en-US" altLang="zh-CN" sz="1350" b="1" i="1" dirty="0">
              <a:solidFill>
                <a:prstClr val="black"/>
              </a:solidFill>
              <a:latin typeface="Calibri"/>
              <a:ea typeface="宋体" panose="02010600030101010101" pitchFamily="2" charset="-122"/>
            </a:endParaRPr>
          </a:p>
          <a:p>
            <a:pPr marL="257175" indent="-257175" defTabSz="685800">
              <a:buFont typeface="Wingdings" panose="05000000000000000000" pitchFamily="2" charset="2"/>
              <a:buChar char="Ø"/>
            </a:pPr>
            <a:endParaRPr lang="zh-CN" altLang="en-US" sz="1350" b="1" i="1" dirty="0">
              <a:solidFill>
                <a:prstClr val="black"/>
              </a:solidFill>
              <a:latin typeface="Calibri"/>
              <a:ea typeface="宋体" panose="02010600030101010101" pitchFamily="2" charset="-122"/>
            </a:endParaRPr>
          </a:p>
        </p:txBody>
      </p:sp>
      <p:grpSp>
        <p:nvGrpSpPr>
          <p:cNvPr id="26" name="Group 25"/>
          <p:cNvGrpSpPr/>
          <p:nvPr/>
        </p:nvGrpSpPr>
        <p:grpSpPr>
          <a:xfrm>
            <a:off x="577262" y="2684435"/>
            <a:ext cx="5479352" cy="1487326"/>
            <a:chOff x="554362" y="2595632"/>
            <a:chExt cx="8132439" cy="2850831"/>
          </a:xfrm>
        </p:grpSpPr>
        <p:grpSp>
          <p:nvGrpSpPr>
            <p:cNvPr id="4" name="Group 3"/>
            <p:cNvGrpSpPr/>
            <p:nvPr/>
          </p:nvGrpSpPr>
          <p:grpSpPr>
            <a:xfrm>
              <a:off x="554362" y="3150581"/>
              <a:ext cx="8132439" cy="1474572"/>
              <a:chOff x="554361" y="3525580"/>
              <a:chExt cx="8132439" cy="1474572"/>
            </a:xfrm>
          </p:grpSpPr>
          <p:sp>
            <p:nvSpPr>
              <p:cNvPr id="7" name="Rounded Rectangle 6"/>
              <p:cNvSpPr/>
              <p:nvPr/>
            </p:nvSpPr>
            <p:spPr>
              <a:xfrm>
                <a:off x="6823657" y="3760631"/>
                <a:ext cx="1863143" cy="1148298"/>
              </a:xfrm>
              <a:prstGeom prst="round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altLang="zh-CN" sz="1350" b="1" dirty="0">
                    <a:solidFill>
                      <a:prstClr val="black"/>
                    </a:solidFill>
                    <a:latin typeface="Calibri"/>
                    <a:ea typeface="宋体" panose="02010600030101010101" pitchFamily="2" charset="-122"/>
                  </a:rPr>
                  <a:t>Crowdsourcing Outcome</a:t>
                </a:r>
                <a:endParaRPr lang="zh-CN" altLang="en-US" sz="1350" b="1" dirty="0">
                  <a:solidFill>
                    <a:prstClr val="black"/>
                  </a:solidFill>
                  <a:latin typeface="Calibri"/>
                  <a:ea typeface="宋体" panose="02010600030101010101" pitchFamily="2" charset="-122"/>
                </a:endParaRPr>
              </a:p>
            </p:txBody>
          </p:sp>
          <p:cxnSp>
            <p:nvCxnSpPr>
              <p:cNvPr id="8" name="Straight Arrow Connector 7"/>
              <p:cNvCxnSpPr/>
              <p:nvPr/>
            </p:nvCxnSpPr>
            <p:spPr>
              <a:xfrm>
                <a:off x="2872336" y="3888188"/>
                <a:ext cx="3921272" cy="36637"/>
              </a:xfrm>
              <a:prstGeom prst="straightConnector1">
                <a:avLst/>
              </a:prstGeom>
              <a:ln w="19050">
                <a:solidFill>
                  <a:schemeClr val="tx1"/>
                </a:solidFill>
                <a:tailEnd type="triangle"/>
              </a:ln>
            </p:spPr>
            <p:style>
              <a:lnRef idx="1">
                <a:schemeClr val="accent6"/>
              </a:lnRef>
              <a:fillRef idx="0">
                <a:schemeClr val="accent6"/>
              </a:fillRef>
              <a:effectRef idx="0">
                <a:schemeClr val="accent6"/>
              </a:effectRef>
              <a:fontRef idx="minor">
                <a:schemeClr val="tx1"/>
              </a:fontRef>
            </p:style>
          </p:cxnSp>
          <p:cxnSp>
            <p:nvCxnSpPr>
              <p:cNvPr id="9" name="Straight Arrow Connector 8"/>
              <p:cNvCxnSpPr>
                <a:stCxn id="12" idx="3"/>
              </p:cNvCxnSpPr>
              <p:nvPr/>
            </p:nvCxnSpPr>
            <p:spPr>
              <a:xfrm flipV="1">
                <a:off x="2862489" y="4692757"/>
                <a:ext cx="3931119" cy="5342"/>
              </a:xfrm>
              <a:prstGeom prst="straightConnector1">
                <a:avLst/>
              </a:prstGeom>
              <a:ln w="19050">
                <a:tailEnd type="triangle"/>
              </a:ln>
            </p:spPr>
            <p:style>
              <a:lnRef idx="2">
                <a:schemeClr val="dk1"/>
              </a:lnRef>
              <a:fillRef idx="0">
                <a:schemeClr val="dk1"/>
              </a:fillRef>
              <a:effectRef idx="1">
                <a:schemeClr val="dk1"/>
              </a:effectRef>
              <a:fontRef idx="minor">
                <a:schemeClr val="tx1"/>
              </a:fontRef>
            </p:style>
          </p:cxnSp>
          <p:sp>
            <p:nvSpPr>
              <p:cNvPr id="11" name="Rounded Rectangle 10"/>
              <p:cNvSpPr/>
              <p:nvPr/>
            </p:nvSpPr>
            <p:spPr>
              <a:xfrm>
                <a:off x="554361" y="3525580"/>
                <a:ext cx="2317975" cy="575773"/>
              </a:xfrm>
              <a:prstGeom prst="round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altLang="zh-CN" sz="1350" i="1" dirty="0">
                    <a:solidFill>
                      <a:prstClr val="black"/>
                    </a:solidFill>
                    <a:latin typeface="Calibri"/>
                    <a:ea typeface="宋体" panose="02010600030101010101" pitchFamily="2" charset="-122"/>
                  </a:rPr>
                  <a:t>Parallel Path Effect</a:t>
                </a:r>
                <a:endParaRPr lang="zh-CN" altLang="en-US" sz="1350" i="1" dirty="0">
                  <a:solidFill>
                    <a:prstClr val="black"/>
                  </a:solidFill>
                  <a:latin typeface="Calibri"/>
                  <a:ea typeface="宋体" panose="02010600030101010101" pitchFamily="2" charset="-122"/>
                </a:endParaRPr>
              </a:p>
            </p:txBody>
          </p:sp>
          <p:sp>
            <p:nvSpPr>
              <p:cNvPr id="12" name="Rounded Rectangle 11"/>
              <p:cNvSpPr/>
              <p:nvPr/>
            </p:nvSpPr>
            <p:spPr>
              <a:xfrm>
                <a:off x="554361" y="4396047"/>
                <a:ext cx="2308128" cy="604105"/>
              </a:xfrm>
              <a:prstGeom prst="round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altLang="zh-CN" sz="1350" i="1" dirty="0">
                    <a:solidFill>
                      <a:prstClr val="black"/>
                    </a:solidFill>
                    <a:latin typeface="Calibri"/>
                    <a:ea typeface="宋体" panose="02010600030101010101" pitchFamily="2" charset="-122"/>
                  </a:rPr>
                  <a:t>Stimulating Effect</a:t>
                </a:r>
                <a:endParaRPr lang="zh-CN" altLang="en-US" sz="1350" i="1" dirty="0">
                  <a:solidFill>
                    <a:prstClr val="black"/>
                  </a:solidFill>
                  <a:latin typeface="Calibri"/>
                  <a:ea typeface="宋体" panose="02010600030101010101" pitchFamily="2" charset="-122"/>
                </a:endParaRPr>
              </a:p>
            </p:txBody>
          </p:sp>
        </p:grpSp>
        <p:sp>
          <p:nvSpPr>
            <p:cNvPr id="5" name="Cloud 4"/>
            <p:cNvSpPr/>
            <p:nvPr/>
          </p:nvSpPr>
          <p:spPr>
            <a:xfrm>
              <a:off x="3657600" y="2595632"/>
              <a:ext cx="2463800" cy="2850831"/>
            </a:xfrm>
            <a:prstGeom prst="cloud">
              <a:avLst/>
            </a:prstGeom>
            <a:noFill/>
            <a:ln>
              <a:solidFill>
                <a:schemeClr val="tx2">
                  <a:lumMod val="60000"/>
                  <a:lumOff val="4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sz="1500" b="1" dirty="0">
                  <a:solidFill>
                    <a:srgbClr val="0F1938"/>
                  </a:solidFill>
                  <a:latin typeface="Calibri"/>
                </a:rPr>
                <a:t>Knowledge Sharing</a:t>
              </a:r>
              <a:endParaRPr lang="en-US" sz="1500" b="1" dirty="0">
                <a:solidFill>
                  <a:srgbClr val="0F1938"/>
                </a:solidFill>
                <a:latin typeface="Calibri"/>
              </a:endParaRPr>
            </a:p>
          </p:txBody>
        </p:sp>
      </p:grpSp>
      <p:sp>
        <p:nvSpPr>
          <p:cNvPr id="14" name="TextBox 13"/>
          <p:cNvSpPr txBox="1"/>
          <p:nvPr/>
        </p:nvSpPr>
        <p:spPr>
          <a:xfrm>
            <a:off x="168852" y="4230700"/>
            <a:ext cx="6514961" cy="761747"/>
          </a:xfrm>
          <a:prstGeom prst="rect">
            <a:avLst/>
          </a:prstGeom>
          <a:noFill/>
        </p:spPr>
        <p:txBody>
          <a:bodyPr wrap="square" rtlCol="0">
            <a:spAutoFit/>
          </a:bodyPr>
          <a:lstStyle/>
          <a:p>
            <a:pPr marL="257175" indent="-257175" defTabSz="685800">
              <a:buFont typeface="Wingdings" panose="05000000000000000000" pitchFamily="2" charset="2"/>
              <a:buChar char="Ø"/>
            </a:pP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Taking contestant heterogeneity into account, would knowledge sharing have differential effect on contestants?</a:t>
            </a:r>
            <a:endParaRPr lang="en-US" altLang="zh-CN" sz="1350" b="1" i="1" dirty="0">
              <a:solidFill>
                <a:prstClr val="black"/>
              </a:solidFill>
              <a:latin typeface="Calibri"/>
              <a:ea typeface="宋体" panose="02010600030101010101" pitchFamily="2" charset="-122"/>
            </a:endParaRPr>
          </a:p>
          <a:p>
            <a:pPr marL="257175" indent="-257175" defTabSz="685800">
              <a:buFont typeface="Wingdings" panose="05000000000000000000" pitchFamily="2" charset="2"/>
              <a:buChar char="Ø"/>
            </a:pPr>
            <a:endParaRPr lang="zh-CN" altLang="en-US" sz="1350" b="1" i="1" dirty="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4154164925"/>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Research Questions</a:t>
            </a:r>
            <a:endParaRPr lang="zh-CN" altLang="en-US" dirty="0"/>
          </a:p>
        </p:txBody>
      </p:sp>
      <p:sp>
        <p:nvSpPr>
          <p:cNvPr id="3" name="Content Placeholder 2"/>
          <p:cNvSpPr>
            <a:spLocks noGrp="1"/>
          </p:cNvSpPr>
          <p:nvPr>
            <p:ph sz="half" idx="1"/>
          </p:nvPr>
        </p:nvSpPr>
        <p:spPr>
          <a:xfrm>
            <a:off x="168852" y="1352615"/>
            <a:ext cx="6515101" cy="411891"/>
          </a:xfrm>
        </p:spPr>
        <p:txBody>
          <a:bodyPr>
            <a:normAutofit/>
          </a:bodyPr>
          <a:lstStyle/>
          <a:p>
            <a:pPr>
              <a:buFont typeface="Wingdings" panose="05000000000000000000" pitchFamily="2" charset="2"/>
              <a:buChar char="Ø"/>
            </a:pPr>
            <a:r>
              <a:rPr lang="en-US" altLang="zh-CN" dirty="0" smtClean="0"/>
              <a:t>Does knowledge sharing have an impact on crowdsourcing contests? </a:t>
            </a:r>
          </a:p>
          <a:p>
            <a:pPr marL="0" indent="0">
              <a:buNone/>
            </a:pPr>
            <a:endParaRPr lang="en-US" altLang="zh-CN" dirty="0" smtClean="0"/>
          </a:p>
          <a:p>
            <a:pPr marL="0" indent="0">
              <a:buNone/>
            </a:pPr>
            <a:endParaRPr lang="zh-CN" altLang="en-US" dirty="0"/>
          </a:p>
        </p:txBody>
      </p:sp>
      <p:sp>
        <p:nvSpPr>
          <p:cNvPr id="10" name="TextBox 9"/>
          <p:cNvSpPr txBox="1"/>
          <p:nvPr/>
        </p:nvSpPr>
        <p:spPr>
          <a:xfrm>
            <a:off x="168851" y="1953883"/>
            <a:ext cx="6396186" cy="761747"/>
          </a:xfrm>
          <a:prstGeom prst="rect">
            <a:avLst/>
          </a:prstGeom>
          <a:noFill/>
        </p:spPr>
        <p:txBody>
          <a:bodyPr wrap="square" rtlCol="0">
            <a:spAutoFit/>
          </a:bodyPr>
          <a:lstStyle/>
          <a:p>
            <a:pPr marL="257175" indent="-257175" defTabSz="685800">
              <a:buFont typeface="Wingdings" panose="05000000000000000000" pitchFamily="2" charset="2"/>
              <a:buChar char="Ø"/>
            </a:pP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How </a:t>
            </a: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do different dimensions (originality &amp; quality) of </a:t>
            </a: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knowledge sharing </a:t>
            </a: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affect contest outcomes and contestant performance?</a:t>
            </a:r>
            <a:endParaRPr lang="en-US" altLang="zh-CN" sz="1350" b="1" i="1" dirty="0">
              <a:solidFill>
                <a:prstClr val="black"/>
              </a:solidFill>
              <a:latin typeface="Calibri"/>
              <a:ea typeface="宋体" panose="02010600030101010101" pitchFamily="2" charset="-122"/>
            </a:endParaRPr>
          </a:p>
          <a:p>
            <a:pPr marL="257175" indent="-257175" defTabSz="685800">
              <a:buFont typeface="Wingdings" panose="05000000000000000000" pitchFamily="2" charset="2"/>
              <a:buChar char="Ø"/>
            </a:pPr>
            <a:endParaRPr lang="zh-CN" altLang="en-US" sz="1350" b="1" i="1" dirty="0">
              <a:solidFill>
                <a:prstClr val="black"/>
              </a:solidFill>
              <a:latin typeface="Calibri"/>
              <a:ea typeface="宋体" panose="02010600030101010101" pitchFamily="2" charset="-122"/>
            </a:endParaRPr>
          </a:p>
        </p:txBody>
      </p:sp>
      <p:grpSp>
        <p:nvGrpSpPr>
          <p:cNvPr id="26" name="Group 25"/>
          <p:cNvGrpSpPr/>
          <p:nvPr/>
        </p:nvGrpSpPr>
        <p:grpSpPr>
          <a:xfrm>
            <a:off x="577262" y="2684435"/>
            <a:ext cx="5479352" cy="1487326"/>
            <a:chOff x="554362" y="2595632"/>
            <a:chExt cx="8132439" cy="2850831"/>
          </a:xfrm>
        </p:grpSpPr>
        <p:grpSp>
          <p:nvGrpSpPr>
            <p:cNvPr id="4" name="Group 3"/>
            <p:cNvGrpSpPr/>
            <p:nvPr/>
          </p:nvGrpSpPr>
          <p:grpSpPr>
            <a:xfrm>
              <a:off x="554362" y="3150581"/>
              <a:ext cx="8132439" cy="1474572"/>
              <a:chOff x="554361" y="3525580"/>
              <a:chExt cx="8132439" cy="1474572"/>
            </a:xfrm>
          </p:grpSpPr>
          <p:sp>
            <p:nvSpPr>
              <p:cNvPr id="7" name="Rounded Rectangle 6"/>
              <p:cNvSpPr/>
              <p:nvPr/>
            </p:nvSpPr>
            <p:spPr>
              <a:xfrm>
                <a:off x="6823657" y="3760631"/>
                <a:ext cx="1863143" cy="1148298"/>
              </a:xfrm>
              <a:prstGeom prst="round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altLang="zh-CN" sz="1350" b="1" dirty="0">
                    <a:solidFill>
                      <a:prstClr val="black"/>
                    </a:solidFill>
                    <a:latin typeface="Calibri"/>
                    <a:ea typeface="宋体" panose="02010600030101010101" pitchFamily="2" charset="-122"/>
                  </a:rPr>
                  <a:t>Crowdsourcing Outcome</a:t>
                </a:r>
                <a:endParaRPr lang="zh-CN" altLang="en-US" sz="1350" b="1" dirty="0">
                  <a:solidFill>
                    <a:prstClr val="black"/>
                  </a:solidFill>
                  <a:latin typeface="Calibri"/>
                  <a:ea typeface="宋体" panose="02010600030101010101" pitchFamily="2" charset="-122"/>
                </a:endParaRPr>
              </a:p>
            </p:txBody>
          </p:sp>
          <p:cxnSp>
            <p:nvCxnSpPr>
              <p:cNvPr id="8" name="Straight Arrow Connector 7"/>
              <p:cNvCxnSpPr/>
              <p:nvPr/>
            </p:nvCxnSpPr>
            <p:spPr>
              <a:xfrm>
                <a:off x="2872336" y="3888188"/>
                <a:ext cx="3921272" cy="36637"/>
              </a:xfrm>
              <a:prstGeom prst="straightConnector1">
                <a:avLst/>
              </a:prstGeom>
              <a:ln w="19050">
                <a:solidFill>
                  <a:schemeClr val="tx1"/>
                </a:solidFill>
                <a:tailEnd type="triangle"/>
              </a:ln>
            </p:spPr>
            <p:style>
              <a:lnRef idx="1">
                <a:schemeClr val="accent6"/>
              </a:lnRef>
              <a:fillRef idx="0">
                <a:schemeClr val="accent6"/>
              </a:fillRef>
              <a:effectRef idx="0">
                <a:schemeClr val="accent6"/>
              </a:effectRef>
              <a:fontRef idx="minor">
                <a:schemeClr val="tx1"/>
              </a:fontRef>
            </p:style>
          </p:cxnSp>
          <p:cxnSp>
            <p:nvCxnSpPr>
              <p:cNvPr id="9" name="Straight Arrow Connector 8"/>
              <p:cNvCxnSpPr>
                <a:stCxn id="12" idx="3"/>
              </p:cNvCxnSpPr>
              <p:nvPr/>
            </p:nvCxnSpPr>
            <p:spPr>
              <a:xfrm flipV="1">
                <a:off x="2862489" y="4692757"/>
                <a:ext cx="3931119" cy="5342"/>
              </a:xfrm>
              <a:prstGeom prst="straightConnector1">
                <a:avLst/>
              </a:prstGeom>
              <a:ln w="19050">
                <a:tailEnd type="triangle"/>
              </a:ln>
            </p:spPr>
            <p:style>
              <a:lnRef idx="2">
                <a:schemeClr val="dk1"/>
              </a:lnRef>
              <a:fillRef idx="0">
                <a:schemeClr val="dk1"/>
              </a:fillRef>
              <a:effectRef idx="1">
                <a:schemeClr val="dk1"/>
              </a:effectRef>
              <a:fontRef idx="minor">
                <a:schemeClr val="tx1"/>
              </a:fontRef>
            </p:style>
          </p:cxnSp>
          <p:sp>
            <p:nvSpPr>
              <p:cNvPr id="11" name="Rounded Rectangle 10"/>
              <p:cNvSpPr/>
              <p:nvPr/>
            </p:nvSpPr>
            <p:spPr>
              <a:xfrm>
                <a:off x="554361" y="3525580"/>
                <a:ext cx="2317975" cy="575773"/>
              </a:xfrm>
              <a:prstGeom prst="round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altLang="zh-CN" sz="1350" i="1" dirty="0">
                    <a:solidFill>
                      <a:prstClr val="black"/>
                    </a:solidFill>
                    <a:latin typeface="Calibri"/>
                    <a:ea typeface="宋体" panose="02010600030101010101" pitchFamily="2" charset="-122"/>
                  </a:rPr>
                  <a:t>Parallel Path Effect</a:t>
                </a:r>
                <a:endParaRPr lang="zh-CN" altLang="en-US" sz="1350" i="1" dirty="0">
                  <a:solidFill>
                    <a:prstClr val="black"/>
                  </a:solidFill>
                  <a:latin typeface="Calibri"/>
                  <a:ea typeface="宋体" panose="02010600030101010101" pitchFamily="2" charset="-122"/>
                </a:endParaRPr>
              </a:p>
            </p:txBody>
          </p:sp>
          <p:sp>
            <p:nvSpPr>
              <p:cNvPr id="12" name="Rounded Rectangle 11"/>
              <p:cNvSpPr/>
              <p:nvPr/>
            </p:nvSpPr>
            <p:spPr>
              <a:xfrm>
                <a:off x="554361" y="4396047"/>
                <a:ext cx="2308128" cy="604105"/>
              </a:xfrm>
              <a:prstGeom prst="round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altLang="zh-CN" sz="1350" i="1" dirty="0">
                    <a:solidFill>
                      <a:prstClr val="black"/>
                    </a:solidFill>
                    <a:latin typeface="Calibri"/>
                    <a:ea typeface="宋体" panose="02010600030101010101" pitchFamily="2" charset="-122"/>
                  </a:rPr>
                  <a:t>Stimulating Effect</a:t>
                </a:r>
                <a:endParaRPr lang="zh-CN" altLang="en-US" sz="1350" i="1" dirty="0">
                  <a:solidFill>
                    <a:prstClr val="black"/>
                  </a:solidFill>
                  <a:latin typeface="Calibri"/>
                  <a:ea typeface="宋体" panose="02010600030101010101" pitchFamily="2" charset="-122"/>
                </a:endParaRPr>
              </a:p>
            </p:txBody>
          </p:sp>
        </p:grpSp>
        <p:sp>
          <p:nvSpPr>
            <p:cNvPr id="5" name="Cloud 4"/>
            <p:cNvSpPr/>
            <p:nvPr/>
          </p:nvSpPr>
          <p:spPr>
            <a:xfrm>
              <a:off x="3657600" y="2595632"/>
              <a:ext cx="2463800" cy="2850831"/>
            </a:xfrm>
            <a:prstGeom prst="cloud">
              <a:avLst/>
            </a:prstGeom>
            <a:noFill/>
            <a:ln>
              <a:solidFill>
                <a:schemeClr val="tx2">
                  <a:lumMod val="60000"/>
                  <a:lumOff val="4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sz="1500" b="1" dirty="0">
                  <a:solidFill>
                    <a:srgbClr val="0F1938"/>
                  </a:solidFill>
                  <a:latin typeface="Calibri"/>
                </a:rPr>
                <a:t>Knowledge Sharing</a:t>
              </a:r>
              <a:endParaRPr lang="en-US" sz="1500" b="1" dirty="0">
                <a:solidFill>
                  <a:srgbClr val="0F1938"/>
                </a:solidFill>
                <a:latin typeface="Calibri"/>
              </a:endParaRPr>
            </a:p>
          </p:txBody>
        </p:sp>
      </p:grpSp>
      <p:sp>
        <p:nvSpPr>
          <p:cNvPr id="14" name="TextBox 13"/>
          <p:cNvSpPr txBox="1"/>
          <p:nvPr/>
        </p:nvSpPr>
        <p:spPr>
          <a:xfrm>
            <a:off x="168852" y="4230700"/>
            <a:ext cx="6514961" cy="761747"/>
          </a:xfrm>
          <a:prstGeom prst="rect">
            <a:avLst/>
          </a:prstGeom>
          <a:noFill/>
        </p:spPr>
        <p:txBody>
          <a:bodyPr wrap="square" rtlCol="0">
            <a:spAutoFit/>
          </a:bodyPr>
          <a:lstStyle/>
          <a:p>
            <a:pPr marL="257175" indent="-257175" defTabSz="685800">
              <a:buFont typeface="Wingdings" panose="05000000000000000000" pitchFamily="2" charset="2"/>
              <a:buChar char="Ø"/>
            </a:pP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Taking contestant heterogeneity into account, would knowledge sharing have differential effect on contestants?</a:t>
            </a:r>
            <a:endParaRPr lang="en-US" altLang="zh-CN" sz="1350" b="1" i="1" dirty="0">
              <a:solidFill>
                <a:prstClr val="black"/>
              </a:solidFill>
              <a:latin typeface="Calibri"/>
              <a:ea typeface="宋体" panose="02010600030101010101" pitchFamily="2" charset="-122"/>
            </a:endParaRPr>
          </a:p>
          <a:p>
            <a:pPr marL="257175" indent="-257175" defTabSz="685800">
              <a:buFont typeface="Wingdings" panose="05000000000000000000" pitchFamily="2" charset="2"/>
              <a:buChar char="Ø"/>
            </a:pPr>
            <a:endParaRPr lang="zh-CN" altLang="en-US" sz="1350" b="1" i="1" dirty="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2707338748"/>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Context: Kaggle.com</a:t>
            </a:r>
            <a:endParaRPr lang="en-US" dirty="0"/>
          </a:p>
        </p:txBody>
      </p:sp>
      <p:pic>
        <p:nvPicPr>
          <p:cNvPr id="6" name="Content Placeholder 5"/>
          <p:cNvPicPr>
            <a:picLocks noGrp="1" noChangeAspect="1"/>
          </p:cNvPicPr>
          <p:nvPr>
            <p:ph sz="half" idx="1"/>
          </p:nvPr>
        </p:nvPicPr>
        <p:blipFill rotWithShape="1">
          <a:blip r:embed="rId2"/>
          <a:srcRect l="4577" t="6538" r="2150" b="76038"/>
          <a:stretch/>
        </p:blipFill>
        <p:spPr>
          <a:xfrm>
            <a:off x="824621" y="1523165"/>
            <a:ext cx="5323656" cy="795620"/>
          </a:xfrm>
          <a:prstGeom prst="rect">
            <a:avLst/>
          </a:prstGeom>
        </p:spPr>
      </p:pic>
      <p:pic>
        <p:nvPicPr>
          <p:cNvPr id="7" name="Picture 6"/>
          <p:cNvPicPr>
            <a:picLocks noChangeAspect="1"/>
          </p:cNvPicPr>
          <p:nvPr/>
        </p:nvPicPr>
        <p:blipFill rotWithShape="1">
          <a:blip r:embed="rId3"/>
          <a:srcRect l="63" t="7399" r="1590" b="60950"/>
          <a:stretch/>
        </p:blipFill>
        <p:spPr>
          <a:xfrm>
            <a:off x="824621" y="2318785"/>
            <a:ext cx="5323656" cy="1370619"/>
          </a:xfrm>
          <a:prstGeom prst="rect">
            <a:avLst/>
          </a:prstGeom>
        </p:spPr>
      </p:pic>
      <p:sp>
        <p:nvSpPr>
          <p:cNvPr id="20" name="Content Placeholder 2"/>
          <p:cNvSpPr>
            <a:spLocks noGrp="1"/>
          </p:cNvSpPr>
          <p:nvPr>
            <p:ph sz="half" idx="1"/>
          </p:nvPr>
        </p:nvSpPr>
        <p:spPr>
          <a:xfrm>
            <a:off x="584947" y="4461100"/>
            <a:ext cx="5858384" cy="395261"/>
          </a:xfrm>
        </p:spPr>
        <p:txBody>
          <a:bodyPr>
            <a:noAutofit/>
          </a:bodyPr>
          <a:lstStyle/>
          <a:p>
            <a:pPr marL="0" indent="0">
              <a:buNone/>
            </a:pPr>
            <a:r>
              <a:rPr lang="en-US" altLang="zh-CN" sz="1350" b="1" dirty="0"/>
              <a:t>On </a:t>
            </a:r>
            <a:r>
              <a:rPr lang="en-US" altLang="zh-CN" sz="1350" b="1" dirty="0" err="1"/>
              <a:t>Kaggle</a:t>
            </a:r>
            <a:r>
              <a:rPr lang="en-US" altLang="zh-CN" sz="1350" b="1" dirty="0"/>
              <a:t>, people can share coding scripts associated with a contest.</a:t>
            </a:r>
          </a:p>
        </p:txBody>
      </p:sp>
    </p:spTree>
    <p:extLst>
      <p:ext uri="{BB962C8B-B14F-4D97-AF65-F5344CB8AC3E}">
        <p14:creationId xmlns:p14="http://schemas.microsoft.com/office/powerpoint/2010/main" val="848233279"/>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Knowledge Sharing on </a:t>
            </a:r>
            <a:r>
              <a:rPr lang="en-US" dirty="0" err="1" smtClean="0"/>
              <a:t>Kaggle</a:t>
            </a:r>
            <a:r>
              <a:rPr lang="en-US" dirty="0" smtClean="0"/>
              <a:t>: Script Sharing</a:t>
            </a:r>
            <a:endParaRPr lang="en-US" dirty="0"/>
          </a:p>
        </p:txBody>
      </p:sp>
      <p:grpSp>
        <p:nvGrpSpPr>
          <p:cNvPr id="9" name="Group 8"/>
          <p:cNvGrpSpPr/>
          <p:nvPr/>
        </p:nvGrpSpPr>
        <p:grpSpPr>
          <a:xfrm>
            <a:off x="996817" y="1285125"/>
            <a:ext cx="5116068" cy="3756776"/>
            <a:chOff x="1323807" y="1636891"/>
            <a:chExt cx="6821424" cy="5009035"/>
          </a:xfrm>
        </p:grpSpPr>
        <p:pic>
          <p:nvPicPr>
            <p:cNvPr id="10" name="Picture 9"/>
            <p:cNvPicPr>
              <a:picLocks noChangeAspect="1"/>
            </p:cNvPicPr>
            <p:nvPr/>
          </p:nvPicPr>
          <p:blipFill rotWithShape="1">
            <a:blip r:embed="rId2"/>
            <a:srcRect l="8952" t="6982" r="9972" b="69795"/>
            <a:stretch/>
          </p:blipFill>
          <p:spPr>
            <a:xfrm>
              <a:off x="1323807" y="1636891"/>
              <a:ext cx="6821424" cy="1563144"/>
            </a:xfrm>
            <a:prstGeom prst="rect">
              <a:avLst/>
            </a:prstGeom>
          </p:spPr>
        </p:pic>
        <p:pic>
          <p:nvPicPr>
            <p:cNvPr id="11" name="Picture 10"/>
            <p:cNvPicPr>
              <a:picLocks noChangeAspect="1"/>
            </p:cNvPicPr>
            <p:nvPr/>
          </p:nvPicPr>
          <p:blipFill rotWithShape="1">
            <a:blip r:embed="rId3"/>
            <a:srcRect l="9850" t="12456" r="9627" b="34526"/>
            <a:stretch/>
          </p:blipFill>
          <p:spPr>
            <a:xfrm>
              <a:off x="1346241" y="3064569"/>
              <a:ext cx="6798990" cy="3581357"/>
            </a:xfrm>
            <a:prstGeom prst="rect">
              <a:avLst/>
            </a:prstGeom>
          </p:spPr>
        </p:pic>
      </p:grpSp>
    </p:spTree>
    <p:extLst>
      <p:ext uri="{BB962C8B-B14F-4D97-AF65-F5344CB8AC3E}">
        <p14:creationId xmlns:p14="http://schemas.microsoft.com/office/powerpoint/2010/main" val="744662304"/>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Findings</a:t>
            </a:r>
            <a:endParaRPr lang="zh-CN" altLang="en-US" dirty="0"/>
          </a:p>
        </p:txBody>
      </p:sp>
      <p:sp>
        <p:nvSpPr>
          <p:cNvPr id="6" name="Content Placeholder 2"/>
          <p:cNvSpPr>
            <a:spLocks noGrp="1"/>
          </p:cNvSpPr>
          <p:nvPr>
            <p:ph sz="half" idx="1"/>
          </p:nvPr>
        </p:nvSpPr>
        <p:spPr>
          <a:xfrm>
            <a:off x="168852" y="1352615"/>
            <a:ext cx="6515101" cy="1211992"/>
          </a:xfrm>
        </p:spPr>
        <p:txBody>
          <a:bodyPr>
            <a:normAutofit lnSpcReduction="10000"/>
          </a:bodyPr>
          <a:lstStyle/>
          <a:p>
            <a:pPr>
              <a:buFont typeface="Wingdings" panose="05000000000000000000" pitchFamily="2" charset="2"/>
              <a:buChar char="Ø"/>
            </a:pPr>
            <a:r>
              <a:rPr lang="en-US" altLang="zh-CN" i="1" dirty="0" smtClean="0">
                <a:solidFill>
                  <a:schemeClr val="accent5">
                    <a:lumMod val="75000"/>
                  </a:schemeClr>
                </a:solidFill>
              </a:rPr>
              <a:t>Does knowledge sharing have an impact on crowdsourcing contests?</a:t>
            </a:r>
          </a:p>
          <a:p>
            <a:pPr marL="0" indent="0">
              <a:buNone/>
            </a:pPr>
            <a:endParaRPr lang="en-US" altLang="zh-CN" sz="1050" dirty="0"/>
          </a:p>
          <a:p>
            <a:pPr marL="0" indent="0">
              <a:buNone/>
            </a:pPr>
            <a:r>
              <a:rPr lang="en-US" altLang="zh-CN" b="1" dirty="0" smtClean="0"/>
              <a:t>Difference-in-Differences Analysis:</a:t>
            </a:r>
          </a:p>
          <a:p>
            <a:r>
              <a:rPr lang="en-US" altLang="zh-CN" dirty="0" smtClean="0"/>
              <a:t>Knowledge sharing does have a causal effect on crowdsourcing contest outcomes.</a:t>
            </a:r>
          </a:p>
        </p:txBody>
      </p:sp>
      <p:sp>
        <p:nvSpPr>
          <p:cNvPr id="7" name="TextBox 6"/>
          <p:cNvSpPr txBox="1"/>
          <p:nvPr/>
        </p:nvSpPr>
        <p:spPr>
          <a:xfrm>
            <a:off x="168851" y="2702704"/>
            <a:ext cx="6396186" cy="2308324"/>
          </a:xfrm>
          <a:prstGeom prst="rect">
            <a:avLst/>
          </a:prstGeom>
          <a:noFill/>
        </p:spPr>
        <p:txBody>
          <a:bodyPr wrap="square" rtlCol="0">
            <a:spAutoFit/>
          </a:bodyPr>
          <a:lstStyle/>
          <a:p>
            <a:pPr marL="257175" indent="-257175" defTabSz="685800">
              <a:buFont typeface="Wingdings" panose="05000000000000000000" pitchFamily="2" charset="2"/>
              <a:buChar char="Ø"/>
            </a:pPr>
            <a:r>
              <a:rPr lang="en-US" altLang="zh-CN" sz="1500" i="1" dirty="0">
                <a:solidFill>
                  <a:srgbClr val="4BACC6">
                    <a:lumMod val="75000"/>
                  </a:srgbClr>
                </a:solidFill>
                <a:latin typeface="Arial" panose="020B0604020202020204" pitchFamily="34" charset="0"/>
                <a:ea typeface="宋体" panose="02010600030101010101" pitchFamily="2" charset="-122"/>
                <a:cs typeface="Arial" panose="020B0604020202020204" pitchFamily="34" charset="0"/>
              </a:rPr>
              <a:t>How do different dimensions (originality &amp; quality) of knowledge sharing affect contest </a:t>
            </a:r>
            <a:r>
              <a:rPr lang="en-US" altLang="zh-CN" sz="1500" i="1" dirty="0">
                <a:solidFill>
                  <a:srgbClr val="4BACC6">
                    <a:lumMod val="75000"/>
                  </a:srgbClr>
                </a:solidFill>
                <a:latin typeface="Arial" panose="020B0604020202020204" pitchFamily="34" charset="0"/>
                <a:ea typeface="宋体" panose="02010600030101010101" pitchFamily="2" charset="-122"/>
                <a:cs typeface="Arial" panose="020B0604020202020204" pitchFamily="34" charset="0"/>
              </a:rPr>
              <a:t>outcomes?</a:t>
            </a:r>
            <a:endParaRPr lang="en-US" altLang="zh-CN" sz="1500" i="1" dirty="0">
              <a:solidFill>
                <a:srgbClr val="4BACC6">
                  <a:lumMod val="75000"/>
                </a:srgbClr>
              </a:solidFill>
              <a:latin typeface="Arial" panose="020B0604020202020204" pitchFamily="34" charset="0"/>
              <a:ea typeface="宋体" panose="02010600030101010101" pitchFamily="2" charset="-122"/>
              <a:cs typeface="Arial" panose="020B0604020202020204" pitchFamily="34" charset="0"/>
            </a:endParaRPr>
          </a:p>
          <a:p>
            <a:pPr defTabSz="685800"/>
            <a:endParaRPr lang="en-US" altLang="zh-CN" sz="1050" b="1" i="1" dirty="0">
              <a:solidFill>
                <a:prstClr val="black"/>
              </a:solidFill>
              <a:latin typeface="Calibri"/>
              <a:ea typeface="宋体" panose="02010600030101010101" pitchFamily="2" charset="-122"/>
            </a:endParaRPr>
          </a:p>
          <a:p>
            <a:pPr defTabSz="685800"/>
            <a:r>
              <a:rPr lang="en-US" altLang="zh-CN" sz="1500" b="1" dirty="0">
                <a:solidFill>
                  <a:prstClr val="black"/>
                </a:solidFill>
                <a:latin typeface="Arial" panose="020B0604020202020204" pitchFamily="34" charset="0"/>
                <a:ea typeface="宋体" panose="02010600030101010101" pitchFamily="2" charset="-122"/>
                <a:cs typeface="Arial" panose="020B0604020202020204" pitchFamily="34" charset="0"/>
              </a:rPr>
              <a:t>Contest-level Analysis: </a:t>
            </a:r>
          </a:p>
          <a:p>
            <a:pPr marL="257175" indent="-257175" defTabSz="685800">
              <a:buFont typeface="Arial" panose="020B0604020202020204" pitchFamily="34" charset="0"/>
              <a:buChar char="•"/>
            </a:pP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High originality       decreases </a:t>
            </a: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the parallel path effect &amp;</a:t>
            </a: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 </a:t>
            </a: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stimulating effect </a:t>
            </a: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      </a:t>
            </a:r>
            <a:r>
              <a:rPr lang="en-US" altLang="zh-CN" sz="1500" b="1" dirty="0">
                <a:solidFill>
                  <a:prstClr val="black"/>
                </a:solidFill>
                <a:latin typeface="Arial" panose="020B0604020202020204" pitchFamily="34" charset="0"/>
                <a:ea typeface="宋体" panose="02010600030101010101" pitchFamily="2" charset="-122"/>
                <a:cs typeface="Arial" panose="020B0604020202020204" pitchFamily="34" charset="0"/>
              </a:rPr>
              <a:t>negatively</a:t>
            </a: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 affects contest outcomes</a:t>
            </a:r>
          </a:p>
          <a:p>
            <a:pPr marL="257175" indent="-257175" defTabSz="685800">
              <a:buFont typeface="Arial" panose="020B0604020202020204" pitchFamily="34" charset="0"/>
              <a:buChar char="•"/>
            </a:pPr>
            <a:endPar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endParaRPr>
          </a:p>
          <a:p>
            <a:pPr marL="257175" indent="-257175" defTabSz="685800">
              <a:buFont typeface="Arial" panose="020B0604020202020204" pitchFamily="34" charset="0"/>
              <a:buChar char="•"/>
            </a:pP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H</a:t>
            </a: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igh quality </a:t>
            </a: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 </a:t>
            </a: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    amplifies </a:t>
            </a: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the stimulating </a:t>
            </a: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effect      </a:t>
            </a:r>
            <a:r>
              <a:rPr lang="en-US" altLang="zh-CN" sz="1500" b="1" dirty="0">
                <a:solidFill>
                  <a:prstClr val="black"/>
                </a:solidFill>
                <a:latin typeface="Arial" panose="020B0604020202020204" pitchFamily="34" charset="0"/>
                <a:ea typeface="宋体" panose="02010600030101010101" pitchFamily="2" charset="-122"/>
                <a:cs typeface="Arial" panose="020B0604020202020204" pitchFamily="34" charset="0"/>
              </a:rPr>
              <a:t>positively</a:t>
            </a: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 affects contest outcomes</a:t>
            </a:r>
          </a:p>
          <a:p>
            <a:pPr marL="257175" indent="-257175" defTabSz="685800">
              <a:buFont typeface="Wingdings" panose="05000000000000000000" pitchFamily="2" charset="2"/>
              <a:buChar char="Ø"/>
            </a:pPr>
            <a:endParaRPr lang="zh-CN" altLang="en-US" sz="1350" b="1" i="1" dirty="0">
              <a:solidFill>
                <a:prstClr val="black"/>
              </a:solidFill>
              <a:latin typeface="Calibri"/>
              <a:ea typeface="宋体" panose="02010600030101010101" pitchFamily="2" charset="-122"/>
            </a:endParaRPr>
          </a:p>
        </p:txBody>
      </p:sp>
      <p:sp>
        <p:nvSpPr>
          <p:cNvPr id="3" name="Right Arrow 2"/>
          <p:cNvSpPr/>
          <p:nvPr/>
        </p:nvSpPr>
        <p:spPr>
          <a:xfrm>
            <a:off x="1836000" y="3631500"/>
            <a:ext cx="214313" cy="157163"/>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endParaRPr lang="zh-CN" altLang="en-US" sz="1350" dirty="0">
              <a:solidFill>
                <a:prstClr val="black"/>
              </a:solidFill>
              <a:latin typeface="Calibri"/>
              <a:ea typeface="宋体" panose="02010600030101010101" pitchFamily="2" charset="-122"/>
            </a:endParaRPr>
          </a:p>
        </p:txBody>
      </p:sp>
      <p:sp>
        <p:nvSpPr>
          <p:cNvPr id="8" name="Right Arrow 7"/>
          <p:cNvSpPr/>
          <p:nvPr/>
        </p:nvSpPr>
        <p:spPr>
          <a:xfrm>
            <a:off x="1035844" y="3853961"/>
            <a:ext cx="214313" cy="157163"/>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endParaRPr lang="zh-CN" altLang="en-US" sz="1350">
              <a:solidFill>
                <a:prstClr val="black"/>
              </a:solidFill>
              <a:latin typeface="Calibri"/>
              <a:ea typeface="宋体" panose="02010600030101010101" pitchFamily="2" charset="-122"/>
            </a:endParaRPr>
          </a:p>
        </p:txBody>
      </p:sp>
      <p:sp>
        <p:nvSpPr>
          <p:cNvPr id="9" name="Right Arrow 8"/>
          <p:cNvSpPr/>
          <p:nvPr/>
        </p:nvSpPr>
        <p:spPr>
          <a:xfrm>
            <a:off x="1528987" y="4312631"/>
            <a:ext cx="214313" cy="157163"/>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endParaRPr lang="zh-CN" altLang="en-US" sz="1350" dirty="0">
              <a:solidFill>
                <a:prstClr val="black"/>
              </a:solidFill>
              <a:latin typeface="Calibri"/>
              <a:ea typeface="宋体" panose="02010600030101010101" pitchFamily="2" charset="-122"/>
            </a:endParaRPr>
          </a:p>
        </p:txBody>
      </p:sp>
      <p:sp>
        <p:nvSpPr>
          <p:cNvPr id="10" name="Right Arrow 9"/>
          <p:cNvSpPr/>
          <p:nvPr/>
        </p:nvSpPr>
        <p:spPr>
          <a:xfrm>
            <a:off x="4401000" y="4307962"/>
            <a:ext cx="214313" cy="157163"/>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endParaRPr lang="zh-CN" altLang="en-US" sz="1350" dirty="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2818974458"/>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Findings</a:t>
            </a:r>
            <a:endParaRPr lang="zh-CN" altLang="en-US" dirty="0"/>
          </a:p>
        </p:txBody>
      </p:sp>
      <p:sp>
        <p:nvSpPr>
          <p:cNvPr id="6" name="Content Placeholder 2"/>
          <p:cNvSpPr>
            <a:spLocks noGrp="1"/>
          </p:cNvSpPr>
          <p:nvPr>
            <p:ph sz="half" idx="1"/>
          </p:nvPr>
        </p:nvSpPr>
        <p:spPr>
          <a:xfrm>
            <a:off x="168852" y="1352615"/>
            <a:ext cx="6515101" cy="1211992"/>
          </a:xfrm>
        </p:spPr>
        <p:txBody>
          <a:bodyPr>
            <a:normAutofit lnSpcReduction="10000"/>
          </a:bodyPr>
          <a:lstStyle/>
          <a:p>
            <a:pPr>
              <a:buFont typeface="Wingdings" panose="05000000000000000000" pitchFamily="2" charset="2"/>
              <a:buChar char="Ø"/>
            </a:pPr>
            <a:r>
              <a:rPr lang="en-US" altLang="zh-CN" i="1" dirty="0" smtClean="0">
                <a:solidFill>
                  <a:schemeClr val="accent5">
                    <a:lumMod val="75000"/>
                  </a:schemeClr>
                </a:solidFill>
              </a:rPr>
              <a:t>Does knowledge sharing have an impact on crowdsourcing contests?</a:t>
            </a:r>
          </a:p>
          <a:p>
            <a:pPr marL="0" indent="0">
              <a:buNone/>
            </a:pPr>
            <a:endParaRPr lang="en-US" altLang="zh-CN" sz="1050" dirty="0"/>
          </a:p>
          <a:p>
            <a:pPr marL="0" indent="0">
              <a:buNone/>
            </a:pPr>
            <a:r>
              <a:rPr lang="en-US" altLang="zh-CN" b="1" dirty="0" smtClean="0"/>
              <a:t>Difference-in-Differences Analysis:</a:t>
            </a:r>
          </a:p>
          <a:p>
            <a:r>
              <a:rPr lang="en-US" altLang="zh-CN" dirty="0" smtClean="0"/>
              <a:t>Knowledge sharing does have a causal effect on crowdsourcing contest outcomes.</a:t>
            </a:r>
          </a:p>
        </p:txBody>
      </p:sp>
      <p:sp>
        <p:nvSpPr>
          <p:cNvPr id="7" name="TextBox 6"/>
          <p:cNvSpPr txBox="1"/>
          <p:nvPr/>
        </p:nvSpPr>
        <p:spPr>
          <a:xfrm>
            <a:off x="168851" y="2702704"/>
            <a:ext cx="6396186" cy="2308324"/>
          </a:xfrm>
          <a:prstGeom prst="rect">
            <a:avLst/>
          </a:prstGeom>
          <a:noFill/>
        </p:spPr>
        <p:txBody>
          <a:bodyPr wrap="square" rtlCol="0">
            <a:spAutoFit/>
          </a:bodyPr>
          <a:lstStyle/>
          <a:p>
            <a:pPr marL="257175" indent="-257175" defTabSz="685800">
              <a:buFont typeface="Wingdings" panose="05000000000000000000" pitchFamily="2" charset="2"/>
              <a:buChar char="Ø"/>
            </a:pPr>
            <a:r>
              <a:rPr lang="en-US" altLang="zh-CN" sz="1500" i="1" dirty="0">
                <a:solidFill>
                  <a:srgbClr val="4BACC6">
                    <a:lumMod val="75000"/>
                  </a:srgbClr>
                </a:solidFill>
                <a:latin typeface="Arial" panose="020B0604020202020204" pitchFamily="34" charset="0"/>
                <a:ea typeface="宋体" panose="02010600030101010101" pitchFamily="2" charset="-122"/>
                <a:cs typeface="Arial" panose="020B0604020202020204" pitchFamily="34" charset="0"/>
              </a:rPr>
              <a:t>How do different dimensions (originality &amp; quality) of knowledge sharing affect contest </a:t>
            </a:r>
            <a:r>
              <a:rPr lang="en-US" altLang="zh-CN" sz="1500" i="1" dirty="0">
                <a:solidFill>
                  <a:srgbClr val="4BACC6">
                    <a:lumMod val="75000"/>
                  </a:srgbClr>
                </a:solidFill>
                <a:latin typeface="Arial" panose="020B0604020202020204" pitchFamily="34" charset="0"/>
                <a:ea typeface="宋体" panose="02010600030101010101" pitchFamily="2" charset="-122"/>
                <a:cs typeface="Arial" panose="020B0604020202020204" pitchFamily="34" charset="0"/>
              </a:rPr>
              <a:t>outcomes?</a:t>
            </a:r>
            <a:endParaRPr lang="en-US" altLang="zh-CN" sz="1500" i="1" dirty="0">
              <a:solidFill>
                <a:srgbClr val="4BACC6">
                  <a:lumMod val="75000"/>
                </a:srgbClr>
              </a:solidFill>
              <a:latin typeface="Arial" panose="020B0604020202020204" pitchFamily="34" charset="0"/>
              <a:ea typeface="宋体" panose="02010600030101010101" pitchFamily="2" charset="-122"/>
              <a:cs typeface="Arial" panose="020B0604020202020204" pitchFamily="34" charset="0"/>
            </a:endParaRPr>
          </a:p>
          <a:p>
            <a:pPr defTabSz="685800"/>
            <a:endParaRPr lang="en-US" altLang="zh-CN" sz="1050" b="1" i="1" dirty="0">
              <a:solidFill>
                <a:prstClr val="black"/>
              </a:solidFill>
              <a:latin typeface="Calibri"/>
              <a:ea typeface="宋体" panose="02010600030101010101" pitchFamily="2" charset="-122"/>
            </a:endParaRPr>
          </a:p>
          <a:p>
            <a:pPr defTabSz="685800"/>
            <a:r>
              <a:rPr lang="en-US" altLang="zh-CN" sz="1500" b="1" dirty="0">
                <a:solidFill>
                  <a:prstClr val="black"/>
                </a:solidFill>
                <a:latin typeface="Arial" panose="020B0604020202020204" pitchFamily="34" charset="0"/>
                <a:ea typeface="宋体" panose="02010600030101010101" pitchFamily="2" charset="-122"/>
                <a:cs typeface="Arial" panose="020B0604020202020204" pitchFamily="34" charset="0"/>
              </a:rPr>
              <a:t>Contest-level Analysis: </a:t>
            </a:r>
          </a:p>
          <a:p>
            <a:pPr marL="257175" indent="-257175" defTabSz="685800">
              <a:buFont typeface="Arial" panose="020B0604020202020204" pitchFamily="34" charset="0"/>
              <a:buChar char="•"/>
            </a:pP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High originality       decreases </a:t>
            </a: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the parallel path effect &amp;</a:t>
            </a: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 </a:t>
            </a: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stimulating effect </a:t>
            </a: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      </a:t>
            </a:r>
            <a:r>
              <a:rPr lang="en-US" altLang="zh-CN" sz="1500" b="1" dirty="0">
                <a:solidFill>
                  <a:prstClr val="black"/>
                </a:solidFill>
                <a:latin typeface="Arial" panose="020B0604020202020204" pitchFamily="34" charset="0"/>
                <a:ea typeface="宋体" panose="02010600030101010101" pitchFamily="2" charset="-122"/>
                <a:cs typeface="Arial" panose="020B0604020202020204" pitchFamily="34" charset="0"/>
              </a:rPr>
              <a:t>negatively</a:t>
            </a: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 affects contest outcomes</a:t>
            </a:r>
          </a:p>
          <a:p>
            <a:pPr marL="257175" indent="-257175" defTabSz="685800">
              <a:buFont typeface="Arial" panose="020B0604020202020204" pitchFamily="34" charset="0"/>
              <a:buChar char="•"/>
            </a:pPr>
            <a:endPar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endParaRPr>
          </a:p>
          <a:p>
            <a:pPr marL="257175" indent="-257175" defTabSz="685800">
              <a:buFont typeface="Arial" panose="020B0604020202020204" pitchFamily="34" charset="0"/>
              <a:buChar char="•"/>
            </a:pP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H</a:t>
            </a: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igh quality </a:t>
            </a: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 </a:t>
            </a: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    amplifies </a:t>
            </a: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the stimulating </a:t>
            </a: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effect      </a:t>
            </a:r>
            <a:r>
              <a:rPr lang="en-US" altLang="zh-CN" sz="1500" b="1" dirty="0">
                <a:solidFill>
                  <a:prstClr val="black"/>
                </a:solidFill>
                <a:latin typeface="Arial" panose="020B0604020202020204" pitchFamily="34" charset="0"/>
                <a:ea typeface="宋体" panose="02010600030101010101" pitchFamily="2" charset="-122"/>
                <a:cs typeface="Arial" panose="020B0604020202020204" pitchFamily="34" charset="0"/>
              </a:rPr>
              <a:t>positively</a:t>
            </a: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 affects contest outcomes</a:t>
            </a:r>
          </a:p>
          <a:p>
            <a:pPr marL="257175" indent="-257175" defTabSz="685800">
              <a:buFont typeface="Wingdings" panose="05000000000000000000" pitchFamily="2" charset="2"/>
              <a:buChar char="Ø"/>
            </a:pPr>
            <a:endParaRPr lang="zh-CN" altLang="en-US" sz="1350" b="1" i="1" dirty="0">
              <a:solidFill>
                <a:prstClr val="black"/>
              </a:solidFill>
              <a:latin typeface="Calibri"/>
              <a:ea typeface="宋体" panose="02010600030101010101" pitchFamily="2" charset="-122"/>
            </a:endParaRPr>
          </a:p>
        </p:txBody>
      </p:sp>
      <p:sp>
        <p:nvSpPr>
          <p:cNvPr id="3" name="Right Arrow 2"/>
          <p:cNvSpPr/>
          <p:nvPr/>
        </p:nvSpPr>
        <p:spPr>
          <a:xfrm>
            <a:off x="1836000" y="3631500"/>
            <a:ext cx="214313" cy="157163"/>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endParaRPr lang="zh-CN" altLang="en-US" sz="1350" dirty="0">
              <a:solidFill>
                <a:prstClr val="black"/>
              </a:solidFill>
              <a:latin typeface="Calibri"/>
              <a:ea typeface="宋体" panose="02010600030101010101" pitchFamily="2" charset="-122"/>
            </a:endParaRPr>
          </a:p>
        </p:txBody>
      </p:sp>
      <p:sp>
        <p:nvSpPr>
          <p:cNvPr id="8" name="Right Arrow 7"/>
          <p:cNvSpPr/>
          <p:nvPr/>
        </p:nvSpPr>
        <p:spPr>
          <a:xfrm>
            <a:off x="1035844" y="3853961"/>
            <a:ext cx="214313" cy="157163"/>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endParaRPr lang="zh-CN" altLang="en-US" sz="1350">
              <a:solidFill>
                <a:prstClr val="black"/>
              </a:solidFill>
              <a:latin typeface="Calibri"/>
              <a:ea typeface="宋体" panose="02010600030101010101" pitchFamily="2" charset="-122"/>
            </a:endParaRPr>
          </a:p>
        </p:txBody>
      </p:sp>
      <p:sp>
        <p:nvSpPr>
          <p:cNvPr id="9" name="Right Arrow 8"/>
          <p:cNvSpPr/>
          <p:nvPr/>
        </p:nvSpPr>
        <p:spPr>
          <a:xfrm>
            <a:off x="1528987" y="4312631"/>
            <a:ext cx="214313" cy="157163"/>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endParaRPr lang="zh-CN" altLang="en-US" sz="1350" dirty="0">
              <a:solidFill>
                <a:prstClr val="black"/>
              </a:solidFill>
              <a:latin typeface="Calibri"/>
              <a:ea typeface="宋体" panose="02010600030101010101" pitchFamily="2" charset="-122"/>
            </a:endParaRPr>
          </a:p>
        </p:txBody>
      </p:sp>
      <p:sp>
        <p:nvSpPr>
          <p:cNvPr id="10" name="Right Arrow 9"/>
          <p:cNvSpPr/>
          <p:nvPr/>
        </p:nvSpPr>
        <p:spPr>
          <a:xfrm>
            <a:off x="4401000" y="4307962"/>
            <a:ext cx="214313" cy="157163"/>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endParaRPr lang="zh-CN" altLang="en-US" sz="1350" dirty="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1536898557"/>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Findings</a:t>
            </a:r>
            <a:endParaRPr lang="zh-CN" altLang="en-US" dirty="0"/>
          </a:p>
        </p:txBody>
      </p:sp>
      <p:sp>
        <p:nvSpPr>
          <p:cNvPr id="6" name="Content Placeholder 2"/>
          <p:cNvSpPr>
            <a:spLocks noGrp="1"/>
          </p:cNvSpPr>
          <p:nvPr>
            <p:ph sz="half" idx="1"/>
          </p:nvPr>
        </p:nvSpPr>
        <p:spPr>
          <a:xfrm>
            <a:off x="168852" y="1352615"/>
            <a:ext cx="6515101" cy="1211992"/>
          </a:xfrm>
        </p:spPr>
        <p:txBody>
          <a:bodyPr>
            <a:normAutofit lnSpcReduction="10000"/>
          </a:bodyPr>
          <a:lstStyle/>
          <a:p>
            <a:pPr>
              <a:buFont typeface="Wingdings" panose="05000000000000000000" pitchFamily="2" charset="2"/>
              <a:buChar char="Ø"/>
            </a:pPr>
            <a:r>
              <a:rPr lang="en-US" altLang="zh-CN" i="1" dirty="0" smtClean="0">
                <a:solidFill>
                  <a:schemeClr val="accent5">
                    <a:lumMod val="75000"/>
                  </a:schemeClr>
                </a:solidFill>
              </a:rPr>
              <a:t>Does knowledge sharing have an impact on crowdsourcing contests?</a:t>
            </a:r>
          </a:p>
          <a:p>
            <a:pPr marL="0" indent="0">
              <a:buNone/>
            </a:pPr>
            <a:endParaRPr lang="en-US" altLang="zh-CN" sz="1050" dirty="0"/>
          </a:p>
          <a:p>
            <a:pPr marL="0" indent="0">
              <a:buNone/>
            </a:pPr>
            <a:r>
              <a:rPr lang="en-US" altLang="zh-CN" b="1" dirty="0" smtClean="0"/>
              <a:t>Difference-in-Differences Analysis:</a:t>
            </a:r>
          </a:p>
          <a:p>
            <a:r>
              <a:rPr lang="en-US" altLang="zh-CN" dirty="0" smtClean="0"/>
              <a:t>Knowledge sharing does have a causal effect on crowdsourcing contest outcomes.</a:t>
            </a:r>
          </a:p>
        </p:txBody>
      </p:sp>
      <p:sp>
        <p:nvSpPr>
          <p:cNvPr id="7" name="TextBox 6"/>
          <p:cNvSpPr txBox="1"/>
          <p:nvPr/>
        </p:nvSpPr>
        <p:spPr>
          <a:xfrm>
            <a:off x="168851" y="2702704"/>
            <a:ext cx="6396186" cy="2308324"/>
          </a:xfrm>
          <a:prstGeom prst="rect">
            <a:avLst/>
          </a:prstGeom>
          <a:noFill/>
        </p:spPr>
        <p:txBody>
          <a:bodyPr wrap="square" rtlCol="0">
            <a:spAutoFit/>
          </a:bodyPr>
          <a:lstStyle/>
          <a:p>
            <a:pPr marL="257175" indent="-257175" defTabSz="685800">
              <a:buFont typeface="Wingdings" panose="05000000000000000000" pitchFamily="2" charset="2"/>
              <a:buChar char="Ø"/>
            </a:pPr>
            <a:r>
              <a:rPr lang="en-US" altLang="zh-CN" sz="1500" i="1" dirty="0">
                <a:solidFill>
                  <a:srgbClr val="4BACC6">
                    <a:lumMod val="75000"/>
                  </a:srgbClr>
                </a:solidFill>
                <a:latin typeface="Arial" panose="020B0604020202020204" pitchFamily="34" charset="0"/>
                <a:ea typeface="宋体" panose="02010600030101010101" pitchFamily="2" charset="-122"/>
                <a:cs typeface="Arial" panose="020B0604020202020204" pitchFamily="34" charset="0"/>
              </a:rPr>
              <a:t>How do different dimensions (originality &amp; quality) of knowledge sharing affect contest </a:t>
            </a:r>
            <a:r>
              <a:rPr lang="en-US" altLang="zh-CN" sz="1500" i="1" dirty="0">
                <a:solidFill>
                  <a:srgbClr val="4BACC6">
                    <a:lumMod val="75000"/>
                  </a:srgbClr>
                </a:solidFill>
                <a:latin typeface="Arial" panose="020B0604020202020204" pitchFamily="34" charset="0"/>
                <a:ea typeface="宋体" panose="02010600030101010101" pitchFamily="2" charset="-122"/>
                <a:cs typeface="Arial" panose="020B0604020202020204" pitchFamily="34" charset="0"/>
              </a:rPr>
              <a:t>outcomes?</a:t>
            </a:r>
            <a:endParaRPr lang="en-US" altLang="zh-CN" sz="1500" i="1" dirty="0">
              <a:solidFill>
                <a:srgbClr val="4BACC6">
                  <a:lumMod val="75000"/>
                </a:srgbClr>
              </a:solidFill>
              <a:latin typeface="Arial" panose="020B0604020202020204" pitchFamily="34" charset="0"/>
              <a:ea typeface="宋体" panose="02010600030101010101" pitchFamily="2" charset="-122"/>
              <a:cs typeface="Arial" panose="020B0604020202020204" pitchFamily="34" charset="0"/>
            </a:endParaRPr>
          </a:p>
          <a:p>
            <a:pPr defTabSz="685800"/>
            <a:endParaRPr lang="en-US" altLang="zh-CN" sz="1050" b="1" i="1" dirty="0">
              <a:solidFill>
                <a:prstClr val="black"/>
              </a:solidFill>
              <a:latin typeface="Calibri"/>
              <a:ea typeface="宋体" panose="02010600030101010101" pitchFamily="2" charset="-122"/>
            </a:endParaRPr>
          </a:p>
          <a:p>
            <a:pPr defTabSz="685800"/>
            <a:r>
              <a:rPr lang="en-US" altLang="zh-CN" sz="1500" b="1" dirty="0">
                <a:solidFill>
                  <a:prstClr val="black"/>
                </a:solidFill>
                <a:latin typeface="Arial" panose="020B0604020202020204" pitchFamily="34" charset="0"/>
                <a:ea typeface="宋体" panose="02010600030101010101" pitchFamily="2" charset="-122"/>
                <a:cs typeface="Arial" panose="020B0604020202020204" pitchFamily="34" charset="0"/>
              </a:rPr>
              <a:t>Contest-level Analysis: </a:t>
            </a:r>
          </a:p>
          <a:p>
            <a:pPr marL="257175" indent="-257175" defTabSz="685800">
              <a:buFont typeface="Arial" panose="020B0604020202020204" pitchFamily="34" charset="0"/>
              <a:buChar char="•"/>
            </a:pP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High originality       decreases </a:t>
            </a: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the parallel path effect &amp;</a:t>
            </a: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 </a:t>
            </a: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stimulating effect </a:t>
            </a: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      </a:t>
            </a:r>
            <a:r>
              <a:rPr lang="en-US" altLang="zh-CN" sz="1500" b="1" dirty="0">
                <a:solidFill>
                  <a:prstClr val="black"/>
                </a:solidFill>
                <a:latin typeface="Arial" panose="020B0604020202020204" pitchFamily="34" charset="0"/>
                <a:ea typeface="宋体" panose="02010600030101010101" pitchFamily="2" charset="-122"/>
                <a:cs typeface="Arial" panose="020B0604020202020204" pitchFamily="34" charset="0"/>
              </a:rPr>
              <a:t>negatively</a:t>
            </a: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 affects contest outcomes</a:t>
            </a:r>
          </a:p>
          <a:p>
            <a:pPr marL="257175" indent="-257175" defTabSz="685800">
              <a:buFont typeface="Arial" panose="020B0604020202020204" pitchFamily="34" charset="0"/>
              <a:buChar char="•"/>
            </a:pPr>
            <a:endPar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endParaRPr>
          </a:p>
          <a:p>
            <a:pPr marL="257175" indent="-257175" defTabSz="685800">
              <a:buFont typeface="Arial" panose="020B0604020202020204" pitchFamily="34" charset="0"/>
              <a:buChar char="•"/>
            </a:pP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H</a:t>
            </a: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igh quality </a:t>
            </a: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 </a:t>
            </a: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    amplifies </a:t>
            </a: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the stimulating </a:t>
            </a: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effect      </a:t>
            </a:r>
            <a:r>
              <a:rPr lang="en-US" altLang="zh-CN" sz="1500" b="1" dirty="0">
                <a:solidFill>
                  <a:prstClr val="black"/>
                </a:solidFill>
                <a:latin typeface="Arial" panose="020B0604020202020204" pitchFamily="34" charset="0"/>
                <a:ea typeface="宋体" panose="02010600030101010101" pitchFamily="2" charset="-122"/>
                <a:cs typeface="Arial" panose="020B0604020202020204" pitchFamily="34" charset="0"/>
              </a:rPr>
              <a:t>positively</a:t>
            </a: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 affects contest outcomes</a:t>
            </a:r>
          </a:p>
          <a:p>
            <a:pPr marL="257175" indent="-257175" defTabSz="685800">
              <a:buFont typeface="Wingdings" panose="05000000000000000000" pitchFamily="2" charset="2"/>
              <a:buChar char="Ø"/>
            </a:pPr>
            <a:endParaRPr lang="zh-CN" altLang="en-US" sz="1350" b="1" i="1" dirty="0">
              <a:solidFill>
                <a:prstClr val="black"/>
              </a:solidFill>
              <a:latin typeface="Calibri"/>
              <a:ea typeface="宋体" panose="02010600030101010101" pitchFamily="2" charset="-122"/>
            </a:endParaRPr>
          </a:p>
        </p:txBody>
      </p:sp>
      <p:sp>
        <p:nvSpPr>
          <p:cNvPr id="3" name="Right Arrow 2"/>
          <p:cNvSpPr/>
          <p:nvPr/>
        </p:nvSpPr>
        <p:spPr>
          <a:xfrm>
            <a:off x="1836000" y="3631500"/>
            <a:ext cx="214313" cy="157163"/>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endParaRPr lang="zh-CN" altLang="en-US" sz="1350" dirty="0">
              <a:solidFill>
                <a:prstClr val="black"/>
              </a:solidFill>
              <a:latin typeface="Calibri"/>
              <a:ea typeface="宋体" panose="02010600030101010101" pitchFamily="2" charset="-122"/>
            </a:endParaRPr>
          </a:p>
        </p:txBody>
      </p:sp>
      <p:sp>
        <p:nvSpPr>
          <p:cNvPr id="8" name="Right Arrow 7"/>
          <p:cNvSpPr/>
          <p:nvPr/>
        </p:nvSpPr>
        <p:spPr>
          <a:xfrm>
            <a:off x="1035844" y="3853961"/>
            <a:ext cx="214313" cy="157163"/>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endParaRPr lang="zh-CN" altLang="en-US" sz="1350">
              <a:solidFill>
                <a:prstClr val="black"/>
              </a:solidFill>
              <a:latin typeface="Calibri"/>
              <a:ea typeface="宋体" panose="02010600030101010101" pitchFamily="2" charset="-122"/>
            </a:endParaRPr>
          </a:p>
        </p:txBody>
      </p:sp>
      <p:sp>
        <p:nvSpPr>
          <p:cNvPr id="9" name="Right Arrow 8"/>
          <p:cNvSpPr/>
          <p:nvPr/>
        </p:nvSpPr>
        <p:spPr>
          <a:xfrm>
            <a:off x="1528987" y="4312631"/>
            <a:ext cx="214313" cy="157163"/>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endParaRPr lang="zh-CN" altLang="en-US" sz="1350" dirty="0">
              <a:solidFill>
                <a:prstClr val="black"/>
              </a:solidFill>
              <a:latin typeface="Calibri"/>
              <a:ea typeface="宋体" panose="02010600030101010101" pitchFamily="2" charset="-122"/>
            </a:endParaRPr>
          </a:p>
        </p:txBody>
      </p:sp>
      <p:sp>
        <p:nvSpPr>
          <p:cNvPr id="10" name="Right Arrow 9"/>
          <p:cNvSpPr/>
          <p:nvPr/>
        </p:nvSpPr>
        <p:spPr>
          <a:xfrm>
            <a:off x="4401000" y="4307962"/>
            <a:ext cx="214313" cy="157163"/>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endParaRPr lang="zh-CN" altLang="en-US" sz="1350" dirty="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471678267"/>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Findings</a:t>
            </a:r>
            <a:endParaRPr lang="zh-CN" altLang="en-US" dirty="0"/>
          </a:p>
        </p:txBody>
      </p:sp>
      <p:sp>
        <p:nvSpPr>
          <p:cNvPr id="7" name="TextBox 6"/>
          <p:cNvSpPr txBox="1"/>
          <p:nvPr/>
        </p:nvSpPr>
        <p:spPr>
          <a:xfrm>
            <a:off x="168851" y="1522587"/>
            <a:ext cx="6396186" cy="3000821"/>
          </a:xfrm>
          <a:prstGeom prst="rect">
            <a:avLst/>
          </a:prstGeom>
          <a:noFill/>
        </p:spPr>
        <p:txBody>
          <a:bodyPr wrap="square" rtlCol="0">
            <a:spAutoFit/>
          </a:bodyPr>
          <a:lstStyle/>
          <a:p>
            <a:pPr marL="257175" indent="-257175" defTabSz="685800">
              <a:buFont typeface="Wingdings" panose="05000000000000000000" pitchFamily="2" charset="2"/>
              <a:buChar char="Ø"/>
            </a:pPr>
            <a:r>
              <a:rPr lang="en-US" altLang="zh-CN" sz="1500" i="1" dirty="0">
                <a:solidFill>
                  <a:srgbClr val="4BACC6">
                    <a:lumMod val="75000"/>
                  </a:srgbClr>
                </a:solidFill>
                <a:latin typeface="Arial" panose="020B0604020202020204" pitchFamily="34" charset="0"/>
                <a:ea typeface="宋体" panose="02010600030101010101" pitchFamily="2" charset="-122"/>
                <a:cs typeface="Arial" panose="020B0604020202020204" pitchFamily="34" charset="0"/>
              </a:rPr>
              <a:t>How do different dimensions (originality &amp; quality) of knowledge sharing affect </a:t>
            </a:r>
            <a:r>
              <a:rPr lang="en-US" altLang="zh-CN" sz="1500" i="1" dirty="0">
                <a:solidFill>
                  <a:srgbClr val="4BACC6">
                    <a:lumMod val="75000"/>
                  </a:srgbClr>
                </a:solidFill>
                <a:latin typeface="Arial" panose="020B0604020202020204" pitchFamily="34" charset="0"/>
                <a:ea typeface="宋体" panose="02010600030101010101" pitchFamily="2" charset="-122"/>
                <a:cs typeface="Arial" panose="020B0604020202020204" pitchFamily="34" charset="0"/>
              </a:rPr>
              <a:t>contestant </a:t>
            </a:r>
            <a:r>
              <a:rPr lang="en-US" altLang="zh-CN" sz="1500" i="1" dirty="0">
                <a:solidFill>
                  <a:srgbClr val="4BACC6">
                    <a:lumMod val="75000"/>
                  </a:srgbClr>
                </a:solidFill>
                <a:latin typeface="Arial" panose="020B0604020202020204" pitchFamily="34" charset="0"/>
                <a:ea typeface="宋体" panose="02010600030101010101" pitchFamily="2" charset="-122"/>
                <a:cs typeface="Arial" panose="020B0604020202020204" pitchFamily="34" charset="0"/>
              </a:rPr>
              <a:t>performance?</a:t>
            </a:r>
          </a:p>
          <a:p>
            <a:pPr marL="257175" indent="-257175" defTabSz="685800">
              <a:buFont typeface="Wingdings" panose="05000000000000000000" pitchFamily="2" charset="2"/>
              <a:buChar char="Ø"/>
            </a:pPr>
            <a:r>
              <a:rPr lang="en-US" altLang="zh-CN" sz="1500" i="1" dirty="0">
                <a:solidFill>
                  <a:srgbClr val="4BACC6">
                    <a:lumMod val="75000"/>
                  </a:srgbClr>
                </a:solidFill>
                <a:latin typeface="Arial" panose="020B0604020202020204" pitchFamily="34" charset="0"/>
                <a:ea typeface="宋体" panose="02010600030101010101" pitchFamily="2" charset="-122"/>
                <a:cs typeface="Arial" panose="020B0604020202020204" pitchFamily="34" charset="0"/>
              </a:rPr>
              <a:t>Taking </a:t>
            </a:r>
            <a:r>
              <a:rPr lang="en-US" altLang="zh-CN" sz="1500" i="1" dirty="0">
                <a:solidFill>
                  <a:srgbClr val="4BACC6">
                    <a:lumMod val="75000"/>
                  </a:srgbClr>
                </a:solidFill>
                <a:latin typeface="Arial" panose="020B0604020202020204" pitchFamily="34" charset="0"/>
                <a:ea typeface="宋体" panose="02010600030101010101" pitchFamily="2" charset="-122"/>
                <a:cs typeface="Arial" panose="020B0604020202020204" pitchFamily="34" charset="0"/>
              </a:rPr>
              <a:t>contestant heterogeneity into account, would knowledge sharing have differential effect on contestants?</a:t>
            </a:r>
            <a:endParaRPr lang="en-US" altLang="zh-CN" sz="1500" b="1" i="1" dirty="0">
              <a:solidFill>
                <a:srgbClr val="4BACC6">
                  <a:lumMod val="75000"/>
                </a:srgbClr>
              </a:solidFill>
              <a:latin typeface="Arial" panose="020B0604020202020204" pitchFamily="34" charset="0"/>
              <a:ea typeface="宋体" panose="02010600030101010101" pitchFamily="2" charset="-122"/>
              <a:cs typeface="Arial" panose="020B0604020202020204" pitchFamily="34" charset="0"/>
            </a:endParaRPr>
          </a:p>
          <a:p>
            <a:pPr defTabSz="685800"/>
            <a:endParaRPr lang="en-US" altLang="zh-CN" sz="1050" b="1" i="1" dirty="0">
              <a:solidFill>
                <a:prstClr val="black"/>
              </a:solidFill>
              <a:latin typeface="Calibri"/>
              <a:ea typeface="宋体" panose="02010600030101010101" pitchFamily="2" charset="-122"/>
            </a:endParaRPr>
          </a:p>
          <a:p>
            <a:pPr defTabSz="685800"/>
            <a:r>
              <a:rPr lang="en-US" altLang="zh-CN" sz="1500" b="1" dirty="0">
                <a:solidFill>
                  <a:prstClr val="black"/>
                </a:solidFill>
                <a:latin typeface="Arial" panose="020B0604020202020204" pitchFamily="34" charset="0"/>
                <a:ea typeface="宋体" panose="02010600030101010101" pitchFamily="2" charset="-122"/>
                <a:cs typeface="Arial" panose="020B0604020202020204" pitchFamily="34" charset="0"/>
              </a:rPr>
              <a:t>Contestant-level Analysis: </a:t>
            </a:r>
          </a:p>
          <a:p>
            <a:pPr marL="257175" indent="-257175" defTabSz="685800">
              <a:buFont typeface="Arial" panose="020B0604020202020204" pitchFamily="34" charset="0"/>
              <a:buChar char="•"/>
            </a:pP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Overall, high originality </a:t>
            </a:r>
            <a:r>
              <a:rPr lang="en-US" altLang="zh-CN" sz="1500" b="1" dirty="0">
                <a:solidFill>
                  <a:prstClr val="black"/>
                </a:solidFill>
                <a:latin typeface="Arial" panose="020B0604020202020204" pitchFamily="34" charset="0"/>
                <a:ea typeface="宋体" panose="02010600030101010101" pitchFamily="2" charset="-122"/>
                <a:cs typeface="Arial" panose="020B0604020202020204" pitchFamily="34" charset="0"/>
              </a:rPr>
              <a:t>negatively</a:t>
            </a: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 affects contestant performance and high quality </a:t>
            </a:r>
            <a:r>
              <a:rPr lang="en-US" altLang="zh-CN" sz="1500" b="1" dirty="0">
                <a:solidFill>
                  <a:prstClr val="black"/>
                </a:solidFill>
                <a:latin typeface="Arial" panose="020B0604020202020204" pitchFamily="34" charset="0"/>
                <a:ea typeface="宋体" panose="02010600030101010101" pitchFamily="2" charset="-122"/>
                <a:cs typeface="Arial" panose="020B0604020202020204" pitchFamily="34" charset="0"/>
              </a:rPr>
              <a:t>positively</a:t>
            </a: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 affects contestant performance. </a:t>
            </a:r>
          </a:p>
          <a:p>
            <a:pPr marL="257175" indent="-257175" defTabSz="685800">
              <a:buFont typeface="Arial" panose="020B0604020202020204" pitchFamily="34" charset="0"/>
              <a:buChar char="•"/>
            </a:pPr>
            <a:endPar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endParaRPr>
          </a:p>
          <a:p>
            <a:pPr defTabSz="685800"/>
            <a:r>
              <a:rPr lang="en-US" altLang="zh-CN" sz="1500" b="1" dirty="0">
                <a:solidFill>
                  <a:prstClr val="black"/>
                </a:solidFill>
                <a:latin typeface="Arial" panose="020B0604020202020204" pitchFamily="34" charset="0"/>
                <a:ea typeface="宋体" panose="02010600030101010101" pitchFamily="2" charset="-122"/>
                <a:cs typeface="Arial" panose="020B0604020202020204" pitchFamily="34" charset="0"/>
              </a:rPr>
              <a:t>Contestant Heterogeneity Analysis (Finite Mixture Model):</a:t>
            </a:r>
          </a:p>
          <a:p>
            <a:pPr marL="257175" indent="-257175" defTabSz="685800">
              <a:buFont typeface="Arial" panose="020B0604020202020204" pitchFamily="34" charset="0"/>
              <a:buChar char="•"/>
            </a:pP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Contestants vary in their ways of using the shared knowledge and hence are influenced by knowledge sharing differently.</a:t>
            </a:r>
          </a:p>
          <a:p>
            <a:pPr marL="257175" indent="-257175" defTabSz="685800">
              <a:buFont typeface="Wingdings" panose="05000000000000000000" pitchFamily="2" charset="2"/>
              <a:buChar char="Ø"/>
            </a:pPr>
            <a:endParaRPr lang="zh-CN" altLang="en-US" sz="1350" b="1" i="1" dirty="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2334695406"/>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Findings</a:t>
            </a:r>
            <a:endParaRPr lang="zh-CN" altLang="en-US" dirty="0"/>
          </a:p>
        </p:txBody>
      </p:sp>
      <p:sp>
        <p:nvSpPr>
          <p:cNvPr id="7" name="TextBox 6"/>
          <p:cNvSpPr txBox="1"/>
          <p:nvPr/>
        </p:nvSpPr>
        <p:spPr>
          <a:xfrm>
            <a:off x="168851" y="1522587"/>
            <a:ext cx="6396186" cy="3000821"/>
          </a:xfrm>
          <a:prstGeom prst="rect">
            <a:avLst/>
          </a:prstGeom>
          <a:noFill/>
        </p:spPr>
        <p:txBody>
          <a:bodyPr wrap="square" rtlCol="0">
            <a:spAutoFit/>
          </a:bodyPr>
          <a:lstStyle/>
          <a:p>
            <a:pPr marL="257175" indent="-257175" defTabSz="685800">
              <a:buFont typeface="Wingdings" panose="05000000000000000000" pitchFamily="2" charset="2"/>
              <a:buChar char="Ø"/>
            </a:pPr>
            <a:r>
              <a:rPr lang="en-US" altLang="zh-CN" sz="1500" i="1" dirty="0">
                <a:solidFill>
                  <a:srgbClr val="4BACC6">
                    <a:lumMod val="75000"/>
                  </a:srgbClr>
                </a:solidFill>
                <a:latin typeface="Arial" panose="020B0604020202020204" pitchFamily="34" charset="0"/>
                <a:ea typeface="宋体" panose="02010600030101010101" pitchFamily="2" charset="-122"/>
                <a:cs typeface="Arial" panose="020B0604020202020204" pitchFamily="34" charset="0"/>
              </a:rPr>
              <a:t>How do different dimensions (originality &amp; quality) of knowledge sharing affect </a:t>
            </a:r>
            <a:r>
              <a:rPr lang="en-US" altLang="zh-CN" sz="1500" i="1" dirty="0">
                <a:solidFill>
                  <a:srgbClr val="4BACC6">
                    <a:lumMod val="75000"/>
                  </a:srgbClr>
                </a:solidFill>
                <a:latin typeface="Arial" panose="020B0604020202020204" pitchFamily="34" charset="0"/>
                <a:ea typeface="宋体" panose="02010600030101010101" pitchFamily="2" charset="-122"/>
                <a:cs typeface="Arial" panose="020B0604020202020204" pitchFamily="34" charset="0"/>
              </a:rPr>
              <a:t>contestant </a:t>
            </a:r>
            <a:r>
              <a:rPr lang="en-US" altLang="zh-CN" sz="1500" i="1" dirty="0">
                <a:solidFill>
                  <a:srgbClr val="4BACC6">
                    <a:lumMod val="75000"/>
                  </a:srgbClr>
                </a:solidFill>
                <a:latin typeface="Arial" panose="020B0604020202020204" pitchFamily="34" charset="0"/>
                <a:ea typeface="宋体" panose="02010600030101010101" pitchFamily="2" charset="-122"/>
                <a:cs typeface="Arial" panose="020B0604020202020204" pitchFamily="34" charset="0"/>
              </a:rPr>
              <a:t>performance?</a:t>
            </a:r>
          </a:p>
          <a:p>
            <a:pPr marL="257175" indent="-257175" defTabSz="685800">
              <a:buFont typeface="Wingdings" panose="05000000000000000000" pitchFamily="2" charset="2"/>
              <a:buChar char="Ø"/>
            </a:pPr>
            <a:r>
              <a:rPr lang="en-US" altLang="zh-CN" sz="1500" i="1" dirty="0">
                <a:solidFill>
                  <a:srgbClr val="4BACC6">
                    <a:lumMod val="75000"/>
                  </a:srgbClr>
                </a:solidFill>
                <a:latin typeface="Arial" panose="020B0604020202020204" pitchFamily="34" charset="0"/>
                <a:ea typeface="宋体" panose="02010600030101010101" pitchFamily="2" charset="-122"/>
                <a:cs typeface="Arial" panose="020B0604020202020204" pitchFamily="34" charset="0"/>
              </a:rPr>
              <a:t>Taking </a:t>
            </a:r>
            <a:r>
              <a:rPr lang="en-US" altLang="zh-CN" sz="1500" i="1" dirty="0">
                <a:solidFill>
                  <a:srgbClr val="4BACC6">
                    <a:lumMod val="75000"/>
                  </a:srgbClr>
                </a:solidFill>
                <a:latin typeface="Arial" panose="020B0604020202020204" pitchFamily="34" charset="0"/>
                <a:ea typeface="宋体" panose="02010600030101010101" pitchFamily="2" charset="-122"/>
                <a:cs typeface="Arial" panose="020B0604020202020204" pitchFamily="34" charset="0"/>
              </a:rPr>
              <a:t>contestant heterogeneity into account, would knowledge sharing have differential effect on contestants?</a:t>
            </a:r>
            <a:endParaRPr lang="en-US" altLang="zh-CN" sz="1500" b="1" i="1" dirty="0">
              <a:solidFill>
                <a:srgbClr val="4BACC6">
                  <a:lumMod val="75000"/>
                </a:srgbClr>
              </a:solidFill>
              <a:latin typeface="Arial" panose="020B0604020202020204" pitchFamily="34" charset="0"/>
              <a:ea typeface="宋体" panose="02010600030101010101" pitchFamily="2" charset="-122"/>
              <a:cs typeface="Arial" panose="020B0604020202020204" pitchFamily="34" charset="0"/>
            </a:endParaRPr>
          </a:p>
          <a:p>
            <a:pPr defTabSz="685800"/>
            <a:endParaRPr lang="en-US" altLang="zh-CN" sz="1050" b="1" i="1" dirty="0">
              <a:solidFill>
                <a:prstClr val="black"/>
              </a:solidFill>
              <a:latin typeface="Calibri"/>
              <a:ea typeface="宋体" panose="02010600030101010101" pitchFamily="2" charset="-122"/>
            </a:endParaRPr>
          </a:p>
          <a:p>
            <a:pPr defTabSz="685800"/>
            <a:r>
              <a:rPr lang="en-US" altLang="zh-CN" sz="1500" b="1" dirty="0">
                <a:solidFill>
                  <a:prstClr val="black"/>
                </a:solidFill>
                <a:latin typeface="Arial" panose="020B0604020202020204" pitchFamily="34" charset="0"/>
                <a:ea typeface="宋体" panose="02010600030101010101" pitchFamily="2" charset="-122"/>
                <a:cs typeface="Arial" panose="020B0604020202020204" pitchFamily="34" charset="0"/>
              </a:rPr>
              <a:t>Contestant-level Analysis: </a:t>
            </a:r>
          </a:p>
          <a:p>
            <a:pPr marL="257175" indent="-257175" defTabSz="685800">
              <a:buFont typeface="Arial" panose="020B0604020202020204" pitchFamily="34" charset="0"/>
              <a:buChar char="•"/>
            </a:pP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Overall, high originality </a:t>
            </a:r>
            <a:r>
              <a:rPr lang="en-US" altLang="zh-CN" sz="1500" b="1" dirty="0">
                <a:solidFill>
                  <a:prstClr val="black"/>
                </a:solidFill>
                <a:latin typeface="Arial" panose="020B0604020202020204" pitchFamily="34" charset="0"/>
                <a:ea typeface="宋体" panose="02010600030101010101" pitchFamily="2" charset="-122"/>
                <a:cs typeface="Arial" panose="020B0604020202020204" pitchFamily="34" charset="0"/>
              </a:rPr>
              <a:t>negatively</a:t>
            </a: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 affects contestant performance and high quality </a:t>
            </a:r>
            <a:r>
              <a:rPr lang="en-US" altLang="zh-CN" sz="1500" b="1" dirty="0">
                <a:solidFill>
                  <a:prstClr val="black"/>
                </a:solidFill>
                <a:latin typeface="Arial" panose="020B0604020202020204" pitchFamily="34" charset="0"/>
                <a:ea typeface="宋体" panose="02010600030101010101" pitchFamily="2" charset="-122"/>
                <a:cs typeface="Arial" panose="020B0604020202020204" pitchFamily="34" charset="0"/>
              </a:rPr>
              <a:t>positively</a:t>
            </a: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 affects contestant performance. </a:t>
            </a:r>
          </a:p>
          <a:p>
            <a:pPr marL="257175" indent="-257175" defTabSz="685800">
              <a:buFont typeface="Arial" panose="020B0604020202020204" pitchFamily="34" charset="0"/>
              <a:buChar char="•"/>
            </a:pPr>
            <a:endPar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endParaRPr>
          </a:p>
          <a:p>
            <a:pPr defTabSz="685800"/>
            <a:r>
              <a:rPr lang="en-US" altLang="zh-CN" sz="1500" b="1" dirty="0">
                <a:solidFill>
                  <a:prstClr val="black"/>
                </a:solidFill>
                <a:latin typeface="Arial" panose="020B0604020202020204" pitchFamily="34" charset="0"/>
                <a:ea typeface="宋体" panose="02010600030101010101" pitchFamily="2" charset="-122"/>
                <a:cs typeface="Arial" panose="020B0604020202020204" pitchFamily="34" charset="0"/>
              </a:rPr>
              <a:t>Contestant Heterogeneity Analysis (Finite Mixture Model):</a:t>
            </a:r>
          </a:p>
          <a:p>
            <a:pPr marL="257175" indent="-257175" defTabSz="685800">
              <a:buFont typeface="Arial" panose="020B0604020202020204" pitchFamily="34" charset="0"/>
              <a:buChar char="•"/>
            </a:pP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Contestants vary in their ways of using the shared knowledge and hence are influenced by knowledge sharing differently.</a:t>
            </a:r>
          </a:p>
          <a:p>
            <a:pPr marL="257175" indent="-257175" defTabSz="685800">
              <a:buFont typeface="Wingdings" panose="05000000000000000000" pitchFamily="2" charset="2"/>
              <a:buChar char="Ø"/>
            </a:pPr>
            <a:endParaRPr lang="zh-CN" altLang="en-US" sz="1350" b="1" i="1" dirty="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339578861"/>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8544" y="1030332"/>
            <a:ext cx="3571399" cy="323165"/>
          </a:xfrm>
          <a:prstGeom prst="rect">
            <a:avLst/>
          </a:prstGeom>
        </p:spPr>
        <p:txBody>
          <a:bodyPr vert="horz" wrap="square" lIns="0" tIns="0" rIns="0" bIns="0" rtlCol="0">
            <a:spAutoFit/>
          </a:bodyPr>
          <a:lstStyle/>
          <a:p>
            <a:pPr marL="9525"/>
            <a:r>
              <a:rPr sz="2100" spc="-4" dirty="0"/>
              <a:t>"Building owners" (BD)</a:t>
            </a:r>
            <a:r>
              <a:rPr sz="2100" spc="4" dirty="0"/>
              <a:t> </a:t>
            </a:r>
            <a:r>
              <a:rPr sz="2100" spc="-4" dirty="0"/>
              <a:t>decide</a:t>
            </a:r>
            <a:endParaRPr sz="2100"/>
          </a:p>
        </p:txBody>
      </p:sp>
      <p:sp>
        <p:nvSpPr>
          <p:cNvPr id="3" name="object 3"/>
          <p:cNvSpPr txBox="1"/>
          <p:nvPr/>
        </p:nvSpPr>
        <p:spPr>
          <a:xfrm>
            <a:off x="3101549" y="2280079"/>
            <a:ext cx="159068" cy="153888"/>
          </a:xfrm>
          <a:prstGeom prst="rect">
            <a:avLst/>
          </a:prstGeom>
        </p:spPr>
        <p:txBody>
          <a:bodyPr vert="horz" wrap="square" lIns="0" tIns="0" rIns="0" bIns="0" rtlCol="0">
            <a:spAutoFit/>
          </a:bodyPr>
          <a:lstStyle/>
          <a:p>
            <a:pPr marL="30480">
              <a:lnSpc>
                <a:spcPts val="1159"/>
              </a:lnSpc>
            </a:pPr>
            <a:r>
              <a:rPr sz="1050" dirty="0">
                <a:solidFill>
                  <a:srgbClr val="595959"/>
                </a:solidFill>
                <a:latin typeface="Arial"/>
                <a:cs typeface="Arial"/>
              </a:rPr>
              <a:t>■</a:t>
            </a:r>
            <a:endParaRPr sz="1050">
              <a:latin typeface="Arial"/>
              <a:cs typeface="Arial"/>
            </a:endParaRPr>
          </a:p>
        </p:txBody>
      </p:sp>
      <p:sp>
        <p:nvSpPr>
          <p:cNvPr id="4" name="object 4"/>
          <p:cNvSpPr txBox="1"/>
          <p:nvPr/>
        </p:nvSpPr>
        <p:spPr>
          <a:xfrm>
            <a:off x="3101549" y="3251629"/>
            <a:ext cx="159068" cy="153888"/>
          </a:xfrm>
          <a:prstGeom prst="rect">
            <a:avLst/>
          </a:prstGeom>
        </p:spPr>
        <p:txBody>
          <a:bodyPr vert="horz" wrap="square" lIns="0" tIns="0" rIns="0" bIns="0" rtlCol="0">
            <a:spAutoFit/>
          </a:bodyPr>
          <a:lstStyle/>
          <a:p>
            <a:pPr marL="30480">
              <a:lnSpc>
                <a:spcPts val="1159"/>
              </a:lnSpc>
            </a:pPr>
            <a:r>
              <a:rPr sz="1050" dirty="0">
                <a:solidFill>
                  <a:srgbClr val="595959"/>
                </a:solidFill>
                <a:latin typeface="Arial"/>
                <a:cs typeface="Arial"/>
              </a:rPr>
              <a:t>■</a:t>
            </a:r>
            <a:endParaRPr sz="1050">
              <a:latin typeface="Arial"/>
              <a:cs typeface="Arial"/>
            </a:endParaRPr>
          </a:p>
        </p:txBody>
      </p:sp>
      <p:sp>
        <p:nvSpPr>
          <p:cNvPr id="5" name="object 5"/>
          <p:cNvSpPr txBox="1"/>
          <p:nvPr/>
        </p:nvSpPr>
        <p:spPr>
          <a:xfrm>
            <a:off x="321918" y="1477825"/>
            <a:ext cx="6053613" cy="2411879"/>
          </a:xfrm>
          <a:prstGeom prst="rect">
            <a:avLst/>
          </a:prstGeom>
        </p:spPr>
        <p:txBody>
          <a:bodyPr vert="horz" wrap="square" lIns="0" tIns="0" rIns="0" bIns="0" rtlCol="0">
            <a:spAutoFit/>
          </a:bodyPr>
          <a:lstStyle/>
          <a:p>
            <a:pPr marL="318611" indent="-309086">
              <a:buChar char="●"/>
              <a:tabLst>
                <a:tab pos="318611" algn="l"/>
                <a:tab pos="319088" algn="l"/>
              </a:tabLst>
            </a:pPr>
            <a:r>
              <a:rPr spc="-4" dirty="0">
                <a:solidFill>
                  <a:srgbClr val="595959"/>
                </a:solidFill>
                <a:latin typeface="Arial"/>
                <a:cs typeface="Arial"/>
              </a:rPr>
              <a:t>Building</a:t>
            </a:r>
            <a:r>
              <a:rPr spc="-34" dirty="0">
                <a:solidFill>
                  <a:srgbClr val="595959"/>
                </a:solidFill>
                <a:latin typeface="Arial"/>
                <a:cs typeface="Arial"/>
              </a:rPr>
              <a:t> </a:t>
            </a:r>
            <a:r>
              <a:rPr spc="-4" dirty="0">
                <a:solidFill>
                  <a:srgbClr val="595959"/>
                </a:solidFill>
                <a:latin typeface="Arial"/>
                <a:cs typeface="Arial"/>
              </a:rPr>
              <a:t>owners</a:t>
            </a:r>
            <a:endParaRPr>
              <a:latin typeface="Arial"/>
              <a:cs typeface="Arial"/>
            </a:endParaRPr>
          </a:p>
          <a:p>
            <a:pPr marL="661511" lvl="1" indent="-274796">
              <a:spcBef>
                <a:spcPts val="330"/>
              </a:spcBef>
              <a:buChar char="○"/>
              <a:tabLst>
                <a:tab pos="661511" algn="l"/>
                <a:tab pos="661988" algn="l"/>
              </a:tabLst>
            </a:pPr>
            <a:r>
              <a:rPr sz="1350" spc="-4" dirty="0">
                <a:solidFill>
                  <a:srgbClr val="595959"/>
                </a:solidFill>
                <a:latin typeface="Arial"/>
                <a:cs typeface="Arial"/>
              </a:rPr>
              <a:t>only care about profits from long-term</a:t>
            </a:r>
            <a:r>
              <a:rPr sz="1350" spc="56" dirty="0">
                <a:solidFill>
                  <a:srgbClr val="595959"/>
                </a:solidFill>
                <a:latin typeface="Arial"/>
                <a:cs typeface="Arial"/>
              </a:rPr>
              <a:t> </a:t>
            </a:r>
            <a:r>
              <a:rPr sz="1350" spc="-4" dirty="0">
                <a:solidFill>
                  <a:srgbClr val="595959"/>
                </a:solidFill>
                <a:latin typeface="Arial"/>
                <a:cs typeface="Arial"/>
              </a:rPr>
              <a:t>rentals</a:t>
            </a:r>
            <a:endParaRPr sz="1350">
              <a:latin typeface="Arial"/>
              <a:cs typeface="Arial"/>
            </a:endParaRPr>
          </a:p>
          <a:p>
            <a:pPr marL="661511" lvl="1" indent="-274796">
              <a:spcBef>
                <a:spcPts val="233"/>
              </a:spcBef>
              <a:buChar char="○"/>
              <a:tabLst>
                <a:tab pos="661511" algn="l"/>
                <a:tab pos="661988" algn="l"/>
              </a:tabLst>
            </a:pPr>
            <a:r>
              <a:rPr sz="1350" spc="-4" dirty="0">
                <a:solidFill>
                  <a:srgbClr val="595959"/>
                </a:solidFill>
                <a:latin typeface="Arial"/>
                <a:cs typeface="Arial"/>
              </a:rPr>
              <a:t>set a blanket policy for the entire</a:t>
            </a:r>
            <a:r>
              <a:rPr sz="1350" spc="49" dirty="0">
                <a:solidFill>
                  <a:srgbClr val="595959"/>
                </a:solidFill>
                <a:latin typeface="Arial"/>
                <a:cs typeface="Arial"/>
              </a:rPr>
              <a:t> </a:t>
            </a:r>
            <a:r>
              <a:rPr sz="1350" spc="-4" dirty="0">
                <a:solidFill>
                  <a:srgbClr val="595959"/>
                </a:solidFill>
                <a:latin typeface="Arial"/>
                <a:cs typeface="Arial"/>
              </a:rPr>
              <a:t>building</a:t>
            </a:r>
            <a:endParaRPr sz="1350">
              <a:latin typeface="Arial"/>
              <a:cs typeface="Arial"/>
            </a:endParaRPr>
          </a:p>
          <a:p>
            <a:pPr lvl="1">
              <a:spcBef>
                <a:spcPts val="41"/>
              </a:spcBef>
              <a:buClr>
                <a:srgbClr val="595959"/>
              </a:buClr>
              <a:buFont typeface="Arial"/>
              <a:buChar char="○"/>
            </a:pPr>
            <a:endParaRPr sz="1425">
              <a:latin typeface="Times New Roman"/>
              <a:cs typeface="Times New Roman"/>
            </a:endParaRPr>
          </a:p>
          <a:p>
            <a:pPr marL="318611" indent="-309086">
              <a:buChar char="●"/>
              <a:tabLst>
                <a:tab pos="318611" algn="l"/>
                <a:tab pos="319088" algn="l"/>
              </a:tabLst>
            </a:pPr>
            <a:r>
              <a:rPr spc="-4" dirty="0">
                <a:solidFill>
                  <a:srgbClr val="595959"/>
                </a:solidFill>
                <a:latin typeface="Arial"/>
                <a:cs typeface="Arial"/>
              </a:rPr>
              <a:t>In</a:t>
            </a:r>
            <a:r>
              <a:rPr spc="-34" dirty="0">
                <a:solidFill>
                  <a:srgbClr val="595959"/>
                </a:solidFill>
                <a:latin typeface="Arial"/>
                <a:cs typeface="Arial"/>
              </a:rPr>
              <a:t> </a:t>
            </a:r>
            <a:r>
              <a:rPr spc="-4" dirty="0">
                <a:solidFill>
                  <a:srgbClr val="595959"/>
                </a:solidFill>
                <a:latin typeface="Arial"/>
                <a:cs typeface="Arial"/>
              </a:rPr>
              <a:t>equilibrium:</a:t>
            </a:r>
            <a:endParaRPr>
              <a:latin typeface="Arial"/>
              <a:cs typeface="Arial"/>
            </a:endParaRPr>
          </a:p>
          <a:p>
            <a:pPr marL="2128361" marR="585311" lvl="1" indent="-1741646">
              <a:lnSpc>
                <a:spcPct val="114599"/>
              </a:lnSpc>
              <a:spcBef>
                <a:spcPts val="94"/>
              </a:spcBef>
              <a:buChar char="○"/>
              <a:tabLst>
                <a:tab pos="661511" algn="l"/>
                <a:tab pos="661988" algn="l"/>
              </a:tabLst>
            </a:pPr>
            <a:r>
              <a:rPr sz="1350" spc="-4" dirty="0">
                <a:solidFill>
                  <a:srgbClr val="595959"/>
                </a:solidFill>
                <a:latin typeface="Arial"/>
                <a:cs typeface="Arial"/>
              </a:rPr>
              <a:t>owners are indifferent between costless policies </a:t>
            </a:r>
            <a:r>
              <a:rPr sz="1350" dirty="0">
                <a:solidFill>
                  <a:srgbClr val="595959"/>
                </a:solidFill>
                <a:latin typeface="Arial"/>
                <a:cs typeface="Arial"/>
              </a:rPr>
              <a:t>→ </a:t>
            </a:r>
            <a:r>
              <a:rPr sz="1350" spc="-4" dirty="0">
                <a:solidFill>
                  <a:srgbClr val="595959"/>
                </a:solidFill>
                <a:latin typeface="Arial"/>
                <a:cs typeface="Arial"/>
              </a:rPr>
              <a:t>no premium  "no policy</a:t>
            </a:r>
            <a:r>
              <a:rPr sz="1350" spc="-15" dirty="0">
                <a:solidFill>
                  <a:srgbClr val="595959"/>
                </a:solidFill>
                <a:latin typeface="Arial"/>
                <a:cs typeface="Arial"/>
              </a:rPr>
              <a:t> </a:t>
            </a:r>
            <a:r>
              <a:rPr sz="1350" spc="-4" dirty="0">
                <a:solidFill>
                  <a:srgbClr val="595959"/>
                </a:solidFill>
                <a:latin typeface="Arial"/>
                <a:cs typeface="Arial"/>
              </a:rPr>
              <a:t>arbitrage"</a:t>
            </a:r>
            <a:endParaRPr sz="1350">
              <a:latin typeface="Arial"/>
              <a:cs typeface="Arial"/>
            </a:endParaRPr>
          </a:p>
          <a:p>
            <a:pPr lvl="1">
              <a:spcBef>
                <a:spcPts val="34"/>
              </a:spcBef>
              <a:buClr>
                <a:srgbClr val="595959"/>
              </a:buClr>
              <a:buFont typeface="Arial"/>
              <a:buChar char="○"/>
            </a:pPr>
            <a:endParaRPr sz="1238">
              <a:latin typeface="Times New Roman"/>
              <a:cs typeface="Times New Roman"/>
            </a:endParaRPr>
          </a:p>
          <a:p>
            <a:pPr marL="661511" marR="3810" lvl="1" indent="-274796">
              <a:lnSpc>
                <a:spcPct val="114599"/>
              </a:lnSpc>
              <a:buChar char="○"/>
              <a:tabLst>
                <a:tab pos="661511" algn="l"/>
                <a:tab pos="661988" algn="l"/>
              </a:tabLst>
            </a:pPr>
            <a:r>
              <a:rPr sz="1350" spc="-4" dirty="0">
                <a:solidFill>
                  <a:srgbClr val="595959"/>
                </a:solidFill>
                <a:latin typeface="Arial"/>
                <a:cs typeface="Arial"/>
              </a:rPr>
              <a:t>marginal host indifferent between hosting bldg and non-hosting bldg on  basis of hosting costs and benefits (rents are the same), and</a:t>
            </a:r>
            <a:r>
              <a:rPr sz="1350" spc="105" dirty="0">
                <a:solidFill>
                  <a:srgbClr val="595959"/>
                </a:solidFill>
                <a:latin typeface="Arial"/>
                <a:cs typeface="Arial"/>
              </a:rPr>
              <a:t> </a:t>
            </a:r>
            <a:r>
              <a:rPr sz="1350" spc="-4" dirty="0">
                <a:solidFill>
                  <a:srgbClr val="595959"/>
                </a:solidFill>
                <a:latin typeface="Arial"/>
                <a:cs typeface="Arial"/>
              </a:rPr>
              <a:t>so:</a:t>
            </a:r>
            <a:endParaRPr sz="1350">
              <a:latin typeface="Arial"/>
              <a:cs typeface="Arial"/>
            </a:endParaRPr>
          </a:p>
        </p:txBody>
      </p:sp>
      <p:sp>
        <p:nvSpPr>
          <p:cNvPr id="6" name="object 6"/>
          <p:cNvSpPr/>
          <p:nvPr/>
        </p:nvSpPr>
        <p:spPr>
          <a:xfrm>
            <a:off x="5815106" y="716090"/>
            <a:ext cx="950756" cy="950756"/>
          </a:xfrm>
          <a:prstGeom prst="rect">
            <a:avLst/>
          </a:prstGeom>
          <a:blipFill>
            <a:blip r:embed="rId2" cstate="print"/>
            <a:stretch>
              <a:fillRect/>
            </a:stretch>
          </a:blipFill>
        </p:spPr>
        <p:txBody>
          <a:bodyPr wrap="square" lIns="0" tIns="0" rIns="0" bIns="0" rtlCol="0"/>
          <a:lstStyle/>
          <a:p>
            <a:endParaRPr sz="1350"/>
          </a:p>
        </p:txBody>
      </p:sp>
      <p:sp>
        <p:nvSpPr>
          <p:cNvPr id="7" name="object 7"/>
          <p:cNvSpPr/>
          <p:nvPr/>
        </p:nvSpPr>
        <p:spPr>
          <a:xfrm>
            <a:off x="3101549" y="2434069"/>
            <a:ext cx="159068" cy="70961"/>
          </a:xfrm>
          <a:custGeom>
            <a:avLst/>
            <a:gdLst/>
            <a:ahLst/>
            <a:cxnLst/>
            <a:rect l="l" t="t" r="r" b="b"/>
            <a:pathLst>
              <a:path w="212089" h="94614">
                <a:moveTo>
                  <a:pt x="0" y="0"/>
                </a:moveTo>
                <a:lnTo>
                  <a:pt x="212100" y="0"/>
                </a:lnTo>
                <a:lnTo>
                  <a:pt x="212100" y="94300"/>
                </a:lnTo>
                <a:lnTo>
                  <a:pt x="0" y="94300"/>
                </a:lnTo>
                <a:lnTo>
                  <a:pt x="0" y="0"/>
                </a:lnTo>
                <a:close/>
              </a:path>
            </a:pathLst>
          </a:custGeom>
          <a:solidFill>
            <a:srgbClr val="FFFFFF"/>
          </a:solidFill>
        </p:spPr>
        <p:txBody>
          <a:bodyPr wrap="square" lIns="0" tIns="0" rIns="0" bIns="0" rtlCol="0"/>
          <a:lstStyle/>
          <a:p>
            <a:endParaRPr sz="1350"/>
          </a:p>
        </p:txBody>
      </p:sp>
      <p:sp>
        <p:nvSpPr>
          <p:cNvPr id="8" name="object 8"/>
          <p:cNvSpPr/>
          <p:nvPr/>
        </p:nvSpPr>
        <p:spPr>
          <a:xfrm>
            <a:off x="3101549" y="2327869"/>
            <a:ext cx="159068" cy="106204"/>
          </a:xfrm>
          <a:custGeom>
            <a:avLst/>
            <a:gdLst/>
            <a:ahLst/>
            <a:cxnLst/>
            <a:rect l="l" t="t" r="r" b="b"/>
            <a:pathLst>
              <a:path w="212089" h="141605">
                <a:moveTo>
                  <a:pt x="0" y="0"/>
                </a:moveTo>
                <a:lnTo>
                  <a:pt x="212099" y="0"/>
                </a:lnTo>
                <a:lnTo>
                  <a:pt x="212099" y="141599"/>
                </a:lnTo>
                <a:lnTo>
                  <a:pt x="0" y="141599"/>
                </a:lnTo>
                <a:lnTo>
                  <a:pt x="0" y="0"/>
                </a:lnTo>
                <a:close/>
              </a:path>
            </a:pathLst>
          </a:custGeom>
          <a:solidFill>
            <a:srgbClr val="FFFFFF"/>
          </a:solidFill>
        </p:spPr>
        <p:txBody>
          <a:bodyPr wrap="square" lIns="0" tIns="0" rIns="0" bIns="0" rtlCol="0"/>
          <a:lstStyle/>
          <a:p>
            <a:endParaRPr sz="1350"/>
          </a:p>
        </p:txBody>
      </p:sp>
      <p:sp>
        <p:nvSpPr>
          <p:cNvPr id="9" name="object 9"/>
          <p:cNvSpPr/>
          <p:nvPr/>
        </p:nvSpPr>
        <p:spPr>
          <a:xfrm>
            <a:off x="3101549" y="3638400"/>
            <a:ext cx="159068" cy="106204"/>
          </a:xfrm>
          <a:custGeom>
            <a:avLst/>
            <a:gdLst/>
            <a:ahLst/>
            <a:cxnLst/>
            <a:rect l="l" t="t" r="r" b="b"/>
            <a:pathLst>
              <a:path w="212089" h="141604">
                <a:moveTo>
                  <a:pt x="0" y="0"/>
                </a:moveTo>
                <a:lnTo>
                  <a:pt x="212099" y="0"/>
                </a:lnTo>
                <a:lnTo>
                  <a:pt x="212099" y="141599"/>
                </a:lnTo>
                <a:lnTo>
                  <a:pt x="0" y="141599"/>
                </a:lnTo>
                <a:lnTo>
                  <a:pt x="0" y="0"/>
                </a:lnTo>
                <a:close/>
              </a:path>
            </a:pathLst>
          </a:custGeom>
          <a:solidFill>
            <a:srgbClr val="FFFFFF"/>
          </a:solidFill>
        </p:spPr>
        <p:txBody>
          <a:bodyPr wrap="square" lIns="0" tIns="0" rIns="0" bIns="0" rtlCol="0"/>
          <a:lstStyle/>
          <a:p>
            <a:endParaRPr sz="1350"/>
          </a:p>
        </p:txBody>
      </p:sp>
      <p:sp>
        <p:nvSpPr>
          <p:cNvPr id="10" name="object 10"/>
          <p:cNvSpPr/>
          <p:nvPr/>
        </p:nvSpPr>
        <p:spPr>
          <a:xfrm>
            <a:off x="2543186" y="3979613"/>
            <a:ext cx="1030882" cy="184087"/>
          </a:xfrm>
          <a:prstGeom prst="rect">
            <a:avLst/>
          </a:prstGeom>
          <a:blipFill>
            <a:blip r:embed="rId3" cstate="print"/>
            <a:stretch>
              <a:fillRect/>
            </a:stretch>
          </a:blipFill>
        </p:spPr>
        <p:txBody>
          <a:bodyPr wrap="square" lIns="0" tIns="0" rIns="0" bIns="0" rtlCol="0"/>
          <a:lstStyle/>
          <a:p>
            <a:endParaRPr sz="1350"/>
          </a:p>
        </p:txBody>
      </p:sp>
      <p:sp>
        <p:nvSpPr>
          <p:cNvPr id="11" name="object 11"/>
          <p:cNvSpPr/>
          <p:nvPr/>
        </p:nvSpPr>
        <p:spPr>
          <a:xfrm>
            <a:off x="3101549" y="3297187"/>
            <a:ext cx="159068" cy="106204"/>
          </a:xfrm>
          <a:custGeom>
            <a:avLst/>
            <a:gdLst/>
            <a:ahLst/>
            <a:cxnLst/>
            <a:rect l="l" t="t" r="r" b="b"/>
            <a:pathLst>
              <a:path w="212089" h="141604">
                <a:moveTo>
                  <a:pt x="0" y="0"/>
                </a:moveTo>
                <a:lnTo>
                  <a:pt x="212099" y="0"/>
                </a:lnTo>
                <a:lnTo>
                  <a:pt x="212099" y="141599"/>
                </a:lnTo>
                <a:lnTo>
                  <a:pt x="0" y="141599"/>
                </a:lnTo>
                <a:lnTo>
                  <a:pt x="0" y="0"/>
                </a:lnTo>
                <a:close/>
              </a:path>
            </a:pathLst>
          </a:custGeom>
          <a:solidFill>
            <a:srgbClr val="FFFFFF"/>
          </a:solidFill>
        </p:spPr>
        <p:txBody>
          <a:bodyPr wrap="square" lIns="0" tIns="0" rIns="0" bIns="0" rtlCol="0"/>
          <a:lstStyle/>
          <a:p>
            <a:endParaRPr sz="1350"/>
          </a:p>
        </p:txBody>
      </p:sp>
      <p:sp>
        <p:nvSpPr>
          <p:cNvPr id="12" name="object 12"/>
          <p:cNvSpPr txBox="1">
            <a:spLocks noGrp="1"/>
          </p:cNvSpPr>
          <p:nvPr>
            <p:ph type="sldNum" sz="quarter" idx="7"/>
          </p:nvPr>
        </p:nvSpPr>
        <p:spPr>
          <a:xfrm>
            <a:off x="4932465" y="4226488"/>
            <a:ext cx="108227" cy="231313"/>
          </a:xfrm>
          <a:prstGeom prst="rect">
            <a:avLst/>
          </a:prstGeom>
        </p:spPr>
        <p:txBody>
          <a:bodyPr vert="horz" wrap="square" lIns="0" tIns="476" rIns="0" bIns="0" rtlCol="0">
            <a:spAutoFit/>
          </a:bodyPr>
          <a:lstStyle/>
          <a:p>
            <a:pPr marL="19050">
              <a:spcBef>
                <a:spcPts val="4"/>
              </a:spcBef>
            </a:pPr>
            <a:fld id="{81D60167-4931-47E6-BA6A-407CBD079E47}" type="slidenum">
              <a:rPr spc="-4" dirty="0"/>
              <a:pPr marL="19050">
                <a:spcBef>
                  <a:spcPts val="4"/>
                </a:spcBef>
              </a:pPr>
              <a:t>16</a:t>
            </a:fld>
            <a:endParaRPr spc="-4" dirty="0"/>
          </a:p>
        </p:txBody>
      </p:sp>
    </p:spTree>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Findings</a:t>
            </a:r>
            <a:endParaRPr lang="zh-CN" altLang="en-US" dirty="0"/>
          </a:p>
        </p:txBody>
      </p:sp>
      <p:sp>
        <p:nvSpPr>
          <p:cNvPr id="7" name="TextBox 6"/>
          <p:cNvSpPr txBox="1"/>
          <p:nvPr/>
        </p:nvSpPr>
        <p:spPr>
          <a:xfrm>
            <a:off x="168851" y="1522587"/>
            <a:ext cx="6396186" cy="3000821"/>
          </a:xfrm>
          <a:prstGeom prst="rect">
            <a:avLst/>
          </a:prstGeom>
          <a:noFill/>
        </p:spPr>
        <p:txBody>
          <a:bodyPr wrap="square" rtlCol="0">
            <a:spAutoFit/>
          </a:bodyPr>
          <a:lstStyle/>
          <a:p>
            <a:pPr marL="257175" indent="-257175" defTabSz="685800">
              <a:buFont typeface="Wingdings" panose="05000000000000000000" pitchFamily="2" charset="2"/>
              <a:buChar char="Ø"/>
            </a:pPr>
            <a:r>
              <a:rPr lang="en-US" altLang="zh-CN" sz="1500" i="1" dirty="0">
                <a:solidFill>
                  <a:srgbClr val="4BACC6">
                    <a:lumMod val="75000"/>
                  </a:srgbClr>
                </a:solidFill>
                <a:latin typeface="Arial" panose="020B0604020202020204" pitchFamily="34" charset="0"/>
                <a:ea typeface="宋体" panose="02010600030101010101" pitchFamily="2" charset="-122"/>
                <a:cs typeface="Arial" panose="020B0604020202020204" pitchFamily="34" charset="0"/>
              </a:rPr>
              <a:t>How do different dimensions (originality &amp; quality) of knowledge sharing affect </a:t>
            </a:r>
            <a:r>
              <a:rPr lang="en-US" altLang="zh-CN" sz="1500" i="1" dirty="0">
                <a:solidFill>
                  <a:srgbClr val="4BACC6">
                    <a:lumMod val="75000"/>
                  </a:srgbClr>
                </a:solidFill>
                <a:latin typeface="Arial" panose="020B0604020202020204" pitchFamily="34" charset="0"/>
                <a:ea typeface="宋体" panose="02010600030101010101" pitchFamily="2" charset="-122"/>
                <a:cs typeface="Arial" panose="020B0604020202020204" pitchFamily="34" charset="0"/>
              </a:rPr>
              <a:t>contestant </a:t>
            </a:r>
            <a:r>
              <a:rPr lang="en-US" altLang="zh-CN" sz="1500" i="1" dirty="0">
                <a:solidFill>
                  <a:srgbClr val="4BACC6">
                    <a:lumMod val="75000"/>
                  </a:srgbClr>
                </a:solidFill>
                <a:latin typeface="Arial" panose="020B0604020202020204" pitchFamily="34" charset="0"/>
                <a:ea typeface="宋体" panose="02010600030101010101" pitchFamily="2" charset="-122"/>
                <a:cs typeface="Arial" panose="020B0604020202020204" pitchFamily="34" charset="0"/>
              </a:rPr>
              <a:t>performance?</a:t>
            </a:r>
          </a:p>
          <a:p>
            <a:pPr marL="257175" indent="-257175" defTabSz="685800">
              <a:buFont typeface="Wingdings" panose="05000000000000000000" pitchFamily="2" charset="2"/>
              <a:buChar char="Ø"/>
            </a:pPr>
            <a:r>
              <a:rPr lang="en-US" altLang="zh-CN" sz="1500" i="1" dirty="0">
                <a:solidFill>
                  <a:srgbClr val="4BACC6">
                    <a:lumMod val="75000"/>
                  </a:srgbClr>
                </a:solidFill>
                <a:latin typeface="Arial" panose="020B0604020202020204" pitchFamily="34" charset="0"/>
                <a:ea typeface="宋体" panose="02010600030101010101" pitchFamily="2" charset="-122"/>
                <a:cs typeface="Arial" panose="020B0604020202020204" pitchFamily="34" charset="0"/>
              </a:rPr>
              <a:t>Taking </a:t>
            </a:r>
            <a:r>
              <a:rPr lang="en-US" altLang="zh-CN" sz="1500" i="1" dirty="0">
                <a:solidFill>
                  <a:srgbClr val="4BACC6">
                    <a:lumMod val="75000"/>
                  </a:srgbClr>
                </a:solidFill>
                <a:latin typeface="Arial" panose="020B0604020202020204" pitchFamily="34" charset="0"/>
                <a:ea typeface="宋体" panose="02010600030101010101" pitchFamily="2" charset="-122"/>
                <a:cs typeface="Arial" panose="020B0604020202020204" pitchFamily="34" charset="0"/>
              </a:rPr>
              <a:t>contestant heterogeneity into account, would knowledge sharing have differential effect on contestants?</a:t>
            </a:r>
            <a:endParaRPr lang="en-US" altLang="zh-CN" sz="1500" b="1" i="1" dirty="0">
              <a:solidFill>
                <a:srgbClr val="4BACC6">
                  <a:lumMod val="75000"/>
                </a:srgbClr>
              </a:solidFill>
              <a:latin typeface="Arial" panose="020B0604020202020204" pitchFamily="34" charset="0"/>
              <a:ea typeface="宋体" panose="02010600030101010101" pitchFamily="2" charset="-122"/>
              <a:cs typeface="Arial" panose="020B0604020202020204" pitchFamily="34" charset="0"/>
            </a:endParaRPr>
          </a:p>
          <a:p>
            <a:pPr defTabSz="685800"/>
            <a:endParaRPr lang="en-US" altLang="zh-CN" sz="1050" b="1" i="1" dirty="0">
              <a:solidFill>
                <a:prstClr val="black"/>
              </a:solidFill>
              <a:latin typeface="Calibri"/>
              <a:ea typeface="宋体" panose="02010600030101010101" pitchFamily="2" charset="-122"/>
            </a:endParaRPr>
          </a:p>
          <a:p>
            <a:pPr defTabSz="685800"/>
            <a:r>
              <a:rPr lang="en-US" altLang="zh-CN" sz="1500" b="1" dirty="0">
                <a:solidFill>
                  <a:prstClr val="black"/>
                </a:solidFill>
                <a:latin typeface="Arial" panose="020B0604020202020204" pitchFamily="34" charset="0"/>
                <a:ea typeface="宋体" panose="02010600030101010101" pitchFamily="2" charset="-122"/>
                <a:cs typeface="Arial" panose="020B0604020202020204" pitchFamily="34" charset="0"/>
              </a:rPr>
              <a:t>Contestant-level Analysis: </a:t>
            </a:r>
          </a:p>
          <a:p>
            <a:pPr marL="257175" indent="-257175" defTabSz="685800">
              <a:buFont typeface="Arial" panose="020B0604020202020204" pitchFamily="34" charset="0"/>
              <a:buChar char="•"/>
            </a:pP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Overall, high originality </a:t>
            </a:r>
            <a:r>
              <a:rPr lang="en-US" altLang="zh-CN" sz="1500" b="1" dirty="0">
                <a:solidFill>
                  <a:prstClr val="black"/>
                </a:solidFill>
                <a:latin typeface="Arial" panose="020B0604020202020204" pitchFamily="34" charset="0"/>
                <a:ea typeface="宋体" panose="02010600030101010101" pitchFamily="2" charset="-122"/>
                <a:cs typeface="Arial" panose="020B0604020202020204" pitchFamily="34" charset="0"/>
              </a:rPr>
              <a:t>negatively</a:t>
            </a: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 affects contestant performance and high quality </a:t>
            </a:r>
            <a:r>
              <a:rPr lang="en-US" altLang="zh-CN" sz="1500" b="1" dirty="0">
                <a:solidFill>
                  <a:prstClr val="black"/>
                </a:solidFill>
                <a:latin typeface="Arial" panose="020B0604020202020204" pitchFamily="34" charset="0"/>
                <a:ea typeface="宋体" panose="02010600030101010101" pitchFamily="2" charset="-122"/>
                <a:cs typeface="Arial" panose="020B0604020202020204" pitchFamily="34" charset="0"/>
              </a:rPr>
              <a:t>positively</a:t>
            </a: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 affects contestant performance. </a:t>
            </a:r>
          </a:p>
          <a:p>
            <a:pPr marL="257175" indent="-257175" defTabSz="685800">
              <a:buFont typeface="Arial" panose="020B0604020202020204" pitchFamily="34" charset="0"/>
              <a:buChar char="•"/>
            </a:pPr>
            <a:endPar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endParaRPr>
          </a:p>
          <a:p>
            <a:pPr defTabSz="685800"/>
            <a:r>
              <a:rPr lang="en-US" altLang="zh-CN" sz="1500" b="1" dirty="0">
                <a:solidFill>
                  <a:prstClr val="black"/>
                </a:solidFill>
                <a:latin typeface="Arial" panose="020B0604020202020204" pitchFamily="34" charset="0"/>
                <a:ea typeface="宋体" panose="02010600030101010101" pitchFamily="2" charset="-122"/>
                <a:cs typeface="Arial" panose="020B0604020202020204" pitchFamily="34" charset="0"/>
              </a:rPr>
              <a:t>Contestant Heterogeneity Analysis (Finite Mixture Model):</a:t>
            </a:r>
          </a:p>
          <a:p>
            <a:pPr marL="257175" indent="-257175" defTabSz="685800">
              <a:buFont typeface="Arial" panose="020B0604020202020204" pitchFamily="34" charset="0"/>
              <a:buChar char="•"/>
            </a:pPr>
            <a:r>
              <a:rPr lang="en-US" altLang="zh-CN" sz="1500" dirty="0">
                <a:solidFill>
                  <a:prstClr val="black"/>
                </a:solidFill>
                <a:latin typeface="Arial" panose="020B0604020202020204" pitchFamily="34" charset="0"/>
                <a:ea typeface="宋体" panose="02010600030101010101" pitchFamily="2" charset="-122"/>
                <a:cs typeface="Arial" panose="020B0604020202020204" pitchFamily="34" charset="0"/>
              </a:rPr>
              <a:t>Contestants vary in their ways of using the shared knowledge and hence are influenced by knowledge sharing differently.</a:t>
            </a:r>
          </a:p>
          <a:p>
            <a:pPr marL="257175" indent="-257175" defTabSz="685800">
              <a:buFont typeface="Wingdings" panose="05000000000000000000" pitchFamily="2" charset="2"/>
              <a:buChar char="Ø"/>
            </a:pPr>
            <a:endParaRPr lang="zh-CN" altLang="en-US" sz="1350" b="1" i="1" dirty="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1811942829"/>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9894" y="1328460"/>
            <a:ext cx="6508583" cy="1484137"/>
          </a:xfrm>
        </p:spPr>
        <p:txBody>
          <a:bodyPr rtlCol="0"/>
          <a:lstStyle/>
          <a:p>
            <a:pPr>
              <a:lnSpc>
                <a:spcPct val="100000"/>
              </a:lnSpc>
            </a:pPr>
            <a:r>
              <a:rPr lang="en-US" sz="2100" dirty="0"/>
              <a:t>From Proprietary to Collective Governance: </a:t>
            </a:r>
            <a:br>
              <a:rPr lang="en-US" sz="2100" dirty="0"/>
            </a:br>
            <a:r>
              <a:rPr lang="en-US" sz="2100" dirty="0"/>
              <a:t>How </a:t>
            </a:r>
            <a:r>
              <a:rPr lang="en-US" sz="2100"/>
              <a:t>Platform Participant </a:t>
            </a:r>
            <a:r>
              <a:rPr lang="en-US" sz="2100" dirty="0"/>
              <a:t>Strategies Adapt</a:t>
            </a:r>
            <a:endParaRPr lang="en-US" sz="2100" dirty="0"/>
          </a:p>
        </p:txBody>
      </p:sp>
      <p:sp>
        <p:nvSpPr>
          <p:cNvPr id="7" name="TextBox 6"/>
          <p:cNvSpPr txBox="1"/>
          <p:nvPr/>
        </p:nvSpPr>
        <p:spPr>
          <a:xfrm>
            <a:off x="216569" y="3019802"/>
            <a:ext cx="3994484" cy="507831"/>
          </a:xfrm>
          <a:prstGeom prst="rect">
            <a:avLst/>
          </a:prstGeom>
          <a:noFill/>
        </p:spPr>
        <p:txBody>
          <a:bodyPr wrap="square" rtlCol="0">
            <a:spAutoFit/>
          </a:bodyPr>
          <a:lstStyle/>
          <a:p>
            <a:pPr defTabSz="342900" fontAlgn="base">
              <a:spcBef>
                <a:spcPct val="0"/>
              </a:spcBef>
              <a:spcAft>
                <a:spcPct val="0"/>
              </a:spcAft>
            </a:pPr>
            <a:r>
              <a:rPr lang="en-US" sz="1350" dirty="0">
                <a:solidFill>
                  <a:prstClr val="black"/>
                </a:solidFill>
                <a:latin typeface="Arial" charset="0"/>
                <a:ea typeface="ＭＳ Ｐゴシック" charset="0"/>
              </a:rPr>
              <a:t>Siobhan </a:t>
            </a:r>
            <a:r>
              <a:rPr lang="en-US" sz="1350" dirty="0" err="1">
                <a:solidFill>
                  <a:prstClr val="black"/>
                </a:solidFill>
                <a:latin typeface="Arial" charset="0"/>
                <a:ea typeface="ＭＳ Ｐゴシック" charset="0"/>
              </a:rPr>
              <a:t>O’Mahony</a:t>
            </a:r>
            <a:r>
              <a:rPr lang="en-US" sz="1350" dirty="0">
                <a:solidFill>
                  <a:prstClr val="black"/>
                </a:solidFill>
                <a:latin typeface="Arial" charset="0"/>
                <a:ea typeface="ＭＳ Ｐゴシック" charset="0"/>
              </a:rPr>
              <a:t> &amp; Becky Karp </a:t>
            </a:r>
          </a:p>
          <a:p>
            <a:pPr defTabSz="342900" fontAlgn="base">
              <a:spcBef>
                <a:spcPct val="0"/>
              </a:spcBef>
              <a:spcAft>
                <a:spcPct val="0"/>
              </a:spcAft>
            </a:pPr>
            <a:r>
              <a:rPr lang="en-US" sz="1350" dirty="0">
                <a:solidFill>
                  <a:prstClr val="black"/>
                </a:solidFill>
                <a:latin typeface="Arial" charset="0"/>
                <a:ea typeface="ＭＳ Ｐゴシック" charset="0"/>
              </a:rPr>
              <a:t>July 13, 2017</a:t>
            </a:r>
            <a:endParaRPr lang="en-US" sz="1350" dirty="0">
              <a:solidFill>
                <a:prstClr val="black"/>
              </a:solidFill>
              <a:latin typeface="Arial" charset="0"/>
              <a:ea typeface="ＭＳ Ｐゴシック" charset="0"/>
            </a:endParaRPr>
          </a:p>
        </p:txBody>
      </p:sp>
    </p:spTree>
    <p:extLst>
      <p:ext uri="{BB962C8B-B14F-4D97-AF65-F5344CB8AC3E}">
        <p14:creationId xmlns:p14="http://schemas.microsoft.com/office/powerpoint/2010/main" val="3535695192"/>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0121" r="48554" b="21245"/>
          <a:stretch/>
        </p:blipFill>
        <p:spPr>
          <a:xfrm>
            <a:off x="4612862" y="1784347"/>
            <a:ext cx="1111326" cy="1470898"/>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9900" t="13754" b="20346"/>
          <a:stretch/>
        </p:blipFill>
        <p:spPr>
          <a:xfrm>
            <a:off x="1172545" y="1784347"/>
            <a:ext cx="1118261" cy="1470898"/>
          </a:xfrm>
          <a:prstGeom prst="rect">
            <a:avLst/>
          </a:prstGeom>
        </p:spPr>
      </p:pic>
      <p:sp>
        <p:nvSpPr>
          <p:cNvPr id="8" name="Title 1"/>
          <p:cNvSpPr txBox="1">
            <a:spLocks/>
          </p:cNvSpPr>
          <p:nvPr/>
        </p:nvSpPr>
        <p:spPr>
          <a:xfrm>
            <a:off x="168090" y="392244"/>
            <a:ext cx="6512353" cy="375115"/>
          </a:xfrm>
          <a:prstGeom prst="rect">
            <a:avLst/>
          </a:prstGeom>
        </p:spPr>
        <p:txBody>
          <a:bodyPr/>
          <a:lstStyle>
            <a:lvl1pPr algn="l" defTabSz="457200" rtl="0" eaLnBrk="1" fontAlgn="base" hangingPunct="1">
              <a:spcBef>
                <a:spcPct val="0"/>
              </a:spcBef>
              <a:spcAft>
                <a:spcPct val="0"/>
              </a:spcAft>
              <a:defRPr sz="3600" b="1" kern="1200">
                <a:solidFill>
                  <a:schemeClr val="tx2"/>
                </a:solidFill>
                <a:latin typeface="+mj-lt"/>
                <a:ea typeface="ＭＳ Ｐゴシック" charset="0"/>
                <a:cs typeface="ＭＳ Ｐゴシック" charset="0"/>
              </a:defRPr>
            </a:lvl1pPr>
            <a:lvl2pPr algn="l" defTabSz="457200" rtl="0" eaLnBrk="1" fontAlgn="base" hangingPunct="1">
              <a:spcBef>
                <a:spcPct val="0"/>
              </a:spcBef>
              <a:spcAft>
                <a:spcPct val="0"/>
              </a:spcAft>
              <a:defRPr sz="3600" b="1">
                <a:solidFill>
                  <a:schemeClr val="tx2"/>
                </a:solidFill>
                <a:latin typeface="Arial" charset="0"/>
                <a:ea typeface="ＭＳ Ｐゴシック" charset="0"/>
                <a:cs typeface="ＭＳ Ｐゴシック" charset="0"/>
              </a:defRPr>
            </a:lvl2pPr>
            <a:lvl3pPr algn="l" defTabSz="457200" rtl="0" eaLnBrk="1" fontAlgn="base" hangingPunct="1">
              <a:spcBef>
                <a:spcPct val="0"/>
              </a:spcBef>
              <a:spcAft>
                <a:spcPct val="0"/>
              </a:spcAft>
              <a:defRPr sz="3600" b="1">
                <a:solidFill>
                  <a:schemeClr val="tx2"/>
                </a:solidFill>
                <a:latin typeface="Arial" charset="0"/>
                <a:ea typeface="ＭＳ Ｐゴシック" charset="0"/>
                <a:cs typeface="ＭＳ Ｐゴシック" charset="0"/>
              </a:defRPr>
            </a:lvl3pPr>
            <a:lvl4pPr algn="l" defTabSz="457200" rtl="0" eaLnBrk="1" fontAlgn="base" hangingPunct="1">
              <a:spcBef>
                <a:spcPct val="0"/>
              </a:spcBef>
              <a:spcAft>
                <a:spcPct val="0"/>
              </a:spcAft>
              <a:defRPr sz="3600" b="1">
                <a:solidFill>
                  <a:schemeClr val="tx2"/>
                </a:solidFill>
                <a:latin typeface="Arial" charset="0"/>
                <a:ea typeface="ＭＳ Ｐゴシック" charset="0"/>
                <a:cs typeface="ＭＳ Ｐゴシック" charset="0"/>
              </a:defRPr>
            </a:lvl4pPr>
            <a:lvl5pPr algn="l" defTabSz="457200" rtl="0" eaLnBrk="1" fontAlgn="base" hangingPunct="1">
              <a:spcBef>
                <a:spcPct val="0"/>
              </a:spcBef>
              <a:spcAft>
                <a:spcPct val="0"/>
              </a:spcAft>
              <a:defRPr sz="3600" b="1">
                <a:solidFill>
                  <a:schemeClr val="tx2"/>
                </a:solidFill>
                <a:latin typeface="Arial" charset="0"/>
                <a:ea typeface="ＭＳ Ｐゴシック" charset="0"/>
                <a:cs typeface="ＭＳ Ｐゴシック" charset="0"/>
              </a:defRPr>
            </a:lvl5pPr>
            <a:lvl6pPr marL="457200" algn="l" defTabSz="457200" rtl="0" eaLnBrk="1" fontAlgn="base" hangingPunct="1">
              <a:spcBef>
                <a:spcPct val="0"/>
              </a:spcBef>
              <a:spcAft>
                <a:spcPct val="0"/>
              </a:spcAft>
              <a:defRPr sz="3600" b="1">
                <a:solidFill>
                  <a:schemeClr val="tx2"/>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3600" b="1">
                <a:solidFill>
                  <a:schemeClr val="tx2"/>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3600" b="1">
                <a:solidFill>
                  <a:schemeClr val="tx2"/>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3600" b="1">
                <a:solidFill>
                  <a:schemeClr val="tx2"/>
                </a:solidFill>
                <a:latin typeface="Arial" charset="0"/>
                <a:ea typeface="ＭＳ Ｐゴシック" charset="0"/>
                <a:cs typeface="ＭＳ Ｐゴシック" charset="0"/>
              </a:defRPr>
            </a:lvl9pPr>
          </a:lstStyle>
          <a:p>
            <a:pPr defTabSz="342900"/>
            <a:r>
              <a:rPr lang="en-US" sz="2100" dirty="0">
                <a:solidFill>
                  <a:srgbClr val="A71930"/>
                </a:solidFill>
                <a:latin typeface="Arial"/>
              </a:rPr>
              <a:t>Motivation: Many scholars study trades-offs between proprietary and open platforms</a:t>
            </a:r>
            <a:endParaRPr lang="en-US" sz="2100" dirty="0">
              <a:solidFill>
                <a:srgbClr val="A71930"/>
              </a:solidFill>
              <a:latin typeface="Arial"/>
            </a:endParaRPr>
          </a:p>
          <a:p>
            <a:pPr defTabSz="342900"/>
            <a:endParaRPr lang="en-US" sz="2100" dirty="0">
              <a:solidFill>
                <a:srgbClr val="A71930"/>
              </a:solidFill>
              <a:latin typeface="Arial"/>
            </a:endParaRPr>
          </a:p>
        </p:txBody>
      </p:sp>
      <p:sp>
        <p:nvSpPr>
          <p:cNvPr id="9" name="TextBox 8"/>
          <p:cNvSpPr txBox="1"/>
          <p:nvPr/>
        </p:nvSpPr>
        <p:spPr>
          <a:xfrm>
            <a:off x="1045658" y="1416659"/>
            <a:ext cx="1372036" cy="323165"/>
          </a:xfrm>
          <a:prstGeom prst="rect">
            <a:avLst/>
          </a:prstGeom>
          <a:noFill/>
        </p:spPr>
        <p:txBody>
          <a:bodyPr wrap="square" rtlCol="0">
            <a:spAutoFit/>
          </a:bodyPr>
          <a:lstStyle/>
          <a:p>
            <a:pPr algn="ctr" defTabSz="342900" fontAlgn="base">
              <a:spcBef>
                <a:spcPct val="0"/>
              </a:spcBef>
              <a:spcAft>
                <a:spcPct val="0"/>
              </a:spcAft>
            </a:pPr>
            <a:r>
              <a:rPr lang="en-US" sz="1500" b="1" dirty="0">
                <a:solidFill>
                  <a:prstClr val="black"/>
                </a:solidFill>
                <a:latin typeface="Arial" charset="0"/>
                <a:ea typeface="ＭＳ Ｐゴシック" charset="0"/>
              </a:rPr>
              <a:t>Proprietary</a:t>
            </a:r>
            <a:endParaRPr lang="en-US" sz="1500" b="1" dirty="0">
              <a:solidFill>
                <a:prstClr val="black"/>
              </a:solidFill>
              <a:latin typeface="Arial" charset="0"/>
              <a:ea typeface="ＭＳ Ｐゴシック" charset="0"/>
            </a:endParaRPr>
          </a:p>
        </p:txBody>
      </p:sp>
      <p:sp>
        <p:nvSpPr>
          <p:cNvPr id="10" name="TextBox 9"/>
          <p:cNvSpPr txBox="1"/>
          <p:nvPr/>
        </p:nvSpPr>
        <p:spPr>
          <a:xfrm>
            <a:off x="4222488" y="1416659"/>
            <a:ext cx="1892073" cy="323165"/>
          </a:xfrm>
          <a:prstGeom prst="rect">
            <a:avLst/>
          </a:prstGeom>
          <a:noFill/>
        </p:spPr>
        <p:txBody>
          <a:bodyPr wrap="square" rtlCol="0">
            <a:spAutoFit/>
          </a:bodyPr>
          <a:lstStyle/>
          <a:p>
            <a:pPr algn="ctr" defTabSz="342900" fontAlgn="base">
              <a:spcBef>
                <a:spcPct val="0"/>
              </a:spcBef>
              <a:spcAft>
                <a:spcPct val="0"/>
              </a:spcAft>
            </a:pPr>
            <a:r>
              <a:rPr lang="en-US" sz="1500" b="1" dirty="0">
                <a:solidFill>
                  <a:prstClr val="black"/>
                </a:solidFill>
                <a:latin typeface="Arial" charset="0"/>
                <a:ea typeface="ＭＳ Ｐゴシック" charset="0"/>
              </a:rPr>
              <a:t>Open</a:t>
            </a:r>
            <a:endParaRPr lang="en-US" sz="1500" b="1" dirty="0">
              <a:solidFill>
                <a:prstClr val="black"/>
              </a:solidFill>
              <a:latin typeface="Arial" charset="0"/>
              <a:ea typeface="ＭＳ Ｐゴシック" charset="0"/>
            </a:endParaRPr>
          </a:p>
        </p:txBody>
      </p:sp>
      <p:sp>
        <p:nvSpPr>
          <p:cNvPr id="11" name="TextBox 10"/>
          <p:cNvSpPr txBox="1"/>
          <p:nvPr/>
        </p:nvSpPr>
        <p:spPr>
          <a:xfrm>
            <a:off x="602161" y="3390457"/>
            <a:ext cx="2189165" cy="507831"/>
          </a:xfrm>
          <a:prstGeom prst="rect">
            <a:avLst/>
          </a:prstGeom>
          <a:noFill/>
        </p:spPr>
        <p:txBody>
          <a:bodyPr wrap="square" rtlCol="0">
            <a:spAutoFit/>
          </a:bodyPr>
          <a:lstStyle/>
          <a:p>
            <a:pPr algn="ctr" defTabSz="342900" fontAlgn="base">
              <a:spcBef>
                <a:spcPct val="0"/>
              </a:spcBef>
              <a:spcAft>
                <a:spcPct val="0"/>
              </a:spcAft>
              <a:buClr>
                <a:prstClr val="black"/>
              </a:buClr>
            </a:pPr>
            <a:r>
              <a:rPr lang="en-US" sz="1350" dirty="0">
                <a:solidFill>
                  <a:prstClr val="black"/>
                </a:solidFill>
                <a:latin typeface="Arial" charset="0"/>
                <a:ea typeface="ＭＳ Ｐゴシック" charset="0"/>
              </a:rPr>
              <a:t>No or limited access and use of intellectual property</a:t>
            </a:r>
          </a:p>
        </p:txBody>
      </p:sp>
      <p:sp>
        <p:nvSpPr>
          <p:cNvPr id="12" name="TextBox 11"/>
          <p:cNvSpPr txBox="1"/>
          <p:nvPr/>
        </p:nvSpPr>
        <p:spPr>
          <a:xfrm>
            <a:off x="4094614" y="3402488"/>
            <a:ext cx="2306186" cy="715581"/>
          </a:xfrm>
          <a:prstGeom prst="rect">
            <a:avLst/>
          </a:prstGeom>
          <a:noFill/>
        </p:spPr>
        <p:txBody>
          <a:bodyPr wrap="square" rtlCol="0">
            <a:spAutoFit/>
          </a:bodyPr>
          <a:lstStyle/>
          <a:p>
            <a:pPr algn="ctr" defTabSz="342900" fontAlgn="base">
              <a:spcBef>
                <a:spcPct val="0"/>
              </a:spcBef>
              <a:spcAft>
                <a:spcPct val="0"/>
              </a:spcAft>
              <a:buClr>
                <a:prstClr val="black"/>
              </a:buClr>
            </a:pPr>
            <a:r>
              <a:rPr lang="en-US" sz="1350" dirty="0">
                <a:solidFill>
                  <a:prstClr val="black"/>
                </a:solidFill>
                <a:latin typeface="Arial" charset="0"/>
                <a:ea typeface="ＭＳ Ｐゴシック" charset="0"/>
              </a:rPr>
              <a:t>Ability to access, modify use or recombine intellectual property</a:t>
            </a:r>
            <a:endParaRPr lang="en-US" sz="1350" dirty="0">
              <a:solidFill>
                <a:prstClr val="black"/>
              </a:solidFill>
              <a:latin typeface="Arial" charset="0"/>
              <a:ea typeface="ＭＳ Ｐゴシック" charset="0"/>
            </a:endParaRPr>
          </a:p>
        </p:txBody>
      </p:sp>
    </p:spTree>
    <p:extLst>
      <p:ext uri="{BB962C8B-B14F-4D97-AF65-F5344CB8AC3E}">
        <p14:creationId xmlns:p14="http://schemas.microsoft.com/office/powerpoint/2010/main" val="1202968173"/>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0121" r="48554" b="21245"/>
          <a:stretch/>
        </p:blipFill>
        <p:spPr>
          <a:xfrm>
            <a:off x="4665426" y="2012946"/>
            <a:ext cx="1111326" cy="1470898"/>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9900" t="13754" b="20346"/>
          <a:stretch/>
        </p:blipFill>
        <p:spPr>
          <a:xfrm>
            <a:off x="1064262" y="2012946"/>
            <a:ext cx="1118261" cy="1470898"/>
          </a:xfrm>
          <a:prstGeom prst="rect">
            <a:avLst/>
          </a:prstGeom>
        </p:spPr>
      </p:pic>
      <p:sp>
        <p:nvSpPr>
          <p:cNvPr id="8" name="Title 1"/>
          <p:cNvSpPr txBox="1">
            <a:spLocks/>
          </p:cNvSpPr>
          <p:nvPr/>
        </p:nvSpPr>
        <p:spPr>
          <a:xfrm>
            <a:off x="168090" y="392244"/>
            <a:ext cx="6512353" cy="375115"/>
          </a:xfrm>
          <a:prstGeom prst="rect">
            <a:avLst/>
          </a:prstGeom>
        </p:spPr>
        <p:txBody>
          <a:bodyPr/>
          <a:lstStyle>
            <a:lvl1pPr algn="l" defTabSz="457200" rtl="0" eaLnBrk="1" fontAlgn="base" hangingPunct="1">
              <a:spcBef>
                <a:spcPct val="0"/>
              </a:spcBef>
              <a:spcAft>
                <a:spcPct val="0"/>
              </a:spcAft>
              <a:defRPr sz="3600" b="1" kern="1200">
                <a:solidFill>
                  <a:schemeClr val="tx2"/>
                </a:solidFill>
                <a:latin typeface="+mj-lt"/>
                <a:ea typeface="ＭＳ Ｐゴシック" charset="0"/>
                <a:cs typeface="ＭＳ Ｐゴシック" charset="0"/>
              </a:defRPr>
            </a:lvl1pPr>
            <a:lvl2pPr algn="l" defTabSz="457200" rtl="0" eaLnBrk="1" fontAlgn="base" hangingPunct="1">
              <a:spcBef>
                <a:spcPct val="0"/>
              </a:spcBef>
              <a:spcAft>
                <a:spcPct val="0"/>
              </a:spcAft>
              <a:defRPr sz="3600" b="1">
                <a:solidFill>
                  <a:schemeClr val="tx2"/>
                </a:solidFill>
                <a:latin typeface="Arial" charset="0"/>
                <a:ea typeface="ＭＳ Ｐゴシック" charset="0"/>
                <a:cs typeface="ＭＳ Ｐゴシック" charset="0"/>
              </a:defRPr>
            </a:lvl2pPr>
            <a:lvl3pPr algn="l" defTabSz="457200" rtl="0" eaLnBrk="1" fontAlgn="base" hangingPunct="1">
              <a:spcBef>
                <a:spcPct val="0"/>
              </a:spcBef>
              <a:spcAft>
                <a:spcPct val="0"/>
              </a:spcAft>
              <a:defRPr sz="3600" b="1">
                <a:solidFill>
                  <a:schemeClr val="tx2"/>
                </a:solidFill>
                <a:latin typeface="Arial" charset="0"/>
                <a:ea typeface="ＭＳ Ｐゴシック" charset="0"/>
                <a:cs typeface="ＭＳ Ｐゴシック" charset="0"/>
              </a:defRPr>
            </a:lvl3pPr>
            <a:lvl4pPr algn="l" defTabSz="457200" rtl="0" eaLnBrk="1" fontAlgn="base" hangingPunct="1">
              <a:spcBef>
                <a:spcPct val="0"/>
              </a:spcBef>
              <a:spcAft>
                <a:spcPct val="0"/>
              </a:spcAft>
              <a:defRPr sz="3600" b="1">
                <a:solidFill>
                  <a:schemeClr val="tx2"/>
                </a:solidFill>
                <a:latin typeface="Arial" charset="0"/>
                <a:ea typeface="ＭＳ Ｐゴシック" charset="0"/>
                <a:cs typeface="ＭＳ Ｐゴシック" charset="0"/>
              </a:defRPr>
            </a:lvl4pPr>
            <a:lvl5pPr algn="l" defTabSz="457200" rtl="0" eaLnBrk="1" fontAlgn="base" hangingPunct="1">
              <a:spcBef>
                <a:spcPct val="0"/>
              </a:spcBef>
              <a:spcAft>
                <a:spcPct val="0"/>
              </a:spcAft>
              <a:defRPr sz="3600" b="1">
                <a:solidFill>
                  <a:schemeClr val="tx2"/>
                </a:solidFill>
                <a:latin typeface="Arial" charset="0"/>
                <a:ea typeface="ＭＳ Ｐゴシック" charset="0"/>
                <a:cs typeface="ＭＳ Ｐゴシック" charset="0"/>
              </a:defRPr>
            </a:lvl5pPr>
            <a:lvl6pPr marL="457200" algn="l" defTabSz="457200" rtl="0" eaLnBrk="1" fontAlgn="base" hangingPunct="1">
              <a:spcBef>
                <a:spcPct val="0"/>
              </a:spcBef>
              <a:spcAft>
                <a:spcPct val="0"/>
              </a:spcAft>
              <a:defRPr sz="3600" b="1">
                <a:solidFill>
                  <a:schemeClr val="tx2"/>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3600" b="1">
                <a:solidFill>
                  <a:schemeClr val="tx2"/>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3600" b="1">
                <a:solidFill>
                  <a:schemeClr val="tx2"/>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3600" b="1">
                <a:solidFill>
                  <a:schemeClr val="tx2"/>
                </a:solidFill>
                <a:latin typeface="Arial" charset="0"/>
                <a:ea typeface="ＭＳ Ｐゴシック" charset="0"/>
                <a:cs typeface="ＭＳ Ｐゴシック" charset="0"/>
              </a:defRPr>
            </a:lvl9pPr>
          </a:lstStyle>
          <a:p>
            <a:pPr defTabSz="342900"/>
            <a:r>
              <a:rPr lang="en-US" sz="2100" dirty="0">
                <a:solidFill>
                  <a:srgbClr val="A71930"/>
                </a:solidFill>
                <a:latin typeface="Arial"/>
              </a:rPr>
              <a:t>Motivation: But how do platforms transition?</a:t>
            </a:r>
            <a:endParaRPr lang="en-US" sz="2100" dirty="0">
              <a:solidFill>
                <a:srgbClr val="A71930"/>
              </a:solidFill>
              <a:latin typeface="Arial"/>
            </a:endParaRPr>
          </a:p>
          <a:p>
            <a:pPr defTabSz="342900"/>
            <a:endParaRPr lang="en-US" sz="2100" dirty="0">
              <a:solidFill>
                <a:srgbClr val="A71930"/>
              </a:solidFill>
              <a:latin typeface="Arial"/>
            </a:endParaRPr>
          </a:p>
        </p:txBody>
      </p:sp>
      <p:sp>
        <p:nvSpPr>
          <p:cNvPr id="9" name="TextBox 8"/>
          <p:cNvSpPr txBox="1"/>
          <p:nvPr/>
        </p:nvSpPr>
        <p:spPr>
          <a:xfrm>
            <a:off x="901280" y="1645257"/>
            <a:ext cx="1372036" cy="323165"/>
          </a:xfrm>
          <a:prstGeom prst="rect">
            <a:avLst/>
          </a:prstGeom>
          <a:noFill/>
        </p:spPr>
        <p:txBody>
          <a:bodyPr wrap="square" rtlCol="0">
            <a:spAutoFit/>
          </a:bodyPr>
          <a:lstStyle/>
          <a:p>
            <a:pPr algn="ctr" defTabSz="342900" fontAlgn="base">
              <a:spcBef>
                <a:spcPct val="0"/>
              </a:spcBef>
              <a:spcAft>
                <a:spcPct val="0"/>
              </a:spcAft>
            </a:pPr>
            <a:r>
              <a:rPr lang="en-US" sz="1500" b="1" dirty="0">
                <a:solidFill>
                  <a:prstClr val="black"/>
                </a:solidFill>
                <a:latin typeface="Arial" charset="0"/>
                <a:ea typeface="ＭＳ Ｐゴシック" charset="0"/>
              </a:rPr>
              <a:t>Proprietary</a:t>
            </a:r>
            <a:endParaRPr lang="en-US" sz="1500" b="1" dirty="0">
              <a:solidFill>
                <a:prstClr val="black"/>
              </a:solidFill>
              <a:latin typeface="Arial" charset="0"/>
              <a:ea typeface="ＭＳ Ｐゴシック" charset="0"/>
            </a:endParaRPr>
          </a:p>
        </p:txBody>
      </p:sp>
      <p:sp>
        <p:nvSpPr>
          <p:cNvPr id="10" name="TextBox 9"/>
          <p:cNvSpPr txBox="1"/>
          <p:nvPr/>
        </p:nvSpPr>
        <p:spPr>
          <a:xfrm>
            <a:off x="4275053" y="1645257"/>
            <a:ext cx="1892073" cy="323165"/>
          </a:xfrm>
          <a:prstGeom prst="rect">
            <a:avLst/>
          </a:prstGeom>
          <a:noFill/>
        </p:spPr>
        <p:txBody>
          <a:bodyPr wrap="square" rtlCol="0">
            <a:spAutoFit/>
          </a:bodyPr>
          <a:lstStyle/>
          <a:p>
            <a:pPr algn="ctr" defTabSz="342900" fontAlgn="base">
              <a:spcBef>
                <a:spcPct val="0"/>
              </a:spcBef>
              <a:spcAft>
                <a:spcPct val="0"/>
              </a:spcAft>
            </a:pPr>
            <a:r>
              <a:rPr lang="en-US" sz="1500" b="1" dirty="0">
                <a:solidFill>
                  <a:prstClr val="black"/>
                </a:solidFill>
                <a:latin typeface="Arial" charset="0"/>
                <a:ea typeface="ＭＳ Ｐゴシック" charset="0"/>
              </a:rPr>
              <a:t>Open</a:t>
            </a:r>
            <a:endParaRPr lang="en-US" sz="1500" b="1" dirty="0">
              <a:solidFill>
                <a:prstClr val="black"/>
              </a:solidFill>
              <a:latin typeface="Arial" charset="0"/>
              <a:ea typeface="ＭＳ Ｐゴシック" charset="0"/>
            </a:endParaRPr>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49900" t="13754" b="20346"/>
          <a:stretch/>
        </p:blipFill>
        <p:spPr>
          <a:xfrm rot="1718712">
            <a:off x="2375203" y="2051390"/>
            <a:ext cx="1059803" cy="1394006"/>
          </a:xfrm>
          <a:prstGeom prst="rect">
            <a:avLst/>
          </a:prstGeom>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t="10121" r="48554" b="21245"/>
          <a:stretch/>
        </p:blipFill>
        <p:spPr>
          <a:xfrm rot="20447923" flipH="1">
            <a:off x="3531574" y="2096876"/>
            <a:ext cx="1121936" cy="1380425"/>
          </a:xfrm>
          <a:prstGeom prst="rect">
            <a:avLst/>
          </a:prstGeom>
        </p:spPr>
      </p:pic>
    </p:spTree>
    <p:extLst>
      <p:ext uri="{BB962C8B-B14F-4D97-AF65-F5344CB8AC3E}">
        <p14:creationId xmlns:p14="http://schemas.microsoft.com/office/powerpoint/2010/main" val="1063592819"/>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0728" y="1653268"/>
            <a:ext cx="1380516" cy="300082"/>
          </a:xfrm>
          <a:prstGeom prst="rect">
            <a:avLst/>
          </a:prstGeom>
          <a:solidFill>
            <a:schemeClr val="bg1"/>
          </a:solidFill>
        </p:spPr>
        <p:txBody>
          <a:bodyPr wrap="square" rtlCol="0">
            <a:spAutoFit/>
          </a:bodyPr>
          <a:lstStyle/>
          <a:p>
            <a:pPr defTabSz="342900" fontAlgn="base">
              <a:spcBef>
                <a:spcPct val="0"/>
              </a:spcBef>
              <a:spcAft>
                <a:spcPct val="0"/>
              </a:spcAft>
            </a:pPr>
            <a:endParaRPr lang="en-US" sz="1350">
              <a:solidFill>
                <a:prstClr val="black"/>
              </a:solidFill>
              <a:latin typeface="Arial" charset="0"/>
              <a:ea typeface="ＭＳ Ｐゴシック" charset="0"/>
            </a:endParaRPr>
          </a:p>
        </p:txBody>
      </p:sp>
      <p:sp>
        <p:nvSpPr>
          <p:cNvPr id="8" name="Title 1"/>
          <p:cNvSpPr txBox="1">
            <a:spLocks/>
          </p:cNvSpPr>
          <p:nvPr/>
        </p:nvSpPr>
        <p:spPr>
          <a:xfrm>
            <a:off x="169092" y="483255"/>
            <a:ext cx="6512353" cy="375115"/>
          </a:xfrm>
          <a:prstGeom prst="rect">
            <a:avLst/>
          </a:prstGeom>
        </p:spPr>
        <p:txBody>
          <a:bodyPr/>
          <a:lstStyle>
            <a:lvl1pPr algn="l" defTabSz="457200" rtl="0" eaLnBrk="1" fontAlgn="base" hangingPunct="1">
              <a:spcBef>
                <a:spcPct val="0"/>
              </a:spcBef>
              <a:spcAft>
                <a:spcPct val="0"/>
              </a:spcAft>
              <a:defRPr sz="3600" b="1" kern="1200">
                <a:solidFill>
                  <a:schemeClr val="tx2"/>
                </a:solidFill>
                <a:latin typeface="+mj-lt"/>
                <a:ea typeface="ＭＳ Ｐゴシック" charset="0"/>
                <a:cs typeface="ＭＳ Ｐゴシック" charset="0"/>
              </a:defRPr>
            </a:lvl1pPr>
            <a:lvl2pPr algn="l" defTabSz="457200" rtl="0" eaLnBrk="1" fontAlgn="base" hangingPunct="1">
              <a:spcBef>
                <a:spcPct val="0"/>
              </a:spcBef>
              <a:spcAft>
                <a:spcPct val="0"/>
              </a:spcAft>
              <a:defRPr sz="3600" b="1">
                <a:solidFill>
                  <a:schemeClr val="tx2"/>
                </a:solidFill>
                <a:latin typeface="Arial" charset="0"/>
                <a:ea typeface="ＭＳ Ｐゴシック" charset="0"/>
                <a:cs typeface="ＭＳ Ｐゴシック" charset="0"/>
              </a:defRPr>
            </a:lvl2pPr>
            <a:lvl3pPr algn="l" defTabSz="457200" rtl="0" eaLnBrk="1" fontAlgn="base" hangingPunct="1">
              <a:spcBef>
                <a:spcPct val="0"/>
              </a:spcBef>
              <a:spcAft>
                <a:spcPct val="0"/>
              </a:spcAft>
              <a:defRPr sz="3600" b="1">
                <a:solidFill>
                  <a:schemeClr val="tx2"/>
                </a:solidFill>
                <a:latin typeface="Arial" charset="0"/>
                <a:ea typeface="ＭＳ Ｐゴシック" charset="0"/>
                <a:cs typeface="ＭＳ Ｐゴシック" charset="0"/>
              </a:defRPr>
            </a:lvl3pPr>
            <a:lvl4pPr algn="l" defTabSz="457200" rtl="0" eaLnBrk="1" fontAlgn="base" hangingPunct="1">
              <a:spcBef>
                <a:spcPct val="0"/>
              </a:spcBef>
              <a:spcAft>
                <a:spcPct val="0"/>
              </a:spcAft>
              <a:defRPr sz="3600" b="1">
                <a:solidFill>
                  <a:schemeClr val="tx2"/>
                </a:solidFill>
                <a:latin typeface="Arial" charset="0"/>
                <a:ea typeface="ＭＳ Ｐゴシック" charset="0"/>
                <a:cs typeface="ＭＳ Ｐゴシック" charset="0"/>
              </a:defRPr>
            </a:lvl4pPr>
            <a:lvl5pPr algn="l" defTabSz="457200" rtl="0" eaLnBrk="1" fontAlgn="base" hangingPunct="1">
              <a:spcBef>
                <a:spcPct val="0"/>
              </a:spcBef>
              <a:spcAft>
                <a:spcPct val="0"/>
              </a:spcAft>
              <a:defRPr sz="3600" b="1">
                <a:solidFill>
                  <a:schemeClr val="tx2"/>
                </a:solidFill>
                <a:latin typeface="Arial" charset="0"/>
                <a:ea typeface="ＭＳ Ｐゴシック" charset="0"/>
                <a:cs typeface="ＭＳ Ｐゴシック" charset="0"/>
              </a:defRPr>
            </a:lvl5pPr>
            <a:lvl6pPr marL="457200" algn="l" defTabSz="457200" rtl="0" eaLnBrk="1" fontAlgn="base" hangingPunct="1">
              <a:spcBef>
                <a:spcPct val="0"/>
              </a:spcBef>
              <a:spcAft>
                <a:spcPct val="0"/>
              </a:spcAft>
              <a:defRPr sz="3600" b="1">
                <a:solidFill>
                  <a:schemeClr val="tx2"/>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3600" b="1">
                <a:solidFill>
                  <a:schemeClr val="tx2"/>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3600" b="1">
                <a:solidFill>
                  <a:schemeClr val="tx2"/>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3600" b="1">
                <a:solidFill>
                  <a:schemeClr val="tx2"/>
                </a:solidFill>
                <a:latin typeface="Arial" charset="0"/>
                <a:ea typeface="ＭＳ Ｐゴシック" charset="0"/>
                <a:cs typeface="ＭＳ Ｐゴシック" charset="0"/>
              </a:defRPr>
            </a:lvl9pPr>
          </a:lstStyle>
          <a:p>
            <a:pPr defTabSz="342900"/>
            <a:r>
              <a:rPr lang="en-US" sz="2100" dirty="0">
                <a:solidFill>
                  <a:srgbClr val="A71930"/>
                </a:solidFill>
                <a:latin typeface="Arial"/>
              </a:rPr>
              <a:t>Motivation: Governance consists of both access and control </a:t>
            </a:r>
            <a:endParaRPr lang="en-US" sz="2100" dirty="0">
              <a:solidFill>
                <a:srgbClr val="A71930"/>
              </a:solidFill>
              <a:latin typeface="Arial"/>
            </a:endParaRPr>
          </a:p>
          <a:p>
            <a:pPr defTabSz="342900"/>
            <a:endParaRPr lang="en-US" sz="2100" dirty="0">
              <a:solidFill>
                <a:srgbClr val="A71930"/>
              </a:solidFill>
              <a:latin typeface="Arial"/>
            </a:endParaRPr>
          </a:p>
        </p:txBody>
      </p:sp>
      <p:sp>
        <p:nvSpPr>
          <p:cNvPr id="9" name="TextBox 8"/>
          <p:cNvSpPr txBox="1"/>
          <p:nvPr/>
        </p:nvSpPr>
        <p:spPr>
          <a:xfrm>
            <a:off x="1051230" y="1577386"/>
            <a:ext cx="1372036" cy="323165"/>
          </a:xfrm>
          <a:prstGeom prst="rect">
            <a:avLst/>
          </a:prstGeom>
          <a:noFill/>
        </p:spPr>
        <p:txBody>
          <a:bodyPr wrap="square" rtlCol="0">
            <a:spAutoFit/>
          </a:bodyPr>
          <a:lstStyle/>
          <a:p>
            <a:pPr algn="ctr" defTabSz="342900" fontAlgn="base">
              <a:spcBef>
                <a:spcPct val="0"/>
              </a:spcBef>
              <a:spcAft>
                <a:spcPct val="0"/>
              </a:spcAft>
            </a:pPr>
            <a:r>
              <a:rPr lang="en-US" sz="1500" b="1" dirty="0">
                <a:solidFill>
                  <a:prstClr val="black"/>
                </a:solidFill>
                <a:latin typeface="Arial" charset="0"/>
                <a:ea typeface="ＭＳ Ｐゴシック" charset="0"/>
              </a:rPr>
              <a:t>Proprietary</a:t>
            </a:r>
            <a:endParaRPr lang="en-US" sz="1500" b="1" dirty="0">
              <a:solidFill>
                <a:prstClr val="black"/>
              </a:solidFill>
              <a:latin typeface="Arial" charset="0"/>
              <a:ea typeface="ＭＳ Ｐゴシック" charset="0"/>
            </a:endParaRPr>
          </a:p>
        </p:txBody>
      </p:sp>
      <p:sp>
        <p:nvSpPr>
          <p:cNvPr id="10" name="TextBox 9"/>
          <p:cNvSpPr txBox="1"/>
          <p:nvPr/>
        </p:nvSpPr>
        <p:spPr>
          <a:xfrm>
            <a:off x="3734479" y="1575465"/>
            <a:ext cx="1892073" cy="323165"/>
          </a:xfrm>
          <a:prstGeom prst="rect">
            <a:avLst/>
          </a:prstGeom>
          <a:noFill/>
        </p:spPr>
        <p:txBody>
          <a:bodyPr wrap="square" rtlCol="0">
            <a:spAutoFit/>
          </a:bodyPr>
          <a:lstStyle/>
          <a:p>
            <a:pPr algn="ctr" defTabSz="342900" fontAlgn="base">
              <a:spcBef>
                <a:spcPct val="0"/>
              </a:spcBef>
              <a:spcAft>
                <a:spcPct val="0"/>
              </a:spcAft>
            </a:pPr>
            <a:r>
              <a:rPr lang="en-US" sz="1500" b="1">
                <a:solidFill>
                  <a:prstClr val="black"/>
                </a:solidFill>
                <a:latin typeface="Arial" charset="0"/>
                <a:ea typeface="ＭＳ Ｐゴシック" charset="0"/>
              </a:rPr>
              <a:t>Open ?</a:t>
            </a:r>
            <a:endParaRPr lang="en-US" sz="1500" b="1" dirty="0">
              <a:solidFill>
                <a:prstClr val="black"/>
              </a:solidFill>
              <a:latin typeface="Arial" charset="0"/>
              <a:ea typeface="ＭＳ Ｐゴシック" charset="0"/>
            </a:endParaRPr>
          </a:p>
        </p:txBody>
      </p:sp>
      <p:sp>
        <p:nvSpPr>
          <p:cNvPr id="11" name="TextBox 10"/>
          <p:cNvSpPr txBox="1"/>
          <p:nvPr/>
        </p:nvSpPr>
        <p:spPr>
          <a:xfrm>
            <a:off x="5043576" y="2233935"/>
            <a:ext cx="1541617" cy="1754326"/>
          </a:xfrm>
          <a:prstGeom prst="rect">
            <a:avLst/>
          </a:prstGeom>
          <a:noFill/>
        </p:spPr>
        <p:txBody>
          <a:bodyPr wrap="square" rtlCol="0">
            <a:spAutoFit/>
          </a:bodyPr>
          <a:lstStyle/>
          <a:p>
            <a:pPr defTabSz="342900" fontAlgn="base">
              <a:spcBef>
                <a:spcPct val="0"/>
              </a:spcBef>
              <a:spcAft>
                <a:spcPct val="0"/>
              </a:spcAft>
            </a:pPr>
            <a:r>
              <a:rPr lang="en-US" sz="1350" b="1" dirty="0">
                <a:solidFill>
                  <a:prstClr val="black"/>
                </a:solidFill>
                <a:latin typeface="Arial" charset="0"/>
                <a:ea typeface="ＭＳ Ｐゴシック" charset="0"/>
              </a:rPr>
              <a:t>   Open Access</a:t>
            </a:r>
          </a:p>
          <a:p>
            <a:pPr defTabSz="342900" fontAlgn="base">
              <a:spcBef>
                <a:spcPct val="0"/>
              </a:spcBef>
              <a:spcAft>
                <a:spcPct val="0"/>
              </a:spcAft>
            </a:pPr>
            <a:endParaRPr lang="en-US" sz="1350" b="1" dirty="0">
              <a:solidFill>
                <a:prstClr val="black"/>
              </a:solidFill>
              <a:latin typeface="Arial" charset="0"/>
              <a:ea typeface="ＭＳ Ｐゴシック" charset="0"/>
            </a:endParaRPr>
          </a:p>
          <a:p>
            <a:pPr algn="ctr" defTabSz="342900" fontAlgn="base">
              <a:spcBef>
                <a:spcPct val="0"/>
              </a:spcBef>
              <a:spcAft>
                <a:spcPct val="0"/>
              </a:spcAft>
            </a:pPr>
            <a:r>
              <a:rPr lang="en-US" sz="1350" b="1" dirty="0">
                <a:solidFill>
                  <a:prstClr val="black"/>
                </a:solidFill>
                <a:latin typeface="Arial" charset="0"/>
                <a:ea typeface="ＭＳ Ｐゴシック" charset="0"/>
              </a:rPr>
              <a:t>But who has the keys? </a:t>
            </a:r>
          </a:p>
          <a:p>
            <a:pPr algn="ctr" defTabSz="342900" fontAlgn="base">
              <a:spcBef>
                <a:spcPct val="0"/>
              </a:spcBef>
              <a:spcAft>
                <a:spcPct val="0"/>
              </a:spcAft>
            </a:pPr>
            <a:endParaRPr lang="en-US" sz="1350" b="1" dirty="0">
              <a:solidFill>
                <a:prstClr val="black"/>
              </a:solidFill>
              <a:latin typeface="Arial" charset="0"/>
              <a:ea typeface="ＭＳ Ｐゴシック" charset="0"/>
            </a:endParaRPr>
          </a:p>
          <a:p>
            <a:pPr algn="ctr" defTabSz="342900" fontAlgn="base">
              <a:spcBef>
                <a:spcPct val="0"/>
              </a:spcBef>
              <a:spcAft>
                <a:spcPct val="0"/>
              </a:spcAft>
            </a:pPr>
            <a:r>
              <a:rPr lang="en-US" sz="1350" b="1" dirty="0">
                <a:solidFill>
                  <a:prstClr val="black"/>
                </a:solidFill>
                <a:latin typeface="Arial" charset="0"/>
                <a:ea typeface="ＭＳ Ｐゴシック" charset="0"/>
              </a:rPr>
              <a:t>Who has control?</a:t>
            </a:r>
          </a:p>
          <a:p>
            <a:pPr defTabSz="342900" fontAlgn="base">
              <a:spcBef>
                <a:spcPct val="0"/>
              </a:spcBef>
              <a:spcAft>
                <a:spcPct val="0"/>
              </a:spcAft>
            </a:pPr>
            <a:endParaRPr lang="en-US" sz="1350" b="1" dirty="0">
              <a:solidFill>
                <a:prstClr val="black"/>
              </a:solidFill>
              <a:latin typeface="Arial" charset="0"/>
              <a:ea typeface="ＭＳ Ｐゴシック" charset="0"/>
            </a:endParaRPr>
          </a:p>
        </p:txBody>
      </p:sp>
      <p:sp>
        <p:nvSpPr>
          <p:cNvPr id="16" name="TextBox 15"/>
          <p:cNvSpPr txBox="1"/>
          <p:nvPr/>
        </p:nvSpPr>
        <p:spPr>
          <a:xfrm>
            <a:off x="2260352" y="2675610"/>
            <a:ext cx="1906118" cy="553998"/>
          </a:xfrm>
          <a:prstGeom prst="rect">
            <a:avLst/>
          </a:prstGeom>
          <a:noFill/>
        </p:spPr>
        <p:txBody>
          <a:bodyPr wrap="square" rtlCol="0">
            <a:spAutoFit/>
          </a:bodyPr>
          <a:lstStyle/>
          <a:p>
            <a:pPr algn="ctr" defTabSz="342900" fontAlgn="base">
              <a:spcBef>
                <a:spcPct val="0"/>
              </a:spcBef>
              <a:spcAft>
                <a:spcPct val="0"/>
              </a:spcAft>
            </a:pPr>
            <a:r>
              <a:rPr lang="en-US" sz="1500" b="1" dirty="0">
                <a:solidFill>
                  <a:prstClr val="black"/>
                </a:solidFill>
                <a:latin typeface="Arial" charset="0"/>
                <a:ea typeface="ＭＳ Ｐゴシック" charset="0"/>
              </a:rPr>
              <a:t>How do platforms transition?</a:t>
            </a:r>
            <a:endParaRPr lang="en-US" sz="1500" b="1" dirty="0">
              <a:solidFill>
                <a:prstClr val="black"/>
              </a:solidFill>
              <a:latin typeface="Arial" charset="0"/>
              <a:ea typeface="ＭＳ Ｐゴシック" charset="0"/>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3438" y="3834061"/>
            <a:ext cx="943514" cy="683545"/>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t="10121" r="48554" b="21245"/>
          <a:stretch/>
        </p:blipFill>
        <p:spPr>
          <a:xfrm>
            <a:off x="4010060" y="1929287"/>
            <a:ext cx="1111326" cy="1470898"/>
          </a:xfrm>
          <a:prstGeom prst="rect">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49900" t="13754" b="20346"/>
          <a:stretch/>
        </p:blipFill>
        <p:spPr>
          <a:xfrm>
            <a:off x="1178117" y="1929287"/>
            <a:ext cx="1118261" cy="1470898"/>
          </a:xfrm>
          <a:prstGeom prst="rect">
            <a:avLst/>
          </a:prstGeom>
        </p:spPr>
      </p:pic>
      <p:cxnSp>
        <p:nvCxnSpPr>
          <p:cNvPr id="13" name="Straight Arrow Connector 12"/>
          <p:cNvCxnSpPr/>
          <p:nvPr/>
        </p:nvCxnSpPr>
        <p:spPr>
          <a:xfrm flipH="1">
            <a:off x="4239644" y="2382253"/>
            <a:ext cx="881742" cy="145220"/>
          </a:xfrm>
          <a:prstGeom prst="straightConnector1">
            <a:avLst/>
          </a:prstGeom>
          <a:ln w="47625">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4061597"/>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Question</a:t>
            </a:r>
            <a:endParaRPr lang="en-US" dirty="0"/>
          </a:p>
        </p:txBody>
      </p:sp>
      <p:sp>
        <p:nvSpPr>
          <p:cNvPr id="3" name="Content Placeholder 2"/>
          <p:cNvSpPr>
            <a:spLocks noGrp="1"/>
          </p:cNvSpPr>
          <p:nvPr>
            <p:ph idx="1"/>
          </p:nvPr>
        </p:nvSpPr>
        <p:spPr>
          <a:xfrm>
            <a:off x="433138" y="1292000"/>
            <a:ext cx="3173436" cy="3257550"/>
          </a:xfrm>
        </p:spPr>
        <p:txBody>
          <a:bodyPr/>
          <a:lstStyle/>
          <a:p>
            <a:pPr marL="0" indent="0">
              <a:buNone/>
            </a:pPr>
            <a:r>
              <a:rPr lang="en-US" dirty="0" smtClean="0"/>
              <a:t>How do participants adapt their strategies when a platform transitions from proprietary to collective control? </a:t>
            </a:r>
            <a:endParaRPr lang="en-US" dirty="0"/>
          </a:p>
        </p:txBody>
      </p:sp>
      <p:pic>
        <p:nvPicPr>
          <p:cNvPr id="1026" name="Picture 2" descr="mage result for platform community">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1347" y="1813334"/>
            <a:ext cx="3016233" cy="2263008"/>
          </a:xfrm>
          <a:prstGeom prst="rect">
            <a:avLst/>
          </a:prstGeom>
          <a:noFill/>
          <a:extLst>
            <a:ext uri="{909E8E84-426E-40DD-AFC4-6F175D3DCCD1}">
              <a14:hiddenFill xmlns:a14="http://schemas.microsoft.com/office/drawing/2010/main">
                <a:solidFill>
                  <a:srgbClr val="FFFFFF"/>
                </a:solidFill>
              </a14:hiddenFill>
            </a:ext>
          </a:extLst>
        </p:spPr>
      </p:pic>
      <p:sp>
        <p:nvSpPr>
          <p:cNvPr id="6" name="Striped Right Arrow 5"/>
          <p:cNvSpPr/>
          <p:nvPr/>
        </p:nvSpPr>
        <p:spPr>
          <a:xfrm>
            <a:off x="4601320" y="1556029"/>
            <a:ext cx="1195862" cy="432626"/>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endParaRPr lang="en-US" sz="1350">
              <a:solidFill>
                <a:prstClr val="white"/>
              </a:solidFill>
              <a:latin typeface="Arial"/>
            </a:endParaRPr>
          </a:p>
        </p:txBody>
      </p:sp>
      <p:sp>
        <p:nvSpPr>
          <p:cNvPr id="10" name="TextBox 9"/>
          <p:cNvSpPr txBox="1"/>
          <p:nvPr/>
        </p:nvSpPr>
        <p:spPr>
          <a:xfrm>
            <a:off x="3803178" y="2540679"/>
            <a:ext cx="459877" cy="265457"/>
          </a:xfrm>
          <a:prstGeom prst="rect">
            <a:avLst/>
          </a:prstGeom>
          <a:noFill/>
        </p:spPr>
        <p:txBody>
          <a:bodyPr wrap="square" rtlCol="0">
            <a:spAutoFit/>
          </a:bodyPr>
          <a:lstStyle/>
          <a:p>
            <a:pPr defTabSz="342900" fontAlgn="base">
              <a:spcBef>
                <a:spcPct val="0"/>
              </a:spcBef>
              <a:spcAft>
                <a:spcPct val="0"/>
              </a:spcAft>
            </a:pPr>
            <a:r>
              <a:rPr lang="en-US" sz="1125" dirty="0">
                <a:solidFill>
                  <a:prstClr val="white"/>
                </a:solidFill>
                <a:latin typeface="Arial" charset="0"/>
                <a:ea typeface="ＭＳ Ｐゴシック" charset="0"/>
              </a:rPr>
              <a:t>?</a:t>
            </a:r>
            <a:endParaRPr lang="en-US" sz="1125" dirty="0">
              <a:solidFill>
                <a:prstClr val="white"/>
              </a:solidFill>
              <a:latin typeface="Arial" charset="0"/>
              <a:ea typeface="ＭＳ Ｐゴシック" charset="0"/>
            </a:endParaRPr>
          </a:p>
        </p:txBody>
      </p:sp>
      <p:sp>
        <p:nvSpPr>
          <p:cNvPr id="12" name="TextBox 11"/>
          <p:cNvSpPr txBox="1"/>
          <p:nvPr/>
        </p:nvSpPr>
        <p:spPr>
          <a:xfrm>
            <a:off x="3992398" y="2298305"/>
            <a:ext cx="459877" cy="265457"/>
          </a:xfrm>
          <a:prstGeom prst="rect">
            <a:avLst/>
          </a:prstGeom>
          <a:noFill/>
        </p:spPr>
        <p:txBody>
          <a:bodyPr wrap="square" rtlCol="0">
            <a:spAutoFit/>
          </a:bodyPr>
          <a:lstStyle/>
          <a:p>
            <a:pPr defTabSz="342900" fontAlgn="base">
              <a:spcBef>
                <a:spcPct val="0"/>
              </a:spcBef>
              <a:spcAft>
                <a:spcPct val="0"/>
              </a:spcAft>
            </a:pPr>
            <a:r>
              <a:rPr lang="en-US" sz="1125" dirty="0">
                <a:solidFill>
                  <a:prstClr val="white"/>
                </a:solidFill>
                <a:latin typeface="Arial" charset="0"/>
                <a:ea typeface="ＭＳ Ｐゴシック" charset="0"/>
              </a:rPr>
              <a:t>?</a:t>
            </a:r>
            <a:endParaRPr lang="en-US" sz="1125" dirty="0">
              <a:solidFill>
                <a:prstClr val="white"/>
              </a:solidFill>
              <a:latin typeface="Arial" charset="0"/>
              <a:ea typeface="ＭＳ Ｐゴシック" charset="0"/>
            </a:endParaRPr>
          </a:p>
        </p:txBody>
      </p:sp>
      <p:sp>
        <p:nvSpPr>
          <p:cNvPr id="13" name="TextBox 12"/>
          <p:cNvSpPr txBox="1"/>
          <p:nvPr/>
        </p:nvSpPr>
        <p:spPr>
          <a:xfrm>
            <a:off x="4503728" y="2247390"/>
            <a:ext cx="459877" cy="265457"/>
          </a:xfrm>
          <a:prstGeom prst="rect">
            <a:avLst/>
          </a:prstGeom>
          <a:noFill/>
        </p:spPr>
        <p:txBody>
          <a:bodyPr wrap="square" rtlCol="0">
            <a:spAutoFit/>
          </a:bodyPr>
          <a:lstStyle/>
          <a:p>
            <a:pPr defTabSz="342900" fontAlgn="base">
              <a:spcBef>
                <a:spcPct val="0"/>
              </a:spcBef>
              <a:spcAft>
                <a:spcPct val="0"/>
              </a:spcAft>
            </a:pPr>
            <a:r>
              <a:rPr lang="en-US" sz="1125" dirty="0">
                <a:solidFill>
                  <a:prstClr val="white"/>
                </a:solidFill>
                <a:latin typeface="Arial" charset="0"/>
                <a:ea typeface="ＭＳ Ｐゴシック" charset="0"/>
              </a:rPr>
              <a:t>?</a:t>
            </a:r>
            <a:endParaRPr lang="en-US" sz="1125" dirty="0">
              <a:solidFill>
                <a:prstClr val="white"/>
              </a:solidFill>
              <a:latin typeface="Arial" charset="0"/>
              <a:ea typeface="ＭＳ Ｐゴシック" charset="0"/>
            </a:endParaRPr>
          </a:p>
        </p:txBody>
      </p:sp>
      <p:sp>
        <p:nvSpPr>
          <p:cNvPr id="14" name="TextBox 13"/>
          <p:cNvSpPr txBox="1"/>
          <p:nvPr/>
        </p:nvSpPr>
        <p:spPr>
          <a:xfrm>
            <a:off x="4865830" y="2339163"/>
            <a:ext cx="459877" cy="265457"/>
          </a:xfrm>
          <a:prstGeom prst="rect">
            <a:avLst/>
          </a:prstGeom>
          <a:noFill/>
        </p:spPr>
        <p:txBody>
          <a:bodyPr wrap="square" rtlCol="0">
            <a:spAutoFit/>
          </a:bodyPr>
          <a:lstStyle/>
          <a:p>
            <a:pPr defTabSz="342900" fontAlgn="base">
              <a:spcBef>
                <a:spcPct val="0"/>
              </a:spcBef>
              <a:spcAft>
                <a:spcPct val="0"/>
              </a:spcAft>
            </a:pPr>
            <a:r>
              <a:rPr lang="en-US" sz="1125" dirty="0">
                <a:solidFill>
                  <a:prstClr val="white"/>
                </a:solidFill>
                <a:latin typeface="Arial" charset="0"/>
                <a:ea typeface="ＭＳ Ｐゴシック" charset="0"/>
              </a:rPr>
              <a:t>?</a:t>
            </a:r>
            <a:endParaRPr lang="en-US" sz="1125" dirty="0">
              <a:solidFill>
                <a:prstClr val="white"/>
              </a:solidFill>
              <a:latin typeface="Arial" charset="0"/>
              <a:ea typeface="ＭＳ Ｐゴシック" charset="0"/>
            </a:endParaRPr>
          </a:p>
        </p:txBody>
      </p:sp>
      <p:sp>
        <p:nvSpPr>
          <p:cNvPr id="15" name="TextBox 14"/>
          <p:cNvSpPr txBox="1"/>
          <p:nvPr/>
        </p:nvSpPr>
        <p:spPr>
          <a:xfrm>
            <a:off x="5344156" y="2489764"/>
            <a:ext cx="459877" cy="265457"/>
          </a:xfrm>
          <a:prstGeom prst="rect">
            <a:avLst/>
          </a:prstGeom>
          <a:noFill/>
        </p:spPr>
        <p:txBody>
          <a:bodyPr wrap="square" rtlCol="0">
            <a:spAutoFit/>
          </a:bodyPr>
          <a:lstStyle/>
          <a:p>
            <a:pPr defTabSz="342900" fontAlgn="base">
              <a:spcBef>
                <a:spcPct val="0"/>
              </a:spcBef>
              <a:spcAft>
                <a:spcPct val="0"/>
              </a:spcAft>
            </a:pPr>
            <a:r>
              <a:rPr lang="en-US" sz="1125" dirty="0">
                <a:solidFill>
                  <a:prstClr val="white"/>
                </a:solidFill>
                <a:latin typeface="Arial" charset="0"/>
                <a:ea typeface="ＭＳ Ｐゴシック" charset="0"/>
              </a:rPr>
              <a:t>?</a:t>
            </a:r>
            <a:endParaRPr lang="en-US" sz="1125" dirty="0">
              <a:solidFill>
                <a:prstClr val="white"/>
              </a:solidFill>
              <a:latin typeface="Arial" charset="0"/>
              <a:ea typeface="ＭＳ Ｐゴシック" charset="0"/>
            </a:endParaRPr>
          </a:p>
        </p:txBody>
      </p:sp>
      <p:sp>
        <p:nvSpPr>
          <p:cNvPr id="17" name="TextBox 16"/>
          <p:cNvSpPr txBox="1"/>
          <p:nvPr/>
        </p:nvSpPr>
        <p:spPr>
          <a:xfrm>
            <a:off x="5929529" y="2745540"/>
            <a:ext cx="459877" cy="265457"/>
          </a:xfrm>
          <a:prstGeom prst="rect">
            <a:avLst/>
          </a:prstGeom>
          <a:noFill/>
        </p:spPr>
        <p:txBody>
          <a:bodyPr wrap="square" rtlCol="0">
            <a:spAutoFit/>
          </a:bodyPr>
          <a:lstStyle/>
          <a:p>
            <a:pPr defTabSz="342900" fontAlgn="base">
              <a:spcBef>
                <a:spcPct val="0"/>
              </a:spcBef>
              <a:spcAft>
                <a:spcPct val="0"/>
              </a:spcAft>
            </a:pPr>
            <a:r>
              <a:rPr lang="en-US" sz="1125" dirty="0">
                <a:solidFill>
                  <a:prstClr val="white"/>
                </a:solidFill>
                <a:latin typeface="Arial" charset="0"/>
                <a:ea typeface="ＭＳ Ｐゴシック" charset="0"/>
              </a:rPr>
              <a:t>?</a:t>
            </a:r>
            <a:endParaRPr lang="en-US" sz="1125" dirty="0">
              <a:solidFill>
                <a:prstClr val="white"/>
              </a:solidFill>
              <a:latin typeface="Arial" charset="0"/>
              <a:ea typeface="ＭＳ Ｐゴシック" charset="0"/>
            </a:endParaRPr>
          </a:p>
        </p:txBody>
      </p:sp>
      <p:sp>
        <p:nvSpPr>
          <p:cNvPr id="18" name="TextBox 17"/>
          <p:cNvSpPr txBox="1"/>
          <p:nvPr/>
        </p:nvSpPr>
        <p:spPr>
          <a:xfrm>
            <a:off x="5859813" y="2277371"/>
            <a:ext cx="459877" cy="265457"/>
          </a:xfrm>
          <a:prstGeom prst="rect">
            <a:avLst/>
          </a:prstGeom>
          <a:noFill/>
        </p:spPr>
        <p:txBody>
          <a:bodyPr wrap="square" rtlCol="0">
            <a:spAutoFit/>
          </a:bodyPr>
          <a:lstStyle/>
          <a:p>
            <a:pPr defTabSz="342900" fontAlgn="base">
              <a:spcBef>
                <a:spcPct val="0"/>
              </a:spcBef>
              <a:spcAft>
                <a:spcPct val="0"/>
              </a:spcAft>
            </a:pPr>
            <a:r>
              <a:rPr lang="en-US" sz="1125" dirty="0">
                <a:solidFill>
                  <a:prstClr val="white"/>
                </a:solidFill>
                <a:latin typeface="Arial" charset="0"/>
                <a:ea typeface="ＭＳ Ｐゴシック" charset="0"/>
              </a:rPr>
              <a:t>?</a:t>
            </a:r>
            <a:endParaRPr lang="en-US" sz="1125" dirty="0">
              <a:solidFill>
                <a:prstClr val="white"/>
              </a:solidFill>
              <a:latin typeface="Arial" charset="0"/>
              <a:ea typeface="ＭＳ Ｐゴシック" charset="0"/>
            </a:endParaRPr>
          </a:p>
        </p:txBody>
      </p:sp>
      <p:sp>
        <p:nvSpPr>
          <p:cNvPr id="19" name="TextBox 18"/>
          <p:cNvSpPr txBox="1"/>
          <p:nvPr/>
        </p:nvSpPr>
        <p:spPr>
          <a:xfrm>
            <a:off x="5210304" y="2287620"/>
            <a:ext cx="459877" cy="265457"/>
          </a:xfrm>
          <a:prstGeom prst="rect">
            <a:avLst/>
          </a:prstGeom>
          <a:noFill/>
        </p:spPr>
        <p:txBody>
          <a:bodyPr wrap="square" rtlCol="0">
            <a:spAutoFit/>
          </a:bodyPr>
          <a:lstStyle/>
          <a:p>
            <a:pPr defTabSz="342900" fontAlgn="base">
              <a:spcBef>
                <a:spcPct val="0"/>
              </a:spcBef>
              <a:spcAft>
                <a:spcPct val="0"/>
              </a:spcAft>
            </a:pPr>
            <a:r>
              <a:rPr lang="en-US" sz="1125" dirty="0">
                <a:solidFill>
                  <a:prstClr val="white"/>
                </a:solidFill>
                <a:latin typeface="Arial" charset="0"/>
                <a:ea typeface="ＭＳ Ｐゴシック" charset="0"/>
              </a:rPr>
              <a:t>?</a:t>
            </a:r>
            <a:endParaRPr lang="en-US" sz="1125" dirty="0">
              <a:solidFill>
                <a:prstClr val="white"/>
              </a:solidFill>
              <a:latin typeface="Arial" charset="0"/>
              <a:ea typeface="ＭＳ Ｐゴシック" charset="0"/>
            </a:endParaRPr>
          </a:p>
        </p:txBody>
      </p:sp>
      <p:sp>
        <p:nvSpPr>
          <p:cNvPr id="20" name="TextBox 19"/>
          <p:cNvSpPr txBox="1"/>
          <p:nvPr/>
        </p:nvSpPr>
        <p:spPr>
          <a:xfrm>
            <a:off x="5628305" y="2367866"/>
            <a:ext cx="459877" cy="265457"/>
          </a:xfrm>
          <a:prstGeom prst="rect">
            <a:avLst/>
          </a:prstGeom>
          <a:noFill/>
        </p:spPr>
        <p:txBody>
          <a:bodyPr wrap="square" rtlCol="0">
            <a:spAutoFit/>
          </a:bodyPr>
          <a:lstStyle/>
          <a:p>
            <a:pPr defTabSz="342900" fontAlgn="base">
              <a:spcBef>
                <a:spcPct val="0"/>
              </a:spcBef>
              <a:spcAft>
                <a:spcPct val="0"/>
              </a:spcAft>
            </a:pPr>
            <a:r>
              <a:rPr lang="en-US" sz="1125" dirty="0">
                <a:solidFill>
                  <a:prstClr val="white"/>
                </a:solidFill>
                <a:latin typeface="Arial" charset="0"/>
                <a:ea typeface="ＭＳ Ｐゴシック" charset="0"/>
              </a:rPr>
              <a:t>?</a:t>
            </a:r>
            <a:endParaRPr lang="en-US" sz="1125" dirty="0">
              <a:solidFill>
                <a:prstClr val="white"/>
              </a:solidFill>
              <a:latin typeface="Arial" charset="0"/>
              <a:ea typeface="ＭＳ Ｐゴシック" charset="0"/>
            </a:endParaRPr>
          </a:p>
        </p:txBody>
      </p:sp>
      <p:sp>
        <p:nvSpPr>
          <p:cNvPr id="21" name="TextBox 20"/>
          <p:cNvSpPr txBox="1"/>
          <p:nvPr/>
        </p:nvSpPr>
        <p:spPr>
          <a:xfrm>
            <a:off x="5574094" y="2196382"/>
            <a:ext cx="459877" cy="265457"/>
          </a:xfrm>
          <a:prstGeom prst="rect">
            <a:avLst/>
          </a:prstGeom>
          <a:noFill/>
        </p:spPr>
        <p:txBody>
          <a:bodyPr wrap="square" rtlCol="0">
            <a:spAutoFit/>
          </a:bodyPr>
          <a:lstStyle/>
          <a:p>
            <a:pPr defTabSz="342900" fontAlgn="base">
              <a:spcBef>
                <a:spcPct val="0"/>
              </a:spcBef>
              <a:spcAft>
                <a:spcPct val="0"/>
              </a:spcAft>
            </a:pPr>
            <a:r>
              <a:rPr lang="en-US" sz="1125" dirty="0">
                <a:solidFill>
                  <a:prstClr val="white"/>
                </a:solidFill>
                <a:latin typeface="Arial" charset="0"/>
                <a:ea typeface="ＭＳ Ｐゴシック" charset="0"/>
              </a:rPr>
              <a:t>?</a:t>
            </a:r>
            <a:endParaRPr lang="en-US" sz="1125" dirty="0">
              <a:solidFill>
                <a:prstClr val="white"/>
              </a:solidFill>
              <a:latin typeface="Arial" charset="0"/>
              <a:ea typeface="ＭＳ Ｐゴシック" charset="0"/>
            </a:endParaRPr>
          </a:p>
        </p:txBody>
      </p:sp>
      <p:sp>
        <p:nvSpPr>
          <p:cNvPr id="22" name="TextBox 21"/>
          <p:cNvSpPr txBox="1"/>
          <p:nvPr/>
        </p:nvSpPr>
        <p:spPr>
          <a:xfrm>
            <a:off x="4940364" y="2131434"/>
            <a:ext cx="459877" cy="265457"/>
          </a:xfrm>
          <a:prstGeom prst="rect">
            <a:avLst/>
          </a:prstGeom>
          <a:noFill/>
        </p:spPr>
        <p:txBody>
          <a:bodyPr wrap="square" rtlCol="0">
            <a:spAutoFit/>
          </a:bodyPr>
          <a:lstStyle/>
          <a:p>
            <a:pPr defTabSz="342900" fontAlgn="base">
              <a:spcBef>
                <a:spcPct val="0"/>
              </a:spcBef>
              <a:spcAft>
                <a:spcPct val="0"/>
              </a:spcAft>
            </a:pPr>
            <a:r>
              <a:rPr lang="en-US" sz="1125" dirty="0">
                <a:solidFill>
                  <a:prstClr val="white"/>
                </a:solidFill>
                <a:latin typeface="Arial" charset="0"/>
                <a:ea typeface="ＭＳ Ｐゴシック" charset="0"/>
              </a:rPr>
              <a:t>?</a:t>
            </a:r>
            <a:endParaRPr lang="en-US" sz="1125" dirty="0">
              <a:solidFill>
                <a:prstClr val="white"/>
              </a:solidFill>
              <a:latin typeface="Arial" charset="0"/>
              <a:ea typeface="ＭＳ Ｐゴシック" charset="0"/>
            </a:endParaRPr>
          </a:p>
        </p:txBody>
      </p:sp>
      <p:sp>
        <p:nvSpPr>
          <p:cNvPr id="23" name="TextBox 22"/>
          <p:cNvSpPr txBox="1"/>
          <p:nvPr/>
        </p:nvSpPr>
        <p:spPr>
          <a:xfrm>
            <a:off x="4300895" y="2177118"/>
            <a:ext cx="459877" cy="265457"/>
          </a:xfrm>
          <a:prstGeom prst="rect">
            <a:avLst/>
          </a:prstGeom>
          <a:noFill/>
        </p:spPr>
        <p:txBody>
          <a:bodyPr wrap="square" rtlCol="0">
            <a:spAutoFit/>
          </a:bodyPr>
          <a:lstStyle/>
          <a:p>
            <a:pPr defTabSz="342900" fontAlgn="base">
              <a:spcBef>
                <a:spcPct val="0"/>
              </a:spcBef>
              <a:spcAft>
                <a:spcPct val="0"/>
              </a:spcAft>
            </a:pPr>
            <a:r>
              <a:rPr lang="en-US" sz="1125" dirty="0">
                <a:solidFill>
                  <a:prstClr val="white"/>
                </a:solidFill>
                <a:latin typeface="Arial" charset="0"/>
                <a:ea typeface="ＭＳ Ｐゴシック" charset="0"/>
              </a:rPr>
              <a:t>?</a:t>
            </a:r>
            <a:endParaRPr lang="en-US" sz="1125" dirty="0">
              <a:solidFill>
                <a:prstClr val="white"/>
              </a:solidFill>
              <a:latin typeface="Arial" charset="0"/>
              <a:ea typeface="ＭＳ Ｐゴシック" charset="0"/>
            </a:endParaRPr>
          </a:p>
        </p:txBody>
      </p:sp>
      <p:pic>
        <p:nvPicPr>
          <p:cNvPr id="24" name="Picture 23"/>
          <p:cNvPicPr>
            <a:picLocks noChangeAspect="1"/>
          </p:cNvPicPr>
          <p:nvPr/>
        </p:nvPicPr>
        <p:blipFill rotWithShape="1">
          <a:blip r:embed="rId5">
            <a:extLst>
              <a:ext uri="{28A0092B-C50C-407E-A947-70E740481C1C}">
                <a14:useLocalDpi xmlns:a14="http://schemas.microsoft.com/office/drawing/2010/main" val="0"/>
              </a:ext>
            </a:extLst>
          </a:blip>
          <a:srcRect t="10121" r="48554" b="21245"/>
          <a:stretch/>
        </p:blipFill>
        <p:spPr>
          <a:xfrm>
            <a:off x="5901624" y="1078131"/>
            <a:ext cx="787301" cy="1042034"/>
          </a:xfrm>
          <a:prstGeom prst="rect">
            <a:avLst/>
          </a:prstGeom>
        </p:spPr>
      </p:pic>
      <p:pic>
        <p:nvPicPr>
          <p:cNvPr id="25" name="Picture 24"/>
          <p:cNvPicPr>
            <a:picLocks noChangeAspect="1"/>
          </p:cNvPicPr>
          <p:nvPr/>
        </p:nvPicPr>
        <p:blipFill rotWithShape="1">
          <a:blip r:embed="rId5">
            <a:extLst>
              <a:ext uri="{28A0092B-C50C-407E-A947-70E740481C1C}">
                <a14:useLocalDpi xmlns:a14="http://schemas.microsoft.com/office/drawing/2010/main" val="0"/>
              </a:ext>
            </a:extLst>
          </a:blip>
          <a:srcRect l="49900" t="13754" b="20346"/>
          <a:stretch/>
        </p:blipFill>
        <p:spPr>
          <a:xfrm>
            <a:off x="3630677" y="1013932"/>
            <a:ext cx="843255" cy="1109171"/>
          </a:xfrm>
          <a:prstGeom prst="rect">
            <a:avLst/>
          </a:prstGeom>
        </p:spPr>
      </p:pic>
    </p:spTree>
    <p:extLst>
      <p:ext uri="{BB962C8B-B14F-4D97-AF65-F5344CB8AC3E}">
        <p14:creationId xmlns:p14="http://schemas.microsoft.com/office/powerpoint/2010/main" val="3975548326"/>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custDataLst>
              <p:tags r:id="rId1"/>
            </p:custDataLst>
          </p:nvPr>
        </p:nvSpPr>
        <p:spPr bwMode="auto">
          <a:xfrm>
            <a:off x="123590" y="378776"/>
            <a:ext cx="6303535" cy="4923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700" b="1">
                <a:solidFill>
                  <a:schemeClr val="tx1"/>
                </a:solidFill>
                <a:latin typeface="Arial" charset="0"/>
              </a:defRPr>
            </a:lvl1pPr>
            <a:lvl2pPr marL="742950" indent="-285750">
              <a:defRPr sz="700" b="1">
                <a:solidFill>
                  <a:schemeClr val="tx1"/>
                </a:solidFill>
                <a:latin typeface="Arial" charset="0"/>
              </a:defRPr>
            </a:lvl2pPr>
            <a:lvl3pPr marL="1143000" indent="-228600">
              <a:defRPr sz="700" b="1">
                <a:solidFill>
                  <a:schemeClr val="tx1"/>
                </a:solidFill>
                <a:latin typeface="Arial" charset="0"/>
              </a:defRPr>
            </a:lvl3pPr>
            <a:lvl4pPr marL="1600200" indent="-228600">
              <a:defRPr sz="700" b="1">
                <a:solidFill>
                  <a:schemeClr val="tx1"/>
                </a:solidFill>
                <a:latin typeface="Arial" charset="0"/>
              </a:defRPr>
            </a:lvl4pPr>
            <a:lvl5pPr marL="2057400" indent="-228600">
              <a:defRPr sz="700" b="1">
                <a:solidFill>
                  <a:schemeClr val="tx1"/>
                </a:solidFill>
                <a:latin typeface="Arial" charset="0"/>
              </a:defRPr>
            </a:lvl5pPr>
            <a:lvl6pPr marL="2514600" indent="-228600" eaLnBrk="0" fontAlgn="base" hangingPunct="0">
              <a:spcBef>
                <a:spcPct val="0"/>
              </a:spcBef>
              <a:spcAft>
                <a:spcPct val="0"/>
              </a:spcAft>
              <a:defRPr sz="700" b="1">
                <a:solidFill>
                  <a:schemeClr val="tx1"/>
                </a:solidFill>
                <a:latin typeface="Arial" charset="0"/>
              </a:defRPr>
            </a:lvl6pPr>
            <a:lvl7pPr marL="2971800" indent="-228600" eaLnBrk="0" fontAlgn="base" hangingPunct="0">
              <a:spcBef>
                <a:spcPct val="0"/>
              </a:spcBef>
              <a:spcAft>
                <a:spcPct val="0"/>
              </a:spcAft>
              <a:defRPr sz="700" b="1">
                <a:solidFill>
                  <a:schemeClr val="tx1"/>
                </a:solidFill>
                <a:latin typeface="Arial" charset="0"/>
              </a:defRPr>
            </a:lvl7pPr>
            <a:lvl8pPr marL="3429000" indent="-228600" eaLnBrk="0" fontAlgn="base" hangingPunct="0">
              <a:spcBef>
                <a:spcPct val="0"/>
              </a:spcBef>
              <a:spcAft>
                <a:spcPct val="0"/>
              </a:spcAft>
              <a:defRPr sz="700" b="1">
                <a:solidFill>
                  <a:schemeClr val="tx1"/>
                </a:solidFill>
                <a:latin typeface="Arial" charset="0"/>
              </a:defRPr>
            </a:lvl8pPr>
            <a:lvl9pPr marL="3886200" indent="-228600" eaLnBrk="0" fontAlgn="base" hangingPunct="0">
              <a:spcBef>
                <a:spcPct val="0"/>
              </a:spcBef>
              <a:spcAft>
                <a:spcPct val="0"/>
              </a:spcAft>
              <a:defRPr sz="700" b="1">
                <a:solidFill>
                  <a:schemeClr val="tx1"/>
                </a:solidFill>
                <a:latin typeface="Arial" charset="0"/>
              </a:defRPr>
            </a:lvl9pPr>
          </a:lstStyle>
          <a:p>
            <a:pPr defTabSz="342900" fontAlgn="base">
              <a:spcBef>
                <a:spcPct val="0"/>
              </a:spcBef>
              <a:spcAft>
                <a:spcPct val="0"/>
              </a:spcAft>
            </a:pPr>
            <a:r>
              <a:rPr lang="en-US" altLang="en-US" sz="2100" dirty="0">
                <a:solidFill>
                  <a:srgbClr val="A71930"/>
                </a:solidFill>
                <a:latin typeface="Arial"/>
                <a:ea typeface="MS PGothic" charset="-128"/>
              </a:rPr>
              <a:t>Research Setting</a:t>
            </a:r>
            <a:endParaRPr lang="en-US" altLang="en-US" sz="2100" i="1" dirty="0">
              <a:solidFill>
                <a:srgbClr val="A71930"/>
              </a:solidFill>
              <a:latin typeface="Arial"/>
              <a:ea typeface="MS PGothic" charset="-128"/>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2254" y="857250"/>
            <a:ext cx="3526971" cy="3526971"/>
          </a:xfrm>
          <a:prstGeom prst="rect">
            <a:avLst/>
          </a:prstGeom>
        </p:spPr>
      </p:pic>
      <p:pic>
        <p:nvPicPr>
          <p:cNvPr id="4" name="Picture 3" descr="intel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6814" y="1947775"/>
            <a:ext cx="841559" cy="767756"/>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10" descr="actuate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2624" y="3380098"/>
            <a:ext cx="1381168" cy="658974"/>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descr="hp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7451" y="3131824"/>
            <a:ext cx="703404" cy="1081421"/>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sap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9745" y="1449595"/>
            <a:ext cx="710870" cy="63812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descr="seren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5678" y="2666165"/>
            <a:ext cx="1240162" cy="520901"/>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19" descr="montavista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6868" y="3631578"/>
            <a:ext cx="1023775" cy="626072"/>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21" descr="bea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43802" y="1113866"/>
            <a:ext cx="606198" cy="654789"/>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23" descr="sybaselog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55640" y="3087743"/>
            <a:ext cx="1049234" cy="560495"/>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2"/>
          <p:cNvPicPr>
            <a:picLocks noChangeAspect="1"/>
          </p:cNvPicPr>
          <p:nvPr/>
        </p:nvPicPr>
        <p:blipFill>
          <a:blip r:embed="rId13"/>
          <a:stretch>
            <a:fillRect/>
          </a:stretch>
        </p:blipFill>
        <p:spPr>
          <a:xfrm>
            <a:off x="1123886" y="4191166"/>
            <a:ext cx="1246900" cy="830623"/>
          </a:xfrm>
          <a:prstGeom prst="rect">
            <a:avLst/>
          </a:prstGeom>
        </p:spPr>
      </p:pic>
      <p:pic>
        <p:nvPicPr>
          <p:cNvPr id="14" name="Picture 13"/>
          <p:cNvPicPr>
            <a:picLocks noChangeAspect="1"/>
          </p:cNvPicPr>
          <p:nvPr/>
        </p:nvPicPr>
        <p:blipFill>
          <a:blip r:embed="rId14"/>
          <a:stretch>
            <a:fillRect/>
          </a:stretch>
        </p:blipFill>
        <p:spPr>
          <a:xfrm>
            <a:off x="4387271" y="3935332"/>
            <a:ext cx="877151" cy="506768"/>
          </a:xfrm>
          <a:prstGeom prst="rect">
            <a:avLst/>
          </a:prstGeom>
        </p:spPr>
      </p:pic>
      <p:pic>
        <p:nvPicPr>
          <p:cNvPr id="15" name="Picture 14"/>
          <p:cNvPicPr>
            <a:picLocks noChangeAspect="1"/>
          </p:cNvPicPr>
          <p:nvPr/>
        </p:nvPicPr>
        <p:blipFill>
          <a:blip r:embed="rId15"/>
          <a:stretch>
            <a:fillRect/>
          </a:stretch>
        </p:blipFill>
        <p:spPr>
          <a:xfrm>
            <a:off x="5410337" y="1155414"/>
            <a:ext cx="773438" cy="589937"/>
          </a:xfrm>
          <a:prstGeom prst="rect">
            <a:avLst/>
          </a:prstGeom>
        </p:spPr>
      </p:pic>
      <p:pic>
        <p:nvPicPr>
          <p:cNvPr id="16" name="Picture 15"/>
          <p:cNvPicPr>
            <a:picLocks noChangeAspect="1"/>
          </p:cNvPicPr>
          <p:nvPr/>
        </p:nvPicPr>
        <p:blipFill rotWithShape="1">
          <a:blip r:embed="rId16"/>
          <a:srcRect t="23070" b="26945"/>
          <a:stretch/>
        </p:blipFill>
        <p:spPr>
          <a:xfrm>
            <a:off x="5758485" y="4257649"/>
            <a:ext cx="607981" cy="549641"/>
          </a:xfrm>
          <a:prstGeom prst="rect">
            <a:avLst/>
          </a:prstGeom>
        </p:spPr>
      </p:pic>
      <p:pic>
        <p:nvPicPr>
          <p:cNvPr id="17" name="Picture 16"/>
          <p:cNvPicPr>
            <a:picLocks noChangeAspect="1"/>
          </p:cNvPicPr>
          <p:nvPr/>
        </p:nvPicPr>
        <p:blipFill>
          <a:blip r:embed="rId17"/>
          <a:stretch>
            <a:fillRect/>
          </a:stretch>
        </p:blipFill>
        <p:spPr>
          <a:xfrm>
            <a:off x="3077803" y="4232057"/>
            <a:ext cx="655824" cy="387707"/>
          </a:xfrm>
          <a:prstGeom prst="rect">
            <a:avLst/>
          </a:prstGeom>
        </p:spPr>
      </p:pic>
      <p:pic>
        <p:nvPicPr>
          <p:cNvPr id="18" name="Picture 17"/>
          <p:cNvPicPr>
            <a:picLocks noChangeAspect="1"/>
          </p:cNvPicPr>
          <p:nvPr/>
        </p:nvPicPr>
        <p:blipFill rotWithShape="1">
          <a:blip r:embed="rId18"/>
          <a:srcRect t="11160"/>
          <a:stretch/>
        </p:blipFill>
        <p:spPr>
          <a:xfrm>
            <a:off x="4462591" y="1174898"/>
            <a:ext cx="652152" cy="844548"/>
          </a:xfrm>
          <a:prstGeom prst="rect">
            <a:avLst/>
          </a:prstGeom>
        </p:spPr>
      </p:pic>
      <p:pic>
        <p:nvPicPr>
          <p:cNvPr id="19" name="Picture 18"/>
          <p:cNvPicPr>
            <a:picLocks noChangeAspect="1"/>
          </p:cNvPicPr>
          <p:nvPr/>
        </p:nvPicPr>
        <p:blipFill>
          <a:blip r:embed="rId19"/>
          <a:stretch>
            <a:fillRect/>
          </a:stretch>
        </p:blipFill>
        <p:spPr>
          <a:xfrm>
            <a:off x="3197692" y="1454000"/>
            <a:ext cx="935945" cy="504799"/>
          </a:xfrm>
          <a:prstGeom prst="rect">
            <a:avLst/>
          </a:prstGeom>
        </p:spPr>
      </p:pic>
      <p:pic>
        <p:nvPicPr>
          <p:cNvPr id="20" name="Picture 19"/>
          <p:cNvPicPr>
            <a:picLocks noChangeAspect="1"/>
          </p:cNvPicPr>
          <p:nvPr/>
        </p:nvPicPr>
        <p:blipFill>
          <a:blip r:embed="rId20"/>
          <a:stretch>
            <a:fillRect/>
          </a:stretch>
        </p:blipFill>
        <p:spPr>
          <a:xfrm>
            <a:off x="4100575" y="3045823"/>
            <a:ext cx="1102178" cy="585755"/>
          </a:xfrm>
          <a:prstGeom prst="rect">
            <a:avLst/>
          </a:prstGeom>
        </p:spPr>
      </p:pic>
    </p:spTree>
    <p:extLst>
      <p:ext uri="{BB962C8B-B14F-4D97-AF65-F5344CB8AC3E}">
        <p14:creationId xmlns:p14="http://schemas.microsoft.com/office/powerpoint/2010/main" val="3390878040"/>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100" dirty="0"/>
              <a:t>Field </a:t>
            </a:r>
            <a:r>
              <a:rPr lang="en-US" sz="2100" dirty="0"/>
              <a:t>d</a:t>
            </a:r>
            <a:r>
              <a:rPr lang="x-none" sz="2100" dirty="0"/>
              <a:t>ata </a:t>
            </a:r>
            <a:r>
              <a:rPr lang="en-US" sz="2100" dirty="0"/>
              <a:t>c</a:t>
            </a:r>
            <a:r>
              <a:rPr lang="x-none" sz="2100" dirty="0"/>
              <a:t>ollected</a:t>
            </a:r>
            <a:endParaRPr lang="x-none" sz="2100" dirty="0"/>
          </a:p>
        </p:txBody>
      </p:sp>
      <p:sp>
        <p:nvSpPr>
          <p:cNvPr id="4" name="AutoShape 2" descr="38675751-iotday.png"/>
          <p:cNvSpPr>
            <a:spLocks noChangeAspect="1" noChangeArrowheads="1"/>
          </p:cNvSpPr>
          <p:nvPr/>
        </p:nvSpPr>
        <p:spPr bwMode="auto">
          <a:xfrm flipV="1">
            <a:off x="0" y="228600"/>
            <a:ext cx="3874169" cy="387416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fontAlgn="base">
              <a:spcBef>
                <a:spcPct val="0"/>
              </a:spcBef>
              <a:spcAft>
                <a:spcPct val="0"/>
              </a:spcAft>
            </a:pPr>
            <a:endParaRPr lang="en-US" sz="1350">
              <a:solidFill>
                <a:prstClr val="black"/>
              </a:solidFill>
              <a:latin typeface="Arial" charset="0"/>
              <a:ea typeface="ＭＳ Ｐゴシック" charset="0"/>
            </a:endParaRPr>
          </a:p>
        </p:txBody>
      </p:sp>
      <p:graphicFrame>
        <p:nvGraphicFramePr>
          <p:cNvPr id="48" name="Table 47"/>
          <p:cNvGraphicFramePr>
            <a:graphicFrameLocks noGrp="1"/>
          </p:cNvGraphicFramePr>
          <p:nvPr>
            <p:extLst/>
          </p:nvPr>
        </p:nvGraphicFramePr>
        <p:xfrm>
          <a:off x="240634" y="1107280"/>
          <a:ext cx="6436892" cy="3468296"/>
        </p:xfrm>
        <a:graphic>
          <a:graphicData uri="http://schemas.openxmlformats.org/drawingml/2006/table">
            <a:tbl>
              <a:tblPr>
                <a:tableStyleId>{5C22544A-7EE6-4342-B048-85BDC9FD1C3A}</a:tableStyleId>
              </a:tblPr>
              <a:tblGrid>
                <a:gridCol w="2334125">
                  <a:extLst>
                    <a:ext uri="{9D8B030D-6E8A-4147-A177-3AD203B41FA5}">
                      <a16:colId xmlns:a16="http://schemas.microsoft.com/office/drawing/2014/main" val="20000"/>
                    </a:ext>
                  </a:extLst>
                </a:gridCol>
                <a:gridCol w="830511">
                  <a:extLst>
                    <a:ext uri="{9D8B030D-6E8A-4147-A177-3AD203B41FA5}">
                      <a16:colId xmlns:a16="http://schemas.microsoft.com/office/drawing/2014/main" val="20001"/>
                    </a:ext>
                  </a:extLst>
                </a:gridCol>
                <a:gridCol w="1011870">
                  <a:extLst>
                    <a:ext uri="{9D8B030D-6E8A-4147-A177-3AD203B41FA5}">
                      <a16:colId xmlns:a16="http://schemas.microsoft.com/office/drawing/2014/main" val="20002"/>
                    </a:ext>
                  </a:extLst>
                </a:gridCol>
                <a:gridCol w="1011870">
                  <a:extLst>
                    <a:ext uri="{9D8B030D-6E8A-4147-A177-3AD203B41FA5}">
                      <a16:colId xmlns:a16="http://schemas.microsoft.com/office/drawing/2014/main" val="20003"/>
                    </a:ext>
                  </a:extLst>
                </a:gridCol>
                <a:gridCol w="1011870">
                  <a:extLst>
                    <a:ext uri="{9D8B030D-6E8A-4147-A177-3AD203B41FA5}">
                      <a16:colId xmlns:a16="http://schemas.microsoft.com/office/drawing/2014/main" val="20004"/>
                    </a:ext>
                  </a:extLst>
                </a:gridCol>
                <a:gridCol w="171365">
                  <a:extLst>
                    <a:ext uri="{9D8B030D-6E8A-4147-A177-3AD203B41FA5}">
                      <a16:colId xmlns:a16="http://schemas.microsoft.com/office/drawing/2014/main" val="20005"/>
                    </a:ext>
                  </a:extLst>
                </a:gridCol>
                <a:gridCol w="65282">
                  <a:extLst>
                    <a:ext uri="{9D8B030D-6E8A-4147-A177-3AD203B41FA5}">
                      <a16:colId xmlns:a16="http://schemas.microsoft.com/office/drawing/2014/main" val="20006"/>
                    </a:ext>
                  </a:extLst>
                </a:gridCol>
              </a:tblGrid>
              <a:tr h="463824">
                <a:tc>
                  <a:txBody>
                    <a:bodyPr/>
                    <a:lstStyle/>
                    <a:p>
                      <a:pPr algn="ctr" fontAlgn="ctr"/>
                      <a:r>
                        <a:rPr lang="en-US" sz="1400" u="none" strike="noStrike" dirty="0">
                          <a:effectLst/>
                        </a:rPr>
                        <a:t>Dates</a:t>
                      </a:r>
                      <a:endParaRPr lang="en-US" sz="1400" b="0" i="0" u="none" strike="noStrike" dirty="0">
                        <a:solidFill>
                          <a:srgbClr val="000000"/>
                        </a:solidFill>
                        <a:effectLst/>
                        <a:latin typeface="Arial"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400" u="none" strike="noStrike">
                          <a:effectLst/>
                        </a:rPr>
                        <a:t>2000</a:t>
                      </a:r>
                      <a:endParaRPr lang="en-US" sz="1400" b="0" i="0" u="none" strike="noStrike">
                        <a:solidFill>
                          <a:srgbClr val="000000"/>
                        </a:solidFill>
                        <a:effectLst/>
                        <a:latin typeface="Arial"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400" u="none" strike="noStrike">
                          <a:effectLst/>
                        </a:rPr>
                        <a:t>2001-2003</a:t>
                      </a:r>
                      <a:endParaRPr lang="en-US" sz="1400" b="0" i="0" u="none" strike="noStrike">
                        <a:solidFill>
                          <a:srgbClr val="000000"/>
                        </a:solidFill>
                        <a:effectLst/>
                        <a:latin typeface="Arial"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400" u="none" strike="noStrike">
                          <a:effectLst/>
                        </a:rPr>
                        <a:t>2004-2005</a:t>
                      </a:r>
                      <a:endParaRPr lang="en-US" sz="1400" b="0" i="0" u="none" strike="noStrike">
                        <a:solidFill>
                          <a:srgbClr val="000000"/>
                        </a:solidFill>
                        <a:effectLst/>
                        <a:latin typeface="Arial"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400" u="none" strike="noStrike" smtClean="0">
                          <a:effectLst/>
                        </a:rPr>
                        <a:t>2006</a:t>
                      </a:r>
                      <a:r>
                        <a:rPr lang="en-US" sz="1400" u="none" strike="noStrike" baseline="0" smtClean="0">
                          <a:effectLst/>
                        </a:rPr>
                        <a:t>-2016+</a:t>
                      </a:r>
                      <a:endParaRPr lang="en-US" sz="1400" b="0" i="0" u="none" strike="noStrike">
                        <a:solidFill>
                          <a:srgbClr val="000000"/>
                        </a:solidFill>
                        <a:effectLst/>
                        <a:latin typeface="Arial"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ctr"/>
                      <a:r>
                        <a:rPr lang="en-US" sz="1200" u="none" strike="noStrike">
                          <a:effectLst/>
                        </a:rPr>
                        <a:t> </a:t>
                      </a:r>
                      <a:endParaRPr lang="en-US" sz="1200" b="0" i="0" u="none" strike="noStrike">
                        <a:solidFill>
                          <a:srgbClr val="000000"/>
                        </a:solidFill>
                        <a:effectLst/>
                        <a:latin typeface="Arial"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400" u="none" strike="noStrike">
                          <a:effectLst/>
                        </a:rPr>
                        <a:t> </a:t>
                      </a:r>
                      <a:endParaRPr lang="en-US" sz="1400" b="0" i="0" u="none" strike="noStrike">
                        <a:solidFill>
                          <a:srgbClr val="000000"/>
                        </a:solidFill>
                        <a:effectLst/>
                        <a:latin typeface="Arial"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226736">
                <a:tc>
                  <a:txBody>
                    <a:bodyPr/>
                    <a:lstStyle/>
                    <a:p>
                      <a:pPr algn="l" fontAlgn="ctr"/>
                      <a:r>
                        <a:rPr lang="en-US" sz="1200" u="none" strike="noStrike">
                          <a:effectLst/>
                        </a:rPr>
                        <a:t> </a:t>
                      </a:r>
                      <a:endParaRPr lang="en-US" sz="1200" b="0" i="0" u="none" strike="noStrike">
                        <a:solidFill>
                          <a:srgbClr val="000000"/>
                        </a:solidFill>
                        <a:effectLst/>
                        <a:latin typeface="Arial" charset="0"/>
                      </a:endParaRPr>
                    </a:p>
                  </a:txBody>
                  <a:tcPr marL="0" marR="0" marT="0" marB="0" anchor="ctr">
                    <a:lnT w="12700" cap="flat" cmpd="sng" algn="ctr">
                      <a:solidFill>
                        <a:schemeClr val="tx1"/>
                      </a:solidFill>
                      <a:prstDash val="solid"/>
                      <a:round/>
                      <a:headEnd type="none" w="med" len="med"/>
                      <a:tailEnd type="none" w="med" len="med"/>
                    </a:lnT>
                    <a:solidFill>
                      <a:schemeClr val="bg1"/>
                    </a:solidFill>
                  </a:tcPr>
                </a:tc>
                <a:tc gridSpan="2">
                  <a:txBody>
                    <a:bodyPr/>
                    <a:lstStyle/>
                    <a:p>
                      <a:pPr algn="l" fontAlgn="ctr"/>
                      <a:r>
                        <a:rPr lang="en-US" sz="1200" u="none" strike="noStrike">
                          <a:effectLst/>
                        </a:rPr>
                        <a:t> </a:t>
                      </a:r>
                      <a:endParaRPr lang="en-US" sz="1200" b="0" i="0" u="none" strike="noStrike">
                        <a:solidFill>
                          <a:srgbClr val="000000"/>
                        </a:solidFill>
                        <a:effectLst/>
                        <a:latin typeface="Arial" charset="0"/>
                      </a:endParaRPr>
                    </a:p>
                  </a:txBody>
                  <a:tcPr marL="0" marR="0" marT="0" marB="0" anchor="ctr">
                    <a:lnT w="12700" cap="flat" cmpd="sng" algn="ctr">
                      <a:solidFill>
                        <a:schemeClr val="tx1"/>
                      </a:solidFill>
                      <a:prstDash val="solid"/>
                      <a:round/>
                      <a:headEnd type="none" w="med" len="med"/>
                      <a:tailEnd type="none" w="med" len="med"/>
                    </a:lnT>
                    <a:solidFill>
                      <a:schemeClr val="bg1"/>
                    </a:solidFill>
                  </a:tcPr>
                </a:tc>
                <a:tc hMerge="1">
                  <a:txBody>
                    <a:bodyPr/>
                    <a:lstStyle/>
                    <a:p>
                      <a:endParaRPr lang="en-US"/>
                    </a:p>
                  </a:txBody>
                  <a:tcPr/>
                </a:tc>
                <a:tc gridSpan="3">
                  <a:txBody>
                    <a:bodyPr/>
                    <a:lstStyle/>
                    <a:p>
                      <a:pPr algn="l" fontAlgn="ctr"/>
                      <a:r>
                        <a:rPr lang="en-US" sz="1200" u="none" strike="noStrike">
                          <a:effectLst/>
                        </a:rPr>
                        <a:t> </a:t>
                      </a:r>
                      <a:endParaRPr lang="en-US" sz="1200" b="0" i="0" u="none" strike="noStrike">
                        <a:solidFill>
                          <a:srgbClr val="000000"/>
                        </a:solidFill>
                        <a:effectLst/>
                        <a:latin typeface="Arial" charset="0"/>
                      </a:endParaRPr>
                    </a:p>
                  </a:txBody>
                  <a:tcPr marL="0" marR="0" marT="0" marB="0" anchor="ctr">
                    <a:lnT w="12700" cap="flat" cmpd="sng" algn="ctr">
                      <a:solidFill>
                        <a:schemeClr val="tx1"/>
                      </a:solidFill>
                      <a:prstDash val="solid"/>
                      <a:round/>
                      <a:headEnd type="none" w="med" len="med"/>
                      <a:tailEnd type="none" w="med" len="med"/>
                    </a:lnT>
                    <a:solidFill>
                      <a:schemeClr val="bg1"/>
                    </a:solidFill>
                  </a:tcPr>
                </a:tc>
                <a:tc hMerge="1">
                  <a:txBody>
                    <a:bodyPr/>
                    <a:lstStyle/>
                    <a:p>
                      <a:endParaRPr lang="en-US"/>
                    </a:p>
                  </a:txBody>
                  <a:tcPr/>
                </a:tc>
                <a:tc hMerge="1">
                  <a:txBody>
                    <a:bodyPr/>
                    <a:lstStyle/>
                    <a:p>
                      <a:endParaRPr lang="en-US"/>
                    </a:p>
                  </a:txBody>
                  <a:tcPr/>
                </a:tc>
                <a:tc>
                  <a:txBody>
                    <a:bodyPr/>
                    <a:lstStyle/>
                    <a:p>
                      <a:pPr algn="l" fontAlgn="ctr"/>
                      <a:r>
                        <a:rPr lang="en-US" sz="1200" u="none" strike="noStrike">
                          <a:effectLst/>
                        </a:rPr>
                        <a:t> </a:t>
                      </a:r>
                      <a:endParaRPr lang="en-US" sz="1200" b="0" i="0" u="none" strike="noStrike">
                        <a:solidFill>
                          <a:srgbClr val="000000"/>
                        </a:solidFill>
                        <a:effectLst/>
                        <a:latin typeface="Arial" charset="0"/>
                      </a:endParaRPr>
                    </a:p>
                  </a:txBody>
                  <a:tcPr marL="0" marR="0" marT="0" marB="0"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366296">
                <a:tc>
                  <a:txBody>
                    <a:bodyPr/>
                    <a:lstStyle/>
                    <a:p>
                      <a:pPr algn="l" fontAlgn="ctr"/>
                      <a:r>
                        <a:rPr lang="en-US" sz="1200" b="1" u="none" strike="noStrike">
                          <a:effectLst/>
                        </a:rPr>
                        <a:t>(1) Interviews </a:t>
                      </a:r>
                      <a:r>
                        <a:rPr lang="en-US" sz="1200" b="1" u="none" strike="noStrike" smtClean="0">
                          <a:effectLst/>
                        </a:rPr>
                        <a:t>(44)</a:t>
                      </a:r>
                      <a:endParaRPr lang="en-US" sz="1200" b="1" i="0" u="none" strike="noStrike">
                        <a:solidFill>
                          <a:srgbClr val="000000"/>
                        </a:solidFill>
                        <a:effectLst/>
                        <a:latin typeface="Arial" charset="0"/>
                      </a:endParaRPr>
                    </a:p>
                  </a:txBody>
                  <a:tcPr marL="0" marR="0" marT="0" marB="0" anchor="ctr">
                    <a:solidFill>
                      <a:schemeClr val="bg1"/>
                    </a:solidFill>
                  </a:tcPr>
                </a:tc>
                <a:tc gridSpan="2">
                  <a:txBody>
                    <a:bodyPr/>
                    <a:lstStyle/>
                    <a:p>
                      <a:pPr algn="l" fontAlgn="ctr"/>
                      <a:r>
                        <a:rPr lang="en-US" sz="1200" u="none" strike="noStrike">
                          <a:effectLst/>
                        </a:rPr>
                        <a:t> </a:t>
                      </a:r>
                      <a:endParaRPr lang="en-US" sz="1200" b="0" i="0" u="none" strike="noStrike">
                        <a:solidFill>
                          <a:srgbClr val="000000"/>
                        </a:solidFill>
                        <a:effectLst/>
                        <a:latin typeface="Arial" charset="0"/>
                      </a:endParaRPr>
                    </a:p>
                  </a:txBody>
                  <a:tcPr marL="0" marR="0" marT="0" marB="0" anchor="ctr">
                    <a:solidFill>
                      <a:schemeClr val="bg1"/>
                    </a:solidFill>
                  </a:tcPr>
                </a:tc>
                <a:tc hMerge="1">
                  <a:txBody>
                    <a:bodyPr/>
                    <a:lstStyle/>
                    <a:p>
                      <a:endParaRPr lang="en-US"/>
                    </a:p>
                  </a:txBody>
                  <a:tcPr/>
                </a:tc>
                <a:tc gridSpan="3">
                  <a:txBody>
                    <a:bodyPr/>
                    <a:lstStyle/>
                    <a:p>
                      <a:pPr algn="l" fontAlgn="ctr"/>
                      <a:r>
                        <a:rPr lang="en-US" sz="1200" u="none" strike="noStrike">
                          <a:effectLst/>
                        </a:rPr>
                        <a:t> </a:t>
                      </a:r>
                      <a:endParaRPr lang="en-US" sz="1200" b="0" i="0" u="none" strike="noStrike">
                        <a:solidFill>
                          <a:srgbClr val="000000"/>
                        </a:solidFill>
                        <a:effectLst/>
                        <a:latin typeface="Arial" charset="0"/>
                      </a:endParaRPr>
                    </a:p>
                  </a:txBody>
                  <a:tcPr marL="0" marR="0" marT="0" marB="0" anchor="ctr">
                    <a:solidFill>
                      <a:schemeClr val="bg1"/>
                    </a:solidFill>
                  </a:tcPr>
                </a:tc>
                <a:tc hMerge="1">
                  <a:txBody>
                    <a:bodyPr/>
                    <a:lstStyle/>
                    <a:p>
                      <a:endParaRPr lang="en-US"/>
                    </a:p>
                  </a:txBody>
                  <a:tcPr/>
                </a:tc>
                <a:tc hMerge="1">
                  <a:txBody>
                    <a:bodyPr/>
                    <a:lstStyle/>
                    <a:p>
                      <a:endParaRPr lang="en-US"/>
                    </a:p>
                  </a:txBody>
                  <a:tcPr/>
                </a:tc>
                <a:tc>
                  <a:txBody>
                    <a:bodyPr/>
                    <a:lstStyle/>
                    <a:p>
                      <a:pPr algn="l" fontAlgn="ctr"/>
                      <a:r>
                        <a:rPr lang="en-US" sz="1200" u="none" strike="noStrike">
                          <a:effectLst/>
                        </a:rPr>
                        <a:t> </a:t>
                      </a:r>
                      <a:endParaRPr lang="en-US" sz="1200" b="0" i="0" u="none" strike="noStrike">
                        <a:solidFill>
                          <a:srgbClr val="000000"/>
                        </a:solidFill>
                        <a:effectLst/>
                        <a:latin typeface="Arial" charset="0"/>
                      </a:endParaRPr>
                    </a:p>
                  </a:txBody>
                  <a:tcPr marL="0" marR="0" marT="0" marB="0" anchor="ctr">
                    <a:solidFill>
                      <a:schemeClr val="bg1"/>
                    </a:solidFill>
                  </a:tcPr>
                </a:tc>
                <a:extLst>
                  <a:ext uri="{0D108BD9-81ED-4DB2-BD59-A6C34878D82A}">
                    <a16:rowId xmlns:a16="http://schemas.microsoft.com/office/drawing/2014/main" val="10002"/>
                  </a:ext>
                </a:extLst>
              </a:tr>
              <a:tr h="344492">
                <a:tc>
                  <a:txBody>
                    <a:bodyPr/>
                    <a:lstStyle/>
                    <a:p>
                      <a:pPr algn="l" fontAlgn="ctr"/>
                      <a:r>
                        <a:rPr lang="en-US" sz="1200" b="1" u="none" strike="noStrike" dirty="0">
                          <a:effectLst/>
                        </a:rPr>
                        <a:t>(2) </a:t>
                      </a:r>
                      <a:r>
                        <a:rPr lang="en-US" sz="1200" b="1" u="none" strike="noStrike" dirty="0" smtClean="0">
                          <a:effectLst/>
                        </a:rPr>
                        <a:t>Observations (90+ hrs.)</a:t>
                      </a:r>
                      <a:endParaRPr lang="en-US" sz="1200" b="1" i="0" u="none" strike="noStrike" dirty="0">
                        <a:solidFill>
                          <a:srgbClr val="000000"/>
                        </a:solidFill>
                        <a:effectLst/>
                        <a:latin typeface="Arial" charset="0"/>
                      </a:endParaRPr>
                    </a:p>
                  </a:txBody>
                  <a:tcPr marL="0" marR="0" marT="0" marB="0" anchor="ctr">
                    <a:solidFill>
                      <a:schemeClr val="bg1"/>
                    </a:solidFill>
                  </a:tcPr>
                </a:tc>
                <a:tc gridSpan="2">
                  <a:txBody>
                    <a:bodyPr/>
                    <a:lstStyle/>
                    <a:p>
                      <a:pPr algn="l" fontAlgn="ctr"/>
                      <a:r>
                        <a:rPr lang="en-US" sz="1200" u="none" strike="noStrike">
                          <a:effectLst/>
                        </a:rPr>
                        <a:t> </a:t>
                      </a:r>
                      <a:endParaRPr lang="en-US" sz="1200" b="0" i="0" u="none" strike="noStrike">
                        <a:solidFill>
                          <a:srgbClr val="000000"/>
                        </a:solidFill>
                        <a:effectLst/>
                        <a:latin typeface="Arial" charset="0"/>
                      </a:endParaRPr>
                    </a:p>
                  </a:txBody>
                  <a:tcPr marL="0" marR="0" marT="0" marB="0" anchor="ctr">
                    <a:solidFill>
                      <a:schemeClr val="bg1"/>
                    </a:solidFill>
                  </a:tcPr>
                </a:tc>
                <a:tc hMerge="1">
                  <a:txBody>
                    <a:bodyPr/>
                    <a:lstStyle/>
                    <a:p>
                      <a:endParaRPr lang="en-US"/>
                    </a:p>
                  </a:txBody>
                  <a:tcPr/>
                </a:tc>
                <a:tc gridSpan="2">
                  <a:txBody>
                    <a:bodyPr/>
                    <a:lstStyle/>
                    <a:p>
                      <a:pPr algn="l" fontAlgn="ctr"/>
                      <a:r>
                        <a:rPr lang="en-US" sz="1200" u="none" strike="noStrike">
                          <a:effectLst/>
                        </a:rPr>
                        <a:t> </a:t>
                      </a:r>
                      <a:endParaRPr lang="en-US" sz="1200" b="0" i="0" u="none" strike="noStrike">
                        <a:solidFill>
                          <a:srgbClr val="000000"/>
                        </a:solidFill>
                        <a:effectLst/>
                        <a:latin typeface="Arial" charset="0"/>
                      </a:endParaRPr>
                    </a:p>
                  </a:txBody>
                  <a:tcPr marL="0" marR="0" marT="0" marB="0" anchor="ctr">
                    <a:solidFill>
                      <a:schemeClr val="bg1"/>
                    </a:solidFill>
                  </a:tcPr>
                </a:tc>
                <a:tc hMerge="1">
                  <a:txBody>
                    <a:bodyPr/>
                    <a:lstStyle/>
                    <a:p>
                      <a:endParaRPr lang="en-US"/>
                    </a:p>
                  </a:txBody>
                  <a:tcPr/>
                </a:tc>
                <a:tc gridSpan="2">
                  <a:txBody>
                    <a:bodyPr/>
                    <a:lstStyle/>
                    <a:p>
                      <a:pPr algn="l" fontAlgn="ctr"/>
                      <a:r>
                        <a:rPr lang="en-US" sz="1200" u="none" strike="noStrike">
                          <a:effectLst/>
                        </a:rPr>
                        <a:t> </a:t>
                      </a:r>
                      <a:endParaRPr lang="en-US" sz="1200" b="0" i="0" u="none" strike="noStrike">
                        <a:solidFill>
                          <a:srgbClr val="000000"/>
                        </a:solidFill>
                        <a:effectLst/>
                        <a:latin typeface="Arial" charset="0"/>
                      </a:endParaRPr>
                    </a:p>
                  </a:txBody>
                  <a:tcPr marL="0" marR="0" marT="0" marB="0" anchor="ctr">
                    <a:solidFill>
                      <a:schemeClr val="bg1"/>
                    </a:solidFill>
                  </a:tcPr>
                </a:tc>
                <a:tc hMerge="1">
                  <a:txBody>
                    <a:bodyPr/>
                    <a:lstStyle/>
                    <a:p>
                      <a:endParaRPr lang="en-US"/>
                    </a:p>
                  </a:txBody>
                  <a:tcPr/>
                </a:tc>
                <a:extLst>
                  <a:ext uri="{0D108BD9-81ED-4DB2-BD59-A6C34878D82A}">
                    <a16:rowId xmlns:a16="http://schemas.microsoft.com/office/drawing/2014/main" val="10003"/>
                  </a:ext>
                </a:extLst>
              </a:tr>
              <a:tr h="344492">
                <a:tc>
                  <a:txBody>
                    <a:bodyPr/>
                    <a:lstStyle/>
                    <a:p>
                      <a:pPr algn="l" fontAlgn="ctr"/>
                      <a:r>
                        <a:rPr lang="en-US" sz="1200" b="1" u="none" strike="noStrike">
                          <a:effectLst/>
                        </a:rPr>
                        <a:t>(3) Archival Data </a:t>
                      </a:r>
                      <a:endParaRPr lang="en-US" sz="1200" b="1" i="0" u="none" strike="noStrike">
                        <a:solidFill>
                          <a:srgbClr val="000000"/>
                        </a:solidFill>
                        <a:effectLst/>
                        <a:latin typeface="Arial" charset="0"/>
                      </a:endParaRPr>
                    </a:p>
                  </a:txBody>
                  <a:tcPr marL="0" marR="0" marT="0" marB="0" anchor="ctr">
                    <a:solidFill>
                      <a:schemeClr val="bg1"/>
                    </a:solidFill>
                  </a:tcPr>
                </a:tc>
                <a:tc gridSpan="2">
                  <a:txBody>
                    <a:bodyPr/>
                    <a:lstStyle/>
                    <a:p>
                      <a:pPr algn="l" fontAlgn="ctr"/>
                      <a:r>
                        <a:rPr lang="en-US" sz="1200" u="none" strike="noStrike">
                          <a:effectLst/>
                        </a:rPr>
                        <a:t> </a:t>
                      </a:r>
                      <a:endParaRPr lang="en-US" sz="1200" b="0" i="0" u="none" strike="noStrike">
                        <a:solidFill>
                          <a:srgbClr val="000000"/>
                        </a:solidFill>
                        <a:effectLst/>
                        <a:latin typeface="Arial" charset="0"/>
                      </a:endParaRPr>
                    </a:p>
                  </a:txBody>
                  <a:tcPr marL="0" marR="0" marT="0" marB="0" anchor="ctr">
                    <a:solidFill>
                      <a:schemeClr val="bg1"/>
                    </a:solidFill>
                  </a:tcPr>
                </a:tc>
                <a:tc hMerge="1">
                  <a:txBody>
                    <a:bodyPr/>
                    <a:lstStyle/>
                    <a:p>
                      <a:endParaRPr lang="en-US"/>
                    </a:p>
                  </a:txBody>
                  <a:tcPr/>
                </a:tc>
                <a:tc gridSpan="3">
                  <a:txBody>
                    <a:bodyPr/>
                    <a:lstStyle/>
                    <a:p>
                      <a:pPr algn="l" fontAlgn="ctr"/>
                      <a:r>
                        <a:rPr lang="en-US" sz="1200" u="none" strike="noStrike">
                          <a:effectLst/>
                        </a:rPr>
                        <a:t> </a:t>
                      </a:r>
                      <a:endParaRPr lang="en-US" sz="1200" b="0" i="0" u="none" strike="noStrike">
                        <a:solidFill>
                          <a:srgbClr val="000000"/>
                        </a:solidFill>
                        <a:effectLst/>
                        <a:latin typeface="Arial" charset="0"/>
                      </a:endParaRPr>
                    </a:p>
                  </a:txBody>
                  <a:tcPr marL="0" marR="0" marT="0" marB="0" anchor="ctr">
                    <a:solidFill>
                      <a:schemeClr val="bg1"/>
                    </a:solidFill>
                  </a:tcPr>
                </a:tc>
                <a:tc hMerge="1">
                  <a:txBody>
                    <a:bodyPr/>
                    <a:lstStyle/>
                    <a:p>
                      <a:endParaRPr lang="en-US"/>
                    </a:p>
                  </a:txBody>
                  <a:tcPr/>
                </a:tc>
                <a:tc hMerge="1">
                  <a:txBody>
                    <a:bodyPr/>
                    <a:lstStyle/>
                    <a:p>
                      <a:endParaRPr lang="en-US"/>
                    </a:p>
                  </a:txBody>
                  <a:tcPr/>
                </a:tc>
                <a:tc>
                  <a:txBody>
                    <a:bodyPr/>
                    <a:lstStyle/>
                    <a:p>
                      <a:pPr algn="l" fontAlgn="ctr"/>
                      <a:r>
                        <a:rPr lang="en-US" sz="1200" u="none" strike="noStrike">
                          <a:effectLst/>
                        </a:rPr>
                        <a:t> </a:t>
                      </a:r>
                      <a:endParaRPr lang="en-US" sz="1200" b="0" i="0" u="none" strike="noStrike">
                        <a:solidFill>
                          <a:srgbClr val="000000"/>
                        </a:solidFill>
                        <a:effectLst/>
                        <a:latin typeface="Arial" charset="0"/>
                      </a:endParaRPr>
                    </a:p>
                  </a:txBody>
                  <a:tcPr marL="0" marR="0" marT="0" marB="0" anchor="ctr">
                    <a:solidFill>
                      <a:schemeClr val="bg1"/>
                    </a:solidFill>
                  </a:tcPr>
                </a:tc>
                <a:extLst>
                  <a:ext uri="{0D108BD9-81ED-4DB2-BD59-A6C34878D82A}">
                    <a16:rowId xmlns:a16="http://schemas.microsoft.com/office/drawing/2014/main" val="10004"/>
                  </a:ext>
                </a:extLst>
              </a:tr>
              <a:tr h="344492">
                <a:tc>
                  <a:txBody>
                    <a:bodyPr/>
                    <a:lstStyle/>
                    <a:p>
                      <a:pPr algn="l" fontAlgn="ctr"/>
                      <a:r>
                        <a:rPr lang="en-US" sz="1200" u="none" strike="noStrike" dirty="0" smtClean="0">
                          <a:effectLst/>
                        </a:rPr>
                        <a:t>    Board meetings</a:t>
                      </a:r>
                      <a:endParaRPr lang="en-US" sz="1200" b="0" i="0" u="none" strike="noStrike" dirty="0">
                        <a:solidFill>
                          <a:srgbClr val="000000"/>
                        </a:solidFill>
                        <a:effectLst/>
                        <a:latin typeface="Arial" charset="0"/>
                      </a:endParaRPr>
                    </a:p>
                  </a:txBody>
                  <a:tcPr marL="0" marR="0" marT="0" marB="0" anchor="ctr">
                    <a:solidFill>
                      <a:schemeClr val="bg1"/>
                    </a:solidFill>
                  </a:tcPr>
                </a:tc>
                <a:tc gridSpan="2">
                  <a:txBody>
                    <a:bodyPr/>
                    <a:lstStyle/>
                    <a:p>
                      <a:pPr algn="l" fontAlgn="ctr"/>
                      <a:r>
                        <a:rPr lang="en-US" sz="1200" u="none" strike="noStrike" dirty="0">
                          <a:effectLst/>
                        </a:rPr>
                        <a:t> </a:t>
                      </a:r>
                      <a:endParaRPr lang="en-US" sz="1200" b="0" i="0" u="none" strike="noStrike" dirty="0">
                        <a:solidFill>
                          <a:srgbClr val="000000"/>
                        </a:solidFill>
                        <a:effectLst/>
                        <a:latin typeface="Arial" charset="0"/>
                      </a:endParaRPr>
                    </a:p>
                  </a:txBody>
                  <a:tcPr marL="0" marR="0" marT="0" marB="0" anchor="ctr">
                    <a:solidFill>
                      <a:schemeClr val="bg1"/>
                    </a:solidFill>
                  </a:tcPr>
                </a:tc>
                <a:tc hMerge="1">
                  <a:txBody>
                    <a:bodyPr/>
                    <a:lstStyle/>
                    <a:p>
                      <a:endParaRPr lang="en-US"/>
                    </a:p>
                  </a:txBody>
                  <a:tcPr/>
                </a:tc>
                <a:tc gridSpan="3">
                  <a:txBody>
                    <a:bodyPr/>
                    <a:lstStyle/>
                    <a:p>
                      <a:pPr algn="l" fontAlgn="ctr"/>
                      <a:r>
                        <a:rPr lang="en-US" sz="1200" u="none" strike="noStrike">
                          <a:effectLst/>
                        </a:rPr>
                        <a:t> </a:t>
                      </a:r>
                      <a:endParaRPr lang="en-US" sz="1200" b="0" i="0" u="none" strike="noStrike">
                        <a:solidFill>
                          <a:srgbClr val="000000"/>
                        </a:solidFill>
                        <a:effectLst/>
                        <a:latin typeface="Arial" charset="0"/>
                      </a:endParaRPr>
                    </a:p>
                  </a:txBody>
                  <a:tcPr marL="0" marR="0" marT="0" marB="0" anchor="ctr">
                    <a:solidFill>
                      <a:schemeClr val="bg1"/>
                    </a:solidFill>
                  </a:tcPr>
                </a:tc>
                <a:tc hMerge="1">
                  <a:txBody>
                    <a:bodyPr/>
                    <a:lstStyle/>
                    <a:p>
                      <a:endParaRPr lang="en-US"/>
                    </a:p>
                  </a:txBody>
                  <a:tcPr/>
                </a:tc>
                <a:tc hMerge="1">
                  <a:txBody>
                    <a:bodyPr/>
                    <a:lstStyle/>
                    <a:p>
                      <a:endParaRPr lang="en-US"/>
                    </a:p>
                  </a:txBody>
                  <a:tcPr/>
                </a:tc>
                <a:tc>
                  <a:txBody>
                    <a:bodyPr/>
                    <a:lstStyle/>
                    <a:p>
                      <a:pPr algn="l" fontAlgn="ctr"/>
                      <a:r>
                        <a:rPr lang="en-US" sz="1200" u="none" strike="noStrike">
                          <a:effectLst/>
                        </a:rPr>
                        <a:t> </a:t>
                      </a:r>
                      <a:endParaRPr lang="en-US" sz="1200" b="0" i="0" u="none" strike="noStrike">
                        <a:solidFill>
                          <a:srgbClr val="000000"/>
                        </a:solidFill>
                        <a:effectLst/>
                        <a:latin typeface="Arial" charset="0"/>
                      </a:endParaRPr>
                    </a:p>
                  </a:txBody>
                  <a:tcPr marL="0" marR="0" marT="0" marB="0" anchor="ctr">
                    <a:solidFill>
                      <a:schemeClr val="bg1"/>
                    </a:solidFill>
                  </a:tcPr>
                </a:tc>
                <a:extLst>
                  <a:ext uri="{0D108BD9-81ED-4DB2-BD59-A6C34878D82A}">
                    <a16:rowId xmlns:a16="http://schemas.microsoft.com/office/drawing/2014/main" val="10005"/>
                  </a:ext>
                </a:extLst>
              </a:tr>
              <a:tr h="344492">
                <a:tc>
                  <a:txBody>
                    <a:bodyPr/>
                    <a:lstStyle/>
                    <a:p>
                      <a:pPr algn="l" fontAlgn="ctr"/>
                      <a:r>
                        <a:rPr lang="en-US" sz="1200" u="none" strike="noStrike" dirty="0" smtClean="0">
                          <a:effectLst/>
                        </a:rPr>
                        <a:t>    Sponsor </a:t>
                      </a:r>
                      <a:r>
                        <a:rPr lang="en-US" sz="1200" u="none" strike="noStrike" dirty="0">
                          <a:effectLst/>
                        </a:rPr>
                        <a:t>documents</a:t>
                      </a:r>
                      <a:endParaRPr lang="en-US" sz="1200" b="0" i="0" u="none" strike="noStrike" dirty="0">
                        <a:solidFill>
                          <a:srgbClr val="000000"/>
                        </a:solidFill>
                        <a:effectLst/>
                        <a:latin typeface="Arial" charset="0"/>
                      </a:endParaRPr>
                    </a:p>
                  </a:txBody>
                  <a:tcPr marL="0" marR="0" marT="0" marB="0" anchor="ctr">
                    <a:solidFill>
                      <a:schemeClr val="bg1"/>
                    </a:solidFill>
                  </a:tcPr>
                </a:tc>
                <a:tc>
                  <a:txBody>
                    <a:bodyPr/>
                    <a:lstStyle/>
                    <a:p>
                      <a:pPr algn="l" fontAlgn="ctr"/>
                      <a:r>
                        <a:rPr lang="en-US" sz="1200" u="none" strike="noStrike">
                          <a:effectLst/>
                        </a:rPr>
                        <a:t> </a:t>
                      </a:r>
                      <a:endParaRPr lang="en-US" sz="1200" b="0" i="0" u="none" strike="noStrike">
                        <a:solidFill>
                          <a:srgbClr val="000000"/>
                        </a:solidFill>
                        <a:effectLst/>
                        <a:latin typeface="Arial" charset="0"/>
                      </a:endParaRPr>
                    </a:p>
                  </a:txBody>
                  <a:tcPr marL="0" marR="0" marT="0" marB="0" anchor="ctr">
                    <a:solidFill>
                      <a:schemeClr val="bg1"/>
                    </a:solidFill>
                  </a:tcPr>
                </a:tc>
                <a:tc gridSpan="2">
                  <a:txBody>
                    <a:bodyPr/>
                    <a:lstStyle/>
                    <a:p>
                      <a:pPr algn="l" fontAlgn="ctr"/>
                      <a:r>
                        <a:rPr lang="en-US" sz="1200" u="none" strike="noStrike">
                          <a:effectLst/>
                        </a:rPr>
                        <a:t> </a:t>
                      </a:r>
                      <a:endParaRPr lang="en-US" sz="1200" b="0" i="0" u="none" strike="noStrike">
                        <a:solidFill>
                          <a:srgbClr val="000000"/>
                        </a:solidFill>
                        <a:effectLst/>
                        <a:latin typeface="Arial" charset="0"/>
                      </a:endParaRPr>
                    </a:p>
                  </a:txBody>
                  <a:tcPr marL="0" marR="0" marT="0" marB="0" anchor="ctr">
                    <a:solidFill>
                      <a:schemeClr val="bg1"/>
                    </a:solidFill>
                  </a:tcPr>
                </a:tc>
                <a:tc hMerge="1">
                  <a:txBody>
                    <a:bodyPr/>
                    <a:lstStyle/>
                    <a:p>
                      <a:endParaRPr lang="en-US"/>
                    </a:p>
                  </a:txBody>
                  <a:tcPr/>
                </a:tc>
                <a:tc gridSpan="3">
                  <a:txBody>
                    <a:bodyPr/>
                    <a:lstStyle/>
                    <a:p>
                      <a:pPr algn="l" fontAlgn="ctr"/>
                      <a:r>
                        <a:rPr lang="en-US" sz="1200" u="none" strike="noStrike">
                          <a:effectLst/>
                        </a:rPr>
                        <a:t> </a:t>
                      </a:r>
                      <a:endParaRPr lang="en-US" sz="1200" b="0" i="0" u="none" strike="noStrike">
                        <a:solidFill>
                          <a:srgbClr val="000000"/>
                        </a:solidFill>
                        <a:effectLst/>
                        <a:latin typeface="Arial" charset="0"/>
                      </a:endParaRPr>
                    </a:p>
                  </a:txBody>
                  <a:tcPr marL="0" marR="0" marT="0" marB="0" anchor="c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344492">
                <a:tc>
                  <a:txBody>
                    <a:bodyPr/>
                    <a:lstStyle/>
                    <a:p>
                      <a:pPr algn="l" fontAlgn="ctr"/>
                      <a:r>
                        <a:rPr lang="en-US" sz="1200" u="none" strike="noStrike" dirty="0" smtClean="0">
                          <a:effectLst/>
                        </a:rPr>
                        <a:t>    Foundation </a:t>
                      </a:r>
                      <a:r>
                        <a:rPr lang="en-US" sz="1200" u="none" strike="noStrike" dirty="0">
                          <a:effectLst/>
                        </a:rPr>
                        <a:t>financial </a:t>
                      </a:r>
                      <a:r>
                        <a:rPr lang="en-US" sz="1200" u="none" strike="noStrike" dirty="0" smtClean="0">
                          <a:effectLst/>
                        </a:rPr>
                        <a:t>reports</a:t>
                      </a:r>
                      <a:endParaRPr lang="en-US" sz="1200" b="0" i="0" u="none" strike="noStrike" dirty="0">
                        <a:solidFill>
                          <a:srgbClr val="000000"/>
                        </a:solidFill>
                        <a:effectLst/>
                        <a:latin typeface="Arial" charset="0"/>
                      </a:endParaRPr>
                    </a:p>
                  </a:txBody>
                  <a:tcPr marL="0" marR="0" marT="0" marB="0" anchor="ctr">
                    <a:solidFill>
                      <a:schemeClr val="bg1"/>
                    </a:solidFill>
                  </a:tcPr>
                </a:tc>
                <a:tc gridSpan="2">
                  <a:txBody>
                    <a:bodyPr/>
                    <a:lstStyle/>
                    <a:p>
                      <a:pPr algn="l" fontAlgn="ctr"/>
                      <a:r>
                        <a:rPr lang="en-US" sz="1200" u="none" strike="noStrike">
                          <a:effectLst/>
                        </a:rPr>
                        <a:t> </a:t>
                      </a:r>
                      <a:endParaRPr lang="en-US" sz="1200" b="0" i="0" u="none" strike="noStrike">
                        <a:solidFill>
                          <a:srgbClr val="000000"/>
                        </a:solidFill>
                        <a:effectLst/>
                        <a:latin typeface="Arial" charset="0"/>
                      </a:endParaRPr>
                    </a:p>
                  </a:txBody>
                  <a:tcPr marL="0" marR="0" marT="0" marB="0" anchor="ctr">
                    <a:solidFill>
                      <a:schemeClr val="bg1"/>
                    </a:solidFill>
                  </a:tcPr>
                </a:tc>
                <a:tc hMerge="1">
                  <a:txBody>
                    <a:bodyPr/>
                    <a:lstStyle/>
                    <a:p>
                      <a:endParaRPr lang="en-US"/>
                    </a:p>
                  </a:txBody>
                  <a:tcPr/>
                </a:tc>
                <a:tc gridSpan="3">
                  <a:txBody>
                    <a:bodyPr/>
                    <a:lstStyle/>
                    <a:p>
                      <a:pPr algn="l" fontAlgn="ctr"/>
                      <a:r>
                        <a:rPr lang="en-US" sz="1200" u="none" strike="noStrike">
                          <a:effectLst/>
                        </a:rPr>
                        <a:t> </a:t>
                      </a:r>
                      <a:endParaRPr lang="en-US" sz="1200" b="0" i="0" u="none" strike="noStrike">
                        <a:solidFill>
                          <a:srgbClr val="000000"/>
                        </a:solidFill>
                        <a:effectLst/>
                        <a:latin typeface="Arial" charset="0"/>
                      </a:endParaRPr>
                    </a:p>
                  </a:txBody>
                  <a:tcPr marL="0" marR="0" marT="0" marB="0" anchor="ctr">
                    <a:solidFill>
                      <a:schemeClr val="bg1"/>
                    </a:solidFill>
                  </a:tcPr>
                </a:tc>
                <a:tc hMerge="1">
                  <a:txBody>
                    <a:bodyPr/>
                    <a:lstStyle/>
                    <a:p>
                      <a:endParaRPr lang="en-US"/>
                    </a:p>
                  </a:txBody>
                  <a:tcPr/>
                </a:tc>
                <a:tc hMerge="1">
                  <a:txBody>
                    <a:bodyPr/>
                    <a:lstStyle/>
                    <a:p>
                      <a:endParaRPr lang="en-US"/>
                    </a:p>
                  </a:txBody>
                  <a:tcPr/>
                </a:tc>
                <a:tc>
                  <a:txBody>
                    <a:bodyPr/>
                    <a:lstStyle/>
                    <a:p>
                      <a:pPr algn="l" fontAlgn="ctr"/>
                      <a:r>
                        <a:rPr lang="en-US" sz="1200" u="none" strike="noStrike">
                          <a:effectLst/>
                        </a:rPr>
                        <a:t> </a:t>
                      </a:r>
                      <a:endParaRPr lang="en-US" sz="1200" b="0" i="0" u="none" strike="noStrike">
                        <a:solidFill>
                          <a:srgbClr val="000000"/>
                        </a:solidFill>
                        <a:effectLst/>
                        <a:latin typeface="Arial" charset="0"/>
                      </a:endParaRPr>
                    </a:p>
                  </a:txBody>
                  <a:tcPr marL="0" marR="0" marT="0" marB="0" anchor="ctr">
                    <a:solidFill>
                      <a:schemeClr val="bg1"/>
                    </a:solidFill>
                  </a:tcPr>
                </a:tc>
                <a:extLst>
                  <a:ext uri="{0D108BD9-81ED-4DB2-BD59-A6C34878D82A}">
                    <a16:rowId xmlns:a16="http://schemas.microsoft.com/office/drawing/2014/main" val="10007"/>
                  </a:ext>
                </a:extLst>
              </a:tr>
              <a:tr h="344492">
                <a:tc>
                  <a:txBody>
                    <a:bodyPr/>
                    <a:lstStyle/>
                    <a:p>
                      <a:pPr algn="l" fontAlgn="ctr"/>
                      <a:r>
                        <a:rPr lang="en-US" sz="1200" u="none" strike="noStrike" dirty="0" smtClean="0">
                          <a:effectLst/>
                        </a:rPr>
                        <a:t>    Blogs </a:t>
                      </a:r>
                      <a:r>
                        <a:rPr lang="en-US" sz="1200" u="none" strike="noStrike" dirty="0">
                          <a:effectLst/>
                        </a:rPr>
                        <a:t>and press </a:t>
                      </a:r>
                      <a:r>
                        <a:rPr lang="en-US" sz="1200" u="none" strike="noStrike" dirty="0" smtClean="0">
                          <a:effectLst/>
                        </a:rPr>
                        <a:t>releases </a:t>
                      </a:r>
                      <a:endParaRPr lang="en-US" sz="1200" b="0" i="0" u="none" strike="noStrike" dirty="0">
                        <a:solidFill>
                          <a:srgbClr val="000000"/>
                        </a:solidFill>
                        <a:effectLst/>
                        <a:latin typeface="Arial" charset="0"/>
                      </a:endParaRPr>
                    </a:p>
                  </a:txBody>
                  <a:tcPr marL="0" marR="0" marT="0" marB="0" anchor="ctr">
                    <a:solidFill>
                      <a:schemeClr val="bg1"/>
                    </a:solidFill>
                  </a:tcPr>
                </a:tc>
                <a:tc>
                  <a:txBody>
                    <a:bodyPr/>
                    <a:lstStyle/>
                    <a:p>
                      <a:pPr algn="l" fontAlgn="ctr"/>
                      <a:r>
                        <a:rPr lang="en-US" sz="1200" u="none" strike="noStrike">
                          <a:effectLst/>
                        </a:rPr>
                        <a:t> </a:t>
                      </a:r>
                      <a:endParaRPr lang="en-US" sz="1200" b="0" i="0" u="none" strike="noStrike">
                        <a:solidFill>
                          <a:srgbClr val="000000"/>
                        </a:solidFill>
                        <a:effectLst/>
                        <a:latin typeface="Arial" charset="0"/>
                      </a:endParaRPr>
                    </a:p>
                  </a:txBody>
                  <a:tcPr marL="0" marR="0" marT="0" marB="0" anchor="ctr">
                    <a:solidFill>
                      <a:schemeClr val="bg1"/>
                    </a:solidFill>
                  </a:tcPr>
                </a:tc>
                <a:tc>
                  <a:txBody>
                    <a:bodyPr/>
                    <a:lstStyle/>
                    <a:p>
                      <a:pPr algn="l" fontAlgn="b"/>
                      <a:r>
                        <a:rPr lang="en-US" sz="1200" u="none" strike="noStrike">
                          <a:effectLst/>
                        </a:rPr>
                        <a:t> </a:t>
                      </a:r>
                      <a:endParaRPr lang="en-US" sz="1200" b="0" i="0" u="none" strike="noStrike">
                        <a:solidFill>
                          <a:srgbClr val="000000"/>
                        </a:solidFill>
                        <a:effectLst/>
                        <a:latin typeface="Arial" charset="0"/>
                      </a:endParaRPr>
                    </a:p>
                  </a:txBody>
                  <a:tcPr marL="0" marR="0" marT="0" marB="0" anchor="b">
                    <a:solidFill>
                      <a:schemeClr val="bg1"/>
                    </a:solidFill>
                  </a:tcPr>
                </a:tc>
                <a:tc gridSpan="3">
                  <a:txBody>
                    <a:bodyPr/>
                    <a:lstStyle/>
                    <a:p>
                      <a:pPr algn="l" fontAlgn="ctr"/>
                      <a:r>
                        <a:rPr lang="en-US" sz="1200" u="none" strike="noStrike">
                          <a:effectLst/>
                        </a:rPr>
                        <a:t> </a:t>
                      </a:r>
                      <a:endParaRPr lang="en-US" sz="1200" b="0" i="0" u="none" strike="noStrike">
                        <a:solidFill>
                          <a:srgbClr val="000000"/>
                        </a:solidFill>
                        <a:effectLst/>
                        <a:latin typeface="Arial" charset="0"/>
                      </a:endParaRPr>
                    </a:p>
                  </a:txBody>
                  <a:tcPr marL="0" marR="0" marT="0" marB="0" anchor="ctr">
                    <a:solidFill>
                      <a:schemeClr val="bg1"/>
                    </a:solidFill>
                  </a:tcPr>
                </a:tc>
                <a:tc hMerge="1">
                  <a:txBody>
                    <a:bodyPr/>
                    <a:lstStyle/>
                    <a:p>
                      <a:endParaRPr lang="en-US"/>
                    </a:p>
                  </a:txBody>
                  <a:tcPr/>
                </a:tc>
                <a:tc hMerge="1">
                  <a:txBody>
                    <a:bodyPr/>
                    <a:lstStyle/>
                    <a:p>
                      <a:endParaRPr lang="en-US"/>
                    </a:p>
                  </a:txBody>
                  <a:tcPr/>
                </a:tc>
                <a:tc>
                  <a:txBody>
                    <a:bodyPr/>
                    <a:lstStyle/>
                    <a:p>
                      <a:pPr algn="l" fontAlgn="ctr"/>
                      <a:r>
                        <a:rPr lang="en-US" sz="1200" u="none" strike="noStrike">
                          <a:effectLst/>
                        </a:rPr>
                        <a:t> </a:t>
                      </a:r>
                      <a:endParaRPr lang="en-US" sz="1200" b="0" i="0" u="none" strike="noStrike">
                        <a:solidFill>
                          <a:srgbClr val="000000"/>
                        </a:solidFill>
                        <a:effectLst/>
                        <a:latin typeface="Arial" charset="0"/>
                      </a:endParaRPr>
                    </a:p>
                  </a:txBody>
                  <a:tcPr marL="0" marR="0" marT="0" marB="0" anchor="ctr">
                    <a:solidFill>
                      <a:schemeClr val="bg1"/>
                    </a:solidFill>
                  </a:tcPr>
                </a:tc>
                <a:extLst>
                  <a:ext uri="{0D108BD9-81ED-4DB2-BD59-A6C34878D82A}">
                    <a16:rowId xmlns:a16="http://schemas.microsoft.com/office/drawing/2014/main" val="10008"/>
                  </a:ext>
                </a:extLst>
              </a:tr>
              <a:tr h="344492">
                <a:tc>
                  <a:txBody>
                    <a:bodyPr/>
                    <a:lstStyle/>
                    <a:p>
                      <a:pPr algn="l" fontAlgn="ctr"/>
                      <a:r>
                        <a:rPr lang="en-US" sz="1200" u="none" strike="noStrike" dirty="0" smtClean="0">
                          <a:effectLst/>
                        </a:rPr>
                        <a:t>    Analyst </a:t>
                      </a:r>
                      <a:r>
                        <a:rPr lang="en-US" sz="1200" u="none" strike="noStrike" dirty="0">
                          <a:effectLst/>
                        </a:rPr>
                        <a:t>reports</a:t>
                      </a:r>
                      <a:endParaRPr lang="en-US" sz="1200" b="0" i="0" u="none" strike="noStrike" dirty="0">
                        <a:solidFill>
                          <a:srgbClr val="000000"/>
                        </a:solidFill>
                        <a:effectLst/>
                        <a:latin typeface="Arial" charset="0"/>
                      </a:endParaRPr>
                    </a:p>
                  </a:txBody>
                  <a:tcPr marL="0" marR="0" marT="0" marB="0" anchor="ctr">
                    <a:solidFill>
                      <a:schemeClr val="bg1"/>
                    </a:solidFill>
                  </a:tcPr>
                </a:tc>
                <a:tc gridSpan="6">
                  <a:txBody>
                    <a:bodyPr/>
                    <a:lstStyle/>
                    <a:p>
                      <a:pPr algn="l" fontAlgn="ctr"/>
                      <a:r>
                        <a:rPr lang="en-US" sz="1200" u="none" strike="noStrike" dirty="0">
                          <a:effectLst/>
                        </a:rPr>
                        <a:t> </a:t>
                      </a:r>
                      <a:endParaRPr lang="en-US" sz="1200" b="0" i="0" u="none" strike="noStrike" dirty="0">
                        <a:solidFill>
                          <a:srgbClr val="000000"/>
                        </a:solidFill>
                        <a:effectLst/>
                        <a:latin typeface="Arial" charset="0"/>
                      </a:endParaRPr>
                    </a:p>
                  </a:txBody>
                  <a:tcPr marL="0" marR="0" marT="0" marB="0" anchor="c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cxnSp>
        <p:nvCxnSpPr>
          <p:cNvPr id="50" name="Straight Connector 49"/>
          <p:cNvCxnSpPr/>
          <p:nvPr/>
        </p:nvCxnSpPr>
        <p:spPr>
          <a:xfrm>
            <a:off x="4768453" y="2123958"/>
            <a:ext cx="492919" cy="0"/>
          </a:xfrm>
          <a:prstGeom prst="line">
            <a:avLst/>
          </a:prstGeom>
          <a:ln w="1143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4768453" y="2409710"/>
            <a:ext cx="492919" cy="0"/>
          </a:xfrm>
          <a:prstGeom prst="line">
            <a:avLst/>
          </a:prstGeom>
          <a:ln w="1143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5979318" y="2113242"/>
            <a:ext cx="492919" cy="0"/>
          </a:xfrm>
          <a:prstGeom prst="line">
            <a:avLst/>
          </a:prstGeom>
          <a:ln w="1143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979318" y="2409710"/>
            <a:ext cx="492919" cy="0"/>
          </a:xfrm>
          <a:prstGeom prst="line">
            <a:avLst/>
          </a:prstGeom>
          <a:ln w="1143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2803921" y="2745467"/>
            <a:ext cx="3689747" cy="0"/>
          </a:xfrm>
          <a:prstGeom prst="line">
            <a:avLst/>
          </a:prstGeom>
          <a:ln w="1143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3964781" y="3037796"/>
            <a:ext cx="2525315" cy="0"/>
          </a:xfrm>
          <a:prstGeom prst="line">
            <a:avLst/>
          </a:prstGeom>
          <a:ln w="1143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4582716" y="3740762"/>
            <a:ext cx="678656" cy="0"/>
          </a:xfrm>
          <a:prstGeom prst="line">
            <a:avLst/>
          </a:prstGeom>
          <a:ln w="1143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3629025" y="4047892"/>
            <a:ext cx="2843212" cy="5"/>
          </a:xfrm>
          <a:prstGeom prst="line">
            <a:avLst/>
          </a:prstGeom>
          <a:ln w="1143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629025" y="4452264"/>
            <a:ext cx="2843212" cy="0"/>
          </a:xfrm>
          <a:prstGeom prst="line">
            <a:avLst/>
          </a:prstGeom>
          <a:ln w="1143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2750344" y="3382538"/>
            <a:ext cx="678656" cy="0"/>
          </a:xfrm>
          <a:prstGeom prst="line">
            <a:avLst/>
          </a:prstGeom>
          <a:ln w="1143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413512"/>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3350" y="1335491"/>
            <a:ext cx="673737" cy="488100"/>
          </a:xfrm>
          <a:prstGeom prst="rect">
            <a:avLst/>
          </a:prstGeom>
        </p:spPr>
      </p:pic>
      <p:sp>
        <p:nvSpPr>
          <p:cNvPr id="2" name="Title 1"/>
          <p:cNvSpPr>
            <a:spLocks noGrp="1"/>
          </p:cNvSpPr>
          <p:nvPr>
            <p:ph type="title"/>
          </p:nvPr>
        </p:nvSpPr>
        <p:spPr>
          <a:xfrm>
            <a:off x="257175" y="377053"/>
            <a:ext cx="6172200" cy="629850"/>
          </a:xfrm>
        </p:spPr>
        <p:txBody>
          <a:bodyPr/>
          <a:lstStyle/>
          <a:p>
            <a:r>
              <a:rPr lang="en-US" sz="2100" dirty="0"/>
              <a:t>5</a:t>
            </a:r>
            <a:r>
              <a:rPr lang="en-US" sz="2100" dirty="0"/>
              <a:t> Staged Analytic Approach </a:t>
            </a:r>
            <a:endParaRPr lang="en-US" sz="2100" dirty="0"/>
          </a:p>
        </p:txBody>
      </p:sp>
      <p:sp>
        <p:nvSpPr>
          <p:cNvPr id="8" name="Rounded Rectangle 7"/>
          <p:cNvSpPr/>
          <p:nvPr/>
        </p:nvSpPr>
        <p:spPr>
          <a:xfrm>
            <a:off x="196459" y="4377170"/>
            <a:ext cx="1595688" cy="567928"/>
          </a:xfrm>
          <a:prstGeom prst="roundRect">
            <a:avLst/>
          </a:prstGeom>
          <a:solidFill>
            <a:schemeClr val="accent6">
              <a:lumMod val="20000"/>
              <a:lumOff val="8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defTabSz="342900" fontAlgn="base">
              <a:spcBef>
                <a:spcPct val="0"/>
              </a:spcBef>
              <a:spcAft>
                <a:spcPct val="0"/>
              </a:spcAft>
            </a:pPr>
            <a:r>
              <a:rPr lang="en-US" sz="1050" b="1" dirty="0">
                <a:solidFill>
                  <a:prstClr val="black"/>
                </a:solidFill>
                <a:latin typeface="Arial"/>
              </a:rPr>
              <a:t>5</a:t>
            </a:r>
            <a:r>
              <a:rPr lang="en-US" sz="1050" b="1" dirty="0">
                <a:solidFill>
                  <a:prstClr val="black"/>
                </a:solidFill>
                <a:latin typeface="Arial"/>
              </a:rPr>
              <a:t>) Identified Platform Strategies</a:t>
            </a:r>
            <a:endParaRPr lang="en-US" sz="1050" b="1" dirty="0">
              <a:solidFill>
                <a:prstClr val="black"/>
              </a:solidFill>
              <a:latin typeface="Arial"/>
            </a:endParaRPr>
          </a:p>
        </p:txBody>
      </p:sp>
      <p:sp>
        <p:nvSpPr>
          <p:cNvPr id="15" name="Rounded Rectangle 14"/>
          <p:cNvSpPr/>
          <p:nvPr/>
        </p:nvSpPr>
        <p:spPr>
          <a:xfrm>
            <a:off x="196459" y="2772034"/>
            <a:ext cx="1604519" cy="677210"/>
          </a:xfrm>
          <a:prstGeom prst="roundRect">
            <a:avLst/>
          </a:prstGeom>
          <a:solidFill>
            <a:schemeClr val="accent6">
              <a:lumMod val="40000"/>
              <a:lumOff val="6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defTabSz="342900" fontAlgn="base">
              <a:spcBef>
                <a:spcPct val="0"/>
              </a:spcBef>
              <a:spcAft>
                <a:spcPct val="0"/>
              </a:spcAft>
            </a:pPr>
            <a:endParaRPr lang="en-US" sz="1050" b="1" dirty="0">
              <a:solidFill>
                <a:prstClr val="black"/>
              </a:solidFill>
              <a:latin typeface="Arial"/>
            </a:endParaRPr>
          </a:p>
          <a:p>
            <a:pPr algn="ctr" defTabSz="342900" fontAlgn="base">
              <a:spcBef>
                <a:spcPct val="0"/>
              </a:spcBef>
              <a:spcAft>
                <a:spcPct val="0"/>
              </a:spcAft>
            </a:pPr>
            <a:r>
              <a:rPr lang="en-US" sz="1050" b="1" dirty="0">
                <a:solidFill>
                  <a:prstClr val="black"/>
                </a:solidFill>
                <a:latin typeface="Arial"/>
              </a:rPr>
              <a:t>3) Analyzed Participation Intensity</a:t>
            </a:r>
            <a:endParaRPr lang="en-US" sz="1050" b="1" dirty="0">
              <a:solidFill>
                <a:prstClr val="black"/>
              </a:solidFill>
              <a:latin typeface="Arial"/>
            </a:endParaRPr>
          </a:p>
          <a:p>
            <a:pPr algn="ctr" defTabSz="342900" fontAlgn="base">
              <a:spcBef>
                <a:spcPct val="0"/>
              </a:spcBef>
              <a:spcAft>
                <a:spcPct val="0"/>
              </a:spcAft>
            </a:pPr>
            <a:endParaRPr lang="en-US" sz="1050" b="1" dirty="0">
              <a:solidFill>
                <a:prstClr val="black"/>
              </a:solidFill>
              <a:latin typeface="Arial"/>
            </a:endParaRPr>
          </a:p>
        </p:txBody>
      </p:sp>
      <p:sp>
        <p:nvSpPr>
          <p:cNvPr id="20" name="Rounded Rectangle 19"/>
          <p:cNvSpPr/>
          <p:nvPr/>
        </p:nvSpPr>
        <p:spPr>
          <a:xfrm>
            <a:off x="231863" y="1276179"/>
            <a:ext cx="1595688" cy="567928"/>
          </a:xfrm>
          <a:prstGeom prst="roundRect">
            <a:avLst/>
          </a:prstGeom>
          <a:solidFill>
            <a:schemeClr val="accent6">
              <a:lumMod val="5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defTabSz="342900" fontAlgn="base">
              <a:spcBef>
                <a:spcPct val="0"/>
              </a:spcBef>
              <a:spcAft>
                <a:spcPct val="0"/>
              </a:spcAft>
            </a:pPr>
            <a:r>
              <a:rPr lang="en-US" sz="1050" b="1" dirty="0">
                <a:solidFill>
                  <a:prstClr val="white"/>
                </a:solidFill>
                <a:latin typeface="Arial"/>
              </a:rPr>
              <a:t>1) Defined 4 Platform Control Phases</a:t>
            </a:r>
            <a:endParaRPr lang="en-US" sz="1050" b="1" dirty="0">
              <a:solidFill>
                <a:prstClr val="white"/>
              </a:solidFill>
              <a:latin typeface="Arial"/>
            </a:endParaRPr>
          </a:p>
        </p:txBody>
      </p:sp>
      <p:sp>
        <p:nvSpPr>
          <p:cNvPr id="21" name="Rounded Rectangle 20"/>
          <p:cNvSpPr/>
          <p:nvPr/>
        </p:nvSpPr>
        <p:spPr>
          <a:xfrm>
            <a:off x="205289" y="2024106"/>
            <a:ext cx="1595688" cy="567928"/>
          </a:xfrm>
          <a:prstGeom prst="roundRect">
            <a:avLst/>
          </a:prstGeom>
          <a:solidFill>
            <a:schemeClr val="accent6">
              <a:lumMod val="75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defTabSz="342900" fontAlgn="base">
              <a:spcBef>
                <a:spcPct val="0"/>
              </a:spcBef>
              <a:spcAft>
                <a:spcPct val="0"/>
              </a:spcAft>
            </a:pPr>
            <a:r>
              <a:rPr lang="en-US" sz="1050" b="1" dirty="0">
                <a:solidFill>
                  <a:prstClr val="white"/>
                </a:solidFill>
                <a:latin typeface="Arial"/>
              </a:rPr>
              <a:t>2) Identified 10</a:t>
            </a:r>
          </a:p>
          <a:p>
            <a:pPr algn="ctr" defTabSz="342900" fontAlgn="base">
              <a:spcBef>
                <a:spcPct val="0"/>
              </a:spcBef>
              <a:spcAft>
                <a:spcPct val="0"/>
              </a:spcAft>
            </a:pPr>
            <a:r>
              <a:rPr lang="en-US" sz="1050" b="1" dirty="0">
                <a:solidFill>
                  <a:prstClr val="white"/>
                </a:solidFill>
                <a:latin typeface="Arial"/>
              </a:rPr>
              <a:t> Strategic Choices</a:t>
            </a:r>
            <a:endParaRPr lang="en-US" sz="1050" b="1" dirty="0">
              <a:solidFill>
                <a:prstClr val="white"/>
              </a:solidFill>
              <a:latin typeface="Arial"/>
            </a:endParaRPr>
          </a:p>
        </p:txBody>
      </p:sp>
      <p:sp>
        <p:nvSpPr>
          <p:cNvPr id="11" name="Rectangle 10"/>
          <p:cNvSpPr/>
          <p:nvPr/>
        </p:nvSpPr>
        <p:spPr>
          <a:xfrm>
            <a:off x="2156967" y="2026435"/>
            <a:ext cx="622634" cy="299915"/>
          </a:xfrm>
          <a:prstGeom prst="rect">
            <a:avLst/>
          </a:prstGeom>
          <a:solidFill>
            <a:srgbClr val="002060">
              <a:alpha val="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r>
              <a:rPr lang="en-US" sz="600" dirty="0">
                <a:solidFill>
                  <a:prstClr val="black"/>
                </a:solidFill>
                <a:latin typeface="Arial"/>
              </a:rPr>
              <a:t>Use Eclipse</a:t>
            </a:r>
          </a:p>
        </p:txBody>
      </p:sp>
      <p:sp>
        <p:nvSpPr>
          <p:cNvPr id="13" name="Rectangle 12"/>
          <p:cNvSpPr/>
          <p:nvPr/>
        </p:nvSpPr>
        <p:spPr>
          <a:xfrm>
            <a:off x="2796128" y="2026804"/>
            <a:ext cx="622634" cy="299915"/>
          </a:xfrm>
          <a:prstGeom prst="rect">
            <a:avLst/>
          </a:prstGeom>
          <a:solidFill>
            <a:srgbClr val="002060">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r>
              <a:rPr lang="en-US" sz="600" dirty="0">
                <a:solidFill>
                  <a:prstClr val="black"/>
                </a:solidFill>
                <a:latin typeface="Arial"/>
              </a:rPr>
              <a:t>Join</a:t>
            </a:r>
          </a:p>
          <a:p>
            <a:pPr algn="ctr" defTabSz="342900" fontAlgn="base">
              <a:spcBef>
                <a:spcPct val="0"/>
              </a:spcBef>
              <a:spcAft>
                <a:spcPct val="0"/>
              </a:spcAft>
            </a:pPr>
            <a:r>
              <a:rPr lang="en-US" sz="600" dirty="0">
                <a:solidFill>
                  <a:prstClr val="black"/>
                </a:solidFill>
                <a:latin typeface="Arial"/>
              </a:rPr>
              <a:t>Eclipse</a:t>
            </a:r>
          </a:p>
        </p:txBody>
      </p:sp>
      <p:sp>
        <p:nvSpPr>
          <p:cNvPr id="14" name="Rectangle 13"/>
          <p:cNvSpPr/>
          <p:nvPr/>
        </p:nvSpPr>
        <p:spPr>
          <a:xfrm>
            <a:off x="3464803" y="2363760"/>
            <a:ext cx="622634" cy="299915"/>
          </a:xfrm>
          <a:prstGeom prst="rect">
            <a:avLst/>
          </a:prstGeom>
          <a:solidFill>
            <a:srgbClr val="002060">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r>
              <a:rPr lang="en-US" sz="600">
                <a:solidFill>
                  <a:prstClr val="black"/>
                </a:solidFill>
                <a:latin typeface="Arial"/>
              </a:rPr>
              <a:t>Commercialize Around Eclipse</a:t>
            </a:r>
          </a:p>
        </p:txBody>
      </p:sp>
      <p:sp>
        <p:nvSpPr>
          <p:cNvPr id="16" name="Rectangle 15"/>
          <p:cNvSpPr/>
          <p:nvPr/>
        </p:nvSpPr>
        <p:spPr>
          <a:xfrm>
            <a:off x="3464803" y="2017131"/>
            <a:ext cx="622634" cy="299915"/>
          </a:xfrm>
          <a:prstGeom prst="rect">
            <a:avLst/>
          </a:prstGeom>
          <a:solidFill>
            <a:srgbClr val="002060">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r>
              <a:rPr lang="en-US" sz="600" dirty="0">
                <a:solidFill>
                  <a:prstClr val="black"/>
                </a:solidFill>
                <a:latin typeface="Arial"/>
              </a:rPr>
              <a:t>Join</a:t>
            </a:r>
          </a:p>
          <a:p>
            <a:pPr algn="ctr" defTabSz="342900" fontAlgn="base">
              <a:spcBef>
                <a:spcPct val="0"/>
              </a:spcBef>
              <a:spcAft>
                <a:spcPct val="0"/>
              </a:spcAft>
            </a:pPr>
            <a:r>
              <a:rPr lang="en-US" sz="600" dirty="0">
                <a:solidFill>
                  <a:prstClr val="black"/>
                </a:solidFill>
                <a:latin typeface="Arial"/>
              </a:rPr>
              <a:t>Board</a:t>
            </a:r>
          </a:p>
        </p:txBody>
      </p:sp>
      <p:sp>
        <p:nvSpPr>
          <p:cNvPr id="22" name="Rectangle 21"/>
          <p:cNvSpPr/>
          <p:nvPr/>
        </p:nvSpPr>
        <p:spPr>
          <a:xfrm>
            <a:off x="4125681" y="2018209"/>
            <a:ext cx="622634" cy="299915"/>
          </a:xfrm>
          <a:prstGeom prst="rect">
            <a:avLst/>
          </a:prstGeom>
          <a:solidFill>
            <a:srgbClr val="002060">
              <a:alpha val="5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r>
              <a:rPr lang="en-US" sz="600">
                <a:solidFill>
                  <a:prstClr val="white"/>
                </a:solidFill>
                <a:latin typeface="Arial"/>
              </a:rPr>
              <a:t>Donate Code</a:t>
            </a:r>
          </a:p>
        </p:txBody>
      </p:sp>
      <p:sp>
        <p:nvSpPr>
          <p:cNvPr id="23" name="Rectangle 22"/>
          <p:cNvSpPr/>
          <p:nvPr/>
        </p:nvSpPr>
        <p:spPr>
          <a:xfrm>
            <a:off x="4125681" y="2363760"/>
            <a:ext cx="622634" cy="299915"/>
          </a:xfrm>
          <a:prstGeom prst="rect">
            <a:avLst/>
          </a:prstGeom>
          <a:solidFill>
            <a:srgbClr val="002060">
              <a:alpha val="5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r>
              <a:rPr lang="en-US" sz="600">
                <a:solidFill>
                  <a:prstClr val="white"/>
                </a:solidFill>
                <a:latin typeface="Arial"/>
              </a:rPr>
              <a:t>Join Project</a:t>
            </a:r>
          </a:p>
        </p:txBody>
      </p:sp>
      <p:sp>
        <p:nvSpPr>
          <p:cNvPr id="24" name="Rectangle 23"/>
          <p:cNvSpPr/>
          <p:nvPr/>
        </p:nvSpPr>
        <p:spPr>
          <a:xfrm>
            <a:off x="4809193" y="2026435"/>
            <a:ext cx="622634" cy="299915"/>
          </a:xfrm>
          <a:prstGeom prst="rect">
            <a:avLst/>
          </a:prstGeom>
          <a:solidFill>
            <a:srgbClr val="00206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r>
              <a:rPr lang="en-US" sz="600">
                <a:solidFill>
                  <a:prstClr val="white"/>
                </a:solidFill>
                <a:latin typeface="Arial"/>
              </a:rPr>
              <a:t>Join Multiple Projects</a:t>
            </a:r>
          </a:p>
        </p:txBody>
      </p:sp>
      <p:sp>
        <p:nvSpPr>
          <p:cNvPr id="25" name="Rectangle 24"/>
          <p:cNvSpPr/>
          <p:nvPr/>
        </p:nvSpPr>
        <p:spPr>
          <a:xfrm>
            <a:off x="5477868" y="2363760"/>
            <a:ext cx="622634" cy="299915"/>
          </a:xfrm>
          <a:prstGeom prst="rect">
            <a:avLst/>
          </a:prstGeom>
          <a:solidFill>
            <a:srgbClr val="002060">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r>
              <a:rPr lang="en-US" sz="600">
                <a:solidFill>
                  <a:prstClr val="white"/>
                </a:solidFill>
                <a:latin typeface="Arial"/>
              </a:rPr>
              <a:t>Lead a Project</a:t>
            </a:r>
          </a:p>
        </p:txBody>
      </p:sp>
      <p:sp>
        <p:nvSpPr>
          <p:cNvPr id="26" name="Rectangle 25"/>
          <p:cNvSpPr/>
          <p:nvPr/>
        </p:nvSpPr>
        <p:spPr>
          <a:xfrm>
            <a:off x="4811998" y="2363760"/>
            <a:ext cx="622634" cy="299915"/>
          </a:xfrm>
          <a:prstGeom prst="rect">
            <a:avLst/>
          </a:prstGeom>
          <a:solidFill>
            <a:srgbClr val="00206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r>
              <a:rPr lang="en-US" sz="600">
                <a:solidFill>
                  <a:prstClr val="white"/>
                </a:solidFill>
                <a:latin typeface="Arial"/>
              </a:rPr>
              <a:t>Develop Committers</a:t>
            </a:r>
          </a:p>
        </p:txBody>
      </p:sp>
      <p:sp>
        <p:nvSpPr>
          <p:cNvPr id="27" name="Rectangle 26"/>
          <p:cNvSpPr/>
          <p:nvPr/>
        </p:nvSpPr>
        <p:spPr>
          <a:xfrm>
            <a:off x="5477868" y="2022097"/>
            <a:ext cx="622634" cy="299915"/>
          </a:xfrm>
          <a:prstGeom prst="rect">
            <a:avLst/>
          </a:prstGeom>
          <a:solidFill>
            <a:srgbClr val="002060">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r>
              <a:rPr lang="en-US" sz="600" dirty="0">
                <a:solidFill>
                  <a:prstClr val="white"/>
                </a:solidFill>
                <a:latin typeface="Arial"/>
              </a:rPr>
              <a:t>Sync Development Schedule</a:t>
            </a:r>
          </a:p>
        </p:txBody>
      </p:sp>
      <p:sp>
        <p:nvSpPr>
          <p:cNvPr id="40" name="Rounded Rectangle 39"/>
          <p:cNvSpPr/>
          <p:nvPr/>
        </p:nvSpPr>
        <p:spPr>
          <a:xfrm>
            <a:off x="205289" y="3629243"/>
            <a:ext cx="1595688" cy="567928"/>
          </a:xfrm>
          <a:prstGeom prst="roundRect">
            <a:avLst/>
          </a:prstGeom>
          <a:solidFill>
            <a:schemeClr val="accent6">
              <a:lumMod val="20000"/>
              <a:lumOff val="8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defTabSz="342900" fontAlgn="base">
              <a:spcBef>
                <a:spcPct val="0"/>
              </a:spcBef>
              <a:spcAft>
                <a:spcPct val="0"/>
              </a:spcAft>
            </a:pPr>
            <a:r>
              <a:rPr lang="en-US" sz="1050" b="1" dirty="0">
                <a:solidFill>
                  <a:prstClr val="black"/>
                </a:solidFill>
                <a:latin typeface="Arial"/>
              </a:rPr>
              <a:t>4) Analyzed Platform Alignment</a:t>
            </a:r>
            <a:endParaRPr lang="en-US" sz="1050" b="1" dirty="0">
              <a:solidFill>
                <a:prstClr val="black"/>
              </a:solidFill>
              <a:latin typeface="Arial"/>
            </a:endParaRPr>
          </a:p>
        </p:txBody>
      </p:sp>
      <p:grpSp>
        <p:nvGrpSpPr>
          <p:cNvPr id="9" name="Group 8"/>
          <p:cNvGrpSpPr/>
          <p:nvPr/>
        </p:nvGrpSpPr>
        <p:grpSpPr>
          <a:xfrm>
            <a:off x="2167497" y="1256977"/>
            <a:ext cx="443680" cy="583592"/>
            <a:chOff x="2889995" y="1563675"/>
            <a:chExt cx="591573" cy="778122"/>
          </a:xfrm>
        </p:grpSpPr>
        <p:pic>
          <p:nvPicPr>
            <p:cNvPr id="41" name="Picture 40"/>
            <p:cNvPicPr>
              <a:picLocks noChangeAspect="1"/>
            </p:cNvPicPr>
            <p:nvPr/>
          </p:nvPicPr>
          <p:blipFill rotWithShape="1">
            <a:blip r:embed="rId4" cstate="print">
              <a:extLst>
                <a:ext uri="{28A0092B-C50C-407E-A947-70E740481C1C}">
                  <a14:useLocalDpi xmlns:a14="http://schemas.microsoft.com/office/drawing/2010/main" val="0"/>
                </a:ext>
              </a:extLst>
            </a:blip>
            <a:srcRect l="49900" t="13754" b="20346"/>
            <a:stretch/>
          </p:blipFill>
          <p:spPr>
            <a:xfrm>
              <a:off x="2889995" y="1563675"/>
              <a:ext cx="591573" cy="778122"/>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1581" y="1982136"/>
              <a:ext cx="466188" cy="275502"/>
            </a:xfrm>
            <a:prstGeom prst="rect">
              <a:avLst/>
            </a:prstGeom>
          </p:spPr>
        </p:pic>
      </p:grpSp>
      <p:grpSp>
        <p:nvGrpSpPr>
          <p:cNvPr id="7" name="Group 6"/>
          <p:cNvGrpSpPr/>
          <p:nvPr/>
        </p:nvGrpSpPr>
        <p:grpSpPr>
          <a:xfrm>
            <a:off x="3276499" y="1256977"/>
            <a:ext cx="428102" cy="566615"/>
            <a:chOff x="4304360" y="1563675"/>
            <a:chExt cx="570802" cy="755486"/>
          </a:xfrm>
        </p:grpSpPr>
        <p:pic>
          <p:nvPicPr>
            <p:cNvPr id="36" name="Picture 35"/>
            <p:cNvPicPr>
              <a:picLocks noChangeAspect="1"/>
            </p:cNvPicPr>
            <p:nvPr/>
          </p:nvPicPr>
          <p:blipFill rotWithShape="1">
            <a:blip r:embed="rId4" cstate="print">
              <a:extLst>
                <a:ext uri="{28A0092B-C50C-407E-A947-70E740481C1C}">
                  <a14:useLocalDpi xmlns:a14="http://schemas.microsoft.com/office/drawing/2010/main" val="0"/>
                </a:ext>
              </a:extLst>
            </a:blip>
            <a:srcRect t="10121" r="48554" b="21245"/>
            <a:stretch/>
          </p:blipFill>
          <p:spPr>
            <a:xfrm>
              <a:off x="4304360" y="1563675"/>
              <a:ext cx="570802" cy="755486"/>
            </a:xfrm>
            <a:prstGeom prst="rect">
              <a:avLst/>
            </a:prstGeom>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0683" y="1978355"/>
              <a:ext cx="466188" cy="275502"/>
            </a:xfrm>
            <a:prstGeom prst="rect">
              <a:avLst/>
            </a:prstGeom>
          </p:spPr>
        </p:pic>
      </p:grpSp>
      <p:pic>
        <p:nvPicPr>
          <p:cNvPr id="42" name="Picture 41"/>
          <p:cNvPicPr>
            <a:picLocks noChangeAspect="1"/>
          </p:cNvPicPr>
          <p:nvPr/>
        </p:nvPicPr>
        <p:blipFill rotWithShape="1">
          <a:blip r:embed="rId4" cstate="print">
            <a:extLst>
              <a:ext uri="{28A0092B-C50C-407E-A947-70E740481C1C}">
                <a14:useLocalDpi xmlns:a14="http://schemas.microsoft.com/office/drawing/2010/main" val="0"/>
              </a:ext>
            </a:extLst>
          </a:blip>
          <a:srcRect t="10121" r="48554" b="21245"/>
          <a:stretch/>
        </p:blipFill>
        <p:spPr>
          <a:xfrm>
            <a:off x="4369924" y="1269107"/>
            <a:ext cx="428102" cy="566615"/>
          </a:xfrm>
          <a:prstGeom prst="rect">
            <a:avLst/>
          </a:prstGeom>
        </p:spPr>
      </p:pic>
      <p:cxnSp>
        <p:nvCxnSpPr>
          <p:cNvPr id="6" name="Straight Connector 5"/>
          <p:cNvCxnSpPr/>
          <p:nvPr/>
        </p:nvCxnSpPr>
        <p:spPr>
          <a:xfrm>
            <a:off x="196459" y="1929485"/>
            <a:ext cx="6469036"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43" name="Straight Connector 42"/>
          <p:cNvCxnSpPr/>
          <p:nvPr/>
        </p:nvCxnSpPr>
        <p:spPr>
          <a:xfrm>
            <a:off x="219938" y="2716670"/>
            <a:ext cx="6469036"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a:off x="231864" y="3524981"/>
            <a:ext cx="6469036" cy="0"/>
          </a:xfrm>
          <a:prstGeom prst="line">
            <a:avLst/>
          </a:prstGeom>
          <a:ln>
            <a:solidFill>
              <a:schemeClr val="tx1"/>
            </a:solidFill>
            <a:prstDash val="dash"/>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1880243" y="1067060"/>
            <a:ext cx="983275" cy="230832"/>
          </a:xfrm>
          <a:prstGeom prst="rect">
            <a:avLst/>
          </a:prstGeom>
          <a:noFill/>
        </p:spPr>
        <p:txBody>
          <a:bodyPr wrap="square" rtlCol="0">
            <a:spAutoFit/>
          </a:bodyPr>
          <a:lstStyle/>
          <a:p>
            <a:pPr algn="ctr" defTabSz="342900" fontAlgn="base">
              <a:spcBef>
                <a:spcPct val="0"/>
              </a:spcBef>
              <a:spcAft>
                <a:spcPct val="0"/>
              </a:spcAft>
            </a:pPr>
            <a:r>
              <a:rPr lang="en-US" sz="900" b="1">
                <a:solidFill>
                  <a:prstClr val="black"/>
                </a:solidFill>
                <a:latin typeface="Arial" charset="0"/>
                <a:ea typeface="ＭＳ Ｐゴシック" charset="0"/>
              </a:rPr>
              <a:t>P</a:t>
            </a:r>
            <a:r>
              <a:rPr lang="en-US" sz="900" b="1">
                <a:solidFill>
                  <a:prstClr val="black"/>
                </a:solidFill>
                <a:latin typeface="Arial" charset="0"/>
                <a:ea typeface="ＭＳ Ｐゴシック" charset="0"/>
              </a:rPr>
              <a:t>roprietary</a:t>
            </a:r>
            <a:endParaRPr lang="en-US" sz="900" b="1">
              <a:solidFill>
                <a:prstClr val="black"/>
              </a:solidFill>
              <a:latin typeface="Arial" charset="0"/>
              <a:ea typeface="ＭＳ Ｐゴシック" charset="0"/>
            </a:endParaRPr>
          </a:p>
        </p:txBody>
      </p:sp>
      <p:sp>
        <p:nvSpPr>
          <p:cNvPr id="45" name="TextBox 44"/>
          <p:cNvSpPr txBox="1"/>
          <p:nvPr/>
        </p:nvSpPr>
        <p:spPr>
          <a:xfrm>
            <a:off x="3053988" y="1061358"/>
            <a:ext cx="983275" cy="230832"/>
          </a:xfrm>
          <a:prstGeom prst="rect">
            <a:avLst/>
          </a:prstGeom>
          <a:noFill/>
        </p:spPr>
        <p:txBody>
          <a:bodyPr wrap="square" rtlCol="0">
            <a:spAutoFit/>
          </a:bodyPr>
          <a:lstStyle/>
          <a:p>
            <a:pPr algn="ctr" defTabSz="342900" fontAlgn="base">
              <a:spcBef>
                <a:spcPct val="0"/>
              </a:spcBef>
              <a:spcAft>
                <a:spcPct val="0"/>
              </a:spcAft>
            </a:pPr>
            <a:r>
              <a:rPr lang="en-US" sz="900" b="1" dirty="0">
                <a:solidFill>
                  <a:prstClr val="black"/>
                </a:solidFill>
                <a:latin typeface="Arial" charset="0"/>
                <a:ea typeface="ＭＳ Ｐゴシック" charset="0"/>
              </a:rPr>
              <a:t>Sponsored</a:t>
            </a:r>
            <a:endParaRPr lang="en-US" sz="900" b="1" dirty="0">
              <a:solidFill>
                <a:prstClr val="black"/>
              </a:solidFill>
              <a:latin typeface="Arial" charset="0"/>
              <a:ea typeface="ＭＳ Ｐゴシック" charset="0"/>
            </a:endParaRPr>
          </a:p>
        </p:txBody>
      </p:sp>
      <p:sp>
        <p:nvSpPr>
          <p:cNvPr id="46" name="TextBox 45"/>
          <p:cNvSpPr txBox="1"/>
          <p:nvPr/>
        </p:nvSpPr>
        <p:spPr>
          <a:xfrm>
            <a:off x="4116401" y="1043051"/>
            <a:ext cx="983275" cy="230832"/>
          </a:xfrm>
          <a:prstGeom prst="rect">
            <a:avLst/>
          </a:prstGeom>
          <a:noFill/>
        </p:spPr>
        <p:txBody>
          <a:bodyPr wrap="square" rtlCol="0">
            <a:spAutoFit/>
          </a:bodyPr>
          <a:lstStyle/>
          <a:p>
            <a:pPr algn="ctr" defTabSz="342900" fontAlgn="base">
              <a:spcBef>
                <a:spcPct val="0"/>
              </a:spcBef>
              <a:spcAft>
                <a:spcPct val="0"/>
              </a:spcAft>
            </a:pPr>
            <a:r>
              <a:rPr lang="en-US" sz="900" b="1" dirty="0">
                <a:solidFill>
                  <a:prstClr val="black"/>
                </a:solidFill>
                <a:latin typeface="Arial" charset="0"/>
                <a:ea typeface="ＭＳ Ｐゴシック" charset="0"/>
              </a:rPr>
              <a:t>Hybrid</a:t>
            </a:r>
            <a:endParaRPr lang="en-US" sz="900" b="1" dirty="0">
              <a:solidFill>
                <a:prstClr val="black"/>
              </a:solidFill>
              <a:latin typeface="Arial" charset="0"/>
              <a:ea typeface="ＭＳ Ｐゴシック" charset="0"/>
            </a:endParaRPr>
          </a:p>
        </p:txBody>
      </p:sp>
      <p:sp>
        <p:nvSpPr>
          <p:cNvPr id="47" name="TextBox 46"/>
          <p:cNvSpPr txBox="1"/>
          <p:nvPr/>
        </p:nvSpPr>
        <p:spPr>
          <a:xfrm>
            <a:off x="5297547" y="1072379"/>
            <a:ext cx="983275" cy="230832"/>
          </a:xfrm>
          <a:prstGeom prst="rect">
            <a:avLst/>
          </a:prstGeom>
          <a:noFill/>
        </p:spPr>
        <p:txBody>
          <a:bodyPr wrap="square" rtlCol="0">
            <a:spAutoFit/>
          </a:bodyPr>
          <a:lstStyle/>
          <a:p>
            <a:pPr algn="ctr" defTabSz="342900" fontAlgn="base">
              <a:spcBef>
                <a:spcPct val="0"/>
              </a:spcBef>
              <a:spcAft>
                <a:spcPct val="0"/>
              </a:spcAft>
            </a:pPr>
            <a:r>
              <a:rPr lang="en-US" sz="900" b="1" dirty="0">
                <a:solidFill>
                  <a:prstClr val="black"/>
                </a:solidFill>
                <a:latin typeface="Arial" charset="0"/>
                <a:ea typeface="ＭＳ Ｐゴシック" charset="0"/>
              </a:rPr>
              <a:t>Collective</a:t>
            </a:r>
            <a:endParaRPr lang="en-US" sz="900" b="1" dirty="0">
              <a:solidFill>
                <a:prstClr val="black"/>
              </a:solidFill>
              <a:latin typeface="Arial" charset="0"/>
              <a:ea typeface="ＭＳ Ｐゴシック" charset="0"/>
            </a:endParaRPr>
          </a:p>
        </p:txBody>
      </p:sp>
      <p:sp>
        <p:nvSpPr>
          <p:cNvPr id="51" name="Rectangle 50"/>
          <p:cNvSpPr/>
          <p:nvPr/>
        </p:nvSpPr>
        <p:spPr>
          <a:xfrm>
            <a:off x="2100325" y="2849119"/>
            <a:ext cx="354442" cy="242390"/>
          </a:xfrm>
          <a:prstGeom prst="rect">
            <a:avLst/>
          </a:prstGeom>
          <a:solidFill>
            <a:srgbClr val="002060">
              <a:alpha val="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endParaRPr lang="en-US" sz="600" dirty="0">
              <a:solidFill>
                <a:prstClr val="black"/>
              </a:solidFill>
              <a:latin typeface="Arial"/>
            </a:endParaRPr>
          </a:p>
        </p:txBody>
      </p:sp>
      <p:sp>
        <p:nvSpPr>
          <p:cNvPr id="52" name="Rectangle 51"/>
          <p:cNvSpPr/>
          <p:nvPr/>
        </p:nvSpPr>
        <p:spPr>
          <a:xfrm>
            <a:off x="2100325" y="3138486"/>
            <a:ext cx="354442" cy="242390"/>
          </a:xfrm>
          <a:prstGeom prst="rect">
            <a:avLst/>
          </a:prstGeom>
          <a:solidFill>
            <a:srgbClr val="002060">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endParaRPr lang="en-US" sz="600" dirty="0">
              <a:solidFill>
                <a:prstClr val="black"/>
              </a:solidFill>
              <a:latin typeface="Arial"/>
            </a:endParaRPr>
          </a:p>
        </p:txBody>
      </p:sp>
      <p:sp>
        <p:nvSpPr>
          <p:cNvPr id="53" name="Rectangle 52"/>
          <p:cNvSpPr/>
          <p:nvPr/>
        </p:nvSpPr>
        <p:spPr>
          <a:xfrm>
            <a:off x="2495550" y="2849119"/>
            <a:ext cx="354442" cy="242390"/>
          </a:xfrm>
          <a:prstGeom prst="rect">
            <a:avLst/>
          </a:prstGeom>
          <a:solidFill>
            <a:srgbClr val="002060">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endParaRPr lang="en-US" sz="600" dirty="0">
              <a:solidFill>
                <a:prstClr val="black"/>
              </a:solidFill>
              <a:latin typeface="Arial"/>
            </a:endParaRPr>
          </a:p>
        </p:txBody>
      </p:sp>
      <p:sp>
        <p:nvSpPr>
          <p:cNvPr id="54" name="Rectangle 53"/>
          <p:cNvSpPr/>
          <p:nvPr/>
        </p:nvSpPr>
        <p:spPr>
          <a:xfrm>
            <a:off x="3764865" y="2849119"/>
            <a:ext cx="354442" cy="242390"/>
          </a:xfrm>
          <a:prstGeom prst="rect">
            <a:avLst/>
          </a:prstGeom>
          <a:solidFill>
            <a:srgbClr val="002060">
              <a:alpha val="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endParaRPr lang="en-US" sz="600" dirty="0">
              <a:solidFill>
                <a:prstClr val="black"/>
              </a:solidFill>
              <a:latin typeface="Arial"/>
            </a:endParaRPr>
          </a:p>
        </p:txBody>
      </p:sp>
      <p:sp>
        <p:nvSpPr>
          <p:cNvPr id="55" name="Rectangle 54"/>
          <p:cNvSpPr/>
          <p:nvPr/>
        </p:nvSpPr>
        <p:spPr>
          <a:xfrm>
            <a:off x="3764865" y="3138486"/>
            <a:ext cx="354442" cy="242390"/>
          </a:xfrm>
          <a:prstGeom prst="rect">
            <a:avLst/>
          </a:prstGeom>
          <a:solidFill>
            <a:srgbClr val="002060">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endParaRPr lang="en-US" sz="600" dirty="0">
              <a:solidFill>
                <a:prstClr val="black"/>
              </a:solidFill>
              <a:latin typeface="Arial"/>
            </a:endParaRPr>
          </a:p>
        </p:txBody>
      </p:sp>
      <p:sp>
        <p:nvSpPr>
          <p:cNvPr id="56" name="Rectangle 55"/>
          <p:cNvSpPr/>
          <p:nvPr/>
        </p:nvSpPr>
        <p:spPr>
          <a:xfrm>
            <a:off x="4160090" y="2849119"/>
            <a:ext cx="354442" cy="242390"/>
          </a:xfrm>
          <a:prstGeom prst="rect">
            <a:avLst/>
          </a:prstGeom>
          <a:solidFill>
            <a:srgbClr val="002060">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endParaRPr lang="en-US" sz="600" dirty="0">
              <a:solidFill>
                <a:prstClr val="black"/>
              </a:solidFill>
              <a:latin typeface="Arial"/>
            </a:endParaRPr>
          </a:p>
        </p:txBody>
      </p:sp>
      <p:sp>
        <p:nvSpPr>
          <p:cNvPr id="57" name="Rectangle 56"/>
          <p:cNvSpPr/>
          <p:nvPr/>
        </p:nvSpPr>
        <p:spPr>
          <a:xfrm>
            <a:off x="4160090" y="3138486"/>
            <a:ext cx="354441" cy="242390"/>
          </a:xfrm>
          <a:prstGeom prst="rect">
            <a:avLst/>
          </a:prstGeom>
          <a:solidFill>
            <a:srgbClr val="00206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endParaRPr lang="en-US" sz="600" dirty="0">
              <a:solidFill>
                <a:prstClr val="white"/>
              </a:solidFill>
              <a:latin typeface="Arial"/>
            </a:endParaRPr>
          </a:p>
        </p:txBody>
      </p:sp>
      <p:sp>
        <p:nvSpPr>
          <p:cNvPr id="63" name="Rectangle 62"/>
          <p:cNvSpPr/>
          <p:nvPr/>
        </p:nvSpPr>
        <p:spPr>
          <a:xfrm>
            <a:off x="5643912" y="3138486"/>
            <a:ext cx="354442" cy="242390"/>
          </a:xfrm>
          <a:prstGeom prst="rect">
            <a:avLst/>
          </a:prstGeom>
          <a:solidFill>
            <a:srgbClr val="002060">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endParaRPr lang="en-US" sz="600" dirty="0">
              <a:solidFill>
                <a:prstClr val="black"/>
              </a:solidFill>
              <a:latin typeface="Arial"/>
            </a:endParaRPr>
          </a:p>
        </p:txBody>
      </p:sp>
      <p:sp>
        <p:nvSpPr>
          <p:cNvPr id="65" name="Rectangle 64"/>
          <p:cNvSpPr/>
          <p:nvPr/>
        </p:nvSpPr>
        <p:spPr>
          <a:xfrm>
            <a:off x="6039137" y="3138486"/>
            <a:ext cx="354441" cy="242390"/>
          </a:xfrm>
          <a:prstGeom prst="rect">
            <a:avLst/>
          </a:prstGeom>
          <a:solidFill>
            <a:srgbClr val="00206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endParaRPr lang="en-US" sz="600" dirty="0">
              <a:solidFill>
                <a:prstClr val="white"/>
              </a:solidFill>
              <a:latin typeface="Arial"/>
            </a:endParaRPr>
          </a:p>
        </p:txBody>
      </p:sp>
      <p:sp>
        <p:nvSpPr>
          <p:cNvPr id="66" name="Rectangle 65"/>
          <p:cNvSpPr/>
          <p:nvPr/>
        </p:nvSpPr>
        <p:spPr>
          <a:xfrm>
            <a:off x="5643912" y="2849119"/>
            <a:ext cx="354441" cy="236371"/>
          </a:xfrm>
          <a:prstGeom prst="rect">
            <a:avLst/>
          </a:prstGeom>
          <a:solidFill>
            <a:srgbClr val="00206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endParaRPr lang="en-US" sz="600" dirty="0">
              <a:solidFill>
                <a:prstClr val="white"/>
              </a:solidFill>
              <a:latin typeface="Arial"/>
            </a:endParaRPr>
          </a:p>
        </p:txBody>
      </p:sp>
      <p:sp>
        <p:nvSpPr>
          <p:cNvPr id="67" name="Rectangle 66"/>
          <p:cNvSpPr/>
          <p:nvPr/>
        </p:nvSpPr>
        <p:spPr>
          <a:xfrm>
            <a:off x="5249001" y="2849119"/>
            <a:ext cx="354442" cy="242390"/>
          </a:xfrm>
          <a:prstGeom prst="rect">
            <a:avLst/>
          </a:prstGeom>
          <a:solidFill>
            <a:srgbClr val="002060">
              <a:alpha val="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endParaRPr lang="en-US" sz="600" dirty="0">
              <a:solidFill>
                <a:prstClr val="black"/>
              </a:solidFill>
              <a:latin typeface="Arial"/>
            </a:endParaRPr>
          </a:p>
        </p:txBody>
      </p:sp>
      <p:sp>
        <p:nvSpPr>
          <p:cNvPr id="72" name="Rectangle 71"/>
          <p:cNvSpPr/>
          <p:nvPr/>
        </p:nvSpPr>
        <p:spPr>
          <a:xfrm>
            <a:off x="6034030" y="2857589"/>
            <a:ext cx="359159" cy="222569"/>
          </a:xfrm>
          <a:prstGeom prst="rect">
            <a:avLst/>
          </a:prstGeom>
          <a:solidFill>
            <a:srgbClr val="002060">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endParaRPr lang="en-US" sz="600">
              <a:solidFill>
                <a:prstClr val="white"/>
              </a:solidFill>
              <a:latin typeface="Arial"/>
            </a:endParaRPr>
          </a:p>
        </p:txBody>
      </p:sp>
      <p:cxnSp>
        <p:nvCxnSpPr>
          <p:cNvPr id="73" name="Straight Connector 72"/>
          <p:cNvCxnSpPr/>
          <p:nvPr/>
        </p:nvCxnSpPr>
        <p:spPr>
          <a:xfrm>
            <a:off x="251126" y="4305454"/>
            <a:ext cx="6469036" cy="0"/>
          </a:xfrm>
          <a:prstGeom prst="line">
            <a:avLst/>
          </a:prstGeom>
          <a:ln>
            <a:solidFill>
              <a:schemeClr val="tx1"/>
            </a:solidFill>
            <a:prstDash val="dash"/>
          </a:ln>
        </p:spPr>
        <p:style>
          <a:lnRef idx="1">
            <a:schemeClr val="dk1"/>
          </a:lnRef>
          <a:fillRef idx="0">
            <a:schemeClr val="dk1"/>
          </a:fillRef>
          <a:effectRef idx="0">
            <a:schemeClr val="dk1"/>
          </a:effectRef>
          <a:fontRef idx="minor">
            <a:schemeClr val="tx1"/>
          </a:fontRef>
        </p:style>
      </p:cxnSp>
      <p:pic>
        <p:nvPicPr>
          <p:cNvPr id="82" name="Picture 81"/>
          <p:cNvPicPr>
            <a:picLocks noChangeAspect="1"/>
          </p:cNvPicPr>
          <p:nvPr/>
        </p:nvPicPr>
        <p:blipFill rotWithShape="1">
          <a:blip r:embed="rId6"/>
          <a:srcRect t="1" r="56084" b="-13127"/>
          <a:stretch/>
        </p:blipFill>
        <p:spPr>
          <a:xfrm>
            <a:off x="2755566" y="4387858"/>
            <a:ext cx="653425" cy="675896"/>
          </a:xfrm>
          <a:prstGeom prst="rect">
            <a:avLst/>
          </a:prstGeom>
        </p:spPr>
      </p:pic>
      <p:pic>
        <p:nvPicPr>
          <p:cNvPr id="83" name="Picture 82"/>
          <p:cNvPicPr>
            <a:picLocks noChangeAspect="1"/>
          </p:cNvPicPr>
          <p:nvPr/>
        </p:nvPicPr>
        <p:blipFill rotWithShape="1">
          <a:blip r:embed="rId6"/>
          <a:srcRect l="48884"/>
          <a:stretch/>
        </p:blipFill>
        <p:spPr>
          <a:xfrm>
            <a:off x="4299039" y="4392424"/>
            <a:ext cx="685639" cy="572907"/>
          </a:xfrm>
          <a:prstGeom prst="rect">
            <a:avLst/>
          </a:prstGeom>
        </p:spPr>
      </p:pic>
      <p:sp>
        <p:nvSpPr>
          <p:cNvPr id="84" name="TextBox 83"/>
          <p:cNvSpPr txBox="1"/>
          <p:nvPr/>
        </p:nvSpPr>
        <p:spPr>
          <a:xfrm>
            <a:off x="3349806" y="4506516"/>
            <a:ext cx="983275" cy="461665"/>
          </a:xfrm>
          <a:prstGeom prst="rect">
            <a:avLst/>
          </a:prstGeom>
          <a:noFill/>
        </p:spPr>
        <p:txBody>
          <a:bodyPr wrap="square" rtlCol="0">
            <a:spAutoFit/>
          </a:bodyPr>
          <a:lstStyle/>
          <a:p>
            <a:pPr algn="ctr" defTabSz="342900" fontAlgn="base">
              <a:spcBef>
                <a:spcPct val="0"/>
              </a:spcBef>
              <a:spcAft>
                <a:spcPct val="0"/>
              </a:spcAft>
            </a:pPr>
            <a:r>
              <a:rPr lang="en-US" sz="2400" b="1">
                <a:solidFill>
                  <a:prstClr val="black"/>
                </a:solidFill>
                <a:latin typeface="Arial" charset="0"/>
                <a:ea typeface="ＭＳ Ｐゴシック" charset="0"/>
              </a:rPr>
              <a:t>OR </a:t>
            </a:r>
            <a:endParaRPr lang="en-US" sz="2400" b="1">
              <a:solidFill>
                <a:prstClr val="black"/>
              </a:solidFill>
              <a:latin typeface="Arial" charset="0"/>
              <a:ea typeface="ＭＳ Ｐゴシック" charset="0"/>
            </a:endParaRPr>
          </a:p>
        </p:txBody>
      </p:sp>
      <p:sp>
        <p:nvSpPr>
          <p:cNvPr id="85" name="TextBox 84"/>
          <p:cNvSpPr txBox="1"/>
          <p:nvPr/>
        </p:nvSpPr>
        <p:spPr>
          <a:xfrm>
            <a:off x="4803503" y="4506516"/>
            <a:ext cx="983275" cy="461665"/>
          </a:xfrm>
          <a:prstGeom prst="rect">
            <a:avLst/>
          </a:prstGeom>
          <a:noFill/>
        </p:spPr>
        <p:txBody>
          <a:bodyPr wrap="square" rtlCol="0">
            <a:spAutoFit/>
          </a:bodyPr>
          <a:lstStyle/>
          <a:p>
            <a:pPr algn="ctr" defTabSz="342900" fontAlgn="base">
              <a:spcBef>
                <a:spcPct val="0"/>
              </a:spcBef>
              <a:spcAft>
                <a:spcPct val="0"/>
              </a:spcAft>
            </a:pPr>
            <a:r>
              <a:rPr lang="en-US" sz="2400" b="1">
                <a:solidFill>
                  <a:prstClr val="black"/>
                </a:solidFill>
                <a:latin typeface="Arial" charset="0"/>
                <a:ea typeface="ＭＳ Ｐゴシック" charset="0"/>
              </a:rPr>
              <a:t>+</a:t>
            </a:r>
            <a:endParaRPr lang="en-US" sz="2400" b="1">
              <a:solidFill>
                <a:prstClr val="black"/>
              </a:solidFill>
              <a:latin typeface="Arial" charset="0"/>
              <a:ea typeface="ＭＳ Ｐゴシック" charset="0"/>
            </a:endParaRPr>
          </a:p>
        </p:txBody>
      </p:sp>
      <p:sp>
        <p:nvSpPr>
          <p:cNvPr id="86" name="Rectangle 85"/>
          <p:cNvSpPr/>
          <p:nvPr/>
        </p:nvSpPr>
        <p:spPr>
          <a:xfrm>
            <a:off x="5659080" y="4466535"/>
            <a:ext cx="354442" cy="242390"/>
          </a:xfrm>
          <a:prstGeom prst="rect">
            <a:avLst/>
          </a:prstGeom>
          <a:solidFill>
            <a:srgbClr val="002060">
              <a:alpha val="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endParaRPr lang="en-US" sz="600" dirty="0">
              <a:solidFill>
                <a:prstClr val="black"/>
              </a:solidFill>
              <a:latin typeface="Arial"/>
            </a:endParaRPr>
          </a:p>
        </p:txBody>
      </p:sp>
      <p:sp>
        <p:nvSpPr>
          <p:cNvPr id="87" name="Rectangle 86"/>
          <p:cNvSpPr/>
          <p:nvPr/>
        </p:nvSpPr>
        <p:spPr>
          <a:xfrm>
            <a:off x="5659080" y="4755901"/>
            <a:ext cx="354442" cy="242390"/>
          </a:xfrm>
          <a:prstGeom prst="rect">
            <a:avLst/>
          </a:prstGeom>
          <a:solidFill>
            <a:srgbClr val="002060">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endParaRPr lang="en-US" sz="600" dirty="0">
              <a:solidFill>
                <a:prstClr val="black"/>
              </a:solidFill>
              <a:latin typeface="Arial"/>
            </a:endParaRPr>
          </a:p>
        </p:txBody>
      </p:sp>
      <p:sp>
        <p:nvSpPr>
          <p:cNvPr id="88" name="Rectangle 87"/>
          <p:cNvSpPr/>
          <p:nvPr/>
        </p:nvSpPr>
        <p:spPr>
          <a:xfrm>
            <a:off x="6054305" y="4466535"/>
            <a:ext cx="354442" cy="242390"/>
          </a:xfrm>
          <a:prstGeom prst="rect">
            <a:avLst/>
          </a:prstGeom>
          <a:solidFill>
            <a:srgbClr val="002060">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endParaRPr lang="en-US" sz="600" dirty="0">
              <a:solidFill>
                <a:prstClr val="black"/>
              </a:solidFill>
              <a:latin typeface="Arial"/>
            </a:endParaRPr>
          </a:p>
        </p:txBody>
      </p:sp>
      <p:pic>
        <p:nvPicPr>
          <p:cNvPr id="61" name="Picture 60"/>
          <p:cNvPicPr>
            <a:picLocks noChangeAspect="1"/>
          </p:cNvPicPr>
          <p:nvPr/>
        </p:nvPicPr>
        <p:blipFill rotWithShape="1">
          <a:blip r:embed="rId6"/>
          <a:srcRect t="1" r="56084" b="-13127"/>
          <a:stretch/>
        </p:blipFill>
        <p:spPr>
          <a:xfrm>
            <a:off x="2623075" y="3615401"/>
            <a:ext cx="653425" cy="675896"/>
          </a:xfrm>
          <a:prstGeom prst="rect">
            <a:avLst/>
          </a:prstGeom>
        </p:spPr>
      </p:pic>
      <p:pic>
        <p:nvPicPr>
          <p:cNvPr id="62" name="Picture 61"/>
          <p:cNvPicPr>
            <a:picLocks noChangeAspect="1"/>
          </p:cNvPicPr>
          <p:nvPr/>
        </p:nvPicPr>
        <p:blipFill rotWithShape="1">
          <a:blip r:embed="rId6"/>
          <a:srcRect l="48884"/>
          <a:stretch/>
        </p:blipFill>
        <p:spPr>
          <a:xfrm>
            <a:off x="4634660" y="3625973"/>
            <a:ext cx="685639" cy="572907"/>
          </a:xfrm>
          <a:prstGeom prst="rect">
            <a:avLst/>
          </a:prstGeom>
        </p:spPr>
      </p:pic>
      <p:sp>
        <p:nvSpPr>
          <p:cNvPr id="64" name="TextBox 63"/>
          <p:cNvSpPr txBox="1"/>
          <p:nvPr/>
        </p:nvSpPr>
        <p:spPr>
          <a:xfrm>
            <a:off x="1787180" y="4489634"/>
            <a:ext cx="983275" cy="461665"/>
          </a:xfrm>
          <a:prstGeom prst="rect">
            <a:avLst/>
          </a:prstGeom>
          <a:noFill/>
        </p:spPr>
        <p:txBody>
          <a:bodyPr wrap="square" rtlCol="0">
            <a:spAutoFit/>
          </a:bodyPr>
          <a:lstStyle/>
          <a:p>
            <a:pPr algn="ctr" defTabSz="342900" fontAlgn="base">
              <a:spcBef>
                <a:spcPct val="0"/>
              </a:spcBef>
              <a:spcAft>
                <a:spcPct val="0"/>
              </a:spcAft>
            </a:pPr>
            <a:r>
              <a:rPr lang="en-US" sz="2400" b="1" dirty="0">
                <a:solidFill>
                  <a:prstClr val="black"/>
                </a:solidFill>
                <a:latin typeface="Arial" charset="0"/>
                <a:ea typeface="ＭＳ Ｐゴシック" charset="0"/>
              </a:rPr>
              <a:t>=</a:t>
            </a:r>
          </a:p>
        </p:txBody>
      </p:sp>
    </p:spTree>
    <p:extLst>
      <p:ext uri="{BB962C8B-B14F-4D97-AF65-F5344CB8AC3E}">
        <p14:creationId xmlns:p14="http://schemas.microsoft.com/office/powerpoint/2010/main" val="543044869"/>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3350" y="1335491"/>
            <a:ext cx="673737" cy="488100"/>
          </a:xfrm>
          <a:prstGeom prst="rect">
            <a:avLst/>
          </a:prstGeom>
        </p:spPr>
      </p:pic>
      <p:sp>
        <p:nvSpPr>
          <p:cNvPr id="2" name="Title 1"/>
          <p:cNvSpPr>
            <a:spLocks noGrp="1"/>
          </p:cNvSpPr>
          <p:nvPr>
            <p:ph type="title"/>
          </p:nvPr>
        </p:nvSpPr>
        <p:spPr>
          <a:xfrm>
            <a:off x="257175" y="377053"/>
            <a:ext cx="6172200" cy="629850"/>
          </a:xfrm>
        </p:spPr>
        <p:txBody>
          <a:bodyPr/>
          <a:lstStyle/>
          <a:p>
            <a:r>
              <a:rPr lang="en-US" sz="2100" dirty="0"/>
              <a:t>5</a:t>
            </a:r>
            <a:r>
              <a:rPr lang="en-US" sz="2100" dirty="0"/>
              <a:t> Staged Analytic Approach </a:t>
            </a:r>
            <a:endParaRPr lang="en-US" sz="2100" dirty="0"/>
          </a:p>
        </p:txBody>
      </p:sp>
      <p:sp>
        <p:nvSpPr>
          <p:cNvPr id="8" name="Rounded Rectangle 7"/>
          <p:cNvSpPr/>
          <p:nvPr/>
        </p:nvSpPr>
        <p:spPr>
          <a:xfrm>
            <a:off x="196459" y="4377170"/>
            <a:ext cx="1595688" cy="567928"/>
          </a:xfrm>
          <a:prstGeom prst="roundRect">
            <a:avLst/>
          </a:prstGeom>
          <a:solidFill>
            <a:schemeClr val="accent6">
              <a:lumMod val="20000"/>
              <a:lumOff val="8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defTabSz="342900" fontAlgn="base">
              <a:spcBef>
                <a:spcPct val="0"/>
              </a:spcBef>
              <a:spcAft>
                <a:spcPct val="0"/>
              </a:spcAft>
            </a:pPr>
            <a:r>
              <a:rPr lang="en-US" sz="1050" b="1" dirty="0">
                <a:solidFill>
                  <a:prstClr val="black"/>
                </a:solidFill>
                <a:latin typeface="Arial"/>
              </a:rPr>
              <a:t>5</a:t>
            </a:r>
            <a:r>
              <a:rPr lang="en-US" sz="1050" b="1" dirty="0">
                <a:solidFill>
                  <a:prstClr val="black"/>
                </a:solidFill>
                <a:latin typeface="Arial"/>
              </a:rPr>
              <a:t>) Identified Platform Strategies</a:t>
            </a:r>
            <a:endParaRPr lang="en-US" sz="1050" b="1" dirty="0">
              <a:solidFill>
                <a:prstClr val="black"/>
              </a:solidFill>
              <a:latin typeface="Arial"/>
            </a:endParaRPr>
          </a:p>
        </p:txBody>
      </p:sp>
      <p:sp>
        <p:nvSpPr>
          <p:cNvPr id="15" name="Rounded Rectangle 14"/>
          <p:cNvSpPr/>
          <p:nvPr/>
        </p:nvSpPr>
        <p:spPr>
          <a:xfrm>
            <a:off x="196459" y="2772034"/>
            <a:ext cx="1604519" cy="677210"/>
          </a:xfrm>
          <a:prstGeom prst="roundRect">
            <a:avLst/>
          </a:prstGeom>
          <a:solidFill>
            <a:schemeClr val="accent6">
              <a:lumMod val="40000"/>
              <a:lumOff val="6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defTabSz="342900" fontAlgn="base">
              <a:spcBef>
                <a:spcPct val="0"/>
              </a:spcBef>
              <a:spcAft>
                <a:spcPct val="0"/>
              </a:spcAft>
            </a:pPr>
            <a:endParaRPr lang="en-US" sz="1050" b="1" dirty="0">
              <a:solidFill>
                <a:prstClr val="black"/>
              </a:solidFill>
              <a:latin typeface="Arial"/>
            </a:endParaRPr>
          </a:p>
          <a:p>
            <a:pPr algn="ctr" defTabSz="342900" fontAlgn="base">
              <a:spcBef>
                <a:spcPct val="0"/>
              </a:spcBef>
              <a:spcAft>
                <a:spcPct val="0"/>
              </a:spcAft>
            </a:pPr>
            <a:r>
              <a:rPr lang="en-US" sz="1050" b="1" dirty="0">
                <a:solidFill>
                  <a:prstClr val="black"/>
                </a:solidFill>
                <a:latin typeface="Arial"/>
              </a:rPr>
              <a:t>3) Analyzed Participation Intensity</a:t>
            </a:r>
            <a:endParaRPr lang="en-US" sz="1050" b="1" dirty="0">
              <a:solidFill>
                <a:prstClr val="black"/>
              </a:solidFill>
              <a:latin typeface="Arial"/>
            </a:endParaRPr>
          </a:p>
          <a:p>
            <a:pPr algn="ctr" defTabSz="342900" fontAlgn="base">
              <a:spcBef>
                <a:spcPct val="0"/>
              </a:spcBef>
              <a:spcAft>
                <a:spcPct val="0"/>
              </a:spcAft>
            </a:pPr>
            <a:endParaRPr lang="en-US" sz="1050" b="1" dirty="0">
              <a:solidFill>
                <a:prstClr val="black"/>
              </a:solidFill>
              <a:latin typeface="Arial"/>
            </a:endParaRPr>
          </a:p>
        </p:txBody>
      </p:sp>
      <p:sp>
        <p:nvSpPr>
          <p:cNvPr id="20" name="Rounded Rectangle 19"/>
          <p:cNvSpPr/>
          <p:nvPr/>
        </p:nvSpPr>
        <p:spPr>
          <a:xfrm>
            <a:off x="231863" y="1276179"/>
            <a:ext cx="1595688" cy="567928"/>
          </a:xfrm>
          <a:prstGeom prst="roundRect">
            <a:avLst/>
          </a:prstGeom>
          <a:solidFill>
            <a:schemeClr val="accent6">
              <a:lumMod val="5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defTabSz="342900" fontAlgn="base">
              <a:spcBef>
                <a:spcPct val="0"/>
              </a:spcBef>
              <a:spcAft>
                <a:spcPct val="0"/>
              </a:spcAft>
            </a:pPr>
            <a:r>
              <a:rPr lang="en-US" sz="1050" b="1" dirty="0">
                <a:solidFill>
                  <a:prstClr val="white"/>
                </a:solidFill>
                <a:latin typeface="Arial"/>
              </a:rPr>
              <a:t>1) Defined 4 Platform Control Phases</a:t>
            </a:r>
            <a:endParaRPr lang="en-US" sz="1050" b="1" dirty="0">
              <a:solidFill>
                <a:prstClr val="white"/>
              </a:solidFill>
              <a:latin typeface="Arial"/>
            </a:endParaRPr>
          </a:p>
        </p:txBody>
      </p:sp>
      <p:sp>
        <p:nvSpPr>
          <p:cNvPr id="21" name="Rounded Rectangle 20"/>
          <p:cNvSpPr/>
          <p:nvPr/>
        </p:nvSpPr>
        <p:spPr>
          <a:xfrm>
            <a:off x="205289" y="2024106"/>
            <a:ext cx="1595688" cy="567928"/>
          </a:xfrm>
          <a:prstGeom prst="roundRect">
            <a:avLst/>
          </a:prstGeom>
          <a:solidFill>
            <a:schemeClr val="accent6">
              <a:lumMod val="75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defTabSz="342900" fontAlgn="base">
              <a:spcBef>
                <a:spcPct val="0"/>
              </a:spcBef>
              <a:spcAft>
                <a:spcPct val="0"/>
              </a:spcAft>
            </a:pPr>
            <a:r>
              <a:rPr lang="en-US" sz="1050" b="1" dirty="0">
                <a:solidFill>
                  <a:prstClr val="white"/>
                </a:solidFill>
                <a:latin typeface="Arial"/>
              </a:rPr>
              <a:t>2) Identified 10</a:t>
            </a:r>
          </a:p>
          <a:p>
            <a:pPr algn="ctr" defTabSz="342900" fontAlgn="base">
              <a:spcBef>
                <a:spcPct val="0"/>
              </a:spcBef>
              <a:spcAft>
                <a:spcPct val="0"/>
              </a:spcAft>
            </a:pPr>
            <a:r>
              <a:rPr lang="en-US" sz="1050" b="1" dirty="0">
                <a:solidFill>
                  <a:prstClr val="white"/>
                </a:solidFill>
                <a:latin typeface="Arial"/>
              </a:rPr>
              <a:t> Strategic Choices</a:t>
            </a:r>
            <a:endParaRPr lang="en-US" sz="1050" b="1" dirty="0">
              <a:solidFill>
                <a:prstClr val="white"/>
              </a:solidFill>
              <a:latin typeface="Arial"/>
            </a:endParaRPr>
          </a:p>
        </p:txBody>
      </p:sp>
      <p:sp>
        <p:nvSpPr>
          <p:cNvPr id="11" name="Rectangle 10"/>
          <p:cNvSpPr/>
          <p:nvPr/>
        </p:nvSpPr>
        <p:spPr>
          <a:xfrm>
            <a:off x="2156967" y="2026435"/>
            <a:ext cx="622634" cy="299915"/>
          </a:xfrm>
          <a:prstGeom prst="rect">
            <a:avLst/>
          </a:prstGeom>
          <a:solidFill>
            <a:srgbClr val="002060">
              <a:alpha val="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r>
              <a:rPr lang="en-US" sz="600" dirty="0">
                <a:solidFill>
                  <a:prstClr val="black"/>
                </a:solidFill>
                <a:latin typeface="Arial"/>
              </a:rPr>
              <a:t>Use Eclipse</a:t>
            </a:r>
          </a:p>
        </p:txBody>
      </p:sp>
      <p:sp>
        <p:nvSpPr>
          <p:cNvPr id="13" name="Rectangle 12"/>
          <p:cNvSpPr/>
          <p:nvPr/>
        </p:nvSpPr>
        <p:spPr>
          <a:xfrm>
            <a:off x="2796128" y="2026804"/>
            <a:ext cx="622634" cy="299915"/>
          </a:xfrm>
          <a:prstGeom prst="rect">
            <a:avLst/>
          </a:prstGeom>
          <a:solidFill>
            <a:srgbClr val="002060">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r>
              <a:rPr lang="en-US" sz="600" dirty="0">
                <a:solidFill>
                  <a:prstClr val="black"/>
                </a:solidFill>
                <a:latin typeface="Arial"/>
              </a:rPr>
              <a:t>Join</a:t>
            </a:r>
          </a:p>
          <a:p>
            <a:pPr algn="ctr" defTabSz="342900" fontAlgn="base">
              <a:spcBef>
                <a:spcPct val="0"/>
              </a:spcBef>
              <a:spcAft>
                <a:spcPct val="0"/>
              </a:spcAft>
            </a:pPr>
            <a:r>
              <a:rPr lang="en-US" sz="600" dirty="0">
                <a:solidFill>
                  <a:prstClr val="black"/>
                </a:solidFill>
                <a:latin typeface="Arial"/>
              </a:rPr>
              <a:t>Eclipse</a:t>
            </a:r>
          </a:p>
        </p:txBody>
      </p:sp>
      <p:sp>
        <p:nvSpPr>
          <p:cNvPr id="14" name="Rectangle 13"/>
          <p:cNvSpPr/>
          <p:nvPr/>
        </p:nvSpPr>
        <p:spPr>
          <a:xfrm>
            <a:off x="3464803" y="2363760"/>
            <a:ext cx="622634" cy="299915"/>
          </a:xfrm>
          <a:prstGeom prst="rect">
            <a:avLst/>
          </a:prstGeom>
          <a:solidFill>
            <a:srgbClr val="002060">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r>
              <a:rPr lang="en-US" sz="600">
                <a:solidFill>
                  <a:prstClr val="black"/>
                </a:solidFill>
                <a:latin typeface="Arial"/>
              </a:rPr>
              <a:t>Commercialize Around Eclipse</a:t>
            </a:r>
          </a:p>
        </p:txBody>
      </p:sp>
      <p:sp>
        <p:nvSpPr>
          <p:cNvPr id="16" name="Rectangle 15"/>
          <p:cNvSpPr/>
          <p:nvPr/>
        </p:nvSpPr>
        <p:spPr>
          <a:xfrm>
            <a:off x="3464803" y="2017131"/>
            <a:ext cx="622634" cy="299915"/>
          </a:xfrm>
          <a:prstGeom prst="rect">
            <a:avLst/>
          </a:prstGeom>
          <a:solidFill>
            <a:srgbClr val="002060">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r>
              <a:rPr lang="en-US" sz="600" dirty="0">
                <a:solidFill>
                  <a:prstClr val="black"/>
                </a:solidFill>
                <a:latin typeface="Arial"/>
              </a:rPr>
              <a:t>Join</a:t>
            </a:r>
          </a:p>
          <a:p>
            <a:pPr algn="ctr" defTabSz="342900" fontAlgn="base">
              <a:spcBef>
                <a:spcPct val="0"/>
              </a:spcBef>
              <a:spcAft>
                <a:spcPct val="0"/>
              </a:spcAft>
            </a:pPr>
            <a:r>
              <a:rPr lang="en-US" sz="600" dirty="0">
                <a:solidFill>
                  <a:prstClr val="black"/>
                </a:solidFill>
                <a:latin typeface="Arial"/>
              </a:rPr>
              <a:t>Board</a:t>
            </a:r>
          </a:p>
        </p:txBody>
      </p:sp>
      <p:sp>
        <p:nvSpPr>
          <p:cNvPr id="22" name="Rectangle 21"/>
          <p:cNvSpPr/>
          <p:nvPr/>
        </p:nvSpPr>
        <p:spPr>
          <a:xfrm>
            <a:off x="4125681" y="2018209"/>
            <a:ext cx="622634" cy="299915"/>
          </a:xfrm>
          <a:prstGeom prst="rect">
            <a:avLst/>
          </a:prstGeom>
          <a:solidFill>
            <a:srgbClr val="002060">
              <a:alpha val="5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r>
              <a:rPr lang="en-US" sz="600">
                <a:solidFill>
                  <a:prstClr val="white"/>
                </a:solidFill>
                <a:latin typeface="Arial"/>
              </a:rPr>
              <a:t>Donate Code</a:t>
            </a:r>
          </a:p>
        </p:txBody>
      </p:sp>
      <p:sp>
        <p:nvSpPr>
          <p:cNvPr id="23" name="Rectangle 22"/>
          <p:cNvSpPr/>
          <p:nvPr/>
        </p:nvSpPr>
        <p:spPr>
          <a:xfrm>
            <a:off x="4125681" y="2363760"/>
            <a:ext cx="622634" cy="299915"/>
          </a:xfrm>
          <a:prstGeom prst="rect">
            <a:avLst/>
          </a:prstGeom>
          <a:solidFill>
            <a:srgbClr val="002060">
              <a:alpha val="5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r>
              <a:rPr lang="en-US" sz="600">
                <a:solidFill>
                  <a:prstClr val="white"/>
                </a:solidFill>
                <a:latin typeface="Arial"/>
              </a:rPr>
              <a:t>Join Project</a:t>
            </a:r>
          </a:p>
        </p:txBody>
      </p:sp>
      <p:sp>
        <p:nvSpPr>
          <p:cNvPr id="24" name="Rectangle 23"/>
          <p:cNvSpPr/>
          <p:nvPr/>
        </p:nvSpPr>
        <p:spPr>
          <a:xfrm>
            <a:off x="4809193" y="2026435"/>
            <a:ext cx="622634" cy="299915"/>
          </a:xfrm>
          <a:prstGeom prst="rect">
            <a:avLst/>
          </a:prstGeom>
          <a:solidFill>
            <a:srgbClr val="00206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r>
              <a:rPr lang="en-US" sz="600">
                <a:solidFill>
                  <a:prstClr val="white"/>
                </a:solidFill>
                <a:latin typeface="Arial"/>
              </a:rPr>
              <a:t>Join Multiple Projects</a:t>
            </a:r>
          </a:p>
        </p:txBody>
      </p:sp>
      <p:sp>
        <p:nvSpPr>
          <p:cNvPr id="25" name="Rectangle 24"/>
          <p:cNvSpPr/>
          <p:nvPr/>
        </p:nvSpPr>
        <p:spPr>
          <a:xfrm>
            <a:off x="5477868" y="2363760"/>
            <a:ext cx="622634" cy="299915"/>
          </a:xfrm>
          <a:prstGeom prst="rect">
            <a:avLst/>
          </a:prstGeom>
          <a:solidFill>
            <a:srgbClr val="002060">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r>
              <a:rPr lang="en-US" sz="600">
                <a:solidFill>
                  <a:prstClr val="white"/>
                </a:solidFill>
                <a:latin typeface="Arial"/>
              </a:rPr>
              <a:t>Lead a Project</a:t>
            </a:r>
          </a:p>
        </p:txBody>
      </p:sp>
      <p:sp>
        <p:nvSpPr>
          <p:cNvPr id="26" name="Rectangle 25"/>
          <p:cNvSpPr/>
          <p:nvPr/>
        </p:nvSpPr>
        <p:spPr>
          <a:xfrm>
            <a:off x="4811998" y="2363760"/>
            <a:ext cx="622634" cy="299915"/>
          </a:xfrm>
          <a:prstGeom prst="rect">
            <a:avLst/>
          </a:prstGeom>
          <a:solidFill>
            <a:srgbClr val="00206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r>
              <a:rPr lang="en-US" sz="600">
                <a:solidFill>
                  <a:prstClr val="white"/>
                </a:solidFill>
                <a:latin typeface="Arial"/>
              </a:rPr>
              <a:t>Develop Committers</a:t>
            </a:r>
          </a:p>
        </p:txBody>
      </p:sp>
      <p:sp>
        <p:nvSpPr>
          <p:cNvPr id="27" name="Rectangle 26"/>
          <p:cNvSpPr/>
          <p:nvPr/>
        </p:nvSpPr>
        <p:spPr>
          <a:xfrm>
            <a:off x="5477868" y="2022097"/>
            <a:ext cx="622634" cy="299915"/>
          </a:xfrm>
          <a:prstGeom prst="rect">
            <a:avLst/>
          </a:prstGeom>
          <a:solidFill>
            <a:srgbClr val="002060">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r>
              <a:rPr lang="en-US" sz="600" dirty="0">
                <a:solidFill>
                  <a:prstClr val="white"/>
                </a:solidFill>
                <a:latin typeface="Arial"/>
              </a:rPr>
              <a:t>Sync Development Schedule</a:t>
            </a:r>
          </a:p>
        </p:txBody>
      </p:sp>
      <p:sp>
        <p:nvSpPr>
          <p:cNvPr id="40" name="Rounded Rectangle 39"/>
          <p:cNvSpPr/>
          <p:nvPr/>
        </p:nvSpPr>
        <p:spPr>
          <a:xfrm>
            <a:off x="205289" y="3629243"/>
            <a:ext cx="1595688" cy="567928"/>
          </a:xfrm>
          <a:prstGeom prst="roundRect">
            <a:avLst/>
          </a:prstGeom>
          <a:solidFill>
            <a:schemeClr val="accent6">
              <a:lumMod val="20000"/>
              <a:lumOff val="8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defTabSz="342900" fontAlgn="base">
              <a:spcBef>
                <a:spcPct val="0"/>
              </a:spcBef>
              <a:spcAft>
                <a:spcPct val="0"/>
              </a:spcAft>
            </a:pPr>
            <a:r>
              <a:rPr lang="en-US" sz="1050" b="1" dirty="0">
                <a:solidFill>
                  <a:prstClr val="black"/>
                </a:solidFill>
                <a:latin typeface="Arial"/>
              </a:rPr>
              <a:t>4) Analyzed Platform Alignment</a:t>
            </a:r>
            <a:endParaRPr lang="en-US" sz="1050" b="1" dirty="0">
              <a:solidFill>
                <a:prstClr val="black"/>
              </a:solidFill>
              <a:latin typeface="Arial"/>
            </a:endParaRPr>
          </a:p>
        </p:txBody>
      </p:sp>
      <p:grpSp>
        <p:nvGrpSpPr>
          <p:cNvPr id="9" name="Group 8"/>
          <p:cNvGrpSpPr/>
          <p:nvPr/>
        </p:nvGrpSpPr>
        <p:grpSpPr>
          <a:xfrm>
            <a:off x="2167497" y="1256977"/>
            <a:ext cx="443680" cy="583592"/>
            <a:chOff x="2889995" y="1563675"/>
            <a:chExt cx="591573" cy="778122"/>
          </a:xfrm>
        </p:grpSpPr>
        <p:pic>
          <p:nvPicPr>
            <p:cNvPr id="41" name="Picture 40"/>
            <p:cNvPicPr>
              <a:picLocks noChangeAspect="1"/>
            </p:cNvPicPr>
            <p:nvPr/>
          </p:nvPicPr>
          <p:blipFill rotWithShape="1">
            <a:blip r:embed="rId4" cstate="print">
              <a:extLst>
                <a:ext uri="{28A0092B-C50C-407E-A947-70E740481C1C}">
                  <a14:useLocalDpi xmlns:a14="http://schemas.microsoft.com/office/drawing/2010/main" val="0"/>
                </a:ext>
              </a:extLst>
            </a:blip>
            <a:srcRect l="49900" t="13754" b="20346"/>
            <a:stretch/>
          </p:blipFill>
          <p:spPr>
            <a:xfrm>
              <a:off x="2889995" y="1563675"/>
              <a:ext cx="591573" cy="778122"/>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1581" y="1982136"/>
              <a:ext cx="466188" cy="275502"/>
            </a:xfrm>
            <a:prstGeom prst="rect">
              <a:avLst/>
            </a:prstGeom>
          </p:spPr>
        </p:pic>
      </p:grpSp>
      <p:grpSp>
        <p:nvGrpSpPr>
          <p:cNvPr id="7" name="Group 6"/>
          <p:cNvGrpSpPr/>
          <p:nvPr/>
        </p:nvGrpSpPr>
        <p:grpSpPr>
          <a:xfrm>
            <a:off x="3276499" y="1256977"/>
            <a:ext cx="428102" cy="566615"/>
            <a:chOff x="4304360" y="1563675"/>
            <a:chExt cx="570802" cy="755486"/>
          </a:xfrm>
        </p:grpSpPr>
        <p:pic>
          <p:nvPicPr>
            <p:cNvPr id="36" name="Picture 35"/>
            <p:cNvPicPr>
              <a:picLocks noChangeAspect="1"/>
            </p:cNvPicPr>
            <p:nvPr/>
          </p:nvPicPr>
          <p:blipFill rotWithShape="1">
            <a:blip r:embed="rId4" cstate="print">
              <a:extLst>
                <a:ext uri="{28A0092B-C50C-407E-A947-70E740481C1C}">
                  <a14:useLocalDpi xmlns:a14="http://schemas.microsoft.com/office/drawing/2010/main" val="0"/>
                </a:ext>
              </a:extLst>
            </a:blip>
            <a:srcRect t="10121" r="48554" b="21245"/>
            <a:stretch/>
          </p:blipFill>
          <p:spPr>
            <a:xfrm>
              <a:off x="4304360" y="1563675"/>
              <a:ext cx="570802" cy="755486"/>
            </a:xfrm>
            <a:prstGeom prst="rect">
              <a:avLst/>
            </a:prstGeom>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0683" y="1978355"/>
              <a:ext cx="466188" cy="275502"/>
            </a:xfrm>
            <a:prstGeom prst="rect">
              <a:avLst/>
            </a:prstGeom>
          </p:spPr>
        </p:pic>
      </p:grpSp>
      <p:pic>
        <p:nvPicPr>
          <p:cNvPr id="42" name="Picture 41"/>
          <p:cNvPicPr>
            <a:picLocks noChangeAspect="1"/>
          </p:cNvPicPr>
          <p:nvPr/>
        </p:nvPicPr>
        <p:blipFill rotWithShape="1">
          <a:blip r:embed="rId4" cstate="print">
            <a:extLst>
              <a:ext uri="{28A0092B-C50C-407E-A947-70E740481C1C}">
                <a14:useLocalDpi xmlns:a14="http://schemas.microsoft.com/office/drawing/2010/main" val="0"/>
              </a:ext>
            </a:extLst>
          </a:blip>
          <a:srcRect t="10121" r="48554" b="21245"/>
          <a:stretch/>
        </p:blipFill>
        <p:spPr>
          <a:xfrm>
            <a:off x="4369924" y="1269107"/>
            <a:ext cx="428102" cy="566615"/>
          </a:xfrm>
          <a:prstGeom prst="rect">
            <a:avLst/>
          </a:prstGeom>
        </p:spPr>
      </p:pic>
      <p:cxnSp>
        <p:nvCxnSpPr>
          <p:cNvPr id="6" name="Straight Connector 5"/>
          <p:cNvCxnSpPr/>
          <p:nvPr/>
        </p:nvCxnSpPr>
        <p:spPr>
          <a:xfrm>
            <a:off x="196459" y="1929485"/>
            <a:ext cx="6469036"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43" name="Straight Connector 42"/>
          <p:cNvCxnSpPr/>
          <p:nvPr/>
        </p:nvCxnSpPr>
        <p:spPr>
          <a:xfrm>
            <a:off x="219938" y="2716670"/>
            <a:ext cx="6469036"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a:off x="231864" y="3524981"/>
            <a:ext cx="6469036" cy="0"/>
          </a:xfrm>
          <a:prstGeom prst="line">
            <a:avLst/>
          </a:prstGeom>
          <a:ln>
            <a:solidFill>
              <a:schemeClr val="tx1"/>
            </a:solidFill>
            <a:prstDash val="dash"/>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1880243" y="1067060"/>
            <a:ext cx="983275" cy="230832"/>
          </a:xfrm>
          <a:prstGeom prst="rect">
            <a:avLst/>
          </a:prstGeom>
          <a:noFill/>
        </p:spPr>
        <p:txBody>
          <a:bodyPr wrap="square" rtlCol="0">
            <a:spAutoFit/>
          </a:bodyPr>
          <a:lstStyle/>
          <a:p>
            <a:pPr algn="ctr" defTabSz="342900" fontAlgn="base">
              <a:spcBef>
                <a:spcPct val="0"/>
              </a:spcBef>
              <a:spcAft>
                <a:spcPct val="0"/>
              </a:spcAft>
            </a:pPr>
            <a:r>
              <a:rPr lang="en-US" sz="900" b="1">
                <a:solidFill>
                  <a:prstClr val="black"/>
                </a:solidFill>
                <a:latin typeface="Arial" charset="0"/>
                <a:ea typeface="ＭＳ Ｐゴシック" charset="0"/>
              </a:rPr>
              <a:t>P</a:t>
            </a:r>
            <a:r>
              <a:rPr lang="en-US" sz="900" b="1">
                <a:solidFill>
                  <a:prstClr val="black"/>
                </a:solidFill>
                <a:latin typeface="Arial" charset="0"/>
                <a:ea typeface="ＭＳ Ｐゴシック" charset="0"/>
              </a:rPr>
              <a:t>roprietary</a:t>
            </a:r>
            <a:endParaRPr lang="en-US" sz="900" b="1">
              <a:solidFill>
                <a:prstClr val="black"/>
              </a:solidFill>
              <a:latin typeface="Arial" charset="0"/>
              <a:ea typeface="ＭＳ Ｐゴシック" charset="0"/>
            </a:endParaRPr>
          </a:p>
        </p:txBody>
      </p:sp>
      <p:sp>
        <p:nvSpPr>
          <p:cNvPr id="45" name="TextBox 44"/>
          <p:cNvSpPr txBox="1"/>
          <p:nvPr/>
        </p:nvSpPr>
        <p:spPr>
          <a:xfrm>
            <a:off x="3053988" y="1061358"/>
            <a:ext cx="983275" cy="230832"/>
          </a:xfrm>
          <a:prstGeom prst="rect">
            <a:avLst/>
          </a:prstGeom>
          <a:noFill/>
        </p:spPr>
        <p:txBody>
          <a:bodyPr wrap="square" rtlCol="0">
            <a:spAutoFit/>
          </a:bodyPr>
          <a:lstStyle/>
          <a:p>
            <a:pPr algn="ctr" defTabSz="342900" fontAlgn="base">
              <a:spcBef>
                <a:spcPct val="0"/>
              </a:spcBef>
              <a:spcAft>
                <a:spcPct val="0"/>
              </a:spcAft>
            </a:pPr>
            <a:r>
              <a:rPr lang="en-US" sz="900" b="1" dirty="0">
                <a:solidFill>
                  <a:prstClr val="black"/>
                </a:solidFill>
                <a:latin typeface="Arial" charset="0"/>
                <a:ea typeface="ＭＳ Ｐゴシック" charset="0"/>
              </a:rPr>
              <a:t>Sponsored</a:t>
            </a:r>
            <a:endParaRPr lang="en-US" sz="900" b="1" dirty="0">
              <a:solidFill>
                <a:prstClr val="black"/>
              </a:solidFill>
              <a:latin typeface="Arial" charset="0"/>
              <a:ea typeface="ＭＳ Ｐゴシック" charset="0"/>
            </a:endParaRPr>
          </a:p>
        </p:txBody>
      </p:sp>
      <p:sp>
        <p:nvSpPr>
          <p:cNvPr id="46" name="TextBox 45"/>
          <p:cNvSpPr txBox="1"/>
          <p:nvPr/>
        </p:nvSpPr>
        <p:spPr>
          <a:xfrm>
            <a:off x="4116401" y="1043051"/>
            <a:ext cx="983275" cy="230832"/>
          </a:xfrm>
          <a:prstGeom prst="rect">
            <a:avLst/>
          </a:prstGeom>
          <a:noFill/>
        </p:spPr>
        <p:txBody>
          <a:bodyPr wrap="square" rtlCol="0">
            <a:spAutoFit/>
          </a:bodyPr>
          <a:lstStyle/>
          <a:p>
            <a:pPr algn="ctr" defTabSz="342900" fontAlgn="base">
              <a:spcBef>
                <a:spcPct val="0"/>
              </a:spcBef>
              <a:spcAft>
                <a:spcPct val="0"/>
              </a:spcAft>
            </a:pPr>
            <a:r>
              <a:rPr lang="en-US" sz="900" b="1" dirty="0">
                <a:solidFill>
                  <a:prstClr val="black"/>
                </a:solidFill>
                <a:latin typeface="Arial" charset="0"/>
                <a:ea typeface="ＭＳ Ｐゴシック" charset="0"/>
              </a:rPr>
              <a:t>Hybrid</a:t>
            </a:r>
            <a:endParaRPr lang="en-US" sz="900" b="1" dirty="0">
              <a:solidFill>
                <a:prstClr val="black"/>
              </a:solidFill>
              <a:latin typeface="Arial" charset="0"/>
              <a:ea typeface="ＭＳ Ｐゴシック" charset="0"/>
            </a:endParaRPr>
          </a:p>
        </p:txBody>
      </p:sp>
      <p:sp>
        <p:nvSpPr>
          <p:cNvPr id="47" name="TextBox 46"/>
          <p:cNvSpPr txBox="1"/>
          <p:nvPr/>
        </p:nvSpPr>
        <p:spPr>
          <a:xfrm>
            <a:off x="5297547" y="1072379"/>
            <a:ext cx="983275" cy="230832"/>
          </a:xfrm>
          <a:prstGeom prst="rect">
            <a:avLst/>
          </a:prstGeom>
          <a:noFill/>
        </p:spPr>
        <p:txBody>
          <a:bodyPr wrap="square" rtlCol="0">
            <a:spAutoFit/>
          </a:bodyPr>
          <a:lstStyle/>
          <a:p>
            <a:pPr algn="ctr" defTabSz="342900" fontAlgn="base">
              <a:spcBef>
                <a:spcPct val="0"/>
              </a:spcBef>
              <a:spcAft>
                <a:spcPct val="0"/>
              </a:spcAft>
            </a:pPr>
            <a:r>
              <a:rPr lang="en-US" sz="900" b="1" dirty="0">
                <a:solidFill>
                  <a:prstClr val="black"/>
                </a:solidFill>
                <a:latin typeface="Arial" charset="0"/>
                <a:ea typeface="ＭＳ Ｐゴシック" charset="0"/>
              </a:rPr>
              <a:t>Collective</a:t>
            </a:r>
            <a:endParaRPr lang="en-US" sz="900" b="1" dirty="0">
              <a:solidFill>
                <a:prstClr val="black"/>
              </a:solidFill>
              <a:latin typeface="Arial" charset="0"/>
              <a:ea typeface="ＭＳ Ｐゴシック" charset="0"/>
            </a:endParaRPr>
          </a:p>
        </p:txBody>
      </p:sp>
      <p:sp>
        <p:nvSpPr>
          <p:cNvPr id="51" name="Rectangle 50"/>
          <p:cNvSpPr/>
          <p:nvPr/>
        </p:nvSpPr>
        <p:spPr>
          <a:xfrm>
            <a:off x="2100325" y="2849119"/>
            <a:ext cx="354442" cy="242390"/>
          </a:xfrm>
          <a:prstGeom prst="rect">
            <a:avLst/>
          </a:prstGeom>
          <a:solidFill>
            <a:srgbClr val="002060">
              <a:alpha val="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endParaRPr lang="en-US" sz="600" dirty="0">
              <a:solidFill>
                <a:prstClr val="black"/>
              </a:solidFill>
              <a:latin typeface="Arial"/>
            </a:endParaRPr>
          </a:p>
        </p:txBody>
      </p:sp>
      <p:sp>
        <p:nvSpPr>
          <p:cNvPr id="52" name="Rectangle 51"/>
          <p:cNvSpPr/>
          <p:nvPr/>
        </p:nvSpPr>
        <p:spPr>
          <a:xfrm>
            <a:off x="2100325" y="3138486"/>
            <a:ext cx="354442" cy="242390"/>
          </a:xfrm>
          <a:prstGeom prst="rect">
            <a:avLst/>
          </a:prstGeom>
          <a:solidFill>
            <a:srgbClr val="002060">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endParaRPr lang="en-US" sz="600" dirty="0">
              <a:solidFill>
                <a:prstClr val="black"/>
              </a:solidFill>
              <a:latin typeface="Arial"/>
            </a:endParaRPr>
          </a:p>
        </p:txBody>
      </p:sp>
      <p:sp>
        <p:nvSpPr>
          <p:cNvPr id="53" name="Rectangle 52"/>
          <p:cNvSpPr/>
          <p:nvPr/>
        </p:nvSpPr>
        <p:spPr>
          <a:xfrm>
            <a:off x="2495550" y="2849119"/>
            <a:ext cx="354442" cy="242390"/>
          </a:xfrm>
          <a:prstGeom prst="rect">
            <a:avLst/>
          </a:prstGeom>
          <a:solidFill>
            <a:srgbClr val="002060">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endParaRPr lang="en-US" sz="600" dirty="0">
              <a:solidFill>
                <a:prstClr val="black"/>
              </a:solidFill>
              <a:latin typeface="Arial"/>
            </a:endParaRPr>
          </a:p>
        </p:txBody>
      </p:sp>
      <p:sp>
        <p:nvSpPr>
          <p:cNvPr id="54" name="Rectangle 53"/>
          <p:cNvSpPr/>
          <p:nvPr/>
        </p:nvSpPr>
        <p:spPr>
          <a:xfrm>
            <a:off x="3764865" y="2849119"/>
            <a:ext cx="354442" cy="242390"/>
          </a:xfrm>
          <a:prstGeom prst="rect">
            <a:avLst/>
          </a:prstGeom>
          <a:solidFill>
            <a:srgbClr val="002060">
              <a:alpha val="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endParaRPr lang="en-US" sz="600" dirty="0">
              <a:solidFill>
                <a:prstClr val="black"/>
              </a:solidFill>
              <a:latin typeface="Arial"/>
            </a:endParaRPr>
          </a:p>
        </p:txBody>
      </p:sp>
      <p:sp>
        <p:nvSpPr>
          <p:cNvPr id="55" name="Rectangle 54"/>
          <p:cNvSpPr/>
          <p:nvPr/>
        </p:nvSpPr>
        <p:spPr>
          <a:xfrm>
            <a:off x="3764865" y="3138486"/>
            <a:ext cx="354442" cy="242390"/>
          </a:xfrm>
          <a:prstGeom prst="rect">
            <a:avLst/>
          </a:prstGeom>
          <a:solidFill>
            <a:srgbClr val="002060">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endParaRPr lang="en-US" sz="600" dirty="0">
              <a:solidFill>
                <a:prstClr val="black"/>
              </a:solidFill>
              <a:latin typeface="Arial"/>
            </a:endParaRPr>
          </a:p>
        </p:txBody>
      </p:sp>
      <p:sp>
        <p:nvSpPr>
          <p:cNvPr id="56" name="Rectangle 55"/>
          <p:cNvSpPr/>
          <p:nvPr/>
        </p:nvSpPr>
        <p:spPr>
          <a:xfrm>
            <a:off x="4160090" y="2849119"/>
            <a:ext cx="354442" cy="242390"/>
          </a:xfrm>
          <a:prstGeom prst="rect">
            <a:avLst/>
          </a:prstGeom>
          <a:solidFill>
            <a:srgbClr val="002060">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endParaRPr lang="en-US" sz="600" dirty="0">
              <a:solidFill>
                <a:prstClr val="black"/>
              </a:solidFill>
              <a:latin typeface="Arial"/>
            </a:endParaRPr>
          </a:p>
        </p:txBody>
      </p:sp>
      <p:sp>
        <p:nvSpPr>
          <p:cNvPr id="57" name="Rectangle 56"/>
          <p:cNvSpPr/>
          <p:nvPr/>
        </p:nvSpPr>
        <p:spPr>
          <a:xfrm>
            <a:off x="4160090" y="3138486"/>
            <a:ext cx="354441" cy="242390"/>
          </a:xfrm>
          <a:prstGeom prst="rect">
            <a:avLst/>
          </a:prstGeom>
          <a:solidFill>
            <a:srgbClr val="00206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endParaRPr lang="en-US" sz="600" dirty="0">
              <a:solidFill>
                <a:prstClr val="white"/>
              </a:solidFill>
              <a:latin typeface="Arial"/>
            </a:endParaRPr>
          </a:p>
        </p:txBody>
      </p:sp>
      <p:sp>
        <p:nvSpPr>
          <p:cNvPr id="63" name="Rectangle 62"/>
          <p:cNvSpPr/>
          <p:nvPr/>
        </p:nvSpPr>
        <p:spPr>
          <a:xfrm>
            <a:off x="5643912" y="3138486"/>
            <a:ext cx="354442" cy="242390"/>
          </a:xfrm>
          <a:prstGeom prst="rect">
            <a:avLst/>
          </a:prstGeom>
          <a:solidFill>
            <a:srgbClr val="002060">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endParaRPr lang="en-US" sz="600" dirty="0">
              <a:solidFill>
                <a:prstClr val="black"/>
              </a:solidFill>
              <a:latin typeface="Arial"/>
            </a:endParaRPr>
          </a:p>
        </p:txBody>
      </p:sp>
      <p:sp>
        <p:nvSpPr>
          <p:cNvPr id="65" name="Rectangle 64"/>
          <p:cNvSpPr/>
          <p:nvPr/>
        </p:nvSpPr>
        <p:spPr>
          <a:xfrm>
            <a:off x="6039137" y="3138486"/>
            <a:ext cx="354441" cy="242390"/>
          </a:xfrm>
          <a:prstGeom prst="rect">
            <a:avLst/>
          </a:prstGeom>
          <a:solidFill>
            <a:srgbClr val="00206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endParaRPr lang="en-US" sz="600" dirty="0">
              <a:solidFill>
                <a:prstClr val="white"/>
              </a:solidFill>
              <a:latin typeface="Arial"/>
            </a:endParaRPr>
          </a:p>
        </p:txBody>
      </p:sp>
      <p:sp>
        <p:nvSpPr>
          <p:cNvPr id="66" name="Rectangle 65"/>
          <p:cNvSpPr/>
          <p:nvPr/>
        </p:nvSpPr>
        <p:spPr>
          <a:xfrm>
            <a:off x="5643912" y="2849119"/>
            <a:ext cx="354441" cy="236371"/>
          </a:xfrm>
          <a:prstGeom prst="rect">
            <a:avLst/>
          </a:prstGeom>
          <a:solidFill>
            <a:srgbClr val="00206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endParaRPr lang="en-US" sz="600" dirty="0">
              <a:solidFill>
                <a:prstClr val="white"/>
              </a:solidFill>
              <a:latin typeface="Arial"/>
            </a:endParaRPr>
          </a:p>
        </p:txBody>
      </p:sp>
      <p:sp>
        <p:nvSpPr>
          <p:cNvPr id="67" name="Rectangle 66"/>
          <p:cNvSpPr/>
          <p:nvPr/>
        </p:nvSpPr>
        <p:spPr>
          <a:xfrm>
            <a:off x="5249001" y="2849119"/>
            <a:ext cx="354442" cy="242390"/>
          </a:xfrm>
          <a:prstGeom prst="rect">
            <a:avLst/>
          </a:prstGeom>
          <a:solidFill>
            <a:srgbClr val="002060">
              <a:alpha val="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endParaRPr lang="en-US" sz="600" dirty="0">
              <a:solidFill>
                <a:prstClr val="black"/>
              </a:solidFill>
              <a:latin typeface="Arial"/>
            </a:endParaRPr>
          </a:p>
        </p:txBody>
      </p:sp>
      <p:sp>
        <p:nvSpPr>
          <p:cNvPr id="72" name="Rectangle 71"/>
          <p:cNvSpPr/>
          <p:nvPr/>
        </p:nvSpPr>
        <p:spPr>
          <a:xfrm>
            <a:off x="6034030" y="2857589"/>
            <a:ext cx="359159" cy="222569"/>
          </a:xfrm>
          <a:prstGeom prst="rect">
            <a:avLst/>
          </a:prstGeom>
          <a:solidFill>
            <a:srgbClr val="002060">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endParaRPr lang="en-US" sz="600">
              <a:solidFill>
                <a:prstClr val="white"/>
              </a:solidFill>
              <a:latin typeface="Arial"/>
            </a:endParaRPr>
          </a:p>
        </p:txBody>
      </p:sp>
      <p:cxnSp>
        <p:nvCxnSpPr>
          <p:cNvPr id="73" name="Straight Connector 72"/>
          <p:cNvCxnSpPr/>
          <p:nvPr/>
        </p:nvCxnSpPr>
        <p:spPr>
          <a:xfrm>
            <a:off x="251126" y="4305454"/>
            <a:ext cx="6469036" cy="0"/>
          </a:xfrm>
          <a:prstGeom prst="line">
            <a:avLst/>
          </a:prstGeom>
          <a:ln>
            <a:solidFill>
              <a:schemeClr val="tx1"/>
            </a:solidFill>
            <a:prstDash val="dash"/>
          </a:ln>
        </p:spPr>
        <p:style>
          <a:lnRef idx="1">
            <a:schemeClr val="dk1"/>
          </a:lnRef>
          <a:fillRef idx="0">
            <a:schemeClr val="dk1"/>
          </a:fillRef>
          <a:effectRef idx="0">
            <a:schemeClr val="dk1"/>
          </a:effectRef>
          <a:fontRef idx="minor">
            <a:schemeClr val="tx1"/>
          </a:fontRef>
        </p:style>
      </p:cxnSp>
      <p:pic>
        <p:nvPicPr>
          <p:cNvPr id="82" name="Picture 81"/>
          <p:cNvPicPr>
            <a:picLocks noChangeAspect="1"/>
          </p:cNvPicPr>
          <p:nvPr/>
        </p:nvPicPr>
        <p:blipFill rotWithShape="1">
          <a:blip r:embed="rId6"/>
          <a:srcRect t="1" r="56084" b="-13127"/>
          <a:stretch/>
        </p:blipFill>
        <p:spPr>
          <a:xfrm>
            <a:off x="2755566" y="4387858"/>
            <a:ext cx="653425" cy="675896"/>
          </a:xfrm>
          <a:prstGeom prst="rect">
            <a:avLst/>
          </a:prstGeom>
        </p:spPr>
      </p:pic>
      <p:pic>
        <p:nvPicPr>
          <p:cNvPr id="83" name="Picture 82"/>
          <p:cNvPicPr>
            <a:picLocks noChangeAspect="1"/>
          </p:cNvPicPr>
          <p:nvPr/>
        </p:nvPicPr>
        <p:blipFill rotWithShape="1">
          <a:blip r:embed="rId6"/>
          <a:srcRect l="48884"/>
          <a:stretch/>
        </p:blipFill>
        <p:spPr>
          <a:xfrm>
            <a:off x="4299039" y="4392424"/>
            <a:ext cx="685639" cy="572907"/>
          </a:xfrm>
          <a:prstGeom prst="rect">
            <a:avLst/>
          </a:prstGeom>
        </p:spPr>
      </p:pic>
      <p:sp>
        <p:nvSpPr>
          <p:cNvPr id="84" name="TextBox 83"/>
          <p:cNvSpPr txBox="1"/>
          <p:nvPr/>
        </p:nvSpPr>
        <p:spPr>
          <a:xfrm>
            <a:off x="3349806" y="4506516"/>
            <a:ext cx="983275" cy="461665"/>
          </a:xfrm>
          <a:prstGeom prst="rect">
            <a:avLst/>
          </a:prstGeom>
          <a:noFill/>
        </p:spPr>
        <p:txBody>
          <a:bodyPr wrap="square" rtlCol="0">
            <a:spAutoFit/>
          </a:bodyPr>
          <a:lstStyle/>
          <a:p>
            <a:pPr algn="ctr" defTabSz="342900" fontAlgn="base">
              <a:spcBef>
                <a:spcPct val="0"/>
              </a:spcBef>
              <a:spcAft>
                <a:spcPct val="0"/>
              </a:spcAft>
            </a:pPr>
            <a:r>
              <a:rPr lang="en-US" sz="2400" b="1">
                <a:solidFill>
                  <a:prstClr val="black"/>
                </a:solidFill>
                <a:latin typeface="Arial" charset="0"/>
                <a:ea typeface="ＭＳ Ｐゴシック" charset="0"/>
              </a:rPr>
              <a:t>OR </a:t>
            </a:r>
            <a:endParaRPr lang="en-US" sz="2400" b="1">
              <a:solidFill>
                <a:prstClr val="black"/>
              </a:solidFill>
              <a:latin typeface="Arial" charset="0"/>
              <a:ea typeface="ＭＳ Ｐゴシック" charset="0"/>
            </a:endParaRPr>
          </a:p>
        </p:txBody>
      </p:sp>
      <p:sp>
        <p:nvSpPr>
          <p:cNvPr id="85" name="TextBox 84"/>
          <p:cNvSpPr txBox="1"/>
          <p:nvPr/>
        </p:nvSpPr>
        <p:spPr>
          <a:xfrm>
            <a:off x="4803503" y="4506516"/>
            <a:ext cx="983275" cy="461665"/>
          </a:xfrm>
          <a:prstGeom prst="rect">
            <a:avLst/>
          </a:prstGeom>
          <a:noFill/>
        </p:spPr>
        <p:txBody>
          <a:bodyPr wrap="square" rtlCol="0">
            <a:spAutoFit/>
          </a:bodyPr>
          <a:lstStyle/>
          <a:p>
            <a:pPr algn="ctr" defTabSz="342900" fontAlgn="base">
              <a:spcBef>
                <a:spcPct val="0"/>
              </a:spcBef>
              <a:spcAft>
                <a:spcPct val="0"/>
              </a:spcAft>
            </a:pPr>
            <a:r>
              <a:rPr lang="en-US" sz="2400" b="1">
                <a:solidFill>
                  <a:prstClr val="black"/>
                </a:solidFill>
                <a:latin typeface="Arial" charset="0"/>
                <a:ea typeface="ＭＳ Ｐゴシック" charset="0"/>
              </a:rPr>
              <a:t>+</a:t>
            </a:r>
            <a:endParaRPr lang="en-US" sz="2400" b="1">
              <a:solidFill>
                <a:prstClr val="black"/>
              </a:solidFill>
              <a:latin typeface="Arial" charset="0"/>
              <a:ea typeface="ＭＳ Ｐゴシック" charset="0"/>
            </a:endParaRPr>
          </a:p>
        </p:txBody>
      </p:sp>
      <p:sp>
        <p:nvSpPr>
          <p:cNvPr id="86" name="Rectangle 85"/>
          <p:cNvSpPr/>
          <p:nvPr/>
        </p:nvSpPr>
        <p:spPr>
          <a:xfrm>
            <a:off x="5659080" y="4466535"/>
            <a:ext cx="354442" cy="242390"/>
          </a:xfrm>
          <a:prstGeom prst="rect">
            <a:avLst/>
          </a:prstGeom>
          <a:solidFill>
            <a:srgbClr val="002060">
              <a:alpha val="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endParaRPr lang="en-US" sz="600" dirty="0">
              <a:solidFill>
                <a:prstClr val="black"/>
              </a:solidFill>
              <a:latin typeface="Arial"/>
            </a:endParaRPr>
          </a:p>
        </p:txBody>
      </p:sp>
      <p:sp>
        <p:nvSpPr>
          <p:cNvPr id="87" name="Rectangle 86"/>
          <p:cNvSpPr/>
          <p:nvPr/>
        </p:nvSpPr>
        <p:spPr>
          <a:xfrm>
            <a:off x="5659080" y="4755901"/>
            <a:ext cx="354442" cy="242390"/>
          </a:xfrm>
          <a:prstGeom prst="rect">
            <a:avLst/>
          </a:prstGeom>
          <a:solidFill>
            <a:srgbClr val="002060">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endParaRPr lang="en-US" sz="600" dirty="0">
              <a:solidFill>
                <a:prstClr val="black"/>
              </a:solidFill>
              <a:latin typeface="Arial"/>
            </a:endParaRPr>
          </a:p>
        </p:txBody>
      </p:sp>
      <p:sp>
        <p:nvSpPr>
          <p:cNvPr id="88" name="Rectangle 87"/>
          <p:cNvSpPr/>
          <p:nvPr/>
        </p:nvSpPr>
        <p:spPr>
          <a:xfrm>
            <a:off x="6054305" y="4466535"/>
            <a:ext cx="354442" cy="242390"/>
          </a:xfrm>
          <a:prstGeom prst="rect">
            <a:avLst/>
          </a:prstGeom>
          <a:solidFill>
            <a:srgbClr val="002060">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endParaRPr lang="en-US" sz="600" dirty="0">
              <a:solidFill>
                <a:prstClr val="black"/>
              </a:solidFill>
              <a:latin typeface="Arial"/>
            </a:endParaRPr>
          </a:p>
        </p:txBody>
      </p:sp>
      <p:pic>
        <p:nvPicPr>
          <p:cNvPr id="61" name="Picture 60"/>
          <p:cNvPicPr>
            <a:picLocks noChangeAspect="1"/>
          </p:cNvPicPr>
          <p:nvPr/>
        </p:nvPicPr>
        <p:blipFill rotWithShape="1">
          <a:blip r:embed="rId6"/>
          <a:srcRect t="1" r="56084" b="-13127"/>
          <a:stretch/>
        </p:blipFill>
        <p:spPr>
          <a:xfrm>
            <a:off x="2623075" y="3615401"/>
            <a:ext cx="653425" cy="675896"/>
          </a:xfrm>
          <a:prstGeom prst="rect">
            <a:avLst/>
          </a:prstGeom>
        </p:spPr>
      </p:pic>
      <p:pic>
        <p:nvPicPr>
          <p:cNvPr id="62" name="Picture 61"/>
          <p:cNvPicPr>
            <a:picLocks noChangeAspect="1"/>
          </p:cNvPicPr>
          <p:nvPr/>
        </p:nvPicPr>
        <p:blipFill rotWithShape="1">
          <a:blip r:embed="rId6"/>
          <a:srcRect l="48884"/>
          <a:stretch/>
        </p:blipFill>
        <p:spPr>
          <a:xfrm>
            <a:off x="4634660" y="3625973"/>
            <a:ext cx="685639" cy="572907"/>
          </a:xfrm>
          <a:prstGeom prst="rect">
            <a:avLst/>
          </a:prstGeom>
        </p:spPr>
      </p:pic>
      <p:sp>
        <p:nvSpPr>
          <p:cNvPr id="64" name="TextBox 63"/>
          <p:cNvSpPr txBox="1"/>
          <p:nvPr/>
        </p:nvSpPr>
        <p:spPr>
          <a:xfrm>
            <a:off x="1787180" y="4489634"/>
            <a:ext cx="983275" cy="461665"/>
          </a:xfrm>
          <a:prstGeom prst="rect">
            <a:avLst/>
          </a:prstGeom>
          <a:noFill/>
        </p:spPr>
        <p:txBody>
          <a:bodyPr wrap="square" rtlCol="0">
            <a:spAutoFit/>
          </a:bodyPr>
          <a:lstStyle/>
          <a:p>
            <a:pPr algn="ctr" defTabSz="342900" fontAlgn="base">
              <a:spcBef>
                <a:spcPct val="0"/>
              </a:spcBef>
              <a:spcAft>
                <a:spcPct val="0"/>
              </a:spcAft>
            </a:pPr>
            <a:r>
              <a:rPr lang="en-US" sz="2400" b="1" dirty="0">
                <a:solidFill>
                  <a:prstClr val="black"/>
                </a:solidFill>
                <a:latin typeface="Arial" charset="0"/>
                <a:ea typeface="ＭＳ Ｐゴシック" charset="0"/>
              </a:rPr>
              <a:t>=</a:t>
            </a:r>
          </a:p>
        </p:txBody>
      </p:sp>
    </p:spTree>
    <p:extLst>
      <p:ext uri="{BB962C8B-B14F-4D97-AF65-F5344CB8AC3E}">
        <p14:creationId xmlns:p14="http://schemas.microsoft.com/office/powerpoint/2010/main" val="890518327"/>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8544" y="1030332"/>
            <a:ext cx="2949416" cy="323165"/>
          </a:xfrm>
          <a:prstGeom prst="rect">
            <a:avLst/>
          </a:prstGeom>
        </p:spPr>
        <p:txBody>
          <a:bodyPr vert="horz" wrap="square" lIns="0" tIns="0" rIns="0" bIns="0" rtlCol="0">
            <a:spAutoFit/>
          </a:bodyPr>
          <a:lstStyle/>
          <a:p>
            <a:pPr marL="9525"/>
            <a:r>
              <a:rPr sz="2100" spc="-4" dirty="0"/>
              <a:t>"Building owners"</a:t>
            </a:r>
            <a:r>
              <a:rPr sz="2100" spc="-11" dirty="0"/>
              <a:t> </a:t>
            </a:r>
            <a:r>
              <a:rPr sz="2100" spc="-4" dirty="0"/>
              <a:t>decide</a:t>
            </a:r>
            <a:endParaRPr sz="2100"/>
          </a:p>
        </p:txBody>
      </p:sp>
      <p:sp>
        <p:nvSpPr>
          <p:cNvPr id="3" name="object 3"/>
          <p:cNvSpPr txBox="1"/>
          <p:nvPr/>
        </p:nvSpPr>
        <p:spPr>
          <a:xfrm>
            <a:off x="5271638" y="2903526"/>
            <a:ext cx="186690" cy="256480"/>
          </a:xfrm>
          <a:prstGeom prst="rect">
            <a:avLst/>
          </a:prstGeom>
        </p:spPr>
        <p:txBody>
          <a:bodyPr vert="horz" wrap="square" lIns="0" tIns="0" rIns="0" bIns="0" rtlCol="0">
            <a:spAutoFit/>
          </a:bodyPr>
          <a:lstStyle/>
          <a:p>
            <a:pPr>
              <a:lnSpc>
                <a:spcPts val="1991"/>
              </a:lnSpc>
            </a:pPr>
            <a:r>
              <a:rPr dirty="0">
                <a:solidFill>
                  <a:srgbClr val="595959"/>
                </a:solidFill>
                <a:latin typeface="Arial"/>
                <a:cs typeface="Arial"/>
              </a:rPr>
              <a:t>●</a:t>
            </a:r>
            <a:endParaRPr>
              <a:latin typeface="Arial"/>
              <a:cs typeface="Arial"/>
            </a:endParaRPr>
          </a:p>
        </p:txBody>
      </p:sp>
      <p:sp>
        <p:nvSpPr>
          <p:cNvPr id="4" name="object 4"/>
          <p:cNvSpPr txBox="1"/>
          <p:nvPr/>
        </p:nvSpPr>
        <p:spPr>
          <a:xfrm>
            <a:off x="4233413" y="2213171"/>
            <a:ext cx="2145030" cy="1598899"/>
          </a:xfrm>
          <a:prstGeom prst="rect">
            <a:avLst/>
          </a:prstGeom>
        </p:spPr>
        <p:txBody>
          <a:bodyPr vert="horz" wrap="square" lIns="0" tIns="0" rIns="0" bIns="0" rtlCol="0">
            <a:spAutoFit/>
          </a:bodyPr>
          <a:lstStyle/>
          <a:p>
            <a:pPr marL="318611" marR="3810" indent="-309086">
              <a:lnSpc>
                <a:spcPct val="114599"/>
              </a:lnSpc>
              <a:buChar char="●"/>
              <a:tabLst>
                <a:tab pos="318611" algn="l"/>
                <a:tab pos="319088" algn="l"/>
              </a:tabLst>
            </a:pPr>
            <a:r>
              <a:rPr spc="-4" dirty="0">
                <a:solidFill>
                  <a:srgbClr val="595959"/>
                </a:solidFill>
                <a:latin typeface="Arial"/>
                <a:cs typeface="Arial"/>
              </a:rPr>
              <a:t>Socially optimal  amount of</a:t>
            </a:r>
            <a:r>
              <a:rPr spc="-34" dirty="0">
                <a:solidFill>
                  <a:srgbClr val="595959"/>
                </a:solidFill>
                <a:latin typeface="Arial"/>
                <a:cs typeface="Arial"/>
              </a:rPr>
              <a:t> </a:t>
            </a:r>
            <a:r>
              <a:rPr spc="-4" dirty="0">
                <a:solidFill>
                  <a:srgbClr val="595959"/>
                </a:solidFill>
                <a:latin typeface="Arial"/>
                <a:cs typeface="Arial"/>
              </a:rPr>
              <a:t>hosting</a:t>
            </a:r>
            <a:endParaRPr>
              <a:latin typeface="Arial"/>
              <a:cs typeface="Arial"/>
            </a:endParaRPr>
          </a:p>
          <a:p>
            <a:pPr>
              <a:spcBef>
                <a:spcPts val="30"/>
              </a:spcBef>
              <a:buClr>
                <a:srgbClr val="595959"/>
              </a:buClr>
              <a:buFont typeface="Arial"/>
              <a:buChar char="●"/>
            </a:pPr>
            <a:endParaRPr sz="2400">
              <a:latin typeface="Times New Roman"/>
              <a:cs typeface="Times New Roman"/>
            </a:endParaRPr>
          </a:p>
          <a:p>
            <a:pPr marL="318611" indent="-309086">
              <a:buChar char="●"/>
              <a:tabLst>
                <a:tab pos="318611" algn="l"/>
                <a:tab pos="319088" algn="l"/>
              </a:tabLst>
            </a:pPr>
            <a:r>
              <a:rPr spc="-4" dirty="0">
                <a:solidFill>
                  <a:srgbClr val="595959"/>
                </a:solidFill>
                <a:latin typeface="Arial"/>
                <a:cs typeface="Arial"/>
              </a:rPr>
              <a:t>Tenant welfare</a:t>
            </a:r>
            <a:r>
              <a:rPr spc="-26" dirty="0">
                <a:solidFill>
                  <a:srgbClr val="595959"/>
                </a:solidFill>
                <a:latin typeface="Arial"/>
                <a:cs typeface="Arial"/>
              </a:rPr>
              <a:t> </a:t>
            </a:r>
            <a:r>
              <a:rPr dirty="0">
                <a:solidFill>
                  <a:srgbClr val="595959"/>
                </a:solidFill>
                <a:latin typeface="MS PGothic"/>
                <a:cs typeface="MS PGothic"/>
              </a:rPr>
              <a:t>↗</a:t>
            </a:r>
            <a:endParaRPr>
              <a:latin typeface="MS PGothic"/>
              <a:cs typeface="MS PGothic"/>
            </a:endParaRPr>
          </a:p>
          <a:p>
            <a:pPr marL="318611">
              <a:spcBef>
                <a:spcPts val="315"/>
              </a:spcBef>
            </a:pPr>
            <a:r>
              <a:rPr spc="-4" dirty="0">
                <a:solidFill>
                  <a:srgbClr val="595959"/>
                </a:solidFill>
                <a:latin typeface="Arial"/>
                <a:cs typeface="Arial"/>
              </a:rPr>
              <a:t>(always)</a:t>
            </a:r>
            <a:endParaRPr>
              <a:latin typeface="Arial"/>
              <a:cs typeface="Arial"/>
            </a:endParaRPr>
          </a:p>
        </p:txBody>
      </p:sp>
      <p:sp>
        <p:nvSpPr>
          <p:cNvPr id="5" name="object 5"/>
          <p:cNvSpPr/>
          <p:nvPr/>
        </p:nvSpPr>
        <p:spPr>
          <a:xfrm>
            <a:off x="233774" y="1748307"/>
            <a:ext cx="3507000" cy="2687251"/>
          </a:xfrm>
          <a:prstGeom prst="rect">
            <a:avLst/>
          </a:prstGeom>
          <a:blipFill>
            <a:blip r:embed="rId2" cstate="print"/>
            <a:stretch>
              <a:fillRect/>
            </a:stretch>
          </a:blipFill>
        </p:spPr>
        <p:txBody>
          <a:bodyPr wrap="square" lIns="0" tIns="0" rIns="0" bIns="0" rtlCol="0"/>
          <a:lstStyle/>
          <a:p>
            <a:endParaRPr sz="1350"/>
          </a:p>
        </p:txBody>
      </p:sp>
      <p:sp>
        <p:nvSpPr>
          <p:cNvPr id="6" name="object 6"/>
          <p:cNvSpPr/>
          <p:nvPr/>
        </p:nvSpPr>
        <p:spPr>
          <a:xfrm>
            <a:off x="3167662" y="2825250"/>
            <a:ext cx="220504" cy="196691"/>
          </a:xfrm>
          <a:custGeom>
            <a:avLst/>
            <a:gdLst/>
            <a:ahLst/>
            <a:cxnLst/>
            <a:rect l="l" t="t" r="r" b="b"/>
            <a:pathLst>
              <a:path w="294004" h="262255">
                <a:moveTo>
                  <a:pt x="0" y="0"/>
                </a:moveTo>
                <a:lnTo>
                  <a:pt x="293399" y="0"/>
                </a:lnTo>
                <a:lnTo>
                  <a:pt x="293399" y="262199"/>
                </a:lnTo>
                <a:lnTo>
                  <a:pt x="0" y="262199"/>
                </a:lnTo>
                <a:lnTo>
                  <a:pt x="0" y="0"/>
                </a:lnTo>
                <a:close/>
              </a:path>
            </a:pathLst>
          </a:custGeom>
          <a:solidFill>
            <a:srgbClr val="FFFFFF"/>
          </a:solidFill>
        </p:spPr>
        <p:txBody>
          <a:bodyPr wrap="square" lIns="0" tIns="0" rIns="0" bIns="0" rtlCol="0"/>
          <a:lstStyle/>
          <a:p>
            <a:endParaRPr sz="1350"/>
          </a:p>
        </p:txBody>
      </p:sp>
      <p:sp>
        <p:nvSpPr>
          <p:cNvPr id="7" name="object 7"/>
          <p:cNvSpPr/>
          <p:nvPr/>
        </p:nvSpPr>
        <p:spPr>
          <a:xfrm>
            <a:off x="3097987" y="2508149"/>
            <a:ext cx="251936" cy="169545"/>
          </a:xfrm>
          <a:custGeom>
            <a:avLst/>
            <a:gdLst/>
            <a:ahLst/>
            <a:cxnLst/>
            <a:rect l="l" t="t" r="r" b="b"/>
            <a:pathLst>
              <a:path w="335914" h="226060">
                <a:moveTo>
                  <a:pt x="0" y="0"/>
                </a:moveTo>
                <a:lnTo>
                  <a:pt x="335699" y="0"/>
                </a:lnTo>
                <a:lnTo>
                  <a:pt x="335699" y="225899"/>
                </a:lnTo>
                <a:lnTo>
                  <a:pt x="0" y="225899"/>
                </a:lnTo>
                <a:lnTo>
                  <a:pt x="0" y="0"/>
                </a:lnTo>
                <a:close/>
              </a:path>
            </a:pathLst>
          </a:custGeom>
          <a:solidFill>
            <a:srgbClr val="FFFFFF"/>
          </a:solidFill>
        </p:spPr>
        <p:txBody>
          <a:bodyPr wrap="square" lIns="0" tIns="0" rIns="0" bIns="0" rtlCol="0"/>
          <a:lstStyle/>
          <a:p>
            <a:endParaRPr sz="1350"/>
          </a:p>
        </p:txBody>
      </p:sp>
      <p:sp>
        <p:nvSpPr>
          <p:cNvPr id="8" name="object 8"/>
          <p:cNvSpPr/>
          <p:nvPr/>
        </p:nvSpPr>
        <p:spPr>
          <a:xfrm>
            <a:off x="3150965" y="2914050"/>
            <a:ext cx="145818" cy="212118"/>
          </a:xfrm>
          <a:prstGeom prst="rect">
            <a:avLst/>
          </a:prstGeom>
          <a:blipFill>
            <a:blip r:embed="rId3" cstate="print"/>
            <a:stretch>
              <a:fillRect/>
            </a:stretch>
          </a:blipFill>
        </p:spPr>
        <p:txBody>
          <a:bodyPr wrap="square" lIns="0" tIns="0" rIns="0" bIns="0" rtlCol="0"/>
          <a:lstStyle/>
          <a:p>
            <a:endParaRPr sz="1350"/>
          </a:p>
        </p:txBody>
      </p:sp>
      <p:sp>
        <p:nvSpPr>
          <p:cNvPr id="9" name="object 9"/>
          <p:cNvSpPr/>
          <p:nvPr/>
        </p:nvSpPr>
        <p:spPr>
          <a:xfrm>
            <a:off x="3124978" y="2572744"/>
            <a:ext cx="698752" cy="212118"/>
          </a:xfrm>
          <a:prstGeom prst="rect">
            <a:avLst/>
          </a:prstGeom>
          <a:blipFill>
            <a:blip r:embed="rId4" cstate="print"/>
            <a:stretch>
              <a:fillRect/>
            </a:stretch>
          </a:blipFill>
        </p:spPr>
        <p:txBody>
          <a:bodyPr wrap="square" lIns="0" tIns="0" rIns="0" bIns="0" rtlCol="0"/>
          <a:lstStyle/>
          <a:p>
            <a:endParaRPr sz="1350"/>
          </a:p>
        </p:txBody>
      </p:sp>
      <p:sp>
        <p:nvSpPr>
          <p:cNvPr id="10" name="object 10"/>
          <p:cNvSpPr/>
          <p:nvPr/>
        </p:nvSpPr>
        <p:spPr>
          <a:xfrm>
            <a:off x="5815106" y="716081"/>
            <a:ext cx="950756" cy="950756"/>
          </a:xfrm>
          <a:prstGeom prst="rect">
            <a:avLst/>
          </a:prstGeom>
          <a:blipFill>
            <a:blip r:embed="rId5" cstate="print"/>
            <a:stretch>
              <a:fillRect/>
            </a:stretch>
          </a:blipFill>
        </p:spPr>
        <p:txBody>
          <a:bodyPr wrap="square" lIns="0" tIns="0" rIns="0" bIns="0" rtlCol="0"/>
          <a:lstStyle/>
          <a:p>
            <a:endParaRPr sz="1350"/>
          </a:p>
        </p:txBody>
      </p:sp>
      <p:sp>
        <p:nvSpPr>
          <p:cNvPr id="11" name="object 11"/>
          <p:cNvSpPr/>
          <p:nvPr/>
        </p:nvSpPr>
        <p:spPr>
          <a:xfrm>
            <a:off x="4463231" y="716090"/>
            <a:ext cx="950756" cy="950756"/>
          </a:xfrm>
          <a:prstGeom prst="rect">
            <a:avLst/>
          </a:prstGeom>
          <a:blipFill>
            <a:blip r:embed="rId6" cstate="print"/>
            <a:stretch>
              <a:fillRect/>
            </a:stretch>
          </a:blipFill>
        </p:spPr>
        <p:txBody>
          <a:bodyPr wrap="square" lIns="0" tIns="0" rIns="0" bIns="0" rtlCol="0"/>
          <a:lstStyle/>
          <a:p>
            <a:endParaRPr sz="1350"/>
          </a:p>
        </p:txBody>
      </p:sp>
      <p:sp>
        <p:nvSpPr>
          <p:cNvPr id="12" name="object 12"/>
          <p:cNvSpPr/>
          <p:nvPr/>
        </p:nvSpPr>
        <p:spPr>
          <a:xfrm>
            <a:off x="5506530" y="1030204"/>
            <a:ext cx="391478" cy="129064"/>
          </a:xfrm>
          <a:custGeom>
            <a:avLst/>
            <a:gdLst/>
            <a:ahLst/>
            <a:cxnLst/>
            <a:rect l="l" t="t" r="r" b="b"/>
            <a:pathLst>
              <a:path w="521970" h="172084">
                <a:moveTo>
                  <a:pt x="0" y="0"/>
                </a:moveTo>
                <a:lnTo>
                  <a:pt x="521853" y="0"/>
                </a:lnTo>
                <a:lnTo>
                  <a:pt x="521853" y="172025"/>
                </a:lnTo>
                <a:lnTo>
                  <a:pt x="0" y="172025"/>
                </a:lnTo>
                <a:lnTo>
                  <a:pt x="0" y="0"/>
                </a:lnTo>
                <a:close/>
              </a:path>
            </a:pathLst>
          </a:custGeom>
          <a:ln w="9524">
            <a:solidFill>
              <a:srgbClr val="595959"/>
            </a:solidFill>
          </a:ln>
        </p:spPr>
        <p:txBody>
          <a:bodyPr wrap="square" lIns="0" tIns="0" rIns="0" bIns="0" rtlCol="0"/>
          <a:lstStyle/>
          <a:p>
            <a:endParaRPr sz="1350"/>
          </a:p>
        </p:txBody>
      </p:sp>
      <p:sp>
        <p:nvSpPr>
          <p:cNvPr id="13" name="object 13"/>
          <p:cNvSpPr/>
          <p:nvPr/>
        </p:nvSpPr>
        <p:spPr>
          <a:xfrm>
            <a:off x="5506530" y="1223733"/>
            <a:ext cx="391478" cy="129064"/>
          </a:xfrm>
          <a:custGeom>
            <a:avLst/>
            <a:gdLst/>
            <a:ahLst/>
            <a:cxnLst/>
            <a:rect l="l" t="t" r="r" b="b"/>
            <a:pathLst>
              <a:path w="521970" h="172084">
                <a:moveTo>
                  <a:pt x="0" y="0"/>
                </a:moveTo>
                <a:lnTo>
                  <a:pt x="521853" y="0"/>
                </a:lnTo>
                <a:lnTo>
                  <a:pt x="521853" y="172025"/>
                </a:lnTo>
                <a:lnTo>
                  <a:pt x="0" y="172025"/>
                </a:lnTo>
                <a:lnTo>
                  <a:pt x="0" y="0"/>
                </a:lnTo>
                <a:close/>
              </a:path>
            </a:pathLst>
          </a:custGeom>
          <a:ln w="9524">
            <a:solidFill>
              <a:srgbClr val="595959"/>
            </a:solidFill>
          </a:ln>
        </p:spPr>
        <p:txBody>
          <a:bodyPr wrap="square" lIns="0" tIns="0" rIns="0" bIns="0" rtlCol="0"/>
          <a:lstStyle/>
          <a:p>
            <a:endParaRPr sz="1350"/>
          </a:p>
        </p:txBody>
      </p:sp>
      <p:sp>
        <p:nvSpPr>
          <p:cNvPr id="14" name="object 14"/>
          <p:cNvSpPr/>
          <p:nvPr/>
        </p:nvSpPr>
        <p:spPr>
          <a:xfrm>
            <a:off x="5282305" y="2951037"/>
            <a:ext cx="176213" cy="138589"/>
          </a:xfrm>
          <a:custGeom>
            <a:avLst/>
            <a:gdLst/>
            <a:ahLst/>
            <a:cxnLst/>
            <a:rect l="l" t="t" r="r" b="b"/>
            <a:pathLst>
              <a:path w="234950" h="184785">
                <a:moveTo>
                  <a:pt x="0" y="0"/>
                </a:moveTo>
                <a:lnTo>
                  <a:pt x="234599" y="0"/>
                </a:lnTo>
                <a:lnTo>
                  <a:pt x="234599" y="184199"/>
                </a:lnTo>
                <a:lnTo>
                  <a:pt x="0" y="184199"/>
                </a:lnTo>
                <a:lnTo>
                  <a:pt x="0" y="0"/>
                </a:lnTo>
                <a:close/>
              </a:path>
            </a:pathLst>
          </a:custGeom>
          <a:solidFill>
            <a:srgbClr val="FFFFFF"/>
          </a:solidFill>
        </p:spPr>
        <p:txBody>
          <a:bodyPr wrap="square" lIns="0" tIns="0" rIns="0" bIns="0" rtlCol="0"/>
          <a:lstStyle/>
          <a:p>
            <a:endParaRPr sz="1350"/>
          </a:p>
        </p:txBody>
      </p:sp>
      <p:sp>
        <p:nvSpPr>
          <p:cNvPr id="15" name="object 15"/>
          <p:cNvSpPr txBox="1">
            <a:spLocks noGrp="1"/>
          </p:cNvSpPr>
          <p:nvPr>
            <p:ph type="sldNum" sz="quarter" idx="7"/>
          </p:nvPr>
        </p:nvSpPr>
        <p:spPr>
          <a:xfrm>
            <a:off x="4932465" y="4226488"/>
            <a:ext cx="108227" cy="231313"/>
          </a:xfrm>
          <a:prstGeom prst="rect">
            <a:avLst/>
          </a:prstGeom>
        </p:spPr>
        <p:txBody>
          <a:bodyPr vert="horz" wrap="square" lIns="0" tIns="476" rIns="0" bIns="0" rtlCol="0">
            <a:spAutoFit/>
          </a:bodyPr>
          <a:lstStyle/>
          <a:p>
            <a:pPr marL="19050">
              <a:spcBef>
                <a:spcPts val="4"/>
              </a:spcBef>
            </a:pPr>
            <a:fld id="{81D60167-4931-47E6-BA6A-407CBD079E47}" type="slidenum">
              <a:rPr spc="-4" dirty="0"/>
              <a:pPr marL="19050">
                <a:spcBef>
                  <a:spcPts val="4"/>
                </a:spcBef>
              </a:pPr>
              <a:t>17</a:t>
            </a:fld>
            <a:endParaRPr spc="-4" dirty="0"/>
          </a:p>
        </p:txBody>
      </p:sp>
    </p:spTree>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10" y="0"/>
            <a:ext cx="7488689" cy="1057999"/>
          </a:xfrm>
        </p:spPr>
        <p:txBody>
          <a:bodyPr/>
          <a:lstStyle/>
          <a:p>
            <a:r>
              <a:rPr lang="en-US" sz="1875" dirty="0"/>
              <a:t>Governance Domains</a:t>
            </a:r>
            <a:endParaRPr lang="en-US" sz="1875" dirty="0"/>
          </a:p>
        </p:txBody>
      </p:sp>
      <p:graphicFrame>
        <p:nvGraphicFramePr>
          <p:cNvPr id="5" name="Table 4"/>
          <p:cNvGraphicFramePr>
            <a:graphicFrameLocks noGrp="1"/>
          </p:cNvGraphicFramePr>
          <p:nvPr>
            <p:extLst/>
          </p:nvPr>
        </p:nvGraphicFramePr>
        <p:xfrm>
          <a:off x="75010" y="803673"/>
          <a:ext cx="3773489" cy="4123579"/>
        </p:xfrm>
        <a:graphic>
          <a:graphicData uri="http://schemas.openxmlformats.org/drawingml/2006/table">
            <a:tbl>
              <a:tblPr>
                <a:tableStyleId>{5C22544A-7EE6-4342-B048-85BDC9FD1C3A}</a:tableStyleId>
              </a:tblPr>
              <a:tblGrid>
                <a:gridCol w="867816">
                  <a:extLst>
                    <a:ext uri="{9D8B030D-6E8A-4147-A177-3AD203B41FA5}">
                      <a16:colId xmlns:a16="http://schemas.microsoft.com/office/drawing/2014/main" val="20000"/>
                    </a:ext>
                  </a:extLst>
                </a:gridCol>
                <a:gridCol w="2137619">
                  <a:extLst>
                    <a:ext uri="{9D8B030D-6E8A-4147-A177-3AD203B41FA5}">
                      <a16:colId xmlns:a16="http://schemas.microsoft.com/office/drawing/2014/main" val="20001"/>
                    </a:ext>
                  </a:extLst>
                </a:gridCol>
                <a:gridCol w="768055">
                  <a:extLst>
                    <a:ext uri="{9D8B030D-6E8A-4147-A177-3AD203B41FA5}">
                      <a16:colId xmlns:a16="http://schemas.microsoft.com/office/drawing/2014/main" val="20002"/>
                    </a:ext>
                  </a:extLst>
                </a:gridCol>
              </a:tblGrid>
              <a:tr h="320040">
                <a:tc>
                  <a:txBody>
                    <a:bodyPr/>
                    <a:lstStyle/>
                    <a:p>
                      <a:pPr algn="ctr" fontAlgn="ctr"/>
                      <a:endParaRPr lang="en-US" sz="1100" b="1" i="0" u="none" strike="noStrike" dirty="0" smtClean="0">
                        <a:solidFill>
                          <a:srgbClr val="000000"/>
                        </a:solidFill>
                        <a:effectLst/>
                        <a:latin typeface="Arial" charset="0"/>
                      </a:endParaRPr>
                    </a:p>
                    <a:p>
                      <a:pPr algn="ctr" fontAlgn="ctr"/>
                      <a:endParaRPr lang="en-US" sz="1100" b="1" i="0" u="none" strike="noStrike" dirty="0">
                        <a:solidFill>
                          <a:srgbClr val="000000"/>
                        </a:solidFill>
                        <a:effectLst/>
                        <a:latin typeface="Arial" charset="0"/>
                      </a:endParaRPr>
                    </a:p>
                  </a:txBody>
                  <a:tcPr marL="0" marR="0" marT="0" marB="0" anchor="b">
                    <a:lnB w="12700" cap="flat" cmpd="sng" algn="ctr">
                      <a:noFill/>
                      <a:prstDash val="solid"/>
                      <a:round/>
                      <a:headEnd type="none" w="med" len="med"/>
                      <a:tailEnd type="none" w="med" len="med"/>
                    </a:lnB>
                    <a:solidFill>
                      <a:schemeClr val="bg1"/>
                    </a:solidFill>
                  </a:tcPr>
                </a:tc>
                <a:tc>
                  <a:txBody>
                    <a:bodyPr/>
                    <a:lstStyle/>
                    <a:p>
                      <a:pPr algn="ctr" fontAlgn="ctr"/>
                      <a:endParaRPr lang="en-US" sz="1100" b="1" i="0" u="none" strike="noStrike" dirty="0">
                        <a:solidFill>
                          <a:srgbClr val="000000"/>
                        </a:solidFill>
                        <a:effectLst/>
                        <a:latin typeface="Arial" charset="0"/>
                      </a:endParaRPr>
                    </a:p>
                  </a:txBody>
                  <a:tcPr marL="0" marR="0" marT="0" marB="0" anchor="b">
                    <a:lnB w="12700" cap="flat" cmpd="sng" algn="ctr">
                      <a:noFill/>
                      <a:prstDash val="solid"/>
                      <a:round/>
                      <a:headEnd type="none" w="med" len="med"/>
                      <a:tailEnd type="none" w="med" len="med"/>
                    </a:lnB>
                    <a:solidFill>
                      <a:schemeClr val="bg1"/>
                    </a:solidFill>
                  </a:tcPr>
                </a:tc>
                <a:tc>
                  <a:txBody>
                    <a:bodyPr/>
                    <a:lstStyle/>
                    <a:p>
                      <a:pPr algn="ctr" fontAlgn="ctr"/>
                      <a:endParaRPr lang="en-US" sz="1100" b="1" i="0" u="none" strike="noStrike" dirty="0">
                        <a:solidFill>
                          <a:srgbClr val="000000"/>
                        </a:solidFill>
                        <a:effectLst/>
                        <a:latin typeface="Arial" charset="0"/>
                      </a:endParaRPr>
                    </a:p>
                  </a:txBody>
                  <a:tcPr marL="0" marR="0" marT="0" marB="0" anchor="b">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54305">
                <a:tc>
                  <a:txBody>
                    <a:bodyPr/>
                    <a:lstStyle/>
                    <a:p>
                      <a:endParaRPr lang="en-US" sz="1000" dirty="0"/>
                    </a:p>
                  </a:txBody>
                  <a:tcPr marL="0" marR="0" marT="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endParaRPr lang="en-US" sz="1000" dirty="0"/>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en-US" sz="900" b="1" i="0" u="none" strike="noStrike" dirty="0">
                        <a:solidFill>
                          <a:srgbClr val="000000"/>
                        </a:solidFill>
                        <a:effectLst/>
                        <a:latin typeface="Arial"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04768">
                <a:tc rowSpan="2">
                  <a:txBody>
                    <a:bodyPr/>
                    <a:lstStyle/>
                    <a:p>
                      <a:pPr algn="ctr" fontAlgn="ctr"/>
                      <a:endParaRPr lang="en-US" sz="900" b="1" u="none" strike="noStrike" dirty="0" smtClean="0">
                        <a:effectLst/>
                      </a:endParaRPr>
                    </a:p>
                    <a:p>
                      <a:pPr algn="ctr" fontAlgn="ctr"/>
                      <a:endParaRPr lang="en-US" sz="900" b="1" u="none" strike="noStrike" dirty="0" smtClean="0">
                        <a:effectLst/>
                      </a:endParaRPr>
                    </a:p>
                    <a:p>
                      <a:pPr algn="ctr" fontAlgn="ctr"/>
                      <a:r>
                        <a:rPr lang="en-US" sz="900" b="1" u="none" strike="noStrike" dirty="0" smtClean="0">
                          <a:effectLst/>
                        </a:rPr>
                        <a:t>Membership</a:t>
                      </a:r>
                      <a:endParaRPr lang="en-US" sz="900" b="1" u="none" strike="noStrike" baseline="0" dirty="0" smtClean="0">
                        <a:effectLst/>
                      </a:endParaRPr>
                    </a:p>
                  </a:txBody>
                  <a:tcPr marL="0" marR="0" marT="0" marB="0" anchor="ctr">
                    <a:lnT w="12700" cmpd="sng">
                      <a:noFill/>
                    </a:lnT>
                    <a:lnB w="28575"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US" sz="800" b="1" u="none" strike="noStrike" dirty="0" smtClean="0">
                          <a:effectLst/>
                        </a:rPr>
                        <a:t>Who </a:t>
                      </a:r>
                      <a:r>
                        <a:rPr lang="en-US" sz="800" b="1" u="none" strike="noStrike" dirty="0">
                          <a:effectLst/>
                        </a:rPr>
                        <a:t>assigns voting rights?</a:t>
                      </a:r>
                      <a:endParaRPr lang="en-US" sz="800" b="1" i="0" u="none" strike="noStrike" dirty="0">
                        <a:solidFill>
                          <a:srgbClr val="000000"/>
                        </a:solidFill>
                        <a:effectLst/>
                        <a:latin typeface="Arial" charset="0"/>
                      </a:endParaRPr>
                    </a:p>
                  </a:txBody>
                  <a:tcPr marL="68580" marR="68580" marT="34290" marB="34290" anchor="ctr">
                    <a:lnT w="12700" cap="flat" cmpd="sng" algn="ctr">
                      <a:noFill/>
                      <a:prstDash val="solid"/>
                      <a:round/>
                      <a:headEnd type="none" w="med" len="med"/>
                      <a:tailEnd type="none" w="med" len="med"/>
                    </a:lnT>
                    <a:solidFill>
                      <a:schemeClr val="accent1">
                        <a:lumMod val="20000"/>
                        <a:lumOff val="80000"/>
                      </a:schemeClr>
                    </a:solidFill>
                  </a:tcPr>
                </a:tc>
                <a:tc>
                  <a:txBody>
                    <a:bodyPr/>
                    <a:lstStyle/>
                    <a:p>
                      <a:pPr algn="ctr" fontAlgn="ctr"/>
                      <a:r>
                        <a:rPr lang="en-US" sz="800" u="none" strike="noStrike" dirty="0">
                          <a:effectLst/>
                        </a:rPr>
                        <a:t>IBM </a:t>
                      </a:r>
                      <a:endParaRPr lang="en-US" sz="800" b="0" i="0" u="none" strike="noStrike" dirty="0">
                        <a:solidFill>
                          <a:srgbClr val="000000"/>
                        </a:solidFill>
                        <a:effectLst/>
                        <a:latin typeface="Arial" charset="0"/>
                      </a:endParaRPr>
                    </a:p>
                  </a:txBody>
                  <a:tcPr marL="68580" marR="68580" marT="34290" marB="34290" anchor="ctr">
                    <a:lnT w="12700" cap="flat" cmpd="sng" algn="ctr">
                      <a:no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10002"/>
                  </a:ext>
                </a:extLst>
              </a:tr>
              <a:tr h="293480">
                <a:tc vMerge="1">
                  <a:txBody>
                    <a:bodyPr/>
                    <a:lstStyle/>
                    <a:p>
                      <a:endParaRPr lang="en-US"/>
                    </a:p>
                  </a:txBody>
                  <a:tcPr/>
                </a:tc>
                <a:tc>
                  <a:txBody>
                    <a:bodyPr/>
                    <a:lstStyle/>
                    <a:p>
                      <a:pPr algn="l" fontAlgn="ctr"/>
                      <a:r>
                        <a:rPr lang="en-US" sz="800" b="1" u="none" strike="noStrike" dirty="0" smtClean="0">
                          <a:effectLst/>
                        </a:rPr>
                        <a:t>Who </a:t>
                      </a:r>
                      <a:r>
                        <a:rPr lang="en-US" sz="800" b="1" u="none" strike="noStrike" dirty="0">
                          <a:effectLst/>
                        </a:rPr>
                        <a:t>has voting rights? </a:t>
                      </a:r>
                      <a:endParaRPr lang="en-US" sz="800" b="1" i="0" u="none" strike="noStrike" dirty="0">
                        <a:solidFill>
                          <a:srgbClr val="000000"/>
                        </a:solidFill>
                        <a:effectLst/>
                        <a:latin typeface="Arial" charset="0"/>
                      </a:endParaRPr>
                    </a:p>
                  </a:txBody>
                  <a:tcPr marL="68580" marR="68580" marT="34290" marB="34290" anchor="ctr">
                    <a:lnB w="28575"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ctr"/>
                      <a:r>
                        <a:rPr lang="en-US" sz="800" u="none" strike="noStrike" dirty="0">
                          <a:effectLst/>
                        </a:rPr>
                        <a:t>IBM</a:t>
                      </a:r>
                      <a:endParaRPr lang="en-US" sz="800" b="0" i="0" u="none" strike="noStrike" dirty="0">
                        <a:solidFill>
                          <a:srgbClr val="000000"/>
                        </a:solidFill>
                        <a:effectLst/>
                        <a:latin typeface="Arial" charset="0"/>
                      </a:endParaRPr>
                    </a:p>
                  </a:txBody>
                  <a:tcPr marL="68580" marR="68580" marT="34290" marB="34290" anchor="ctr">
                    <a:lnB w="28575"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r h="308610">
                <a:tc rowSpan="3">
                  <a:txBody>
                    <a:bodyPr/>
                    <a:lstStyle/>
                    <a:p>
                      <a:pPr algn="ctr" fontAlgn="ctr"/>
                      <a:endParaRPr lang="en-US" sz="900" b="1" u="none" strike="noStrike" dirty="0" smtClean="0">
                        <a:effectLst/>
                      </a:endParaRPr>
                    </a:p>
                    <a:p>
                      <a:pPr algn="ctr" fontAlgn="ctr"/>
                      <a:r>
                        <a:rPr lang="en-US" sz="900" b="1" u="none" strike="noStrike" dirty="0" smtClean="0">
                          <a:effectLst/>
                        </a:rPr>
                        <a:t>Legal </a:t>
                      </a:r>
                      <a:endParaRPr lang="en-US" sz="900" b="1" i="0" u="none" strike="noStrike" dirty="0">
                        <a:solidFill>
                          <a:srgbClr val="000000"/>
                        </a:solidFill>
                        <a:effectLst/>
                        <a:latin typeface="Arial" charset="0"/>
                      </a:endParaRPr>
                    </a:p>
                  </a:txBody>
                  <a:tcPr marL="0" marR="0" marT="0" marB="0"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pPr algn="l" fontAlgn="ctr"/>
                      <a:r>
                        <a:rPr lang="en-US" sz="800" b="1" u="none" strike="noStrike" dirty="0" smtClean="0">
                          <a:effectLst/>
                        </a:rPr>
                        <a:t>Who </a:t>
                      </a:r>
                      <a:r>
                        <a:rPr lang="en-US" sz="800" b="1" u="none" strike="noStrike" dirty="0">
                          <a:effectLst/>
                        </a:rPr>
                        <a:t>owns code </a:t>
                      </a:r>
                      <a:r>
                        <a:rPr lang="en-US" sz="800" b="1" u="none" strike="noStrike" dirty="0" smtClean="0">
                          <a:effectLst/>
                        </a:rPr>
                        <a:t>donated </a:t>
                      </a:r>
                      <a:r>
                        <a:rPr lang="en-US" sz="800" b="1" u="none" strike="noStrike" dirty="0">
                          <a:effectLst/>
                        </a:rPr>
                        <a:t>to or developed as part of </a:t>
                      </a:r>
                      <a:r>
                        <a:rPr lang="en-US" sz="800" b="1" u="none" strike="noStrike" dirty="0" smtClean="0">
                          <a:effectLst/>
                        </a:rPr>
                        <a:t>Eclipse</a:t>
                      </a:r>
                      <a:r>
                        <a:rPr lang="en-US" sz="800" b="1" u="none" strike="noStrike" dirty="0">
                          <a:effectLst/>
                        </a:rPr>
                        <a:t>?</a:t>
                      </a:r>
                      <a:endParaRPr lang="en-US" sz="800" b="1" i="0" u="none" strike="noStrike" dirty="0">
                        <a:solidFill>
                          <a:srgbClr val="000000"/>
                        </a:solidFill>
                        <a:effectLst/>
                        <a:latin typeface="Arial" charset="0"/>
                      </a:endParaRPr>
                    </a:p>
                  </a:txBody>
                  <a:tcPr marL="68580" marR="68580" marT="34290" marB="34290" anchor="ctr">
                    <a:lnT w="28575" cap="flat" cmpd="sng" algn="ctr">
                      <a:solidFill>
                        <a:schemeClr val="bg1"/>
                      </a:solidFill>
                      <a:prstDash val="solid"/>
                      <a:round/>
                      <a:headEnd type="none" w="med" len="med"/>
                      <a:tailEnd type="none" w="med" len="med"/>
                    </a:lnT>
                    <a:solidFill>
                      <a:schemeClr val="bg1">
                        <a:lumMod val="85000"/>
                      </a:schemeClr>
                    </a:solidFill>
                  </a:tcPr>
                </a:tc>
                <a:tc>
                  <a:txBody>
                    <a:bodyPr/>
                    <a:lstStyle/>
                    <a:p>
                      <a:pPr algn="ctr" fontAlgn="ctr"/>
                      <a:r>
                        <a:rPr lang="en-US" sz="800" u="none" strike="noStrike" dirty="0">
                          <a:effectLst/>
                        </a:rPr>
                        <a:t>IBM</a:t>
                      </a:r>
                      <a:endParaRPr lang="en-US" sz="800" b="0" i="0" u="none" strike="noStrike" dirty="0">
                        <a:solidFill>
                          <a:srgbClr val="000000"/>
                        </a:solidFill>
                        <a:effectLst/>
                        <a:latin typeface="Arial" charset="0"/>
                      </a:endParaRPr>
                    </a:p>
                  </a:txBody>
                  <a:tcPr marL="68580" marR="68580" marT="34290" marB="34290" anchor="ctr">
                    <a:lnT w="28575" cap="flat" cmpd="sng" algn="ctr">
                      <a:solidFill>
                        <a:schemeClr val="bg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10004"/>
                  </a:ext>
                </a:extLst>
              </a:tr>
              <a:tr h="308610">
                <a:tc vMerge="1">
                  <a:txBody>
                    <a:bodyPr/>
                    <a:lstStyle/>
                    <a:p>
                      <a:endParaRPr lang="en-US"/>
                    </a:p>
                  </a:txBody>
                  <a:tcPr/>
                </a:tc>
                <a:tc>
                  <a:txBody>
                    <a:bodyPr/>
                    <a:lstStyle/>
                    <a:p>
                      <a:pPr algn="l" fontAlgn="ctr"/>
                      <a:r>
                        <a:rPr lang="en-US" sz="800" b="1" u="none" strike="noStrike" dirty="0" smtClean="0">
                          <a:effectLst/>
                        </a:rPr>
                        <a:t>Who </a:t>
                      </a:r>
                      <a:r>
                        <a:rPr lang="en-US" sz="800" b="1" u="none" strike="noStrike" dirty="0">
                          <a:effectLst/>
                        </a:rPr>
                        <a:t>can check providence, assert </a:t>
                      </a:r>
                      <a:r>
                        <a:rPr lang="en-US" sz="800" b="1" u="none" strike="noStrike" dirty="0" smtClean="0">
                          <a:effectLst/>
                        </a:rPr>
                        <a:t>licenses?</a:t>
                      </a:r>
                      <a:endParaRPr lang="en-US" sz="800" b="1" i="0" u="none" strike="noStrike" dirty="0">
                        <a:solidFill>
                          <a:srgbClr val="000000"/>
                        </a:solidFill>
                        <a:effectLst/>
                        <a:latin typeface="Arial" charset="0"/>
                      </a:endParaRPr>
                    </a:p>
                  </a:txBody>
                  <a:tcPr marL="68580" marR="68580" marT="34290" marB="34290" anchor="ctr">
                    <a:solidFill>
                      <a:schemeClr val="bg1">
                        <a:lumMod val="85000"/>
                      </a:schemeClr>
                    </a:solidFill>
                  </a:tcPr>
                </a:tc>
                <a:tc>
                  <a:txBody>
                    <a:bodyPr/>
                    <a:lstStyle/>
                    <a:p>
                      <a:pPr algn="ctr" fontAlgn="ctr"/>
                      <a:r>
                        <a:rPr lang="en-US" sz="800" u="none" strike="noStrike" dirty="0">
                          <a:effectLst/>
                        </a:rPr>
                        <a:t>IBM</a:t>
                      </a:r>
                      <a:endParaRPr lang="en-US" sz="800" b="0" i="0" u="none" strike="noStrike" dirty="0">
                        <a:solidFill>
                          <a:srgbClr val="000000"/>
                        </a:solidFill>
                        <a:effectLst/>
                        <a:latin typeface="Arial" charset="0"/>
                      </a:endParaRPr>
                    </a:p>
                  </a:txBody>
                  <a:tcPr marL="68580" marR="68580" marT="34290" marB="34290" anchor="ctr">
                    <a:solidFill>
                      <a:schemeClr val="bg1">
                        <a:lumMod val="85000"/>
                      </a:schemeClr>
                    </a:solidFill>
                  </a:tcPr>
                </a:tc>
                <a:extLst>
                  <a:ext uri="{0D108BD9-81ED-4DB2-BD59-A6C34878D82A}">
                    <a16:rowId xmlns:a16="http://schemas.microsoft.com/office/drawing/2014/main" val="10005"/>
                  </a:ext>
                </a:extLst>
              </a:tr>
              <a:tr h="433448">
                <a:tc vMerge="1">
                  <a:txBody>
                    <a:bodyPr/>
                    <a:lstStyle/>
                    <a:p>
                      <a:endParaRPr lang="en-US"/>
                    </a:p>
                  </a:txBody>
                  <a:tcPr/>
                </a:tc>
                <a:tc>
                  <a:txBody>
                    <a:bodyPr/>
                    <a:lstStyle/>
                    <a:p>
                      <a:pPr algn="l" fontAlgn="ctr"/>
                      <a:r>
                        <a:rPr lang="en-US" sz="800" b="1" u="none" strike="noStrike" dirty="0" smtClean="0">
                          <a:effectLst/>
                        </a:rPr>
                        <a:t>Who </a:t>
                      </a:r>
                      <a:r>
                        <a:rPr lang="en-US" sz="800" b="1" u="none" strike="noStrike" dirty="0">
                          <a:effectLst/>
                        </a:rPr>
                        <a:t>acquires rights to derivate work that leverages Eclipse code? </a:t>
                      </a:r>
                      <a:endParaRPr lang="en-US" sz="800" b="1" i="0" u="none" strike="noStrike" dirty="0">
                        <a:solidFill>
                          <a:srgbClr val="000000"/>
                        </a:solidFill>
                        <a:effectLst/>
                        <a:latin typeface="Arial" charset="0"/>
                      </a:endParaRPr>
                    </a:p>
                  </a:txBody>
                  <a:tcPr marL="68580" marR="68580" marT="34290" marB="34290" anchor="ctr">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ctr"/>
                      <a:r>
                        <a:rPr lang="en-US" sz="800" u="none" strike="noStrike" dirty="0">
                          <a:effectLst/>
                        </a:rPr>
                        <a:t>IBM</a:t>
                      </a:r>
                      <a:endParaRPr lang="en-US" sz="800" b="0" i="0" u="none" strike="noStrike" dirty="0">
                        <a:solidFill>
                          <a:srgbClr val="000000"/>
                        </a:solidFill>
                        <a:effectLst/>
                        <a:latin typeface="Arial" charset="0"/>
                      </a:endParaRPr>
                    </a:p>
                  </a:txBody>
                  <a:tcPr marL="68580" marR="68580" marT="34290" marB="34290" anchor="ctr">
                    <a:lnB w="28575"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6"/>
                  </a:ext>
                </a:extLst>
              </a:tr>
              <a:tr h="304768">
                <a:tc rowSpan="3">
                  <a:txBody>
                    <a:bodyPr/>
                    <a:lstStyle/>
                    <a:p>
                      <a:pPr algn="ctr" fontAlgn="ctr"/>
                      <a:endParaRPr lang="en-US" sz="900" b="1" u="none" strike="noStrike" dirty="0" smtClean="0">
                        <a:effectLst/>
                      </a:endParaRPr>
                    </a:p>
                    <a:p>
                      <a:pPr algn="ctr" fontAlgn="ctr"/>
                      <a:endParaRPr lang="en-US" sz="900" b="1" u="none" strike="noStrike" dirty="0" smtClean="0">
                        <a:effectLst/>
                      </a:endParaRPr>
                    </a:p>
                    <a:p>
                      <a:pPr algn="ctr" fontAlgn="ctr"/>
                      <a:endParaRPr lang="en-US" sz="900" b="1" u="none" strike="noStrike" dirty="0" smtClean="0">
                        <a:effectLst/>
                      </a:endParaRPr>
                    </a:p>
                    <a:p>
                      <a:pPr algn="ctr" fontAlgn="ctr"/>
                      <a:endParaRPr lang="en-US" sz="900" b="1" u="none" strike="noStrike" dirty="0" smtClean="0">
                        <a:effectLst/>
                      </a:endParaRPr>
                    </a:p>
                    <a:p>
                      <a:pPr algn="ctr" fontAlgn="ctr"/>
                      <a:r>
                        <a:rPr lang="en-US" sz="900" b="1" u="none" strike="noStrike" dirty="0" smtClean="0">
                          <a:effectLst/>
                        </a:rPr>
                        <a:t>Architectural </a:t>
                      </a:r>
                      <a:endParaRPr lang="en-US" sz="900" b="1" i="0" u="none" strike="noStrike" dirty="0">
                        <a:solidFill>
                          <a:srgbClr val="000000"/>
                        </a:solidFill>
                        <a:effectLst/>
                        <a:latin typeface="Arial" charset="0"/>
                      </a:endParaRPr>
                    </a:p>
                  </a:txBody>
                  <a:tcPr marL="0" marR="0" marT="0" marB="0"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US" sz="800" b="1" u="none" strike="noStrike" dirty="0" smtClean="0">
                          <a:effectLst/>
                        </a:rPr>
                        <a:t>Who </a:t>
                      </a:r>
                      <a:r>
                        <a:rPr lang="en-US" sz="800" b="1" u="none" strike="noStrike" dirty="0">
                          <a:effectLst/>
                        </a:rPr>
                        <a:t>determines the architectural direction and scope of Eclipse? </a:t>
                      </a:r>
                      <a:endParaRPr lang="en-US" sz="800" b="1" i="0" u="none" strike="noStrike" dirty="0">
                        <a:solidFill>
                          <a:srgbClr val="000000"/>
                        </a:solidFill>
                        <a:effectLst/>
                        <a:latin typeface="Arial" charset="0"/>
                      </a:endParaRPr>
                    </a:p>
                  </a:txBody>
                  <a:tcPr marL="68580" marR="68580" marT="34290" marB="34290" anchor="ctr">
                    <a:lnT w="28575"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ctr" fontAlgn="ctr"/>
                      <a:r>
                        <a:rPr lang="en-US" sz="800" u="none" strike="noStrike" dirty="0">
                          <a:effectLst/>
                        </a:rPr>
                        <a:t>IBM</a:t>
                      </a:r>
                      <a:endParaRPr lang="en-US" sz="800" b="0" i="0" u="none" strike="noStrike" dirty="0">
                        <a:solidFill>
                          <a:srgbClr val="000000"/>
                        </a:solidFill>
                        <a:effectLst/>
                        <a:latin typeface="Arial" charset="0"/>
                      </a:endParaRPr>
                    </a:p>
                  </a:txBody>
                  <a:tcPr marL="68580" marR="68580" marT="34290" marB="34290" anchor="ctr">
                    <a:lnT w="28575" cap="flat" cmpd="sng" algn="ctr">
                      <a:solidFill>
                        <a:schemeClr val="bg1"/>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10007"/>
                  </a:ext>
                </a:extLst>
              </a:tr>
              <a:tr h="451508">
                <a:tc vMerge="1">
                  <a:txBody>
                    <a:bodyPr/>
                    <a:lstStyle/>
                    <a:p>
                      <a:endParaRPr lang="en-US"/>
                    </a:p>
                  </a:txBody>
                  <a:tcPr/>
                </a:tc>
                <a:tc>
                  <a:txBody>
                    <a:bodyPr/>
                    <a:lstStyle/>
                    <a:p>
                      <a:pPr algn="l" fontAlgn="ctr"/>
                      <a:r>
                        <a:rPr lang="en-US" sz="800" b="1" u="none" strike="noStrike" dirty="0" smtClean="0">
                          <a:effectLst/>
                        </a:rPr>
                        <a:t>How </a:t>
                      </a:r>
                      <a:r>
                        <a:rPr lang="en-US" sz="800" b="1" u="none" strike="noStrike" dirty="0">
                          <a:effectLst/>
                        </a:rPr>
                        <a:t>are architectural decisions prioritized and coordinated across projects? </a:t>
                      </a:r>
                      <a:endParaRPr lang="en-US" sz="800" b="1" i="0" u="none" strike="noStrike" dirty="0">
                        <a:solidFill>
                          <a:srgbClr val="000000"/>
                        </a:solidFill>
                        <a:effectLst/>
                        <a:latin typeface="Arial" charset="0"/>
                      </a:endParaRPr>
                    </a:p>
                  </a:txBody>
                  <a:tcPr marL="68580" marR="68580" marT="34290" marB="34290" anchor="ctr">
                    <a:solidFill>
                      <a:schemeClr val="accent1">
                        <a:lumMod val="20000"/>
                        <a:lumOff val="80000"/>
                      </a:schemeClr>
                    </a:solidFill>
                  </a:tcPr>
                </a:tc>
                <a:tc>
                  <a:txBody>
                    <a:bodyPr/>
                    <a:lstStyle/>
                    <a:p>
                      <a:pPr algn="ctr" fontAlgn="ctr"/>
                      <a:r>
                        <a:rPr lang="en-US" sz="800" u="none" strike="noStrike" dirty="0">
                          <a:effectLst/>
                        </a:rPr>
                        <a:t>IBM </a:t>
                      </a:r>
                      <a:endParaRPr lang="en-US" sz="800" b="0" i="0" u="none" strike="noStrike" dirty="0">
                        <a:solidFill>
                          <a:srgbClr val="000000"/>
                        </a:solidFill>
                        <a:effectLst/>
                        <a:latin typeface="Arial" charset="0"/>
                      </a:endParaRPr>
                    </a:p>
                  </a:txBody>
                  <a:tcPr marL="68580" marR="68580" marT="34290" marB="34290" anchor="ctr">
                    <a:solidFill>
                      <a:schemeClr val="accent1">
                        <a:lumMod val="20000"/>
                        <a:lumOff val="80000"/>
                      </a:schemeClr>
                    </a:solidFill>
                  </a:tcPr>
                </a:tc>
                <a:extLst>
                  <a:ext uri="{0D108BD9-81ED-4DB2-BD59-A6C34878D82A}">
                    <a16:rowId xmlns:a16="http://schemas.microsoft.com/office/drawing/2014/main" val="10008"/>
                  </a:ext>
                </a:extLst>
              </a:tr>
              <a:tr h="293480">
                <a:tc vMerge="1">
                  <a:txBody>
                    <a:bodyPr/>
                    <a:lstStyle/>
                    <a:p>
                      <a:endParaRPr lang="en-US"/>
                    </a:p>
                  </a:txBody>
                  <a:tcPr/>
                </a:tc>
                <a:tc>
                  <a:txBody>
                    <a:bodyPr/>
                    <a:lstStyle/>
                    <a:p>
                      <a:pPr algn="l" fontAlgn="ctr"/>
                      <a:r>
                        <a:rPr lang="en-US" sz="800" b="1" u="none" strike="noStrike" dirty="0" smtClean="0">
                          <a:effectLst/>
                        </a:rPr>
                        <a:t>How are</a:t>
                      </a:r>
                      <a:r>
                        <a:rPr lang="en-US" sz="800" b="1" u="none" strike="noStrike" baseline="0" dirty="0" smtClean="0">
                          <a:effectLst/>
                        </a:rPr>
                        <a:t> </a:t>
                      </a:r>
                      <a:r>
                        <a:rPr lang="en-US" sz="800" b="1" u="none" strike="noStrike" dirty="0" smtClean="0">
                          <a:effectLst/>
                        </a:rPr>
                        <a:t>new </a:t>
                      </a:r>
                      <a:r>
                        <a:rPr lang="en-US" sz="800" b="1" u="none" strike="noStrike" dirty="0">
                          <a:effectLst/>
                        </a:rPr>
                        <a:t>projects are </a:t>
                      </a:r>
                      <a:r>
                        <a:rPr lang="en-US" sz="800" b="1" u="none" strike="noStrike" dirty="0" smtClean="0">
                          <a:effectLst/>
                        </a:rPr>
                        <a:t>launched? </a:t>
                      </a:r>
                      <a:endParaRPr lang="en-US" sz="800" b="1" i="0" u="none" strike="noStrike" dirty="0">
                        <a:solidFill>
                          <a:srgbClr val="000000"/>
                        </a:solidFill>
                        <a:effectLst/>
                        <a:latin typeface="Arial" charset="0"/>
                      </a:endParaRPr>
                    </a:p>
                  </a:txBody>
                  <a:tcPr marL="68580" marR="68580" marT="34290" marB="34290" anchor="ctr">
                    <a:lnB w="28575"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ctr"/>
                      <a:r>
                        <a:rPr lang="en-US" sz="800" u="none" strike="noStrike" dirty="0">
                          <a:effectLst/>
                        </a:rPr>
                        <a:t>IBM</a:t>
                      </a:r>
                      <a:endParaRPr lang="en-US" sz="800" b="0" i="0" u="none" strike="noStrike" dirty="0">
                        <a:solidFill>
                          <a:srgbClr val="000000"/>
                        </a:solidFill>
                        <a:effectLst/>
                        <a:latin typeface="Arial" charset="0"/>
                      </a:endParaRPr>
                    </a:p>
                  </a:txBody>
                  <a:tcPr marL="68580" marR="68580" marT="34290" marB="34290" anchor="ctr">
                    <a:lnB w="28575"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9"/>
                  </a:ext>
                </a:extLst>
              </a:tr>
              <a:tr h="297180">
                <a:tc rowSpan="3">
                  <a:txBody>
                    <a:bodyPr/>
                    <a:lstStyle/>
                    <a:p>
                      <a:pPr algn="ctr" fontAlgn="ctr"/>
                      <a:endParaRPr lang="en-US" sz="900" b="1" u="none" strike="noStrike" dirty="0" smtClean="0">
                        <a:effectLst/>
                      </a:endParaRPr>
                    </a:p>
                    <a:p>
                      <a:pPr algn="ctr" fontAlgn="ctr"/>
                      <a:endParaRPr lang="en-US" sz="900" b="1" u="none" strike="noStrike" dirty="0" smtClean="0">
                        <a:effectLst/>
                      </a:endParaRPr>
                    </a:p>
                    <a:p>
                      <a:pPr algn="ctr" fontAlgn="ctr"/>
                      <a:endParaRPr lang="en-US" sz="900" b="1" u="none" strike="noStrike" dirty="0" smtClean="0">
                        <a:effectLst/>
                      </a:endParaRPr>
                    </a:p>
                    <a:p>
                      <a:pPr algn="ctr" fontAlgn="ctr"/>
                      <a:r>
                        <a:rPr lang="en-US" sz="900" b="1" u="none" strike="noStrike" dirty="0" smtClean="0">
                          <a:effectLst/>
                        </a:rPr>
                        <a:t>Technical </a:t>
                      </a:r>
                      <a:endParaRPr lang="en-US" sz="900" b="1" i="0" u="none" strike="noStrike" dirty="0">
                        <a:solidFill>
                          <a:srgbClr val="000000"/>
                        </a:solidFill>
                        <a:effectLst/>
                        <a:latin typeface="Arial" charset="0"/>
                      </a:endParaRPr>
                    </a:p>
                  </a:txBody>
                  <a:tcPr marL="0" marR="0" marT="0" marB="0" anchor="ctr">
                    <a:lnT w="28575" cap="flat" cmpd="sng" algn="ctr">
                      <a:solidFill>
                        <a:schemeClr val="bg1"/>
                      </a:solidFill>
                      <a:prstDash val="solid"/>
                      <a:round/>
                      <a:headEnd type="none" w="med" len="med"/>
                      <a:tailEnd type="none" w="med" len="med"/>
                    </a:lnT>
                    <a:gradFill flip="none" rotWithShape="1">
                      <a:gsLst>
                        <a:gs pos="0">
                          <a:schemeClr val="bg1">
                            <a:lumMod val="75000"/>
                          </a:schemeClr>
                        </a:gs>
                        <a:gs pos="50000">
                          <a:schemeClr val="accent6">
                            <a:lumMod val="20000"/>
                            <a:lumOff val="80000"/>
                            <a:shade val="67500"/>
                            <a:satMod val="115000"/>
                          </a:schemeClr>
                        </a:gs>
                        <a:gs pos="100000">
                          <a:schemeClr val="accent6">
                            <a:lumMod val="20000"/>
                            <a:lumOff val="80000"/>
                          </a:schemeClr>
                        </a:gs>
                      </a:gsLst>
                      <a:path path="circle">
                        <a:fillToRect l="100000" t="100000"/>
                      </a:path>
                      <a:tileRect r="-100000" b="-100000"/>
                    </a:gradFill>
                  </a:tcPr>
                </a:tc>
                <a:tc>
                  <a:txBody>
                    <a:bodyPr/>
                    <a:lstStyle/>
                    <a:p>
                      <a:pPr algn="l" fontAlgn="ctr"/>
                      <a:r>
                        <a:rPr lang="en-US" sz="800" b="1" u="none" strike="noStrike" dirty="0" smtClean="0">
                          <a:effectLst/>
                        </a:rPr>
                        <a:t>How </a:t>
                      </a:r>
                      <a:r>
                        <a:rPr lang="en-US" sz="800" b="1" u="none" strike="noStrike" dirty="0">
                          <a:effectLst/>
                        </a:rPr>
                        <a:t>are project requirements captured and prioritized? </a:t>
                      </a:r>
                      <a:endParaRPr lang="en-US" sz="800" b="1" i="0" u="none" strike="noStrike" dirty="0">
                        <a:solidFill>
                          <a:srgbClr val="000000"/>
                        </a:solidFill>
                        <a:effectLst/>
                        <a:latin typeface="Arial" charset="0"/>
                      </a:endParaRPr>
                    </a:p>
                  </a:txBody>
                  <a:tcPr marL="68580" marR="68580" marT="34290" marB="34290" anchor="ctr">
                    <a:lnT w="28575"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ctr" fontAlgn="ctr"/>
                      <a:r>
                        <a:rPr lang="en-US" sz="800" u="none" strike="noStrike" dirty="0">
                          <a:effectLst/>
                        </a:rPr>
                        <a:t>IBM </a:t>
                      </a:r>
                      <a:endParaRPr lang="en-US" sz="800" b="0" i="0" u="none" strike="noStrike" dirty="0">
                        <a:solidFill>
                          <a:srgbClr val="000000"/>
                        </a:solidFill>
                        <a:effectLst/>
                        <a:latin typeface="Arial" charset="0"/>
                      </a:endParaRPr>
                    </a:p>
                  </a:txBody>
                  <a:tcPr marL="68580" marR="68580" marT="34290" marB="34290" anchor="ctr">
                    <a:lnT w="28575" cap="flat" cmpd="sng" algn="ctr">
                      <a:solidFill>
                        <a:schemeClr val="bg1"/>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10010"/>
                  </a:ext>
                </a:extLst>
              </a:tr>
              <a:tr h="304768">
                <a:tc vMerge="1">
                  <a:txBody>
                    <a:bodyPr/>
                    <a:lstStyle/>
                    <a:p>
                      <a:endParaRPr lang="en-US"/>
                    </a:p>
                  </a:txBody>
                  <a:tcPr/>
                </a:tc>
                <a:tc>
                  <a:txBody>
                    <a:bodyPr/>
                    <a:lstStyle/>
                    <a:p>
                      <a:pPr algn="l" fontAlgn="ctr"/>
                      <a:r>
                        <a:rPr lang="en-US" sz="800" b="1" u="none" strike="noStrike" dirty="0" smtClean="0">
                          <a:effectLst/>
                        </a:rPr>
                        <a:t>Who </a:t>
                      </a:r>
                      <a:r>
                        <a:rPr lang="en-US" sz="800" b="1" u="none" strike="noStrike" dirty="0">
                          <a:effectLst/>
                        </a:rPr>
                        <a:t>determines when projects are released? </a:t>
                      </a:r>
                      <a:endParaRPr lang="en-US" sz="800" b="1" i="0" u="none" strike="noStrike" dirty="0">
                        <a:solidFill>
                          <a:srgbClr val="000000"/>
                        </a:solidFill>
                        <a:effectLst/>
                        <a:latin typeface="Arial" charset="0"/>
                      </a:endParaRPr>
                    </a:p>
                  </a:txBody>
                  <a:tcPr marL="68580" marR="68580" marT="34290" marB="34290" anchor="ctr">
                    <a:solidFill>
                      <a:schemeClr val="accent1">
                        <a:lumMod val="20000"/>
                        <a:lumOff val="80000"/>
                      </a:schemeClr>
                    </a:solidFill>
                  </a:tcPr>
                </a:tc>
                <a:tc>
                  <a:txBody>
                    <a:bodyPr/>
                    <a:lstStyle/>
                    <a:p>
                      <a:pPr algn="ctr" fontAlgn="ctr"/>
                      <a:r>
                        <a:rPr lang="en-US" sz="800" u="none" strike="noStrike" dirty="0">
                          <a:effectLst/>
                        </a:rPr>
                        <a:t>IBM</a:t>
                      </a:r>
                      <a:endParaRPr lang="en-US" sz="800" b="0" i="0" u="none" strike="noStrike" dirty="0">
                        <a:solidFill>
                          <a:srgbClr val="000000"/>
                        </a:solidFill>
                        <a:effectLst/>
                        <a:latin typeface="Arial" charset="0"/>
                      </a:endParaRPr>
                    </a:p>
                  </a:txBody>
                  <a:tcPr marL="68580" marR="68580" marT="34290" marB="34290" anchor="ctr">
                    <a:solidFill>
                      <a:schemeClr val="accent1">
                        <a:lumMod val="20000"/>
                        <a:lumOff val="80000"/>
                      </a:schemeClr>
                    </a:solidFill>
                  </a:tcPr>
                </a:tc>
                <a:extLst>
                  <a:ext uri="{0D108BD9-81ED-4DB2-BD59-A6C34878D82A}">
                    <a16:rowId xmlns:a16="http://schemas.microsoft.com/office/drawing/2014/main" val="10011"/>
                  </a:ext>
                </a:extLst>
              </a:tr>
              <a:tr h="297180">
                <a:tc vMerge="1">
                  <a:txBody>
                    <a:bodyPr/>
                    <a:lstStyle/>
                    <a:p>
                      <a:endParaRPr lang="en-US"/>
                    </a:p>
                  </a:txBody>
                  <a:tcPr/>
                </a:tc>
                <a:tc>
                  <a:txBody>
                    <a:bodyPr/>
                    <a:lstStyle/>
                    <a:p>
                      <a:pPr algn="l" fontAlgn="ctr"/>
                      <a:r>
                        <a:rPr lang="en-US" sz="800" b="1" u="none" strike="noStrike" dirty="0" smtClean="0">
                          <a:effectLst/>
                        </a:rPr>
                        <a:t>Who </a:t>
                      </a:r>
                      <a:r>
                        <a:rPr lang="en-US" sz="800" b="1" u="none" strike="noStrike" dirty="0">
                          <a:effectLst/>
                        </a:rPr>
                        <a:t>can commit code to an Eclipse project?</a:t>
                      </a:r>
                      <a:endParaRPr lang="en-US" sz="800" b="1" i="0" u="none" strike="noStrike" dirty="0">
                        <a:solidFill>
                          <a:srgbClr val="000000"/>
                        </a:solidFill>
                        <a:effectLst/>
                        <a:latin typeface="Arial" charset="0"/>
                      </a:endParaRPr>
                    </a:p>
                  </a:txBody>
                  <a:tcPr marL="68580" marR="68580" marT="34290" marB="34290" anchor="ctr">
                    <a:solidFill>
                      <a:schemeClr val="bg1">
                        <a:lumMod val="85000"/>
                      </a:schemeClr>
                    </a:solidFill>
                  </a:tcPr>
                </a:tc>
                <a:tc>
                  <a:txBody>
                    <a:bodyPr/>
                    <a:lstStyle/>
                    <a:p>
                      <a:pPr algn="ctr" fontAlgn="ctr"/>
                      <a:r>
                        <a:rPr lang="en-US" sz="800" u="none" strike="noStrike" dirty="0">
                          <a:effectLst/>
                        </a:rPr>
                        <a:t>IBM</a:t>
                      </a:r>
                      <a:endParaRPr lang="en-US" sz="800" b="0" i="0" u="none" strike="noStrike" dirty="0">
                        <a:solidFill>
                          <a:srgbClr val="000000"/>
                        </a:solidFill>
                        <a:effectLst/>
                        <a:latin typeface="Arial" charset="0"/>
                      </a:endParaRPr>
                    </a:p>
                  </a:txBody>
                  <a:tcPr marL="68580" marR="68580" marT="34290" marB="34290" anchor="ctr">
                    <a:solidFill>
                      <a:schemeClr val="bg1">
                        <a:lumMod val="85000"/>
                      </a:schemeClr>
                    </a:solidFill>
                  </a:tcPr>
                </a:tc>
                <a:extLst>
                  <a:ext uri="{0D108BD9-81ED-4DB2-BD59-A6C34878D82A}">
                    <a16:rowId xmlns:a16="http://schemas.microsoft.com/office/drawing/2014/main" val="10012"/>
                  </a:ext>
                </a:extLst>
              </a:tr>
            </a:tbl>
          </a:graphicData>
        </a:graphic>
      </p:graphicFrame>
      <p:graphicFrame>
        <p:nvGraphicFramePr>
          <p:cNvPr id="3" name="Table 2"/>
          <p:cNvGraphicFramePr>
            <a:graphicFrameLocks noGrp="1"/>
          </p:cNvGraphicFramePr>
          <p:nvPr>
            <p:extLst/>
          </p:nvPr>
        </p:nvGraphicFramePr>
        <p:xfrm>
          <a:off x="3838974" y="884646"/>
          <a:ext cx="1029641" cy="4034732"/>
        </p:xfrm>
        <a:graphic>
          <a:graphicData uri="http://schemas.openxmlformats.org/drawingml/2006/table">
            <a:tbl>
              <a:tblPr>
                <a:tableStyleId>{5C22544A-7EE6-4342-B048-85BDC9FD1C3A}</a:tableStyleId>
              </a:tblPr>
              <a:tblGrid>
                <a:gridCol w="1029641">
                  <a:extLst>
                    <a:ext uri="{9D8B030D-6E8A-4147-A177-3AD203B41FA5}">
                      <a16:colId xmlns:a16="http://schemas.microsoft.com/office/drawing/2014/main" val="20000"/>
                    </a:ext>
                  </a:extLst>
                </a:gridCol>
              </a:tblGrid>
              <a:tr h="240445">
                <a:tc>
                  <a:txBody>
                    <a:bodyPr/>
                    <a:lstStyle/>
                    <a:p>
                      <a:pPr algn="ctr" fontAlgn="ctr"/>
                      <a:endParaRPr lang="en-US" sz="1100" b="1" i="0" u="none" strike="noStrike" dirty="0">
                        <a:solidFill>
                          <a:srgbClr val="000000"/>
                        </a:solidFill>
                        <a:effectLst/>
                        <a:latin typeface="Arial" charset="0"/>
                      </a:endParaRPr>
                    </a:p>
                  </a:txBody>
                  <a:tcPr marL="0" marR="0" marT="0" marB="0" anchor="b">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06067">
                <a:tc>
                  <a:txBody>
                    <a:bodyPr/>
                    <a:lstStyle/>
                    <a:p>
                      <a:pPr algn="ctr" fontAlgn="ctr"/>
                      <a:endParaRPr lang="en-US" sz="900" b="1" i="0" u="none" strike="noStrike" dirty="0">
                        <a:solidFill>
                          <a:srgbClr val="000000"/>
                        </a:solidFill>
                        <a:effectLst/>
                        <a:latin typeface="Arial"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05252">
                <a:tc>
                  <a:txBody>
                    <a:bodyPr/>
                    <a:lstStyle/>
                    <a:p>
                      <a:pPr algn="ctr" fontAlgn="ctr"/>
                      <a:r>
                        <a:rPr lang="en-US" sz="800" u="none" strike="noStrike" dirty="0">
                          <a:effectLst/>
                        </a:rPr>
                        <a:t>IBM </a:t>
                      </a:r>
                      <a:endParaRPr lang="en-US" sz="800" b="0" i="0" u="none" strike="noStrike" dirty="0">
                        <a:solidFill>
                          <a:srgbClr val="000000"/>
                        </a:solidFill>
                        <a:effectLst/>
                        <a:latin typeface="Arial" charset="0"/>
                      </a:endParaRPr>
                    </a:p>
                  </a:txBody>
                  <a:tcPr marL="68580" marR="68580" marT="34290" marB="34290" anchor="ctr">
                    <a:lnT w="12700" cap="flat" cmpd="sng" algn="ctr">
                      <a:no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10002"/>
                  </a:ext>
                </a:extLst>
              </a:tr>
              <a:tr h="297653">
                <a:tc>
                  <a:txBody>
                    <a:bodyPr/>
                    <a:lstStyle/>
                    <a:p>
                      <a:pPr algn="ctr" fontAlgn="ctr"/>
                      <a:r>
                        <a:rPr lang="en-US" sz="800" u="none" strike="noStrike" dirty="0" smtClean="0">
                          <a:effectLst/>
                        </a:rPr>
                        <a:t>Board</a:t>
                      </a:r>
                      <a:endParaRPr lang="en-US" sz="800" b="0" i="0" u="none" strike="noStrike" dirty="0">
                        <a:solidFill>
                          <a:srgbClr val="000000"/>
                        </a:solidFill>
                        <a:effectLst/>
                        <a:latin typeface="Arial" charset="0"/>
                      </a:endParaRPr>
                    </a:p>
                  </a:txBody>
                  <a:tcPr marL="68580" marR="68580" marT="34290" marB="34290" anchor="ctr">
                    <a:lnB w="28575"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r h="297653">
                <a:tc>
                  <a:txBody>
                    <a:bodyPr/>
                    <a:lstStyle/>
                    <a:p>
                      <a:pPr algn="ctr" fontAlgn="ctr"/>
                      <a:r>
                        <a:rPr lang="en-US" sz="800" b="0" i="0" u="none" strike="noStrike" dirty="0" smtClean="0">
                          <a:solidFill>
                            <a:srgbClr val="000000"/>
                          </a:solidFill>
                          <a:effectLst/>
                          <a:latin typeface="Arial" charset="0"/>
                        </a:rPr>
                        <a:t>Participants</a:t>
                      </a:r>
                      <a:endParaRPr lang="en-US" sz="800" b="0" i="0" u="none" strike="noStrike" dirty="0">
                        <a:solidFill>
                          <a:srgbClr val="000000"/>
                        </a:solidFill>
                        <a:effectLst/>
                        <a:latin typeface="Arial" charset="0"/>
                      </a:endParaRPr>
                    </a:p>
                  </a:txBody>
                  <a:tcPr marL="68580" marR="68580" marT="34290" marB="34290" anchor="ctr">
                    <a:lnT w="28575" cap="flat" cmpd="sng" algn="ctr">
                      <a:solidFill>
                        <a:schemeClr val="bg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10004"/>
                  </a:ext>
                </a:extLst>
              </a:tr>
              <a:tr h="305252">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800" b="0" i="0" u="none" strike="noStrike" dirty="0" smtClean="0">
                          <a:solidFill>
                            <a:srgbClr val="000000"/>
                          </a:solidFill>
                          <a:effectLst/>
                          <a:latin typeface="Arial" charset="0"/>
                        </a:rPr>
                        <a:t>Participants</a:t>
                      </a:r>
                    </a:p>
                    <a:p>
                      <a:pPr algn="ctr" fontAlgn="ctr"/>
                      <a:endParaRPr lang="en-US" sz="800" b="0" i="0" u="none" strike="noStrike" dirty="0">
                        <a:solidFill>
                          <a:srgbClr val="000000"/>
                        </a:solidFill>
                        <a:effectLst/>
                        <a:latin typeface="Arial" charset="0"/>
                      </a:endParaRPr>
                    </a:p>
                  </a:txBody>
                  <a:tcPr marL="68580" marR="68580" marT="34290" marB="34290" anchor="ctr">
                    <a:solidFill>
                      <a:schemeClr val="bg1">
                        <a:lumMod val="85000"/>
                      </a:schemeClr>
                    </a:solidFill>
                  </a:tcPr>
                </a:tc>
                <a:extLst>
                  <a:ext uri="{0D108BD9-81ED-4DB2-BD59-A6C34878D82A}">
                    <a16:rowId xmlns:a16="http://schemas.microsoft.com/office/drawing/2014/main" val="10005"/>
                  </a:ext>
                </a:extLst>
              </a:tr>
              <a:tr h="434136">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800" b="0" i="0" u="none" strike="noStrike" dirty="0" smtClean="0">
                          <a:solidFill>
                            <a:srgbClr val="000000"/>
                          </a:solidFill>
                          <a:effectLst/>
                          <a:latin typeface="Arial" charset="0"/>
                        </a:rPr>
                        <a:t>Participants</a:t>
                      </a:r>
                    </a:p>
                    <a:p>
                      <a:pPr algn="ctr" fontAlgn="ctr"/>
                      <a:endParaRPr lang="en-US" sz="800" b="0" i="0" u="none" strike="noStrike" dirty="0">
                        <a:solidFill>
                          <a:srgbClr val="000000"/>
                        </a:solidFill>
                        <a:effectLst/>
                        <a:latin typeface="Arial" charset="0"/>
                      </a:endParaRPr>
                    </a:p>
                  </a:txBody>
                  <a:tcPr marL="68580" marR="68580" marT="34290" marB="34290" anchor="ctr">
                    <a:lnB w="28575"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6"/>
                  </a:ext>
                </a:extLst>
              </a:tr>
              <a:tr h="305252">
                <a:tc>
                  <a:txBody>
                    <a:bodyPr/>
                    <a:lstStyle/>
                    <a:p>
                      <a:pPr algn="ctr" fontAlgn="ctr"/>
                      <a:r>
                        <a:rPr lang="en-US" sz="800" u="none" strike="noStrike" dirty="0">
                          <a:effectLst/>
                        </a:rPr>
                        <a:t>IBM </a:t>
                      </a:r>
                      <a:endParaRPr lang="en-US" sz="800" b="0" i="0" u="none" strike="noStrike" dirty="0">
                        <a:solidFill>
                          <a:srgbClr val="000000"/>
                        </a:solidFill>
                        <a:effectLst/>
                        <a:latin typeface="Arial" charset="0"/>
                      </a:endParaRPr>
                    </a:p>
                  </a:txBody>
                  <a:tcPr marL="68580" marR="68580" marT="34290" marB="34290" anchor="ctr">
                    <a:lnT w="28575" cap="flat" cmpd="sng" algn="ctr">
                      <a:solidFill>
                        <a:schemeClr val="bg1"/>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10007"/>
                  </a:ext>
                </a:extLst>
              </a:tr>
              <a:tr h="452225">
                <a:tc>
                  <a:txBody>
                    <a:bodyPr/>
                    <a:lstStyle/>
                    <a:p>
                      <a:pPr algn="ctr" fontAlgn="ctr"/>
                      <a:r>
                        <a:rPr lang="en-US" sz="800" u="none" strike="noStrike" dirty="0">
                          <a:effectLst/>
                        </a:rPr>
                        <a:t>IBM </a:t>
                      </a:r>
                      <a:endParaRPr lang="en-US" sz="800" b="0" i="0" u="none" strike="noStrike" dirty="0">
                        <a:solidFill>
                          <a:srgbClr val="000000"/>
                        </a:solidFill>
                        <a:effectLst/>
                        <a:latin typeface="Arial" charset="0"/>
                      </a:endParaRPr>
                    </a:p>
                  </a:txBody>
                  <a:tcPr marL="68580" marR="68580" marT="34290" marB="34290" anchor="ctr">
                    <a:solidFill>
                      <a:schemeClr val="accent1">
                        <a:lumMod val="20000"/>
                        <a:lumOff val="80000"/>
                      </a:schemeClr>
                    </a:solidFill>
                  </a:tcPr>
                </a:tc>
                <a:extLst>
                  <a:ext uri="{0D108BD9-81ED-4DB2-BD59-A6C34878D82A}">
                    <a16:rowId xmlns:a16="http://schemas.microsoft.com/office/drawing/2014/main" val="10008"/>
                  </a:ext>
                </a:extLst>
              </a:tr>
              <a:tr h="297653">
                <a:tc>
                  <a:txBody>
                    <a:bodyPr/>
                    <a:lstStyle/>
                    <a:p>
                      <a:pPr algn="ctr" fontAlgn="ctr"/>
                      <a:r>
                        <a:rPr lang="en-US" sz="800" u="none" strike="noStrike" dirty="0">
                          <a:effectLst/>
                        </a:rPr>
                        <a:t>IBM </a:t>
                      </a:r>
                      <a:endParaRPr lang="en-US" sz="800" b="0" i="0" u="none" strike="noStrike" dirty="0">
                        <a:solidFill>
                          <a:srgbClr val="000000"/>
                        </a:solidFill>
                        <a:effectLst/>
                        <a:latin typeface="Arial" charset="0"/>
                      </a:endParaRPr>
                    </a:p>
                  </a:txBody>
                  <a:tcPr marL="68580" marR="68580" marT="34290" marB="34290" anchor="ctr">
                    <a:lnB w="28575"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9"/>
                  </a:ext>
                </a:extLst>
              </a:tr>
              <a:tr h="293947">
                <a:tc>
                  <a:txBody>
                    <a:bodyPr/>
                    <a:lstStyle/>
                    <a:p>
                      <a:pPr algn="ctr" fontAlgn="ctr"/>
                      <a:r>
                        <a:rPr lang="en-US" sz="800" u="none" strike="noStrike" dirty="0">
                          <a:effectLst/>
                        </a:rPr>
                        <a:t>IBM</a:t>
                      </a:r>
                      <a:endParaRPr lang="en-US" sz="800" b="0" i="0" u="none" strike="noStrike" dirty="0">
                        <a:solidFill>
                          <a:srgbClr val="000000"/>
                        </a:solidFill>
                        <a:effectLst/>
                        <a:latin typeface="Arial" charset="0"/>
                      </a:endParaRPr>
                    </a:p>
                  </a:txBody>
                  <a:tcPr marL="68580" marR="68580" marT="34290" marB="34290" anchor="ctr">
                    <a:lnT w="28575" cap="flat" cmpd="sng" algn="ctr">
                      <a:solidFill>
                        <a:schemeClr val="bg1"/>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10010"/>
                  </a:ext>
                </a:extLst>
              </a:tr>
              <a:tr h="305252">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800" u="none" strike="noStrike" dirty="0" smtClean="0">
                          <a:effectLst/>
                        </a:rPr>
                        <a:t>IBM</a:t>
                      </a:r>
                      <a:endParaRPr lang="en-US" sz="800" b="0" i="0" u="none" strike="noStrike" dirty="0" smtClean="0">
                        <a:solidFill>
                          <a:srgbClr val="000000"/>
                        </a:solidFill>
                        <a:effectLst/>
                        <a:latin typeface="Arial" charset="0"/>
                      </a:endParaRPr>
                    </a:p>
                  </a:txBody>
                  <a:tcPr marL="68580" marR="68580" marT="34290" marB="34290" anchor="ctr">
                    <a:solidFill>
                      <a:schemeClr val="accent1">
                        <a:lumMod val="20000"/>
                        <a:lumOff val="80000"/>
                      </a:schemeClr>
                    </a:solidFill>
                  </a:tcPr>
                </a:tc>
                <a:extLst>
                  <a:ext uri="{0D108BD9-81ED-4DB2-BD59-A6C34878D82A}">
                    <a16:rowId xmlns:a16="http://schemas.microsoft.com/office/drawing/2014/main" val="10011"/>
                  </a:ext>
                </a:extLst>
              </a:tr>
              <a:tr h="293947">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800" u="none" strike="noStrike" dirty="0" smtClean="0">
                          <a:effectLst/>
                        </a:rPr>
                        <a:t>IBM</a:t>
                      </a:r>
                      <a:endParaRPr lang="en-US" sz="800" b="0" i="0" u="none" strike="noStrike" dirty="0" smtClean="0">
                        <a:solidFill>
                          <a:srgbClr val="000000"/>
                        </a:solidFill>
                        <a:effectLst/>
                        <a:latin typeface="Arial" charset="0"/>
                      </a:endParaRPr>
                    </a:p>
                  </a:txBody>
                  <a:tcPr marL="68580" marR="68580" marT="34290" marB="34290" anchor="ctr">
                    <a:solidFill>
                      <a:schemeClr val="bg1">
                        <a:lumMod val="85000"/>
                      </a:schemeClr>
                    </a:solidFill>
                  </a:tcPr>
                </a:tc>
                <a:extLst>
                  <a:ext uri="{0D108BD9-81ED-4DB2-BD59-A6C34878D82A}">
                    <a16:rowId xmlns:a16="http://schemas.microsoft.com/office/drawing/2014/main" val="10012"/>
                  </a:ext>
                </a:extLst>
              </a:tr>
            </a:tbl>
          </a:graphicData>
        </a:graphic>
      </p:graphicFrame>
      <p:graphicFrame>
        <p:nvGraphicFramePr>
          <p:cNvPr id="4" name="Table 3"/>
          <p:cNvGraphicFramePr>
            <a:graphicFrameLocks noGrp="1"/>
          </p:cNvGraphicFramePr>
          <p:nvPr>
            <p:extLst/>
          </p:nvPr>
        </p:nvGraphicFramePr>
        <p:xfrm>
          <a:off x="4825907" y="884646"/>
          <a:ext cx="898848" cy="4034732"/>
        </p:xfrm>
        <a:graphic>
          <a:graphicData uri="http://schemas.openxmlformats.org/drawingml/2006/table">
            <a:tbl>
              <a:tblPr>
                <a:tableStyleId>{5C22544A-7EE6-4342-B048-85BDC9FD1C3A}</a:tableStyleId>
              </a:tblPr>
              <a:tblGrid>
                <a:gridCol w="898848">
                  <a:extLst>
                    <a:ext uri="{9D8B030D-6E8A-4147-A177-3AD203B41FA5}">
                      <a16:colId xmlns:a16="http://schemas.microsoft.com/office/drawing/2014/main" val="20000"/>
                    </a:ext>
                  </a:extLst>
                </a:gridCol>
              </a:tblGrid>
              <a:tr h="240445">
                <a:tc>
                  <a:txBody>
                    <a:bodyPr/>
                    <a:lstStyle/>
                    <a:p>
                      <a:pPr algn="ctr" fontAlgn="ctr"/>
                      <a:endParaRPr lang="en-US" sz="1100" b="1" u="none" strike="noStrike" dirty="0" smtClean="0">
                        <a:effectLst/>
                      </a:endParaRPr>
                    </a:p>
                  </a:txBody>
                  <a:tcPr marL="0" marR="0" marT="0" marB="0" anchor="b">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06067">
                <a:tc>
                  <a:txBody>
                    <a:bodyPr/>
                    <a:lstStyle/>
                    <a:p>
                      <a:pPr algn="ctr" fontAlgn="ctr"/>
                      <a:endParaRPr lang="en-US" sz="900" b="1" i="0" u="none" strike="noStrike" dirty="0">
                        <a:solidFill>
                          <a:srgbClr val="000000"/>
                        </a:solidFill>
                        <a:effectLst/>
                        <a:latin typeface="Arial"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05252">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800" u="none" strike="noStrike" dirty="0" smtClean="0">
                          <a:effectLst/>
                        </a:rPr>
                        <a:t>Board</a:t>
                      </a:r>
                      <a:endParaRPr lang="en-US" sz="800" b="0" i="0" u="none" strike="noStrike" dirty="0" smtClean="0">
                        <a:solidFill>
                          <a:srgbClr val="000000"/>
                        </a:solidFill>
                        <a:effectLst/>
                        <a:latin typeface="Arial" charset="0"/>
                      </a:endParaRPr>
                    </a:p>
                  </a:txBody>
                  <a:tcPr marL="68580" marR="68580" marT="34290" marB="34290" anchor="ctr">
                    <a:lnT w="12700" cap="flat" cmpd="sng" algn="ctr">
                      <a:no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10002"/>
                  </a:ext>
                </a:extLst>
              </a:tr>
              <a:tr h="297653">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800" u="none" strike="noStrike" dirty="0" smtClean="0">
                          <a:effectLst/>
                        </a:rPr>
                        <a:t>Board</a:t>
                      </a:r>
                      <a:endParaRPr lang="en-US" sz="800" b="0" i="0" u="none" strike="noStrike" dirty="0" smtClean="0">
                        <a:solidFill>
                          <a:srgbClr val="000000"/>
                        </a:solidFill>
                        <a:effectLst/>
                        <a:latin typeface="Arial" charset="0"/>
                      </a:endParaRPr>
                    </a:p>
                  </a:txBody>
                  <a:tcPr marL="68580" marR="68580" marT="34290" marB="34290" anchor="ctr">
                    <a:lnB w="28575"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r h="297653">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800" b="0" i="0" u="none" strike="noStrike" dirty="0" smtClean="0">
                          <a:solidFill>
                            <a:srgbClr val="000000"/>
                          </a:solidFill>
                          <a:effectLst/>
                          <a:latin typeface="Arial" charset="0"/>
                        </a:rPr>
                        <a:t>Participants</a:t>
                      </a:r>
                    </a:p>
                    <a:p>
                      <a:pPr algn="ctr" fontAlgn="ctr"/>
                      <a:endParaRPr lang="en-US" sz="800" b="0" i="0" u="none" strike="noStrike" dirty="0">
                        <a:solidFill>
                          <a:srgbClr val="000000"/>
                        </a:solidFill>
                        <a:effectLst/>
                        <a:latin typeface="Arial" charset="0"/>
                      </a:endParaRPr>
                    </a:p>
                  </a:txBody>
                  <a:tcPr marL="68580" marR="68580" marT="34290" marB="34290" anchor="ctr">
                    <a:lnT w="28575" cap="flat" cmpd="sng" algn="ctr">
                      <a:solidFill>
                        <a:schemeClr val="bg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10004"/>
                  </a:ext>
                </a:extLst>
              </a:tr>
              <a:tr h="305252">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800" u="none" strike="noStrike" dirty="0" smtClean="0">
                          <a:effectLst/>
                        </a:rPr>
                        <a:t>Board</a:t>
                      </a:r>
                      <a:endParaRPr lang="en-US" sz="800" b="0" i="0" u="none" strike="noStrike" dirty="0" smtClean="0">
                        <a:solidFill>
                          <a:srgbClr val="000000"/>
                        </a:solidFill>
                        <a:effectLst/>
                        <a:latin typeface="Arial" charset="0"/>
                      </a:endParaRPr>
                    </a:p>
                  </a:txBody>
                  <a:tcPr marL="68580" marR="68580" marT="34290" marB="34290" anchor="ctr">
                    <a:solidFill>
                      <a:schemeClr val="bg1">
                        <a:lumMod val="85000"/>
                      </a:schemeClr>
                    </a:solidFill>
                  </a:tcPr>
                </a:tc>
                <a:extLst>
                  <a:ext uri="{0D108BD9-81ED-4DB2-BD59-A6C34878D82A}">
                    <a16:rowId xmlns:a16="http://schemas.microsoft.com/office/drawing/2014/main" val="10005"/>
                  </a:ext>
                </a:extLst>
              </a:tr>
              <a:tr h="434136">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800" b="0" i="0" u="none" strike="noStrike" dirty="0" smtClean="0">
                          <a:solidFill>
                            <a:srgbClr val="000000"/>
                          </a:solidFill>
                          <a:effectLst/>
                          <a:latin typeface="Arial" charset="0"/>
                        </a:rPr>
                        <a:t>Participants</a:t>
                      </a:r>
                    </a:p>
                    <a:p>
                      <a:pPr algn="ctr" fontAlgn="ctr"/>
                      <a:endParaRPr lang="en-US" sz="800" b="0" i="0" u="none" strike="noStrike" dirty="0">
                        <a:solidFill>
                          <a:srgbClr val="000000"/>
                        </a:solidFill>
                        <a:effectLst/>
                        <a:latin typeface="Arial" charset="0"/>
                      </a:endParaRPr>
                    </a:p>
                  </a:txBody>
                  <a:tcPr marL="68580" marR="68580" marT="34290" marB="34290" anchor="ctr">
                    <a:lnB w="28575"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6"/>
                  </a:ext>
                </a:extLst>
              </a:tr>
              <a:tr h="305252">
                <a:tc>
                  <a:txBody>
                    <a:bodyPr/>
                    <a:lstStyle/>
                    <a:p>
                      <a:pPr algn="ctr" fontAlgn="ctr"/>
                      <a:r>
                        <a:rPr lang="en-US" sz="800" b="0" i="0" u="none" strike="noStrike" dirty="0" smtClean="0">
                          <a:solidFill>
                            <a:srgbClr val="000000"/>
                          </a:solidFill>
                          <a:effectLst/>
                          <a:latin typeface="Arial" charset="0"/>
                        </a:rPr>
                        <a:t>?</a:t>
                      </a:r>
                      <a:endParaRPr lang="en-US" sz="800" b="0" i="0" u="none" strike="noStrike" dirty="0">
                        <a:solidFill>
                          <a:srgbClr val="000000"/>
                        </a:solidFill>
                        <a:effectLst/>
                        <a:latin typeface="Arial" charset="0"/>
                      </a:endParaRPr>
                    </a:p>
                  </a:txBody>
                  <a:tcPr marL="68580" marR="68580" marT="34290" marB="34290" anchor="ctr">
                    <a:lnT w="28575" cap="flat" cmpd="sng" algn="ctr">
                      <a:solidFill>
                        <a:schemeClr val="bg1"/>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10007"/>
                  </a:ext>
                </a:extLst>
              </a:tr>
              <a:tr h="452225">
                <a:tc>
                  <a:txBody>
                    <a:bodyPr/>
                    <a:lstStyle/>
                    <a:p>
                      <a:pPr algn="ctr" fontAlgn="ctr"/>
                      <a:r>
                        <a:rPr lang="en-US" sz="800" b="0" i="0" u="none" strike="noStrike" dirty="0" smtClean="0">
                          <a:solidFill>
                            <a:srgbClr val="000000"/>
                          </a:solidFill>
                          <a:effectLst/>
                          <a:latin typeface="Arial" charset="0"/>
                        </a:rPr>
                        <a:t>?</a:t>
                      </a:r>
                      <a:endParaRPr lang="en-US" sz="800" b="0" i="0" u="none" strike="noStrike" dirty="0">
                        <a:solidFill>
                          <a:srgbClr val="000000"/>
                        </a:solidFill>
                        <a:effectLst/>
                        <a:latin typeface="Arial" charset="0"/>
                      </a:endParaRPr>
                    </a:p>
                  </a:txBody>
                  <a:tcPr marL="68580" marR="68580" marT="34290" marB="34290" anchor="ctr">
                    <a:solidFill>
                      <a:schemeClr val="accent1">
                        <a:lumMod val="20000"/>
                        <a:lumOff val="80000"/>
                      </a:schemeClr>
                    </a:solidFill>
                  </a:tcPr>
                </a:tc>
                <a:extLst>
                  <a:ext uri="{0D108BD9-81ED-4DB2-BD59-A6C34878D82A}">
                    <a16:rowId xmlns:a16="http://schemas.microsoft.com/office/drawing/2014/main" val="10008"/>
                  </a:ext>
                </a:extLst>
              </a:tr>
              <a:tr h="297653">
                <a:tc>
                  <a:txBody>
                    <a:bodyPr/>
                    <a:lstStyle/>
                    <a:p>
                      <a:pPr algn="ctr" fontAlgn="ctr"/>
                      <a:r>
                        <a:rPr lang="en-US" sz="800" b="0" i="0" u="none" strike="noStrike" dirty="0" smtClean="0">
                          <a:solidFill>
                            <a:srgbClr val="000000"/>
                          </a:solidFill>
                          <a:effectLst/>
                          <a:latin typeface="Arial" charset="0"/>
                        </a:rPr>
                        <a:t>?</a:t>
                      </a:r>
                      <a:endParaRPr lang="en-US" sz="800" b="0" i="0" u="none" strike="noStrike" dirty="0">
                        <a:solidFill>
                          <a:srgbClr val="000000"/>
                        </a:solidFill>
                        <a:effectLst/>
                        <a:latin typeface="Arial" charset="0"/>
                      </a:endParaRPr>
                    </a:p>
                  </a:txBody>
                  <a:tcPr marL="68580" marR="68580" marT="34290" marB="34290" anchor="ctr">
                    <a:lnB w="28575"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9"/>
                  </a:ext>
                </a:extLst>
              </a:tr>
              <a:tr h="293947">
                <a:tc>
                  <a:txBody>
                    <a:bodyPr/>
                    <a:lstStyle/>
                    <a:p>
                      <a:pPr algn="ctr" fontAlgn="ctr"/>
                      <a:r>
                        <a:rPr lang="en-US" sz="800" u="none" strike="noStrike" dirty="0" smtClean="0">
                          <a:effectLst/>
                        </a:rPr>
                        <a:t>Project</a:t>
                      </a:r>
                      <a:r>
                        <a:rPr lang="en-US" sz="800" u="none" strike="noStrike" baseline="0" dirty="0" smtClean="0">
                          <a:effectLst/>
                        </a:rPr>
                        <a:t> Leaders</a:t>
                      </a:r>
                      <a:endParaRPr lang="en-US" sz="800" b="0" i="0" u="none" strike="noStrike" dirty="0">
                        <a:solidFill>
                          <a:srgbClr val="000000"/>
                        </a:solidFill>
                        <a:effectLst/>
                        <a:latin typeface="Arial" charset="0"/>
                      </a:endParaRPr>
                    </a:p>
                  </a:txBody>
                  <a:tcPr marL="68580" marR="68580" marT="34290" marB="34290" anchor="ctr">
                    <a:lnT w="28575" cap="flat" cmpd="sng" algn="ctr">
                      <a:solidFill>
                        <a:schemeClr val="bg1"/>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10010"/>
                  </a:ext>
                </a:extLst>
              </a:tr>
              <a:tr h="305252">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800" u="none" strike="noStrike" dirty="0" smtClean="0">
                          <a:effectLst/>
                        </a:rPr>
                        <a:t>Project</a:t>
                      </a:r>
                      <a:r>
                        <a:rPr lang="en-US" sz="800" u="none" strike="noStrike" baseline="0" dirty="0" smtClean="0">
                          <a:effectLst/>
                        </a:rPr>
                        <a:t> Leaders</a:t>
                      </a:r>
                      <a:endParaRPr lang="en-US" sz="800" b="0" i="0" u="none" strike="noStrike" dirty="0" smtClean="0">
                        <a:solidFill>
                          <a:srgbClr val="000000"/>
                        </a:solidFill>
                        <a:effectLst/>
                        <a:latin typeface="Arial" charset="0"/>
                      </a:endParaRPr>
                    </a:p>
                  </a:txBody>
                  <a:tcPr marL="68580" marR="68580" marT="34290" marB="34290" anchor="ctr">
                    <a:solidFill>
                      <a:schemeClr val="accent1">
                        <a:lumMod val="20000"/>
                        <a:lumOff val="80000"/>
                      </a:schemeClr>
                    </a:solidFill>
                  </a:tcPr>
                </a:tc>
                <a:extLst>
                  <a:ext uri="{0D108BD9-81ED-4DB2-BD59-A6C34878D82A}">
                    <a16:rowId xmlns:a16="http://schemas.microsoft.com/office/drawing/2014/main" val="10011"/>
                  </a:ext>
                </a:extLst>
              </a:tr>
              <a:tr h="293947">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800" u="none" strike="noStrike" dirty="0" smtClean="0">
                          <a:effectLst/>
                        </a:rPr>
                        <a:t>Project</a:t>
                      </a:r>
                      <a:r>
                        <a:rPr lang="en-US" sz="800" u="none" strike="noStrike" baseline="0" dirty="0" smtClean="0">
                          <a:effectLst/>
                        </a:rPr>
                        <a:t> Leaders</a:t>
                      </a:r>
                      <a:endParaRPr lang="en-US" sz="800" b="0" i="0" u="none" strike="noStrike" dirty="0" smtClean="0">
                        <a:solidFill>
                          <a:srgbClr val="000000"/>
                        </a:solidFill>
                        <a:effectLst/>
                        <a:latin typeface="Arial" charset="0"/>
                      </a:endParaRPr>
                    </a:p>
                  </a:txBody>
                  <a:tcPr marL="68580" marR="68580" marT="34290" marB="34290" anchor="ctr">
                    <a:solidFill>
                      <a:schemeClr val="bg1">
                        <a:lumMod val="85000"/>
                      </a:schemeClr>
                    </a:solidFill>
                  </a:tcPr>
                </a:tc>
                <a:extLst>
                  <a:ext uri="{0D108BD9-81ED-4DB2-BD59-A6C34878D82A}">
                    <a16:rowId xmlns:a16="http://schemas.microsoft.com/office/drawing/2014/main" val="10012"/>
                  </a:ext>
                </a:extLst>
              </a:tr>
            </a:tbl>
          </a:graphicData>
        </a:graphic>
      </p:graphicFrame>
      <p:graphicFrame>
        <p:nvGraphicFramePr>
          <p:cNvPr id="6" name="Table 5"/>
          <p:cNvGraphicFramePr>
            <a:graphicFrameLocks noGrp="1"/>
          </p:cNvGraphicFramePr>
          <p:nvPr>
            <p:extLst/>
          </p:nvPr>
        </p:nvGraphicFramePr>
        <p:xfrm>
          <a:off x="5694590" y="884645"/>
          <a:ext cx="898848" cy="4034732"/>
        </p:xfrm>
        <a:graphic>
          <a:graphicData uri="http://schemas.openxmlformats.org/drawingml/2006/table">
            <a:tbl>
              <a:tblPr>
                <a:tableStyleId>{5C22544A-7EE6-4342-B048-85BDC9FD1C3A}</a:tableStyleId>
              </a:tblPr>
              <a:tblGrid>
                <a:gridCol w="898848">
                  <a:extLst>
                    <a:ext uri="{9D8B030D-6E8A-4147-A177-3AD203B41FA5}">
                      <a16:colId xmlns:a16="http://schemas.microsoft.com/office/drawing/2014/main" val="20000"/>
                    </a:ext>
                  </a:extLst>
                </a:gridCol>
              </a:tblGrid>
              <a:tr h="240445">
                <a:tc>
                  <a:txBody>
                    <a:bodyPr/>
                    <a:lstStyle/>
                    <a:p>
                      <a:pPr algn="ctr" fontAlgn="ctr"/>
                      <a:endParaRPr lang="en-US" sz="1100" b="1" i="0" u="none" strike="noStrike" dirty="0">
                        <a:solidFill>
                          <a:srgbClr val="000000"/>
                        </a:solidFill>
                        <a:effectLst/>
                        <a:latin typeface="Arial" charset="0"/>
                      </a:endParaRPr>
                    </a:p>
                  </a:txBody>
                  <a:tcPr marL="0" marR="0" marT="0" marB="0" anchor="b">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06067">
                <a:tc>
                  <a:txBody>
                    <a:bodyPr/>
                    <a:lstStyle/>
                    <a:p>
                      <a:pPr algn="ctr" fontAlgn="ctr"/>
                      <a:endParaRPr lang="en-US" sz="900" b="1" i="0" u="none" strike="noStrike" dirty="0">
                        <a:solidFill>
                          <a:srgbClr val="000000"/>
                        </a:solidFill>
                        <a:effectLst/>
                        <a:latin typeface="Arial"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05252">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800" u="none" strike="noStrike" dirty="0" smtClean="0">
                          <a:effectLst/>
                        </a:rPr>
                        <a:t>Board</a:t>
                      </a:r>
                      <a:endParaRPr lang="en-US" sz="800" b="0" i="0" u="none" strike="noStrike" dirty="0" smtClean="0">
                        <a:solidFill>
                          <a:srgbClr val="000000"/>
                        </a:solidFill>
                        <a:effectLst/>
                        <a:latin typeface="Arial" charset="0"/>
                      </a:endParaRPr>
                    </a:p>
                  </a:txBody>
                  <a:tcPr marL="68580" marR="68580" marT="34290" marB="34290" anchor="ctr">
                    <a:lnT w="12700" cap="flat" cmpd="sng" algn="ctr">
                      <a:no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10002"/>
                  </a:ext>
                </a:extLst>
              </a:tr>
              <a:tr h="297653">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800" u="none" strike="noStrike" dirty="0" smtClean="0">
                          <a:effectLst/>
                        </a:rPr>
                        <a:t>Board</a:t>
                      </a:r>
                      <a:endParaRPr lang="en-US" sz="800" b="0" i="0" u="none" strike="noStrike" dirty="0" smtClean="0">
                        <a:solidFill>
                          <a:srgbClr val="000000"/>
                        </a:solidFill>
                        <a:effectLst/>
                        <a:latin typeface="Arial" charset="0"/>
                      </a:endParaRPr>
                    </a:p>
                  </a:txBody>
                  <a:tcPr marL="68580" marR="68580" marT="34290" marB="34290" anchor="ctr">
                    <a:lnB w="28575"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r h="297653">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800" b="0" i="0" u="none" strike="noStrike" dirty="0" smtClean="0">
                          <a:solidFill>
                            <a:srgbClr val="000000"/>
                          </a:solidFill>
                          <a:effectLst/>
                          <a:latin typeface="Arial" charset="0"/>
                        </a:rPr>
                        <a:t>Participants</a:t>
                      </a:r>
                    </a:p>
                  </a:txBody>
                  <a:tcPr marL="68580" marR="68580" marT="34290" marB="34290" anchor="ctr">
                    <a:lnT w="28575" cap="flat" cmpd="sng" algn="ctr">
                      <a:solidFill>
                        <a:schemeClr val="bg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10004"/>
                  </a:ext>
                </a:extLst>
              </a:tr>
              <a:tr h="305252">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800" u="none" strike="noStrike" dirty="0" smtClean="0">
                          <a:effectLst/>
                        </a:rPr>
                        <a:t>Board</a:t>
                      </a:r>
                      <a:endParaRPr lang="en-US" sz="800" b="0" i="0" u="none" strike="noStrike" dirty="0" smtClean="0">
                        <a:solidFill>
                          <a:srgbClr val="000000"/>
                        </a:solidFill>
                        <a:effectLst/>
                        <a:latin typeface="Arial" charset="0"/>
                      </a:endParaRPr>
                    </a:p>
                  </a:txBody>
                  <a:tcPr marL="68580" marR="68580" marT="34290" marB="34290" anchor="ctr">
                    <a:solidFill>
                      <a:schemeClr val="bg1">
                        <a:lumMod val="85000"/>
                      </a:schemeClr>
                    </a:solidFill>
                  </a:tcPr>
                </a:tc>
                <a:extLst>
                  <a:ext uri="{0D108BD9-81ED-4DB2-BD59-A6C34878D82A}">
                    <a16:rowId xmlns:a16="http://schemas.microsoft.com/office/drawing/2014/main" val="10005"/>
                  </a:ext>
                </a:extLst>
              </a:tr>
              <a:tr h="434136">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800" b="0" i="0" u="none" strike="noStrike" dirty="0" smtClean="0">
                          <a:solidFill>
                            <a:srgbClr val="000000"/>
                          </a:solidFill>
                          <a:effectLst/>
                          <a:latin typeface="Arial" charset="0"/>
                        </a:rPr>
                        <a:t>Participants</a:t>
                      </a:r>
                    </a:p>
                  </a:txBody>
                  <a:tcPr marL="68580" marR="68580" marT="34290" marB="34290" anchor="ctr">
                    <a:lnB w="28575"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6"/>
                  </a:ext>
                </a:extLst>
              </a:tr>
              <a:tr h="305252">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800" u="none" strike="noStrike" dirty="0" smtClean="0">
                          <a:effectLst/>
                        </a:rPr>
                        <a:t>Board</a:t>
                      </a:r>
                      <a:endParaRPr lang="en-US" sz="800" b="0" i="0" u="none" strike="noStrike" dirty="0" smtClean="0">
                        <a:solidFill>
                          <a:srgbClr val="000000"/>
                        </a:solidFill>
                        <a:effectLst/>
                        <a:latin typeface="Arial" charset="0"/>
                      </a:endParaRPr>
                    </a:p>
                  </a:txBody>
                  <a:tcPr marL="68580" marR="68580" marT="34290" marB="34290" anchor="ctr">
                    <a:lnT w="28575" cap="flat" cmpd="sng" algn="ctr">
                      <a:solidFill>
                        <a:schemeClr val="bg1"/>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10007"/>
                  </a:ext>
                </a:extLst>
              </a:tr>
              <a:tr h="452225">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800" u="none" strike="noStrike" dirty="0" smtClean="0">
                          <a:effectLst/>
                        </a:rPr>
                        <a:t>Board</a:t>
                      </a:r>
                      <a:endParaRPr lang="en-US" sz="800" b="0" i="0" u="none" strike="noStrike" dirty="0" smtClean="0">
                        <a:solidFill>
                          <a:srgbClr val="000000"/>
                        </a:solidFill>
                        <a:effectLst/>
                        <a:latin typeface="Arial" charset="0"/>
                      </a:endParaRPr>
                    </a:p>
                  </a:txBody>
                  <a:tcPr marL="68580" marR="68580" marT="34290" marB="34290" anchor="ctr">
                    <a:solidFill>
                      <a:schemeClr val="accent1">
                        <a:lumMod val="20000"/>
                        <a:lumOff val="80000"/>
                      </a:schemeClr>
                    </a:solidFill>
                  </a:tcPr>
                </a:tc>
                <a:extLst>
                  <a:ext uri="{0D108BD9-81ED-4DB2-BD59-A6C34878D82A}">
                    <a16:rowId xmlns:a16="http://schemas.microsoft.com/office/drawing/2014/main" val="10008"/>
                  </a:ext>
                </a:extLst>
              </a:tr>
              <a:tr h="297653">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800" u="none" strike="noStrike" dirty="0" smtClean="0">
                          <a:effectLst/>
                        </a:rPr>
                        <a:t>Board</a:t>
                      </a:r>
                      <a:endParaRPr lang="en-US" sz="800" b="0" i="0" u="none" strike="noStrike" dirty="0" smtClean="0">
                        <a:solidFill>
                          <a:srgbClr val="000000"/>
                        </a:solidFill>
                        <a:effectLst/>
                        <a:latin typeface="Arial" charset="0"/>
                      </a:endParaRPr>
                    </a:p>
                  </a:txBody>
                  <a:tcPr marL="68580" marR="68580" marT="34290" marB="34290" anchor="ctr">
                    <a:lnB w="28575"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9"/>
                  </a:ext>
                </a:extLst>
              </a:tr>
              <a:tr h="293947">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800" u="none" strike="noStrike" dirty="0" smtClean="0">
                          <a:effectLst/>
                        </a:rPr>
                        <a:t>Project</a:t>
                      </a:r>
                      <a:r>
                        <a:rPr lang="en-US" sz="800" u="none" strike="noStrike" baseline="0" dirty="0" smtClean="0">
                          <a:effectLst/>
                        </a:rPr>
                        <a:t> Leaders</a:t>
                      </a:r>
                      <a:endParaRPr lang="en-US" sz="800" b="0" i="0" u="none" strike="noStrike" dirty="0" smtClean="0">
                        <a:solidFill>
                          <a:srgbClr val="000000"/>
                        </a:solidFill>
                        <a:effectLst/>
                        <a:latin typeface="Arial" charset="0"/>
                      </a:endParaRPr>
                    </a:p>
                  </a:txBody>
                  <a:tcPr marL="68580" marR="68580" marT="34290" marB="34290" anchor="ctr">
                    <a:lnT w="28575" cap="flat" cmpd="sng" algn="ctr">
                      <a:solidFill>
                        <a:schemeClr val="bg1"/>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10010"/>
                  </a:ext>
                </a:extLst>
              </a:tr>
              <a:tr h="305252">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800" u="none" strike="noStrike" dirty="0" smtClean="0">
                          <a:effectLst/>
                        </a:rPr>
                        <a:t>Project</a:t>
                      </a:r>
                      <a:r>
                        <a:rPr lang="en-US" sz="800" u="none" strike="noStrike" baseline="0" dirty="0" smtClean="0">
                          <a:effectLst/>
                        </a:rPr>
                        <a:t> Leaders</a:t>
                      </a:r>
                      <a:endParaRPr lang="en-US" sz="800" b="0" i="0" u="none" strike="noStrike" dirty="0" smtClean="0">
                        <a:solidFill>
                          <a:srgbClr val="000000"/>
                        </a:solidFill>
                        <a:effectLst/>
                        <a:latin typeface="Arial" charset="0"/>
                      </a:endParaRPr>
                    </a:p>
                  </a:txBody>
                  <a:tcPr marL="68580" marR="68580" marT="34290" marB="34290" anchor="ctr">
                    <a:solidFill>
                      <a:schemeClr val="accent1">
                        <a:lumMod val="20000"/>
                        <a:lumOff val="80000"/>
                      </a:schemeClr>
                    </a:solidFill>
                  </a:tcPr>
                </a:tc>
                <a:extLst>
                  <a:ext uri="{0D108BD9-81ED-4DB2-BD59-A6C34878D82A}">
                    <a16:rowId xmlns:a16="http://schemas.microsoft.com/office/drawing/2014/main" val="10011"/>
                  </a:ext>
                </a:extLst>
              </a:tr>
              <a:tr h="293947">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800" u="none" strike="noStrike" dirty="0" smtClean="0">
                          <a:effectLst/>
                        </a:rPr>
                        <a:t>Project</a:t>
                      </a:r>
                      <a:r>
                        <a:rPr lang="en-US" sz="800" u="none" strike="noStrike" baseline="0" dirty="0" smtClean="0">
                          <a:effectLst/>
                        </a:rPr>
                        <a:t> Leaders</a:t>
                      </a:r>
                      <a:endParaRPr lang="en-US" sz="800" b="0" i="0" u="none" strike="noStrike" dirty="0" smtClean="0">
                        <a:solidFill>
                          <a:srgbClr val="000000"/>
                        </a:solidFill>
                        <a:effectLst/>
                        <a:latin typeface="Arial" charset="0"/>
                      </a:endParaRPr>
                    </a:p>
                  </a:txBody>
                  <a:tcPr marL="68580" marR="68580" marT="34290" marB="34290" anchor="ctr">
                    <a:solidFill>
                      <a:schemeClr val="bg1">
                        <a:lumMod val="85000"/>
                      </a:schemeClr>
                    </a:solidFill>
                  </a:tcPr>
                </a:tc>
                <a:extLst>
                  <a:ext uri="{0D108BD9-81ED-4DB2-BD59-A6C34878D82A}">
                    <a16:rowId xmlns:a16="http://schemas.microsoft.com/office/drawing/2014/main" val="10012"/>
                  </a:ext>
                </a:extLst>
              </a:tr>
            </a:tbl>
          </a:graphicData>
        </a:graphic>
      </p:graphicFrame>
      <p:sp>
        <p:nvSpPr>
          <p:cNvPr id="7" name="Rectangle 6"/>
          <p:cNvSpPr/>
          <p:nvPr/>
        </p:nvSpPr>
        <p:spPr>
          <a:xfrm>
            <a:off x="578645" y="4983674"/>
            <a:ext cx="139303" cy="8481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342900" fontAlgn="base">
              <a:spcBef>
                <a:spcPct val="0"/>
              </a:spcBef>
              <a:spcAft>
                <a:spcPct val="0"/>
              </a:spcAft>
            </a:pPr>
            <a:endParaRPr lang="en-US" sz="1350">
              <a:solidFill>
                <a:prstClr val="black"/>
              </a:solidFill>
              <a:latin typeface="Arial"/>
            </a:endParaRPr>
          </a:p>
        </p:txBody>
      </p:sp>
      <p:sp>
        <p:nvSpPr>
          <p:cNvPr id="8" name="Rectangle 7"/>
          <p:cNvSpPr/>
          <p:nvPr/>
        </p:nvSpPr>
        <p:spPr>
          <a:xfrm>
            <a:off x="780473" y="4941513"/>
            <a:ext cx="519694" cy="207749"/>
          </a:xfrm>
          <a:prstGeom prst="rect">
            <a:avLst/>
          </a:prstGeom>
        </p:spPr>
        <p:txBody>
          <a:bodyPr wrap="none">
            <a:spAutoFit/>
          </a:bodyPr>
          <a:lstStyle/>
          <a:p>
            <a:pPr algn="ctr" defTabSz="342900" fontAlgn="ctr">
              <a:spcBef>
                <a:spcPct val="0"/>
              </a:spcBef>
              <a:spcAft>
                <a:spcPct val="0"/>
              </a:spcAft>
            </a:pPr>
            <a:r>
              <a:rPr lang="en-US" sz="750" dirty="0">
                <a:solidFill>
                  <a:prstClr val="black"/>
                </a:solidFill>
                <a:latin typeface="Arial" charset="0"/>
                <a:ea typeface="ＭＳ Ｐゴシック" charset="0"/>
              </a:rPr>
              <a:t>Control </a:t>
            </a:r>
            <a:endParaRPr lang="en-US" sz="750" dirty="0">
              <a:solidFill>
                <a:srgbClr val="000000"/>
              </a:solidFill>
              <a:latin typeface="Arial" charset="0"/>
              <a:ea typeface="ＭＳ Ｐゴシック" charset="0"/>
            </a:endParaRPr>
          </a:p>
        </p:txBody>
      </p:sp>
      <p:sp>
        <p:nvSpPr>
          <p:cNvPr id="9" name="Rectangle 8"/>
          <p:cNvSpPr/>
          <p:nvPr/>
        </p:nvSpPr>
        <p:spPr>
          <a:xfrm>
            <a:off x="1383082" y="4983676"/>
            <a:ext cx="139303" cy="84819"/>
          </a:xfrm>
          <a:prstGeom prst="rect">
            <a:avLst/>
          </a:prstGeom>
          <a:solidFill>
            <a:schemeClr val="bg1">
              <a:lumMod val="8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342900" fontAlgn="base">
              <a:spcBef>
                <a:spcPct val="0"/>
              </a:spcBef>
              <a:spcAft>
                <a:spcPct val="0"/>
              </a:spcAft>
            </a:pPr>
            <a:endParaRPr lang="en-US" sz="1350">
              <a:solidFill>
                <a:prstClr val="white">
                  <a:lumMod val="85000"/>
                </a:prstClr>
              </a:solidFill>
              <a:latin typeface="Arial"/>
            </a:endParaRPr>
          </a:p>
        </p:txBody>
      </p:sp>
      <p:sp>
        <p:nvSpPr>
          <p:cNvPr id="10" name="Rectangle 9"/>
          <p:cNvSpPr/>
          <p:nvPr/>
        </p:nvSpPr>
        <p:spPr>
          <a:xfrm>
            <a:off x="1490574" y="4941513"/>
            <a:ext cx="494046" cy="207749"/>
          </a:xfrm>
          <a:prstGeom prst="rect">
            <a:avLst/>
          </a:prstGeom>
        </p:spPr>
        <p:txBody>
          <a:bodyPr wrap="none">
            <a:spAutoFit/>
          </a:bodyPr>
          <a:lstStyle/>
          <a:p>
            <a:pPr algn="ctr" defTabSz="342900" fontAlgn="ctr">
              <a:spcBef>
                <a:spcPct val="0"/>
              </a:spcBef>
              <a:spcAft>
                <a:spcPct val="0"/>
              </a:spcAft>
            </a:pPr>
            <a:r>
              <a:rPr lang="en-US" sz="750" dirty="0">
                <a:solidFill>
                  <a:prstClr val="black"/>
                </a:solidFill>
                <a:latin typeface="Arial" charset="0"/>
                <a:ea typeface="ＭＳ Ｐゴシック" charset="0"/>
              </a:rPr>
              <a:t>Access</a:t>
            </a:r>
            <a:endParaRPr lang="en-US" sz="750" dirty="0">
              <a:solidFill>
                <a:srgbClr val="000000"/>
              </a:solidFill>
              <a:latin typeface="Arial" charset="0"/>
              <a:ea typeface="ＭＳ Ｐゴシック"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6993" y="747019"/>
            <a:ext cx="673737" cy="488100"/>
          </a:xfrm>
          <a:prstGeom prst="rect">
            <a:avLst/>
          </a:prstGeom>
        </p:spPr>
      </p:pic>
      <p:grpSp>
        <p:nvGrpSpPr>
          <p:cNvPr id="13" name="Group 12"/>
          <p:cNvGrpSpPr/>
          <p:nvPr/>
        </p:nvGrpSpPr>
        <p:grpSpPr>
          <a:xfrm>
            <a:off x="3243056" y="690784"/>
            <a:ext cx="443680" cy="583592"/>
            <a:chOff x="2889995" y="1563675"/>
            <a:chExt cx="591573" cy="778122"/>
          </a:xfrm>
        </p:grpSpPr>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49900" t="13754" b="20346"/>
            <a:stretch/>
          </p:blipFill>
          <p:spPr>
            <a:xfrm>
              <a:off x="2889995" y="1563675"/>
              <a:ext cx="591573" cy="778122"/>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1581" y="1982136"/>
              <a:ext cx="466188" cy="275502"/>
            </a:xfrm>
            <a:prstGeom prst="rect">
              <a:avLst/>
            </a:prstGeom>
          </p:spPr>
        </p:pic>
      </p:grpSp>
      <p:grpSp>
        <p:nvGrpSpPr>
          <p:cNvPr id="16" name="Group 15"/>
          <p:cNvGrpSpPr/>
          <p:nvPr/>
        </p:nvGrpSpPr>
        <p:grpSpPr>
          <a:xfrm>
            <a:off x="4104511" y="707761"/>
            <a:ext cx="428102" cy="566615"/>
            <a:chOff x="4304360" y="1563675"/>
            <a:chExt cx="570802" cy="755486"/>
          </a:xfrm>
        </p:grpSpPr>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t="10121" r="48554" b="21245"/>
            <a:stretch/>
          </p:blipFill>
          <p:spPr>
            <a:xfrm>
              <a:off x="4304360" y="1563675"/>
              <a:ext cx="570802" cy="755486"/>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0683" y="1978355"/>
              <a:ext cx="466188" cy="275502"/>
            </a:xfrm>
            <a:prstGeom prst="rect">
              <a:avLst/>
            </a:prstGeom>
          </p:spPr>
        </p:pic>
      </p:grpSp>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t="10121" r="48554" b="21245"/>
          <a:stretch/>
        </p:blipFill>
        <p:spPr>
          <a:xfrm>
            <a:off x="5026160" y="707761"/>
            <a:ext cx="428102" cy="566615"/>
          </a:xfrm>
          <a:prstGeom prst="rect">
            <a:avLst/>
          </a:prstGeom>
        </p:spPr>
      </p:pic>
      <p:pic>
        <p:nvPicPr>
          <p:cNvPr id="20" name="Picture 19"/>
          <p:cNvPicPr>
            <a:picLocks noChangeAspect="1"/>
          </p:cNvPicPr>
          <p:nvPr/>
        </p:nvPicPr>
        <p:blipFill>
          <a:blip r:embed="rId6"/>
          <a:stretch>
            <a:fillRect/>
          </a:stretch>
        </p:blipFill>
        <p:spPr>
          <a:xfrm flipH="1">
            <a:off x="194790" y="1397852"/>
            <a:ext cx="174674" cy="262010"/>
          </a:xfrm>
          <a:prstGeom prst="rect">
            <a:avLst/>
          </a:prstGeom>
        </p:spPr>
      </p:pic>
      <p:pic>
        <p:nvPicPr>
          <p:cNvPr id="21" name="Picture 20"/>
          <p:cNvPicPr>
            <a:picLocks noChangeAspect="1"/>
          </p:cNvPicPr>
          <p:nvPr/>
        </p:nvPicPr>
        <p:blipFill>
          <a:blip r:embed="rId6"/>
          <a:stretch>
            <a:fillRect/>
          </a:stretch>
        </p:blipFill>
        <p:spPr>
          <a:xfrm flipH="1">
            <a:off x="347029" y="1397852"/>
            <a:ext cx="174674" cy="262010"/>
          </a:xfrm>
          <a:prstGeom prst="rect">
            <a:avLst/>
          </a:prstGeom>
        </p:spPr>
      </p:pic>
      <p:pic>
        <p:nvPicPr>
          <p:cNvPr id="22" name="Picture 21"/>
          <p:cNvPicPr>
            <a:picLocks noChangeAspect="1"/>
          </p:cNvPicPr>
          <p:nvPr/>
        </p:nvPicPr>
        <p:blipFill>
          <a:blip r:embed="rId6"/>
          <a:stretch>
            <a:fillRect/>
          </a:stretch>
        </p:blipFill>
        <p:spPr>
          <a:xfrm flipH="1">
            <a:off x="520441" y="1397852"/>
            <a:ext cx="174674" cy="262010"/>
          </a:xfrm>
          <a:prstGeom prst="rect">
            <a:avLst/>
          </a:prstGeom>
        </p:spPr>
      </p:pic>
      <p:pic>
        <p:nvPicPr>
          <p:cNvPr id="23" name="Picture 22"/>
          <p:cNvPicPr>
            <a:picLocks noChangeAspect="1"/>
          </p:cNvPicPr>
          <p:nvPr/>
        </p:nvPicPr>
        <p:blipFill>
          <a:blip r:embed="rId6"/>
          <a:stretch>
            <a:fillRect/>
          </a:stretch>
        </p:blipFill>
        <p:spPr>
          <a:xfrm flipH="1">
            <a:off x="683897" y="1397852"/>
            <a:ext cx="174674" cy="262010"/>
          </a:xfrm>
          <a:prstGeom prst="rect">
            <a:avLst/>
          </a:prstGeom>
        </p:spPr>
      </p:pic>
      <p:pic>
        <p:nvPicPr>
          <p:cNvPr id="29" name="Picture 28"/>
          <p:cNvPicPr>
            <a:picLocks noChangeAspect="1"/>
          </p:cNvPicPr>
          <p:nvPr/>
        </p:nvPicPr>
        <p:blipFill>
          <a:blip r:embed="rId7"/>
          <a:stretch>
            <a:fillRect/>
          </a:stretch>
        </p:blipFill>
        <p:spPr>
          <a:xfrm flipH="1">
            <a:off x="261213" y="1999715"/>
            <a:ext cx="510021" cy="396359"/>
          </a:xfrm>
          <a:prstGeom prst="rect">
            <a:avLst/>
          </a:prstGeom>
        </p:spPr>
      </p:pic>
      <p:pic>
        <p:nvPicPr>
          <p:cNvPr id="30" name="Picture 29"/>
          <p:cNvPicPr>
            <a:picLocks noChangeAspect="1"/>
          </p:cNvPicPr>
          <p:nvPr/>
        </p:nvPicPr>
        <p:blipFill rotWithShape="1">
          <a:blip r:embed="rId8"/>
          <a:srcRect l="68192" r="9624" b="46718"/>
          <a:stretch/>
        </p:blipFill>
        <p:spPr>
          <a:xfrm>
            <a:off x="347029" y="3029493"/>
            <a:ext cx="335887" cy="588743"/>
          </a:xfrm>
          <a:prstGeom prst="rect">
            <a:avLst/>
          </a:prstGeom>
          <a:solidFill>
            <a:schemeClr val="accent6">
              <a:lumMod val="20000"/>
              <a:lumOff val="80000"/>
            </a:schemeClr>
          </a:solidFill>
        </p:spPr>
      </p:pic>
      <p:pic>
        <p:nvPicPr>
          <p:cNvPr id="31" name="Picture 30"/>
          <p:cNvPicPr>
            <a:picLocks noChangeAspect="1"/>
          </p:cNvPicPr>
          <p:nvPr/>
        </p:nvPicPr>
        <p:blipFill>
          <a:blip r:embed="rId9"/>
          <a:stretch>
            <a:fillRect/>
          </a:stretch>
        </p:blipFill>
        <p:spPr>
          <a:xfrm flipH="1">
            <a:off x="334297" y="4053898"/>
            <a:ext cx="426119" cy="426119"/>
          </a:xfrm>
          <a:prstGeom prst="rect">
            <a:avLst/>
          </a:prstGeom>
        </p:spPr>
      </p:pic>
    </p:spTree>
    <p:extLst>
      <p:ext uri="{BB962C8B-B14F-4D97-AF65-F5344CB8AC3E}">
        <p14:creationId xmlns:p14="http://schemas.microsoft.com/office/powerpoint/2010/main" val="1691161484"/>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10" y="0"/>
            <a:ext cx="7488689" cy="1057999"/>
          </a:xfrm>
        </p:spPr>
        <p:txBody>
          <a:bodyPr/>
          <a:lstStyle/>
          <a:p>
            <a:r>
              <a:rPr lang="en-US" sz="1875" dirty="0"/>
              <a:t>Governance Domains</a:t>
            </a:r>
            <a:endParaRPr lang="en-US" sz="1875" dirty="0"/>
          </a:p>
        </p:txBody>
      </p:sp>
      <p:graphicFrame>
        <p:nvGraphicFramePr>
          <p:cNvPr id="5" name="Table 4"/>
          <p:cNvGraphicFramePr>
            <a:graphicFrameLocks noGrp="1"/>
          </p:cNvGraphicFramePr>
          <p:nvPr>
            <p:extLst/>
          </p:nvPr>
        </p:nvGraphicFramePr>
        <p:xfrm>
          <a:off x="75010" y="803673"/>
          <a:ext cx="3773489" cy="4123579"/>
        </p:xfrm>
        <a:graphic>
          <a:graphicData uri="http://schemas.openxmlformats.org/drawingml/2006/table">
            <a:tbl>
              <a:tblPr>
                <a:tableStyleId>{5C22544A-7EE6-4342-B048-85BDC9FD1C3A}</a:tableStyleId>
              </a:tblPr>
              <a:tblGrid>
                <a:gridCol w="867816">
                  <a:extLst>
                    <a:ext uri="{9D8B030D-6E8A-4147-A177-3AD203B41FA5}">
                      <a16:colId xmlns:a16="http://schemas.microsoft.com/office/drawing/2014/main" val="20000"/>
                    </a:ext>
                  </a:extLst>
                </a:gridCol>
                <a:gridCol w="2137619">
                  <a:extLst>
                    <a:ext uri="{9D8B030D-6E8A-4147-A177-3AD203B41FA5}">
                      <a16:colId xmlns:a16="http://schemas.microsoft.com/office/drawing/2014/main" val="20001"/>
                    </a:ext>
                  </a:extLst>
                </a:gridCol>
                <a:gridCol w="768055">
                  <a:extLst>
                    <a:ext uri="{9D8B030D-6E8A-4147-A177-3AD203B41FA5}">
                      <a16:colId xmlns:a16="http://schemas.microsoft.com/office/drawing/2014/main" val="20002"/>
                    </a:ext>
                  </a:extLst>
                </a:gridCol>
              </a:tblGrid>
              <a:tr h="320040">
                <a:tc>
                  <a:txBody>
                    <a:bodyPr/>
                    <a:lstStyle/>
                    <a:p>
                      <a:pPr algn="ctr" fontAlgn="ctr"/>
                      <a:endParaRPr lang="en-US" sz="1100" b="1" i="0" u="none" strike="noStrike" dirty="0" smtClean="0">
                        <a:solidFill>
                          <a:srgbClr val="000000"/>
                        </a:solidFill>
                        <a:effectLst/>
                        <a:latin typeface="Arial" charset="0"/>
                      </a:endParaRPr>
                    </a:p>
                    <a:p>
                      <a:pPr algn="ctr" fontAlgn="ctr"/>
                      <a:endParaRPr lang="en-US" sz="1100" b="1" i="0" u="none" strike="noStrike" dirty="0">
                        <a:solidFill>
                          <a:srgbClr val="000000"/>
                        </a:solidFill>
                        <a:effectLst/>
                        <a:latin typeface="Arial" charset="0"/>
                      </a:endParaRPr>
                    </a:p>
                  </a:txBody>
                  <a:tcPr marL="0" marR="0" marT="0" marB="0" anchor="b">
                    <a:lnB w="12700" cap="flat" cmpd="sng" algn="ctr">
                      <a:noFill/>
                      <a:prstDash val="solid"/>
                      <a:round/>
                      <a:headEnd type="none" w="med" len="med"/>
                      <a:tailEnd type="none" w="med" len="med"/>
                    </a:lnB>
                    <a:solidFill>
                      <a:schemeClr val="bg1"/>
                    </a:solidFill>
                  </a:tcPr>
                </a:tc>
                <a:tc>
                  <a:txBody>
                    <a:bodyPr/>
                    <a:lstStyle/>
                    <a:p>
                      <a:pPr algn="ctr" fontAlgn="ctr"/>
                      <a:endParaRPr lang="en-US" sz="1100" b="1" i="0" u="none" strike="noStrike" dirty="0">
                        <a:solidFill>
                          <a:srgbClr val="000000"/>
                        </a:solidFill>
                        <a:effectLst/>
                        <a:latin typeface="Arial" charset="0"/>
                      </a:endParaRPr>
                    </a:p>
                  </a:txBody>
                  <a:tcPr marL="0" marR="0" marT="0" marB="0" anchor="b">
                    <a:lnB w="12700" cap="flat" cmpd="sng" algn="ctr">
                      <a:noFill/>
                      <a:prstDash val="solid"/>
                      <a:round/>
                      <a:headEnd type="none" w="med" len="med"/>
                      <a:tailEnd type="none" w="med" len="med"/>
                    </a:lnB>
                    <a:solidFill>
                      <a:schemeClr val="bg1"/>
                    </a:solidFill>
                  </a:tcPr>
                </a:tc>
                <a:tc>
                  <a:txBody>
                    <a:bodyPr/>
                    <a:lstStyle/>
                    <a:p>
                      <a:pPr algn="ctr" fontAlgn="ctr"/>
                      <a:endParaRPr lang="en-US" sz="1100" b="1" i="0" u="none" strike="noStrike" dirty="0">
                        <a:solidFill>
                          <a:srgbClr val="000000"/>
                        </a:solidFill>
                        <a:effectLst/>
                        <a:latin typeface="Arial" charset="0"/>
                      </a:endParaRPr>
                    </a:p>
                  </a:txBody>
                  <a:tcPr marL="0" marR="0" marT="0" marB="0" anchor="b">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54305">
                <a:tc>
                  <a:txBody>
                    <a:bodyPr/>
                    <a:lstStyle/>
                    <a:p>
                      <a:endParaRPr lang="en-US" sz="1000" dirty="0"/>
                    </a:p>
                  </a:txBody>
                  <a:tcPr marL="0" marR="0" marT="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endParaRPr lang="en-US" sz="1000" dirty="0"/>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en-US" sz="900" b="1" i="0" u="none" strike="noStrike" dirty="0">
                        <a:solidFill>
                          <a:srgbClr val="000000"/>
                        </a:solidFill>
                        <a:effectLst/>
                        <a:latin typeface="Arial"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04768">
                <a:tc rowSpan="2">
                  <a:txBody>
                    <a:bodyPr/>
                    <a:lstStyle/>
                    <a:p>
                      <a:pPr algn="ctr" fontAlgn="ctr"/>
                      <a:endParaRPr lang="en-US" sz="900" b="1" u="none" strike="noStrike" dirty="0" smtClean="0">
                        <a:effectLst/>
                      </a:endParaRPr>
                    </a:p>
                    <a:p>
                      <a:pPr algn="ctr" fontAlgn="ctr"/>
                      <a:endParaRPr lang="en-US" sz="900" b="1" u="none" strike="noStrike" dirty="0" smtClean="0">
                        <a:effectLst/>
                      </a:endParaRPr>
                    </a:p>
                    <a:p>
                      <a:pPr algn="ctr" fontAlgn="ctr"/>
                      <a:r>
                        <a:rPr lang="en-US" sz="900" b="1" u="none" strike="noStrike" dirty="0" smtClean="0">
                          <a:effectLst/>
                        </a:rPr>
                        <a:t>Membership</a:t>
                      </a:r>
                      <a:endParaRPr lang="en-US" sz="900" b="1" u="none" strike="noStrike" baseline="0" dirty="0" smtClean="0">
                        <a:effectLst/>
                      </a:endParaRPr>
                    </a:p>
                  </a:txBody>
                  <a:tcPr marL="0" marR="0" marT="0" marB="0" anchor="ctr">
                    <a:lnT w="12700" cmpd="sng">
                      <a:noFill/>
                    </a:lnT>
                    <a:lnB w="28575"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US" sz="800" b="1" u="none" strike="noStrike" dirty="0" smtClean="0">
                          <a:effectLst/>
                        </a:rPr>
                        <a:t>Who </a:t>
                      </a:r>
                      <a:r>
                        <a:rPr lang="en-US" sz="800" b="1" u="none" strike="noStrike" dirty="0">
                          <a:effectLst/>
                        </a:rPr>
                        <a:t>assigns voting rights?</a:t>
                      </a:r>
                      <a:endParaRPr lang="en-US" sz="800" b="1" i="0" u="none" strike="noStrike" dirty="0">
                        <a:solidFill>
                          <a:srgbClr val="000000"/>
                        </a:solidFill>
                        <a:effectLst/>
                        <a:latin typeface="Arial" charset="0"/>
                      </a:endParaRPr>
                    </a:p>
                  </a:txBody>
                  <a:tcPr marL="68580" marR="68580" marT="34290" marB="34290" anchor="ctr">
                    <a:lnT w="12700" cap="flat" cmpd="sng" algn="ctr">
                      <a:noFill/>
                      <a:prstDash val="solid"/>
                      <a:round/>
                      <a:headEnd type="none" w="med" len="med"/>
                      <a:tailEnd type="none" w="med" len="med"/>
                    </a:lnT>
                    <a:solidFill>
                      <a:schemeClr val="accent1">
                        <a:lumMod val="20000"/>
                        <a:lumOff val="80000"/>
                      </a:schemeClr>
                    </a:solidFill>
                  </a:tcPr>
                </a:tc>
                <a:tc>
                  <a:txBody>
                    <a:bodyPr/>
                    <a:lstStyle/>
                    <a:p>
                      <a:pPr algn="ctr" fontAlgn="ctr"/>
                      <a:r>
                        <a:rPr lang="en-US" sz="800" u="none" strike="noStrike" dirty="0">
                          <a:effectLst/>
                        </a:rPr>
                        <a:t>IBM </a:t>
                      </a:r>
                      <a:endParaRPr lang="en-US" sz="800" b="0" i="0" u="none" strike="noStrike" dirty="0">
                        <a:solidFill>
                          <a:srgbClr val="000000"/>
                        </a:solidFill>
                        <a:effectLst/>
                        <a:latin typeface="Arial" charset="0"/>
                      </a:endParaRPr>
                    </a:p>
                  </a:txBody>
                  <a:tcPr marL="68580" marR="68580" marT="34290" marB="34290" anchor="ctr">
                    <a:lnT w="12700" cap="flat" cmpd="sng" algn="ctr">
                      <a:no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10002"/>
                  </a:ext>
                </a:extLst>
              </a:tr>
              <a:tr h="293480">
                <a:tc vMerge="1">
                  <a:txBody>
                    <a:bodyPr/>
                    <a:lstStyle/>
                    <a:p>
                      <a:endParaRPr lang="en-US"/>
                    </a:p>
                  </a:txBody>
                  <a:tcPr/>
                </a:tc>
                <a:tc>
                  <a:txBody>
                    <a:bodyPr/>
                    <a:lstStyle/>
                    <a:p>
                      <a:pPr algn="l" fontAlgn="ctr"/>
                      <a:r>
                        <a:rPr lang="en-US" sz="800" b="1" u="none" strike="noStrike" dirty="0" smtClean="0">
                          <a:effectLst/>
                        </a:rPr>
                        <a:t>Who </a:t>
                      </a:r>
                      <a:r>
                        <a:rPr lang="en-US" sz="800" b="1" u="none" strike="noStrike" dirty="0">
                          <a:effectLst/>
                        </a:rPr>
                        <a:t>has voting rights? </a:t>
                      </a:r>
                      <a:endParaRPr lang="en-US" sz="800" b="1" i="0" u="none" strike="noStrike" dirty="0">
                        <a:solidFill>
                          <a:srgbClr val="000000"/>
                        </a:solidFill>
                        <a:effectLst/>
                        <a:latin typeface="Arial" charset="0"/>
                      </a:endParaRPr>
                    </a:p>
                  </a:txBody>
                  <a:tcPr marL="68580" marR="68580" marT="34290" marB="34290" anchor="ctr">
                    <a:lnB w="28575"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ctr"/>
                      <a:r>
                        <a:rPr lang="en-US" sz="800" u="none" strike="noStrike" dirty="0">
                          <a:effectLst/>
                        </a:rPr>
                        <a:t>IBM</a:t>
                      </a:r>
                      <a:endParaRPr lang="en-US" sz="800" b="0" i="0" u="none" strike="noStrike" dirty="0">
                        <a:solidFill>
                          <a:srgbClr val="000000"/>
                        </a:solidFill>
                        <a:effectLst/>
                        <a:latin typeface="Arial" charset="0"/>
                      </a:endParaRPr>
                    </a:p>
                  </a:txBody>
                  <a:tcPr marL="68580" marR="68580" marT="34290" marB="34290" anchor="ctr">
                    <a:lnB w="28575"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r h="308610">
                <a:tc rowSpan="3">
                  <a:txBody>
                    <a:bodyPr/>
                    <a:lstStyle/>
                    <a:p>
                      <a:pPr algn="ctr" fontAlgn="ctr"/>
                      <a:endParaRPr lang="en-US" sz="900" b="1" u="none" strike="noStrike" dirty="0" smtClean="0">
                        <a:effectLst/>
                      </a:endParaRPr>
                    </a:p>
                    <a:p>
                      <a:pPr algn="ctr" fontAlgn="ctr"/>
                      <a:r>
                        <a:rPr lang="en-US" sz="900" b="1" u="none" strike="noStrike" dirty="0" smtClean="0">
                          <a:effectLst/>
                        </a:rPr>
                        <a:t>Legal </a:t>
                      </a:r>
                      <a:endParaRPr lang="en-US" sz="900" b="1" i="0" u="none" strike="noStrike" dirty="0">
                        <a:solidFill>
                          <a:srgbClr val="000000"/>
                        </a:solidFill>
                        <a:effectLst/>
                        <a:latin typeface="Arial" charset="0"/>
                      </a:endParaRPr>
                    </a:p>
                  </a:txBody>
                  <a:tcPr marL="0" marR="0" marT="0" marB="0"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pPr algn="l" fontAlgn="ctr"/>
                      <a:r>
                        <a:rPr lang="en-US" sz="800" b="1" u="none" strike="noStrike" dirty="0" smtClean="0">
                          <a:effectLst/>
                        </a:rPr>
                        <a:t>Who </a:t>
                      </a:r>
                      <a:r>
                        <a:rPr lang="en-US" sz="800" b="1" u="none" strike="noStrike" dirty="0">
                          <a:effectLst/>
                        </a:rPr>
                        <a:t>owns code </a:t>
                      </a:r>
                      <a:r>
                        <a:rPr lang="en-US" sz="800" b="1" u="none" strike="noStrike" dirty="0" smtClean="0">
                          <a:effectLst/>
                        </a:rPr>
                        <a:t>donated </a:t>
                      </a:r>
                      <a:r>
                        <a:rPr lang="en-US" sz="800" b="1" u="none" strike="noStrike" dirty="0">
                          <a:effectLst/>
                        </a:rPr>
                        <a:t>to or developed as part of </a:t>
                      </a:r>
                      <a:r>
                        <a:rPr lang="en-US" sz="800" b="1" u="none" strike="noStrike" dirty="0" smtClean="0">
                          <a:effectLst/>
                        </a:rPr>
                        <a:t>Eclipse</a:t>
                      </a:r>
                      <a:r>
                        <a:rPr lang="en-US" sz="800" b="1" u="none" strike="noStrike" dirty="0">
                          <a:effectLst/>
                        </a:rPr>
                        <a:t>?</a:t>
                      </a:r>
                      <a:endParaRPr lang="en-US" sz="800" b="1" i="0" u="none" strike="noStrike" dirty="0">
                        <a:solidFill>
                          <a:srgbClr val="000000"/>
                        </a:solidFill>
                        <a:effectLst/>
                        <a:latin typeface="Arial" charset="0"/>
                      </a:endParaRPr>
                    </a:p>
                  </a:txBody>
                  <a:tcPr marL="68580" marR="68580" marT="34290" marB="34290" anchor="ctr">
                    <a:lnT w="28575" cap="flat" cmpd="sng" algn="ctr">
                      <a:solidFill>
                        <a:schemeClr val="bg1"/>
                      </a:solidFill>
                      <a:prstDash val="solid"/>
                      <a:round/>
                      <a:headEnd type="none" w="med" len="med"/>
                      <a:tailEnd type="none" w="med" len="med"/>
                    </a:lnT>
                    <a:solidFill>
                      <a:schemeClr val="bg1">
                        <a:lumMod val="85000"/>
                      </a:schemeClr>
                    </a:solidFill>
                  </a:tcPr>
                </a:tc>
                <a:tc>
                  <a:txBody>
                    <a:bodyPr/>
                    <a:lstStyle/>
                    <a:p>
                      <a:pPr algn="ctr" fontAlgn="ctr"/>
                      <a:r>
                        <a:rPr lang="en-US" sz="800" u="none" strike="noStrike" dirty="0">
                          <a:effectLst/>
                        </a:rPr>
                        <a:t>IBM</a:t>
                      </a:r>
                      <a:endParaRPr lang="en-US" sz="800" b="0" i="0" u="none" strike="noStrike" dirty="0">
                        <a:solidFill>
                          <a:srgbClr val="000000"/>
                        </a:solidFill>
                        <a:effectLst/>
                        <a:latin typeface="Arial" charset="0"/>
                      </a:endParaRPr>
                    </a:p>
                  </a:txBody>
                  <a:tcPr marL="68580" marR="68580" marT="34290" marB="34290" anchor="ctr">
                    <a:lnT w="28575" cap="flat" cmpd="sng" algn="ctr">
                      <a:solidFill>
                        <a:schemeClr val="bg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10004"/>
                  </a:ext>
                </a:extLst>
              </a:tr>
              <a:tr h="308610">
                <a:tc vMerge="1">
                  <a:txBody>
                    <a:bodyPr/>
                    <a:lstStyle/>
                    <a:p>
                      <a:endParaRPr lang="en-US"/>
                    </a:p>
                  </a:txBody>
                  <a:tcPr/>
                </a:tc>
                <a:tc>
                  <a:txBody>
                    <a:bodyPr/>
                    <a:lstStyle/>
                    <a:p>
                      <a:pPr algn="l" fontAlgn="ctr"/>
                      <a:r>
                        <a:rPr lang="en-US" sz="800" b="1" u="none" strike="noStrike" dirty="0" smtClean="0">
                          <a:effectLst/>
                        </a:rPr>
                        <a:t>Who </a:t>
                      </a:r>
                      <a:r>
                        <a:rPr lang="en-US" sz="800" b="1" u="none" strike="noStrike" dirty="0">
                          <a:effectLst/>
                        </a:rPr>
                        <a:t>can check providence, assert </a:t>
                      </a:r>
                      <a:r>
                        <a:rPr lang="en-US" sz="800" b="1" u="none" strike="noStrike" dirty="0" smtClean="0">
                          <a:effectLst/>
                        </a:rPr>
                        <a:t>licenses?</a:t>
                      </a:r>
                      <a:endParaRPr lang="en-US" sz="800" b="1" i="0" u="none" strike="noStrike" dirty="0">
                        <a:solidFill>
                          <a:srgbClr val="000000"/>
                        </a:solidFill>
                        <a:effectLst/>
                        <a:latin typeface="Arial" charset="0"/>
                      </a:endParaRPr>
                    </a:p>
                  </a:txBody>
                  <a:tcPr marL="68580" marR="68580" marT="34290" marB="34290" anchor="ctr">
                    <a:solidFill>
                      <a:schemeClr val="bg1">
                        <a:lumMod val="85000"/>
                      </a:schemeClr>
                    </a:solidFill>
                  </a:tcPr>
                </a:tc>
                <a:tc>
                  <a:txBody>
                    <a:bodyPr/>
                    <a:lstStyle/>
                    <a:p>
                      <a:pPr algn="ctr" fontAlgn="ctr"/>
                      <a:r>
                        <a:rPr lang="en-US" sz="800" u="none" strike="noStrike" dirty="0">
                          <a:effectLst/>
                        </a:rPr>
                        <a:t>IBM</a:t>
                      </a:r>
                      <a:endParaRPr lang="en-US" sz="800" b="0" i="0" u="none" strike="noStrike" dirty="0">
                        <a:solidFill>
                          <a:srgbClr val="000000"/>
                        </a:solidFill>
                        <a:effectLst/>
                        <a:latin typeface="Arial" charset="0"/>
                      </a:endParaRPr>
                    </a:p>
                  </a:txBody>
                  <a:tcPr marL="68580" marR="68580" marT="34290" marB="34290" anchor="ctr">
                    <a:solidFill>
                      <a:schemeClr val="bg1">
                        <a:lumMod val="85000"/>
                      </a:schemeClr>
                    </a:solidFill>
                  </a:tcPr>
                </a:tc>
                <a:extLst>
                  <a:ext uri="{0D108BD9-81ED-4DB2-BD59-A6C34878D82A}">
                    <a16:rowId xmlns:a16="http://schemas.microsoft.com/office/drawing/2014/main" val="10005"/>
                  </a:ext>
                </a:extLst>
              </a:tr>
              <a:tr h="433448">
                <a:tc vMerge="1">
                  <a:txBody>
                    <a:bodyPr/>
                    <a:lstStyle/>
                    <a:p>
                      <a:endParaRPr lang="en-US"/>
                    </a:p>
                  </a:txBody>
                  <a:tcPr/>
                </a:tc>
                <a:tc>
                  <a:txBody>
                    <a:bodyPr/>
                    <a:lstStyle/>
                    <a:p>
                      <a:pPr algn="l" fontAlgn="ctr"/>
                      <a:r>
                        <a:rPr lang="en-US" sz="800" b="1" u="none" strike="noStrike" dirty="0" smtClean="0">
                          <a:effectLst/>
                        </a:rPr>
                        <a:t>Who </a:t>
                      </a:r>
                      <a:r>
                        <a:rPr lang="en-US" sz="800" b="1" u="none" strike="noStrike" dirty="0">
                          <a:effectLst/>
                        </a:rPr>
                        <a:t>acquires rights to derivate work that leverages Eclipse code? </a:t>
                      </a:r>
                      <a:endParaRPr lang="en-US" sz="800" b="1" i="0" u="none" strike="noStrike" dirty="0">
                        <a:solidFill>
                          <a:srgbClr val="000000"/>
                        </a:solidFill>
                        <a:effectLst/>
                        <a:latin typeface="Arial" charset="0"/>
                      </a:endParaRPr>
                    </a:p>
                  </a:txBody>
                  <a:tcPr marL="68580" marR="68580" marT="34290" marB="34290" anchor="ctr">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ctr"/>
                      <a:r>
                        <a:rPr lang="en-US" sz="800" u="none" strike="noStrike" dirty="0">
                          <a:effectLst/>
                        </a:rPr>
                        <a:t>IBM</a:t>
                      </a:r>
                      <a:endParaRPr lang="en-US" sz="800" b="0" i="0" u="none" strike="noStrike" dirty="0">
                        <a:solidFill>
                          <a:srgbClr val="000000"/>
                        </a:solidFill>
                        <a:effectLst/>
                        <a:latin typeface="Arial" charset="0"/>
                      </a:endParaRPr>
                    </a:p>
                  </a:txBody>
                  <a:tcPr marL="68580" marR="68580" marT="34290" marB="34290" anchor="ctr">
                    <a:lnB w="28575"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6"/>
                  </a:ext>
                </a:extLst>
              </a:tr>
              <a:tr h="304768">
                <a:tc rowSpan="3">
                  <a:txBody>
                    <a:bodyPr/>
                    <a:lstStyle/>
                    <a:p>
                      <a:pPr algn="ctr" fontAlgn="ctr"/>
                      <a:endParaRPr lang="en-US" sz="900" b="1" u="none" strike="noStrike" dirty="0" smtClean="0">
                        <a:effectLst/>
                      </a:endParaRPr>
                    </a:p>
                    <a:p>
                      <a:pPr algn="ctr" fontAlgn="ctr"/>
                      <a:endParaRPr lang="en-US" sz="900" b="1" u="none" strike="noStrike" dirty="0" smtClean="0">
                        <a:effectLst/>
                      </a:endParaRPr>
                    </a:p>
                    <a:p>
                      <a:pPr algn="ctr" fontAlgn="ctr"/>
                      <a:endParaRPr lang="en-US" sz="900" b="1" u="none" strike="noStrike" dirty="0" smtClean="0">
                        <a:effectLst/>
                      </a:endParaRPr>
                    </a:p>
                    <a:p>
                      <a:pPr algn="ctr" fontAlgn="ctr"/>
                      <a:endParaRPr lang="en-US" sz="900" b="1" u="none" strike="noStrike" dirty="0" smtClean="0">
                        <a:effectLst/>
                      </a:endParaRPr>
                    </a:p>
                    <a:p>
                      <a:pPr algn="ctr" fontAlgn="ctr"/>
                      <a:r>
                        <a:rPr lang="en-US" sz="900" b="1" u="none" strike="noStrike" dirty="0" smtClean="0">
                          <a:effectLst/>
                        </a:rPr>
                        <a:t>Architectural </a:t>
                      </a:r>
                      <a:endParaRPr lang="en-US" sz="900" b="1" i="0" u="none" strike="noStrike" dirty="0">
                        <a:solidFill>
                          <a:srgbClr val="000000"/>
                        </a:solidFill>
                        <a:effectLst/>
                        <a:latin typeface="Arial" charset="0"/>
                      </a:endParaRPr>
                    </a:p>
                  </a:txBody>
                  <a:tcPr marL="0" marR="0" marT="0" marB="0"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US" sz="800" b="1" u="none" strike="noStrike" dirty="0" smtClean="0">
                          <a:effectLst/>
                        </a:rPr>
                        <a:t>Who </a:t>
                      </a:r>
                      <a:r>
                        <a:rPr lang="en-US" sz="800" b="1" u="none" strike="noStrike" dirty="0">
                          <a:effectLst/>
                        </a:rPr>
                        <a:t>determines the architectural direction and scope of Eclipse? </a:t>
                      </a:r>
                      <a:endParaRPr lang="en-US" sz="800" b="1" i="0" u="none" strike="noStrike" dirty="0">
                        <a:solidFill>
                          <a:srgbClr val="000000"/>
                        </a:solidFill>
                        <a:effectLst/>
                        <a:latin typeface="Arial" charset="0"/>
                      </a:endParaRPr>
                    </a:p>
                  </a:txBody>
                  <a:tcPr marL="68580" marR="68580" marT="34290" marB="34290" anchor="ctr">
                    <a:lnT w="28575"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ctr" fontAlgn="ctr"/>
                      <a:r>
                        <a:rPr lang="en-US" sz="800" u="none" strike="noStrike" dirty="0">
                          <a:effectLst/>
                        </a:rPr>
                        <a:t>IBM</a:t>
                      </a:r>
                      <a:endParaRPr lang="en-US" sz="800" b="0" i="0" u="none" strike="noStrike" dirty="0">
                        <a:solidFill>
                          <a:srgbClr val="000000"/>
                        </a:solidFill>
                        <a:effectLst/>
                        <a:latin typeface="Arial" charset="0"/>
                      </a:endParaRPr>
                    </a:p>
                  </a:txBody>
                  <a:tcPr marL="68580" marR="68580" marT="34290" marB="34290" anchor="ctr">
                    <a:lnT w="28575" cap="flat" cmpd="sng" algn="ctr">
                      <a:solidFill>
                        <a:schemeClr val="bg1"/>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10007"/>
                  </a:ext>
                </a:extLst>
              </a:tr>
              <a:tr h="451508">
                <a:tc vMerge="1">
                  <a:txBody>
                    <a:bodyPr/>
                    <a:lstStyle/>
                    <a:p>
                      <a:endParaRPr lang="en-US"/>
                    </a:p>
                  </a:txBody>
                  <a:tcPr/>
                </a:tc>
                <a:tc>
                  <a:txBody>
                    <a:bodyPr/>
                    <a:lstStyle/>
                    <a:p>
                      <a:pPr algn="l" fontAlgn="ctr"/>
                      <a:r>
                        <a:rPr lang="en-US" sz="800" b="1" u="none" strike="noStrike" dirty="0" smtClean="0">
                          <a:effectLst/>
                        </a:rPr>
                        <a:t>How </a:t>
                      </a:r>
                      <a:r>
                        <a:rPr lang="en-US" sz="800" b="1" u="none" strike="noStrike" dirty="0">
                          <a:effectLst/>
                        </a:rPr>
                        <a:t>are architectural decisions prioritized and coordinated across projects? </a:t>
                      </a:r>
                      <a:endParaRPr lang="en-US" sz="800" b="1" i="0" u="none" strike="noStrike" dirty="0">
                        <a:solidFill>
                          <a:srgbClr val="000000"/>
                        </a:solidFill>
                        <a:effectLst/>
                        <a:latin typeface="Arial" charset="0"/>
                      </a:endParaRPr>
                    </a:p>
                  </a:txBody>
                  <a:tcPr marL="68580" marR="68580" marT="34290" marB="34290" anchor="ctr">
                    <a:solidFill>
                      <a:schemeClr val="accent1">
                        <a:lumMod val="20000"/>
                        <a:lumOff val="80000"/>
                      </a:schemeClr>
                    </a:solidFill>
                  </a:tcPr>
                </a:tc>
                <a:tc>
                  <a:txBody>
                    <a:bodyPr/>
                    <a:lstStyle/>
                    <a:p>
                      <a:pPr algn="ctr" fontAlgn="ctr"/>
                      <a:r>
                        <a:rPr lang="en-US" sz="800" u="none" strike="noStrike" dirty="0">
                          <a:effectLst/>
                        </a:rPr>
                        <a:t>IBM </a:t>
                      </a:r>
                      <a:endParaRPr lang="en-US" sz="800" b="0" i="0" u="none" strike="noStrike" dirty="0">
                        <a:solidFill>
                          <a:srgbClr val="000000"/>
                        </a:solidFill>
                        <a:effectLst/>
                        <a:latin typeface="Arial" charset="0"/>
                      </a:endParaRPr>
                    </a:p>
                  </a:txBody>
                  <a:tcPr marL="68580" marR="68580" marT="34290" marB="34290" anchor="ctr">
                    <a:solidFill>
                      <a:schemeClr val="accent1">
                        <a:lumMod val="20000"/>
                        <a:lumOff val="80000"/>
                      </a:schemeClr>
                    </a:solidFill>
                  </a:tcPr>
                </a:tc>
                <a:extLst>
                  <a:ext uri="{0D108BD9-81ED-4DB2-BD59-A6C34878D82A}">
                    <a16:rowId xmlns:a16="http://schemas.microsoft.com/office/drawing/2014/main" val="10008"/>
                  </a:ext>
                </a:extLst>
              </a:tr>
              <a:tr h="293480">
                <a:tc vMerge="1">
                  <a:txBody>
                    <a:bodyPr/>
                    <a:lstStyle/>
                    <a:p>
                      <a:endParaRPr lang="en-US"/>
                    </a:p>
                  </a:txBody>
                  <a:tcPr/>
                </a:tc>
                <a:tc>
                  <a:txBody>
                    <a:bodyPr/>
                    <a:lstStyle/>
                    <a:p>
                      <a:pPr algn="l" fontAlgn="ctr"/>
                      <a:r>
                        <a:rPr lang="en-US" sz="800" b="1" u="none" strike="noStrike" dirty="0" smtClean="0">
                          <a:effectLst/>
                        </a:rPr>
                        <a:t>How are</a:t>
                      </a:r>
                      <a:r>
                        <a:rPr lang="en-US" sz="800" b="1" u="none" strike="noStrike" baseline="0" dirty="0" smtClean="0">
                          <a:effectLst/>
                        </a:rPr>
                        <a:t> </a:t>
                      </a:r>
                      <a:r>
                        <a:rPr lang="en-US" sz="800" b="1" u="none" strike="noStrike" dirty="0" smtClean="0">
                          <a:effectLst/>
                        </a:rPr>
                        <a:t>new </a:t>
                      </a:r>
                      <a:r>
                        <a:rPr lang="en-US" sz="800" b="1" u="none" strike="noStrike" dirty="0">
                          <a:effectLst/>
                        </a:rPr>
                        <a:t>projects are </a:t>
                      </a:r>
                      <a:r>
                        <a:rPr lang="en-US" sz="800" b="1" u="none" strike="noStrike" dirty="0" smtClean="0">
                          <a:effectLst/>
                        </a:rPr>
                        <a:t>launched? </a:t>
                      </a:r>
                      <a:endParaRPr lang="en-US" sz="800" b="1" i="0" u="none" strike="noStrike" dirty="0">
                        <a:solidFill>
                          <a:srgbClr val="000000"/>
                        </a:solidFill>
                        <a:effectLst/>
                        <a:latin typeface="Arial" charset="0"/>
                      </a:endParaRPr>
                    </a:p>
                  </a:txBody>
                  <a:tcPr marL="68580" marR="68580" marT="34290" marB="34290" anchor="ctr">
                    <a:lnB w="28575"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ctr"/>
                      <a:r>
                        <a:rPr lang="en-US" sz="800" u="none" strike="noStrike" dirty="0">
                          <a:effectLst/>
                        </a:rPr>
                        <a:t>IBM</a:t>
                      </a:r>
                      <a:endParaRPr lang="en-US" sz="800" b="0" i="0" u="none" strike="noStrike" dirty="0">
                        <a:solidFill>
                          <a:srgbClr val="000000"/>
                        </a:solidFill>
                        <a:effectLst/>
                        <a:latin typeface="Arial" charset="0"/>
                      </a:endParaRPr>
                    </a:p>
                  </a:txBody>
                  <a:tcPr marL="68580" marR="68580" marT="34290" marB="34290" anchor="ctr">
                    <a:lnB w="28575"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9"/>
                  </a:ext>
                </a:extLst>
              </a:tr>
              <a:tr h="297180">
                <a:tc rowSpan="3">
                  <a:txBody>
                    <a:bodyPr/>
                    <a:lstStyle/>
                    <a:p>
                      <a:pPr algn="ctr" fontAlgn="ctr"/>
                      <a:endParaRPr lang="en-US" sz="900" b="1" u="none" strike="noStrike" dirty="0" smtClean="0">
                        <a:effectLst/>
                      </a:endParaRPr>
                    </a:p>
                    <a:p>
                      <a:pPr algn="ctr" fontAlgn="ctr"/>
                      <a:endParaRPr lang="en-US" sz="900" b="1" u="none" strike="noStrike" dirty="0" smtClean="0">
                        <a:effectLst/>
                      </a:endParaRPr>
                    </a:p>
                    <a:p>
                      <a:pPr algn="ctr" fontAlgn="ctr"/>
                      <a:endParaRPr lang="en-US" sz="900" b="1" u="none" strike="noStrike" dirty="0" smtClean="0">
                        <a:effectLst/>
                      </a:endParaRPr>
                    </a:p>
                    <a:p>
                      <a:pPr algn="ctr" fontAlgn="ctr"/>
                      <a:r>
                        <a:rPr lang="en-US" sz="900" b="1" u="none" strike="noStrike" dirty="0" smtClean="0">
                          <a:effectLst/>
                        </a:rPr>
                        <a:t>Technical </a:t>
                      </a:r>
                      <a:endParaRPr lang="en-US" sz="900" b="1" i="0" u="none" strike="noStrike" dirty="0">
                        <a:solidFill>
                          <a:srgbClr val="000000"/>
                        </a:solidFill>
                        <a:effectLst/>
                        <a:latin typeface="Arial" charset="0"/>
                      </a:endParaRPr>
                    </a:p>
                  </a:txBody>
                  <a:tcPr marL="0" marR="0" marT="0" marB="0" anchor="ctr">
                    <a:lnT w="28575" cap="flat" cmpd="sng" algn="ctr">
                      <a:solidFill>
                        <a:schemeClr val="bg1"/>
                      </a:solidFill>
                      <a:prstDash val="solid"/>
                      <a:round/>
                      <a:headEnd type="none" w="med" len="med"/>
                      <a:tailEnd type="none" w="med" len="med"/>
                    </a:lnT>
                    <a:gradFill flip="none" rotWithShape="1">
                      <a:gsLst>
                        <a:gs pos="0">
                          <a:schemeClr val="bg1">
                            <a:lumMod val="75000"/>
                          </a:schemeClr>
                        </a:gs>
                        <a:gs pos="50000">
                          <a:schemeClr val="accent6">
                            <a:lumMod val="20000"/>
                            <a:lumOff val="80000"/>
                            <a:shade val="67500"/>
                            <a:satMod val="115000"/>
                          </a:schemeClr>
                        </a:gs>
                        <a:gs pos="100000">
                          <a:schemeClr val="accent6">
                            <a:lumMod val="20000"/>
                            <a:lumOff val="80000"/>
                          </a:schemeClr>
                        </a:gs>
                      </a:gsLst>
                      <a:path path="circle">
                        <a:fillToRect l="100000" t="100000"/>
                      </a:path>
                      <a:tileRect r="-100000" b="-100000"/>
                    </a:gradFill>
                  </a:tcPr>
                </a:tc>
                <a:tc>
                  <a:txBody>
                    <a:bodyPr/>
                    <a:lstStyle/>
                    <a:p>
                      <a:pPr algn="l" fontAlgn="ctr"/>
                      <a:r>
                        <a:rPr lang="en-US" sz="800" b="1" u="none" strike="noStrike" dirty="0" smtClean="0">
                          <a:effectLst/>
                        </a:rPr>
                        <a:t>How </a:t>
                      </a:r>
                      <a:r>
                        <a:rPr lang="en-US" sz="800" b="1" u="none" strike="noStrike" dirty="0">
                          <a:effectLst/>
                        </a:rPr>
                        <a:t>are project requirements captured and prioritized? </a:t>
                      </a:r>
                      <a:endParaRPr lang="en-US" sz="800" b="1" i="0" u="none" strike="noStrike" dirty="0">
                        <a:solidFill>
                          <a:srgbClr val="000000"/>
                        </a:solidFill>
                        <a:effectLst/>
                        <a:latin typeface="Arial" charset="0"/>
                      </a:endParaRPr>
                    </a:p>
                  </a:txBody>
                  <a:tcPr marL="68580" marR="68580" marT="34290" marB="34290" anchor="ctr">
                    <a:lnT w="28575"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ctr" fontAlgn="ctr"/>
                      <a:r>
                        <a:rPr lang="en-US" sz="800" u="none" strike="noStrike" dirty="0">
                          <a:effectLst/>
                        </a:rPr>
                        <a:t>IBM </a:t>
                      </a:r>
                      <a:endParaRPr lang="en-US" sz="800" b="0" i="0" u="none" strike="noStrike" dirty="0">
                        <a:solidFill>
                          <a:srgbClr val="000000"/>
                        </a:solidFill>
                        <a:effectLst/>
                        <a:latin typeface="Arial" charset="0"/>
                      </a:endParaRPr>
                    </a:p>
                  </a:txBody>
                  <a:tcPr marL="68580" marR="68580" marT="34290" marB="34290" anchor="ctr">
                    <a:lnT w="28575" cap="flat" cmpd="sng" algn="ctr">
                      <a:solidFill>
                        <a:schemeClr val="bg1"/>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10010"/>
                  </a:ext>
                </a:extLst>
              </a:tr>
              <a:tr h="304768">
                <a:tc vMerge="1">
                  <a:txBody>
                    <a:bodyPr/>
                    <a:lstStyle/>
                    <a:p>
                      <a:endParaRPr lang="en-US"/>
                    </a:p>
                  </a:txBody>
                  <a:tcPr/>
                </a:tc>
                <a:tc>
                  <a:txBody>
                    <a:bodyPr/>
                    <a:lstStyle/>
                    <a:p>
                      <a:pPr algn="l" fontAlgn="ctr"/>
                      <a:r>
                        <a:rPr lang="en-US" sz="800" b="1" u="none" strike="noStrike" dirty="0" smtClean="0">
                          <a:effectLst/>
                        </a:rPr>
                        <a:t>Who </a:t>
                      </a:r>
                      <a:r>
                        <a:rPr lang="en-US" sz="800" b="1" u="none" strike="noStrike" dirty="0">
                          <a:effectLst/>
                        </a:rPr>
                        <a:t>determines when projects are released? </a:t>
                      </a:r>
                      <a:endParaRPr lang="en-US" sz="800" b="1" i="0" u="none" strike="noStrike" dirty="0">
                        <a:solidFill>
                          <a:srgbClr val="000000"/>
                        </a:solidFill>
                        <a:effectLst/>
                        <a:latin typeface="Arial" charset="0"/>
                      </a:endParaRPr>
                    </a:p>
                  </a:txBody>
                  <a:tcPr marL="68580" marR="68580" marT="34290" marB="34290" anchor="ctr">
                    <a:solidFill>
                      <a:schemeClr val="accent1">
                        <a:lumMod val="20000"/>
                        <a:lumOff val="80000"/>
                      </a:schemeClr>
                    </a:solidFill>
                  </a:tcPr>
                </a:tc>
                <a:tc>
                  <a:txBody>
                    <a:bodyPr/>
                    <a:lstStyle/>
                    <a:p>
                      <a:pPr algn="ctr" fontAlgn="ctr"/>
                      <a:r>
                        <a:rPr lang="en-US" sz="800" u="none" strike="noStrike" dirty="0">
                          <a:effectLst/>
                        </a:rPr>
                        <a:t>IBM</a:t>
                      </a:r>
                      <a:endParaRPr lang="en-US" sz="800" b="0" i="0" u="none" strike="noStrike" dirty="0">
                        <a:solidFill>
                          <a:srgbClr val="000000"/>
                        </a:solidFill>
                        <a:effectLst/>
                        <a:latin typeface="Arial" charset="0"/>
                      </a:endParaRPr>
                    </a:p>
                  </a:txBody>
                  <a:tcPr marL="68580" marR="68580" marT="34290" marB="34290" anchor="ctr">
                    <a:solidFill>
                      <a:schemeClr val="accent1">
                        <a:lumMod val="20000"/>
                        <a:lumOff val="80000"/>
                      </a:schemeClr>
                    </a:solidFill>
                  </a:tcPr>
                </a:tc>
                <a:extLst>
                  <a:ext uri="{0D108BD9-81ED-4DB2-BD59-A6C34878D82A}">
                    <a16:rowId xmlns:a16="http://schemas.microsoft.com/office/drawing/2014/main" val="10011"/>
                  </a:ext>
                </a:extLst>
              </a:tr>
              <a:tr h="297180">
                <a:tc vMerge="1">
                  <a:txBody>
                    <a:bodyPr/>
                    <a:lstStyle/>
                    <a:p>
                      <a:endParaRPr lang="en-US"/>
                    </a:p>
                  </a:txBody>
                  <a:tcPr/>
                </a:tc>
                <a:tc>
                  <a:txBody>
                    <a:bodyPr/>
                    <a:lstStyle/>
                    <a:p>
                      <a:pPr algn="l" fontAlgn="ctr"/>
                      <a:r>
                        <a:rPr lang="en-US" sz="800" b="1" u="none" strike="noStrike" dirty="0" smtClean="0">
                          <a:effectLst/>
                        </a:rPr>
                        <a:t>Who </a:t>
                      </a:r>
                      <a:r>
                        <a:rPr lang="en-US" sz="800" b="1" u="none" strike="noStrike" dirty="0">
                          <a:effectLst/>
                        </a:rPr>
                        <a:t>can commit code to an Eclipse project?</a:t>
                      </a:r>
                      <a:endParaRPr lang="en-US" sz="800" b="1" i="0" u="none" strike="noStrike" dirty="0">
                        <a:solidFill>
                          <a:srgbClr val="000000"/>
                        </a:solidFill>
                        <a:effectLst/>
                        <a:latin typeface="Arial" charset="0"/>
                      </a:endParaRPr>
                    </a:p>
                  </a:txBody>
                  <a:tcPr marL="68580" marR="68580" marT="34290" marB="34290" anchor="ctr">
                    <a:solidFill>
                      <a:schemeClr val="bg1">
                        <a:lumMod val="85000"/>
                      </a:schemeClr>
                    </a:solidFill>
                  </a:tcPr>
                </a:tc>
                <a:tc>
                  <a:txBody>
                    <a:bodyPr/>
                    <a:lstStyle/>
                    <a:p>
                      <a:pPr algn="ctr" fontAlgn="ctr"/>
                      <a:r>
                        <a:rPr lang="en-US" sz="800" u="none" strike="noStrike" dirty="0">
                          <a:effectLst/>
                        </a:rPr>
                        <a:t>IBM</a:t>
                      </a:r>
                      <a:endParaRPr lang="en-US" sz="800" b="0" i="0" u="none" strike="noStrike" dirty="0">
                        <a:solidFill>
                          <a:srgbClr val="000000"/>
                        </a:solidFill>
                        <a:effectLst/>
                        <a:latin typeface="Arial" charset="0"/>
                      </a:endParaRPr>
                    </a:p>
                  </a:txBody>
                  <a:tcPr marL="68580" marR="68580" marT="34290" marB="34290" anchor="ctr">
                    <a:solidFill>
                      <a:schemeClr val="bg1">
                        <a:lumMod val="85000"/>
                      </a:schemeClr>
                    </a:solidFill>
                  </a:tcPr>
                </a:tc>
                <a:extLst>
                  <a:ext uri="{0D108BD9-81ED-4DB2-BD59-A6C34878D82A}">
                    <a16:rowId xmlns:a16="http://schemas.microsoft.com/office/drawing/2014/main" val="10012"/>
                  </a:ext>
                </a:extLst>
              </a:tr>
            </a:tbl>
          </a:graphicData>
        </a:graphic>
      </p:graphicFrame>
      <p:graphicFrame>
        <p:nvGraphicFramePr>
          <p:cNvPr id="3" name="Table 2"/>
          <p:cNvGraphicFramePr>
            <a:graphicFrameLocks noGrp="1"/>
          </p:cNvGraphicFramePr>
          <p:nvPr>
            <p:extLst/>
          </p:nvPr>
        </p:nvGraphicFramePr>
        <p:xfrm>
          <a:off x="3838974" y="884646"/>
          <a:ext cx="1029641" cy="4034732"/>
        </p:xfrm>
        <a:graphic>
          <a:graphicData uri="http://schemas.openxmlformats.org/drawingml/2006/table">
            <a:tbl>
              <a:tblPr>
                <a:tableStyleId>{5C22544A-7EE6-4342-B048-85BDC9FD1C3A}</a:tableStyleId>
              </a:tblPr>
              <a:tblGrid>
                <a:gridCol w="1029641">
                  <a:extLst>
                    <a:ext uri="{9D8B030D-6E8A-4147-A177-3AD203B41FA5}">
                      <a16:colId xmlns:a16="http://schemas.microsoft.com/office/drawing/2014/main" val="20000"/>
                    </a:ext>
                  </a:extLst>
                </a:gridCol>
              </a:tblGrid>
              <a:tr h="240445">
                <a:tc>
                  <a:txBody>
                    <a:bodyPr/>
                    <a:lstStyle/>
                    <a:p>
                      <a:pPr algn="ctr" fontAlgn="ctr"/>
                      <a:endParaRPr lang="en-US" sz="1100" b="1" i="0" u="none" strike="noStrike" dirty="0">
                        <a:solidFill>
                          <a:srgbClr val="000000"/>
                        </a:solidFill>
                        <a:effectLst/>
                        <a:latin typeface="Arial" charset="0"/>
                      </a:endParaRPr>
                    </a:p>
                  </a:txBody>
                  <a:tcPr marL="0" marR="0" marT="0" marB="0" anchor="b">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06067">
                <a:tc>
                  <a:txBody>
                    <a:bodyPr/>
                    <a:lstStyle/>
                    <a:p>
                      <a:pPr algn="ctr" fontAlgn="ctr"/>
                      <a:endParaRPr lang="en-US" sz="900" b="1" i="0" u="none" strike="noStrike" dirty="0">
                        <a:solidFill>
                          <a:srgbClr val="000000"/>
                        </a:solidFill>
                        <a:effectLst/>
                        <a:latin typeface="Arial"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05252">
                <a:tc>
                  <a:txBody>
                    <a:bodyPr/>
                    <a:lstStyle/>
                    <a:p>
                      <a:pPr algn="ctr" fontAlgn="ctr"/>
                      <a:r>
                        <a:rPr lang="en-US" sz="800" u="none" strike="noStrike" dirty="0">
                          <a:effectLst/>
                        </a:rPr>
                        <a:t>IBM </a:t>
                      </a:r>
                      <a:endParaRPr lang="en-US" sz="800" b="0" i="0" u="none" strike="noStrike" dirty="0">
                        <a:solidFill>
                          <a:srgbClr val="000000"/>
                        </a:solidFill>
                        <a:effectLst/>
                        <a:latin typeface="Arial" charset="0"/>
                      </a:endParaRPr>
                    </a:p>
                  </a:txBody>
                  <a:tcPr marL="68580" marR="68580" marT="34290" marB="34290" anchor="ctr">
                    <a:lnT w="12700" cap="flat" cmpd="sng" algn="ctr">
                      <a:no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10002"/>
                  </a:ext>
                </a:extLst>
              </a:tr>
              <a:tr h="297653">
                <a:tc>
                  <a:txBody>
                    <a:bodyPr/>
                    <a:lstStyle/>
                    <a:p>
                      <a:pPr algn="ctr" fontAlgn="ctr"/>
                      <a:r>
                        <a:rPr lang="en-US" sz="800" u="none" strike="noStrike" dirty="0" smtClean="0">
                          <a:effectLst/>
                        </a:rPr>
                        <a:t>Board</a:t>
                      </a:r>
                      <a:endParaRPr lang="en-US" sz="800" b="0" i="0" u="none" strike="noStrike" dirty="0">
                        <a:solidFill>
                          <a:srgbClr val="000000"/>
                        </a:solidFill>
                        <a:effectLst/>
                        <a:latin typeface="Arial" charset="0"/>
                      </a:endParaRPr>
                    </a:p>
                  </a:txBody>
                  <a:tcPr marL="68580" marR="68580" marT="34290" marB="34290" anchor="ctr">
                    <a:lnB w="28575"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r h="297653">
                <a:tc>
                  <a:txBody>
                    <a:bodyPr/>
                    <a:lstStyle/>
                    <a:p>
                      <a:pPr algn="ctr" fontAlgn="ctr"/>
                      <a:r>
                        <a:rPr lang="en-US" sz="800" b="0" i="0" u="none" strike="noStrike" dirty="0" smtClean="0">
                          <a:solidFill>
                            <a:srgbClr val="000000"/>
                          </a:solidFill>
                          <a:effectLst/>
                          <a:latin typeface="Arial" charset="0"/>
                        </a:rPr>
                        <a:t>Participants</a:t>
                      </a:r>
                      <a:endParaRPr lang="en-US" sz="800" b="0" i="0" u="none" strike="noStrike" dirty="0">
                        <a:solidFill>
                          <a:srgbClr val="000000"/>
                        </a:solidFill>
                        <a:effectLst/>
                        <a:latin typeface="Arial" charset="0"/>
                      </a:endParaRPr>
                    </a:p>
                  </a:txBody>
                  <a:tcPr marL="68580" marR="68580" marT="34290" marB="34290" anchor="ctr">
                    <a:lnT w="28575" cap="flat" cmpd="sng" algn="ctr">
                      <a:solidFill>
                        <a:schemeClr val="bg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10004"/>
                  </a:ext>
                </a:extLst>
              </a:tr>
              <a:tr h="305252">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800" b="0" i="0" u="none" strike="noStrike" dirty="0" smtClean="0">
                          <a:solidFill>
                            <a:srgbClr val="000000"/>
                          </a:solidFill>
                          <a:effectLst/>
                          <a:latin typeface="Arial" charset="0"/>
                        </a:rPr>
                        <a:t>Participants</a:t>
                      </a:r>
                    </a:p>
                    <a:p>
                      <a:pPr algn="ctr" fontAlgn="ctr"/>
                      <a:endParaRPr lang="en-US" sz="800" b="0" i="0" u="none" strike="noStrike" dirty="0">
                        <a:solidFill>
                          <a:srgbClr val="000000"/>
                        </a:solidFill>
                        <a:effectLst/>
                        <a:latin typeface="Arial" charset="0"/>
                      </a:endParaRPr>
                    </a:p>
                  </a:txBody>
                  <a:tcPr marL="68580" marR="68580" marT="34290" marB="34290" anchor="ctr">
                    <a:solidFill>
                      <a:schemeClr val="bg1">
                        <a:lumMod val="85000"/>
                      </a:schemeClr>
                    </a:solidFill>
                  </a:tcPr>
                </a:tc>
                <a:extLst>
                  <a:ext uri="{0D108BD9-81ED-4DB2-BD59-A6C34878D82A}">
                    <a16:rowId xmlns:a16="http://schemas.microsoft.com/office/drawing/2014/main" val="10005"/>
                  </a:ext>
                </a:extLst>
              </a:tr>
              <a:tr h="434136">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800" b="0" i="0" u="none" strike="noStrike" dirty="0" smtClean="0">
                          <a:solidFill>
                            <a:srgbClr val="000000"/>
                          </a:solidFill>
                          <a:effectLst/>
                          <a:latin typeface="Arial" charset="0"/>
                        </a:rPr>
                        <a:t>Participants</a:t>
                      </a:r>
                    </a:p>
                    <a:p>
                      <a:pPr algn="ctr" fontAlgn="ctr"/>
                      <a:endParaRPr lang="en-US" sz="800" b="0" i="0" u="none" strike="noStrike" dirty="0">
                        <a:solidFill>
                          <a:srgbClr val="000000"/>
                        </a:solidFill>
                        <a:effectLst/>
                        <a:latin typeface="Arial" charset="0"/>
                      </a:endParaRPr>
                    </a:p>
                  </a:txBody>
                  <a:tcPr marL="68580" marR="68580" marT="34290" marB="34290" anchor="ctr">
                    <a:lnB w="28575"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6"/>
                  </a:ext>
                </a:extLst>
              </a:tr>
              <a:tr h="305252">
                <a:tc>
                  <a:txBody>
                    <a:bodyPr/>
                    <a:lstStyle/>
                    <a:p>
                      <a:pPr algn="ctr" fontAlgn="ctr"/>
                      <a:r>
                        <a:rPr lang="en-US" sz="800" u="none" strike="noStrike" dirty="0">
                          <a:effectLst/>
                        </a:rPr>
                        <a:t>IBM </a:t>
                      </a:r>
                      <a:endParaRPr lang="en-US" sz="800" b="0" i="0" u="none" strike="noStrike" dirty="0">
                        <a:solidFill>
                          <a:srgbClr val="000000"/>
                        </a:solidFill>
                        <a:effectLst/>
                        <a:latin typeface="Arial" charset="0"/>
                      </a:endParaRPr>
                    </a:p>
                  </a:txBody>
                  <a:tcPr marL="68580" marR="68580" marT="34290" marB="34290" anchor="ctr">
                    <a:lnT w="28575" cap="flat" cmpd="sng" algn="ctr">
                      <a:solidFill>
                        <a:schemeClr val="bg1"/>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10007"/>
                  </a:ext>
                </a:extLst>
              </a:tr>
              <a:tr h="452225">
                <a:tc>
                  <a:txBody>
                    <a:bodyPr/>
                    <a:lstStyle/>
                    <a:p>
                      <a:pPr algn="ctr" fontAlgn="ctr"/>
                      <a:r>
                        <a:rPr lang="en-US" sz="800" u="none" strike="noStrike" dirty="0">
                          <a:effectLst/>
                        </a:rPr>
                        <a:t>IBM </a:t>
                      </a:r>
                      <a:endParaRPr lang="en-US" sz="800" b="0" i="0" u="none" strike="noStrike" dirty="0">
                        <a:solidFill>
                          <a:srgbClr val="000000"/>
                        </a:solidFill>
                        <a:effectLst/>
                        <a:latin typeface="Arial" charset="0"/>
                      </a:endParaRPr>
                    </a:p>
                  </a:txBody>
                  <a:tcPr marL="68580" marR="68580" marT="34290" marB="34290" anchor="ctr">
                    <a:solidFill>
                      <a:schemeClr val="accent1">
                        <a:lumMod val="20000"/>
                        <a:lumOff val="80000"/>
                      </a:schemeClr>
                    </a:solidFill>
                  </a:tcPr>
                </a:tc>
                <a:extLst>
                  <a:ext uri="{0D108BD9-81ED-4DB2-BD59-A6C34878D82A}">
                    <a16:rowId xmlns:a16="http://schemas.microsoft.com/office/drawing/2014/main" val="10008"/>
                  </a:ext>
                </a:extLst>
              </a:tr>
              <a:tr h="297653">
                <a:tc>
                  <a:txBody>
                    <a:bodyPr/>
                    <a:lstStyle/>
                    <a:p>
                      <a:pPr algn="ctr" fontAlgn="ctr"/>
                      <a:r>
                        <a:rPr lang="en-US" sz="800" u="none" strike="noStrike" dirty="0">
                          <a:effectLst/>
                        </a:rPr>
                        <a:t>IBM </a:t>
                      </a:r>
                      <a:endParaRPr lang="en-US" sz="800" b="0" i="0" u="none" strike="noStrike" dirty="0">
                        <a:solidFill>
                          <a:srgbClr val="000000"/>
                        </a:solidFill>
                        <a:effectLst/>
                        <a:latin typeface="Arial" charset="0"/>
                      </a:endParaRPr>
                    </a:p>
                  </a:txBody>
                  <a:tcPr marL="68580" marR="68580" marT="34290" marB="34290" anchor="ctr">
                    <a:lnB w="28575"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9"/>
                  </a:ext>
                </a:extLst>
              </a:tr>
              <a:tr h="293947">
                <a:tc>
                  <a:txBody>
                    <a:bodyPr/>
                    <a:lstStyle/>
                    <a:p>
                      <a:pPr algn="ctr" fontAlgn="ctr"/>
                      <a:r>
                        <a:rPr lang="en-US" sz="800" u="none" strike="noStrike" dirty="0">
                          <a:effectLst/>
                        </a:rPr>
                        <a:t>IBM</a:t>
                      </a:r>
                      <a:endParaRPr lang="en-US" sz="800" b="0" i="0" u="none" strike="noStrike" dirty="0">
                        <a:solidFill>
                          <a:srgbClr val="000000"/>
                        </a:solidFill>
                        <a:effectLst/>
                        <a:latin typeface="Arial" charset="0"/>
                      </a:endParaRPr>
                    </a:p>
                  </a:txBody>
                  <a:tcPr marL="68580" marR="68580" marT="34290" marB="34290" anchor="ctr">
                    <a:lnT w="28575" cap="flat" cmpd="sng" algn="ctr">
                      <a:solidFill>
                        <a:schemeClr val="bg1"/>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10010"/>
                  </a:ext>
                </a:extLst>
              </a:tr>
              <a:tr h="305252">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800" u="none" strike="noStrike" dirty="0" smtClean="0">
                          <a:effectLst/>
                        </a:rPr>
                        <a:t>IBM</a:t>
                      </a:r>
                      <a:endParaRPr lang="en-US" sz="800" b="0" i="0" u="none" strike="noStrike" dirty="0" smtClean="0">
                        <a:solidFill>
                          <a:srgbClr val="000000"/>
                        </a:solidFill>
                        <a:effectLst/>
                        <a:latin typeface="Arial" charset="0"/>
                      </a:endParaRPr>
                    </a:p>
                  </a:txBody>
                  <a:tcPr marL="68580" marR="68580" marT="34290" marB="34290" anchor="ctr">
                    <a:solidFill>
                      <a:schemeClr val="accent1">
                        <a:lumMod val="20000"/>
                        <a:lumOff val="80000"/>
                      </a:schemeClr>
                    </a:solidFill>
                  </a:tcPr>
                </a:tc>
                <a:extLst>
                  <a:ext uri="{0D108BD9-81ED-4DB2-BD59-A6C34878D82A}">
                    <a16:rowId xmlns:a16="http://schemas.microsoft.com/office/drawing/2014/main" val="10011"/>
                  </a:ext>
                </a:extLst>
              </a:tr>
              <a:tr h="293947">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800" u="none" strike="noStrike" dirty="0" smtClean="0">
                          <a:effectLst/>
                        </a:rPr>
                        <a:t>IBM</a:t>
                      </a:r>
                      <a:endParaRPr lang="en-US" sz="800" b="0" i="0" u="none" strike="noStrike" dirty="0" smtClean="0">
                        <a:solidFill>
                          <a:srgbClr val="000000"/>
                        </a:solidFill>
                        <a:effectLst/>
                        <a:latin typeface="Arial" charset="0"/>
                      </a:endParaRPr>
                    </a:p>
                  </a:txBody>
                  <a:tcPr marL="68580" marR="68580" marT="34290" marB="34290" anchor="ctr">
                    <a:solidFill>
                      <a:schemeClr val="bg1">
                        <a:lumMod val="85000"/>
                      </a:schemeClr>
                    </a:solidFill>
                  </a:tcPr>
                </a:tc>
                <a:extLst>
                  <a:ext uri="{0D108BD9-81ED-4DB2-BD59-A6C34878D82A}">
                    <a16:rowId xmlns:a16="http://schemas.microsoft.com/office/drawing/2014/main" val="10012"/>
                  </a:ext>
                </a:extLst>
              </a:tr>
            </a:tbl>
          </a:graphicData>
        </a:graphic>
      </p:graphicFrame>
      <p:graphicFrame>
        <p:nvGraphicFramePr>
          <p:cNvPr id="4" name="Table 3"/>
          <p:cNvGraphicFramePr>
            <a:graphicFrameLocks noGrp="1"/>
          </p:cNvGraphicFramePr>
          <p:nvPr>
            <p:extLst/>
          </p:nvPr>
        </p:nvGraphicFramePr>
        <p:xfrm>
          <a:off x="4825907" y="884646"/>
          <a:ext cx="898848" cy="4034732"/>
        </p:xfrm>
        <a:graphic>
          <a:graphicData uri="http://schemas.openxmlformats.org/drawingml/2006/table">
            <a:tbl>
              <a:tblPr>
                <a:tableStyleId>{5C22544A-7EE6-4342-B048-85BDC9FD1C3A}</a:tableStyleId>
              </a:tblPr>
              <a:tblGrid>
                <a:gridCol w="898848">
                  <a:extLst>
                    <a:ext uri="{9D8B030D-6E8A-4147-A177-3AD203B41FA5}">
                      <a16:colId xmlns:a16="http://schemas.microsoft.com/office/drawing/2014/main" val="20000"/>
                    </a:ext>
                  </a:extLst>
                </a:gridCol>
              </a:tblGrid>
              <a:tr h="240445">
                <a:tc>
                  <a:txBody>
                    <a:bodyPr/>
                    <a:lstStyle/>
                    <a:p>
                      <a:pPr algn="ctr" fontAlgn="ctr"/>
                      <a:endParaRPr lang="en-US" sz="1100" b="1" u="none" strike="noStrike" dirty="0" smtClean="0">
                        <a:effectLst/>
                      </a:endParaRPr>
                    </a:p>
                  </a:txBody>
                  <a:tcPr marL="0" marR="0" marT="0" marB="0" anchor="b">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06067">
                <a:tc>
                  <a:txBody>
                    <a:bodyPr/>
                    <a:lstStyle/>
                    <a:p>
                      <a:pPr algn="ctr" fontAlgn="ctr"/>
                      <a:endParaRPr lang="en-US" sz="900" b="1" i="0" u="none" strike="noStrike" dirty="0">
                        <a:solidFill>
                          <a:srgbClr val="000000"/>
                        </a:solidFill>
                        <a:effectLst/>
                        <a:latin typeface="Arial"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05252">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800" u="none" strike="noStrike" dirty="0" smtClean="0">
                          <a:effectLst/>
                        </a:rPr>
                        <a:t>Board</a:t>
                      </a:r>
                      <a:endParaRPr lang="en-US" sz="800" b="0" i="0" u="none" strike="noStrike" dirty="0" smtClean="0">
                        <a:solidFill>
                          <a:srgbClr val="000000"/>
                        </a:solidFill>
                        <a:effectLst/>
                        <a:latin typeface="Arial" charset="0"/>
                      </a:endParaRPr>
                    </a:p>
                  </a:txBody>
                  <a:tcPr marL="68580" marR="68580" marT="34290" marB="34290" anchor="ctr">
                    <a:lnT w="12700" cap="flat" cmpd="sng" algn="ctr">
                      <a:no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10002"/>
                  </a:ext>
                </a:extLst>
              </a:tr>
              <a:tr h="297653">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800" u="none" strike="noStrike" dirty="0" smtClean="0">
                          <a:effectLst/>
                        </a:rPr>
                        <a:t>Board</a:t>
                      </a:r>
                      <a:endParaRPr lang="en-US" sz="800" b="0" i="0" u="none" strike="noStrike" dirty="0" smtClean="0">
                        <a:solidFill>
                          <a:srgbClr val="000000"/>
                        </a:solidFill>
                        <a:effectLst/>
                        <a:latin typeface="Arial" charset="0"/>
                      </a:endParaRPr>
                    </a:p>
                  </a:txBody>
                  <a:tcPr marL="68580" marR="68580" marT="34290" marB="34290" anchor="ctr">
                    <a:lnB w="28575"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r h="297653">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800" b="0" i="0" u="none" strike="noStrike" dirty="0" smtClean="0">
                          <a:solidFill>
                            <a:srgbClr val="000000"/>
                          </a:solidFill>
                          <a:effectLst/>
                          <a:latin typeface="Arial" charset="0"/>
                        </a:rPr>
                        <a:t>Participants</a:t>
                      </a:r>
                    </a:p>
                    <a:p>
                      <a:pPr algn="ctr" fontAlgn="ctr"/>
                      <a:endParaRPr lang="en-US" sz="800" b="0" i="0" u="none" strike="noStrike" dirty="0">
                        <a:solidFill>
                          <a:srgbClr val="000000"/>
                        </a:solidFill>
                        <a:effectLst/>
                        <a:latin typeface="Arial" charset="0"/>
                      </a:endParaRPr>
                    </a:p>
                  </a:txBody>
                  <a:tcPr marL="68580" marR="68580" marT="34290" marB="34290" anchor="ctr">
                    <a:lnT w="28575" cap="flat" cmpd="sng" algn="ctr">
                      <a:solidFill>
                        <a:schemeClr val="bg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10004"/>
                  </a:ext>
                </a:extLst>
              </a:tr>
              <a:tr h="305252">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800" u="none" strike="noStrike" dirty="0" smtClean="0">
                          <a:effectLst/>
                        </a:rPr>
                        <a:t>Board</a:t>
                      </a:r>
                      <a:endParaRPr lang="en-US" sz="800" b="0" i="0" u="none" strike="noStrike" dirty="0" smtClean="0">
                        <a:solidFill>
                          <a:srgbClr val="000000"/>
                        </a:solidFill>
                        <a:effectLst/>
                        <a:latin typeface="Arial" charset="0"/>
                      </a:endParaRPr>
                    </a:p>
                  </a:txBody>
                  <a:tcPr marL="68580" marR="68580" marT="34290" marB="34290" anchor="ctr">
                    <a:solidFill>
                      <a:schemeClr val="bg1">
                        <a:lumMod val="85000"/>
                      </a:schemeClr>
                    </a:solidFill>
                  </a:tcPr>
                </a:tc>
                <a:extLst>
                  <a:ext uri="{0D108BD9-81ED-4DB2-BD59-A6C34878D82A}">
                    <a16:rowId xmlns:a16="http://schemas.microsoft.com/office/drawing/2014/main" val="10005"/>
                  </a:ext>
                </a:extLst>
              </a:tr>
              <a:tr h="434136">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800" b="0" i="0" u="none" strike="noStrike" dirty="0" smtClean="0">
                          <a:solidFill>
                            <a:srgbClr val="000000"/>
                          </a:solidFill>
                          <a:effectLst/>
                          <a:latin typeface="Arial" charset="0"/>
                        </a:rPr>
                        <a:t>Participants</a:t>
                      </a:r>
                    </a:p>
                    <a:p>
                      <a:pPr algn="ctr" fontAlgn="ctr"/>
                      <a:endParaRPr lang="en-US" sz="800" b="0" i="0" u="none" strike="noStrike" dirty="0">
                        <a:solidFill>
                          <a:srgbClr val="000000"/>
                        </a:solidFill>
                        <a:effectLst/>
                        <a:latin typeface="Arial" charset="0"/>
                      </a:endParaRPr>
                    </a:p>
                  </a:txBody>
                  <a:tcPr marL="68580" marR="68580" marT="34290" marB="34290" anchor="ctr">
                    <a:lnB w="28575"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6"/>
                  </a:ext>
                </a:extLst>
              </a:tr>
              <a:tr h="305252">
                <a:tc>
                  <a:txBody>
                    <a:bodyPr/>
                    <a:lstStyle/>
                    <a:p>
                      <a:pPr algn="ctr" fontAlgn="ctr"/>
                      <a:r>
                        <a:rPr lang="en-US" sz="800" b="0" i="0" u="none" strike="noStrike" dirty="0" smtClean="0">
                          <a:solidFill>
                            <a:srgbClr val="000000"/>
                          </a:solidFill>
                          <a:effectLst/>
                          <a:latin typeface="Arial" charset="0"/>
                        </a:rPr>
                        <a:t>?</a:t>
                      </a:r>
                      <a:endParaRPr lang="en-US" sz="800" b="0" i="0" u="none" strike="noStrike" dirty="0">
                        <a:solidFill>
                          <a:srgbClr val="000000"/>
                        </a:solidFill>
                        <a:effectLst/>
                        <a:latin typeface="Arial" charset="0"/>
                      </a:endParaRPr>
                    </a:p>
                  </a:txBody>
                  <a:tcPr marL="68580" marR="68580" marT="34290" marB="34290" anchor="ctr">
                    <a:lnT w="28575" cap="flat" cmpd="sng" algn="ctr">
                      <a:solidFill>
                        <a:schemeClr val="bg1"/>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10007"/>
                  </a:ext>
                </a:extLst>
              </a:tr>
              <a:tr h="452225">
                <a:tc>
                  <a:txBody>
                    <a:bodyPr/>
                    <a:lstStyle/>
                    <a:p>
                      <a:pPr algn="ctr" fontAlgn="ctr"/>
                      <a:r>
                        <a:rPr lang="en-US" sz="800" b="0" i="0" u="none" strike="noStrike" dirty="0" smtClean="0">
                          <a:solidFill>
                            <a:srgbClr val="000000"/>
                          </a:solidFill>
                          <a:effectLst/>
                          <a:latin typeface="Arial" charset="0"/>
                        </a:rPr>
                        <a:t>?</a:t>
                      </a:r>
                      <a:endParaRPr lang="en-US" sz="800" b="0" i="0" u="none" strike="noStrike" dirty="0">
                        <a:solidFill>
                          <a:srgbClr val="000000"/>
                        </a:solidFill>
                        <a:effectLst/>
                        <a:latin typeface="Arial" charset="0"/>
                      </a:endParaRPr>
                    </a:p>
                  </a:txBody>
                  <a:tcPr marL="68580" marR="68580" marT="34290" marB="34290" anchor="ctr">
                    <a:solidFill>
                      <a:schemeClr val="accent1">
                        <a:lumMod val="20000"/>
                        <a:lumOff val="80000"/>
                      </a:schemeClr>
                    </a:solidFill>
                  </a:tcPr>
                </a:tc>
                <a:extLst>
                  <a:ext uri="{0D108BD9-81ED-4DB2-BD59-A6C34878D82A}">
                    <a16:rowId xmlns:a16="http://schemas.microsoft.com/office/drawing/2014/main" val="10008"/>
                  </a:ext>
                </a:extLst>
              </a:tr>
              <a:tr h="297653">
                <a:tc>
                  <a:txBody>
                    <a:bodyPr/>
                    <a:lstStyle/>
                    <a:p>
                      <a:pPr algn="ctr" fontAlgn="ctr"/>
                      <a:r>
                        <a:rPr lang="en-US" sz="800" b="0" i="0" u="none" strike="noStrike" dirty="0" smtClean="0">
                          <a:solidFill>
                            <a:srgbClr val="000000"/>
                          </a:solidFill>
                          <a:effectLst/>
                          <a:latin typeface="Arial" charset="0"/>
                        </a:rPr>
                        <a:t>?</a:t>
                      </a:r>
                      <a:endParaRPr lang="en-US" sz="800" b="0" i="0" u="none" strike="noStrike" dirty="0">
                        <a:solidFill>
                          <a:srgbClr val="000000"/>
                        </a:solidFill>
                        <a:effectLst/>
                        <a:latin typeface="Arial" charset="0"/>
                      </a:endParaRPr>
                    </a:p>
                  </a:txBody>
                  <a:tcPr marL="68580" marR="68580" marT="34290" marB="34290" anchor="ctr">
                    <a:lnB w="28575"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9"/>
                  </a:ext>
                </a:extLst>
              </a:tr>
              <a:tr h="293947">
                <a:tc>
                  <a:txBody>
                    <a:bodyPr/>
                    <a:lstStyle/>
                    <a:p>
                      <a:pPr algn="ctr" fontAlgn="ctr"/>
                      <a:r>
                        <a:rPr lang="en-US" sz="800" u="none" strike="noStrike" dirty="0" smtClean="0">
                          <a:effectLst/>
                        </a:rPr>
                        <a:t>Project</a:t>
                      </a:r>
                      <a:r>
                        <a:rPr lang="en-US" sz="800" u="none" strike="noStrike" baseline="0" dirty="0" smtClean="0">
                          <a:effectLst/>
                        </a:rPr>
                        <a:t> Leaders</a:t>
                      </a:r>
                      <a:endParaRPr lang="en-US" sz="800" b="0" i="0" u="none" strike="noStrike" dirty="0">
                        <a:solidFill>
                          <a:srgbClr val="000000"/>
                        </a:solidFill>
                        <a:effectLst/>
                        <a:latin typeface="Arial" charset="0"/>
                      </a:endParaRPr>
                    </a:p>
                  </a:txBody>
                  <a:tcPr marL="68580" marR="68580" marT="34290" marB="34290" anchor="ctr">
                    <a:lnT w="28575" cap="flat" cmpd="sng" algn="ctr">
                      <a:solidFill>
                        <a:schemeClr val="bg1"/>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10010"/>
                  </a:ext>
                </a:extLst>
              </a:tr>
              <a:tr h="305252">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800" u="none" strike="noStrike" dirty="0" smtClean="0">
                          <a:effectLst/>
                        </a:rPr>
                        <a:t>Project</a:t>
                      </a:r>
                      <a:r>
                        <a:rPr lang="en-US" sz="800" u="none" strike="noStrike" baseline="0" dirty="0" smtClean="0">
                          <a:effectLst/>
                        </a:rPr>
                        <a:t> Leaders</a:t>
                      </a:r>
                      <a:endParaRPr lang="en-US" sz="800" b="0" i="0" u="none" strike="noStrike" dirty="0" smtClean="0">
                        <a:solidFill>
                          <a:srgbClr val="000000"/>
                        </a:solidFill>
                        <a:effectLst/>
                        <a:latin typeface="Arial" charset="0"/>
                      </a:endParaRPr>
                    </a:p>
                  </a:txBody>
                  <a:tcPr marL="68580" marR="68580" marT="34290" marB="34290" anchor="ctr">
                    <a:solidFill>
                      <a:schemeClr val="accent1">
                        <a:lumMod val="20000"/>
                        <a:lumOff val="80000"/>
                      </a:schemeClr>
                    </a:solidFill>
                  </a:tcPr>
                </a:tc>
                <a:extLst>
                  <a:ext uri="{0D108BD9-81ED-4DB2-BD59-A6C34878D82A}">
                    <a16:rowId xmlns:a16="http://schemas.microsoft.com/office/drawing/2014/main" val="10011"/>
                  </a:ext>
                </a:extLst>
              </a:tr>
              <a:tr h="293947">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800" u="none" strike="noStrike" dirty="0" smtClean="0">
                          <a:effectLst/>
                        </a:rPr>
                        <a:t>Project</a:t>
                      </a:r>
                      <a:r>
                        <a:rPr lang="en-US" sz="800" u="none" strike="noStrike" baseline="0" dirty="0" smtClean="0">
                          <a:effectLst/>
                        </a:rPr>
                        <a:t> Leaders</a:t>
                      </a:r>
                      <a:endParaRPr lang="en-US" sz="800" b="0" i="0" u="none" strike="noStrike" dirty="0" smtClean="0">
                        <a:solidFill>
                          <a:srgbClr val="000000"/>
                        </a:solidFill>
                        <a:effectLst/>
                        <a:latin typeface="Arial" charset="0"/>
                      </a:endParaRPr>
                    </a:p>
                  </a:txBody>
                  <a:tcPr marL="68580" marR="68580" marT="34290" marB="34290" anchor="ctr">
                    <a:solidFill>
                      <a:schemeClr val="bg1">
                        <a:lumMod val="85000"/>
                      </a:schemeClr>
                    </a:solidFill>
                  </a:tcPr>
                </a:tc>
                <a:extLst>
                  <a:ext uri="{0D108BD9-81ED-4DB2-BD59-A6C34878D82A}">
                    <a16:rowId xmlns:a16="http://schemas.microsoft.com/office/drawing/2014/main" val="10012"/>
                  </a:ext>
                </a:extLst>
              </a:tr>
            </a:tbl>
          </a:graphicData>
        </a:graphic>
      </p:graphicFrame>
      <p:graphicFrame>
        <p:nvGraphicFramePr>
          <p:cNvPr id="6" name="Table 5"/>
          <p:cNvGraphicFramePr>
            <a:graphicFrameLocks noGrp="1"/>
          </p:cNvGraphicFramePr>
          <p:nvPr>
            <p:extLst/>
          </p:nvPr>
        </p:nvGraphicFramePr>
        <p:xfrm>
          <a:off x="5694590" y="884645"/>
          <a:ext cx="898848" cy="4034732"/>
        </p:xfrm>
        <a:graphic>
          <a:graphicData uri="http://schemas.openxmlformats.org/drawingml/2006/table">
            <a:tbl>
              <a:tblPr>
                <a:tableStyleId>{5C22544A-7EE6-4342-B048-85BDC9FD1C3A}</a:tableStyleId>
              </a:tblPr>
              <a:tblGrid>
                <a:gridCol w="898848">
                  <a:extLst>
                    <a:ext uri="{9D8B030D-6E8A-4147-A177-3AD203B41FA5}">
                      <a16:colId xmlns:a16="http://schemas.microsoft.com/office/drawing/2014/main" val="20000"/>
                    </a:ext>
                  </a:extLst>
                </a:gridCol>
              </a:tblGrid>
              <a:tr h="240445">
                <a:tc>
                  <a:txBody>
                    <a:bodyPr/>
                    <a:lstStyle/>
                    <a:p>
                      <a:pPr algn="ctr" fontAlgn="ctr"/>
                      <a:endParaRPr lang="en-US" sz="1100" b="1" i="0" u="none" strike="noStrike" dirty="0">
                        <a:solidFill>
                          <a:srgbClr val="000000"/>
                        </a:solidFill>
                        <a:effectLst/>
                        <a:latin typeface="Arial" charset="0"/>
                      </a:endParaRPr>
                    </a:p>
                  </a:txBody>
                  <a:tcPr marL="0" marR="0" marT="0" marB="0" anchor="b">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06067">
                <a:tc>
                  <a:txBody>
                    <a:bodyPr/>
                    <a:lstStyle/>
                    <a:p>
                      <a:pPr algn="ctr" fontAlgn="ctr"/>
                      <a:endParaRPr lang="en-US" sz="900" b="1" i="0" u="none" strike="noStrike" dirty="0">
                        <a:solidFill>
                          <a:srgbClr val="000000"/>
                        </a:solidFill>
                        <a:effectLst/>
                        <a:latin typeface="Arial"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05252">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800" u="none" strike="noStrike" dirty="0" smtClean="0">
                          <a:effectLst/>
                        </a:rPr>
                        <a:t>Board</a:t>
                      </a:r>
                      <a:endParaRPr lang="en-US" sz="800" b="0" i="0" u="none" strike="noStrike" dirty="0" smtClean="0">
                        <a:solidFill>
                          <a:srgbClr val="000000"/>
                        </a:solidFill>
                        <a:effectLst/>
                        <a:latin typeface="Arial" charset="0"/>
                      </a:endParaRPr>
                    </a:p>
                  </a:txBody>
                  <a:tcPr marL="68580" marR="68580" marT="34290" marB="34290" anchor="ctr">
                    <a:lnT w="12700" cap="flat" cmpd="sng" algn="ctr">
                      <a:no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10002"/>
                  </a:ext>
                </a:extLst>
              </a:tr>
              <a:tr h="297653">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800" u="none" strike="noStrike" dirty="0" smtClean="0">
                          <a:effectLst/>
                        </a:rPr>
                        <a:t>Board</a:t>
                      </a:r>
                      <a:endParaRPr lang="en-US" sz="800" b="0" i="0" u="none" strike="noStrike" dirty="0" smtClean="0">
                        <a:solidFill>
                          <a:srgbClr val="000000"/>
                        </a:solidFill>
                        <a:effectLst/>
                        <a:latin typeface="Arial" charset="0"/>
                      </a:endParaRPr>
                    </a:p>
                  </a:txBody>
                  <a:tcPr marL="68580" marR="68580" marT="34290" marB="34290" anchor="ctr">
                    <a:lnB w="28575"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r h="297653">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800" b="0" i="0" u="none" strike="noStrike" dirty="0" smtClean="0">
                          <a:solidFill>
                            <a:srgbClr val="000000"/>
                          </a:solidFill>
                          <a:effectLst/>
                          <a:latin typeface="Arial" charset="0"/>
                        </a:rPr>
                        <a:t>Participants</a:t>
                      </a:r>
                    </a:p>
                  </a:txBody>
                  <a:tcPr marL="68580" marR="68580" marT="34290" marB="34290" anchor="ctr">
                    <a:lnT w="28575" cap="flat" cmpd="sng" algn="ctr">
                      <a:solidFill>
                        <a:schemeClr val="bg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10004"/>
                  </a:ext>
                </a:extLst>
              </a:tr>
              <a:tr h="305252">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800" u="none" strike="noStrike" dirty="0" smtClean="0">
                          <a:effectLst/>
                        </a:rPr>
                        <a:t>Board</a:t>
                      </a:r>
                      <a:endParaRPr lang="en-US" sz="800" b="0" i="0" u="none" strike="noStrike" dirty="0" smtClean="0">
                        <a:solidFill>
                          <a:srgbClr val="000000"/>
                        </a:solidFill>
                        <a:effectLst/>
                        <a:latin typeface="Arial" charset="0"/>
                      </a:endParaRPr>
                    </a:p>
                  </a:txBody>
                  <a:tcPr marL="68580" marR="68580" marT="34290" marB="34290" anchor="ctr">
                    <a:solidFill>
                      <a:schemeClr val="bg1">
                        <a:lumMod val="85000"/>
                      </a:schemeClr>
                    </a:solidFill>
                  </a:tcPr>
                </a:tc>
                <a:extLst>
                  <a:ext uri="{0D108BD9-81ED-4DB2-BD59-A6C34878D82A}">
                    <a16:rowId xmlns:a16="http://schemas.microsoft.com/office/drawing/2014/main" val="10005"/>
                  </a:ext>
                </a:extLst>
              </a:tr>
              <a:tr h="434136">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800" b="0" i="0" u="none" strike="noStrike" dirty="0" smtClean="0">
                          <a:solidFill>
                            <a:srgbClr val="000000"/>
                          </a:solidFill>
                          <a:effectLst/>
                          <a:latin typeface="Arial" charset="0"/>
                        </a:rPr>
                        <a:t>Participants</a:t>
                      </a:r>
                    </a:p>
                  </a:txBody>
                  <a:tcPr marL="68580" marR="68580" marT="34290" marB="34290" anchor="ctr">
                    <a:lnB w="28575"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6"/>
                  </a:ext>
                </a:extLst>
              </a:tr>
              <a:tr h="305252">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800" u="none" strike="noStrike" dirty="0" smtClean="0">
                          <a:effectLst/>
                        </a:rPr>
                        <a:t>Board</a:t>
                      </a:r>
                      <a:endParaRPr lang="en-US" sz="800" b="0" i="0" u="none" strike="noStrike" dirty="0" smtClean="0">
                        <a:solidFill>
                          <a:srgbClr val="000000"/>
                        </a:solidFill>
                        <a:effectLst/>
                        <a:latin typeface="Arial" charset="0"/>
                      </a:endParaRPr>
                    </a:p>
                  </a:txBody>
                  <a:tcPr marL="68580" marR="68580" marT="34290" marB="34290" anchor="ctr">
                    <a:lnT w="28575" cap="flat" cmpd="sng" algn="ctr">
                      <a:solidFill>
                        <a:schemeClr val="bg1"/>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10007"/>
                  </a:ext>
                </a:extLst>
              </a:tr>
              <a:tr h="452225">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800" u="none" strike="noStrike" dirty="0" smtClean="0">
                          <a:effectLst/>
                        </a:rPr>
                        <a:t>Board</a:t>
                      </a:r>
                      <a:endParaRPr lang="en-US" sz="800" b="0" i="0" u="none" strike="noStrike" dirty="0" smtClean="0">
                        <a:solidFill>
                          <a:srgbClr val="000000"/>
                        </a:solidFill>
                        <a:effectLst/>
                        <a:latin typeface="Arial" charset="0"/>
                      </a:endParaRPr>
                    </a:p>
                  </a:txBody>
                  <a:tcPr marL="68580" marR="68580" marT="34290" marB="34290" anchor="ctr">
                    <a:solidFill>
                      <a:schemeClr val="accent1">
                        <a:lumMod val="20000"/>
                        <a:lumOff val="80000"/>
                      </a:schemeClr>
                    </a:solidFill>
                  </a:tcPr>
                </a:tc>
                <a:extLst>
                  <a:ext uri="{0D108BD9-81ED-4DB2-BD59-A6C34878D82A}">
                    <a16:rowId xmlns:a16="http://schemas.microsoft.com/office/drawing/2014/main" val="10008"/>
                  </a:ext>
                </a:extLst>
              </a:tr>
              <a:tr h="297653">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800" u="none" strike="noStrike" dirty="0" smtClean="0">
                          <a:effectLst/>
                        </a:rPr>
                        <a:t>Board</a:t>
                      </a:r>
                      <a:endParaRPr lang="en-US" sz="800" b="0" i="0" u="none" strike="noStrike" dirty="0" smtClean="0">
                        <a:solidFill>
                          <a:srgbClr val="000000"/>
                        </a:solidFill>
                        <a:effectLst/>
                        <a:latin typeface="Arial" charset="0"/>
                      </a:endParaRPr>
                    </a:p>
                  </a:txBody>
                  <a:tcPr marL="68580" marR="68580" marT="34290" marB="34290" anchor="ctr">
                    <a:lnB w="28575"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9"/>
                  </a:ext>
                </a:extLst>
              </a:tr>
              <a:tr h="293947">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800" u="none" strike="noStrike" dirty="0" smtClean="0">
                          <a:effectLst/>
                        </a:rPr>
                        <a:t>Project</a:t>
                      </a:r>
                      <a:r>
                        <a:rPr lang="en-US" sz="800" u="none" strike="noStrike" baseline="0" dirty="0" smtClean="0">
                          <a:effectLst/>
                        </a:rPr>
                        <a:t> Leaders</a:t>
                      </a:r>
                      <a:endParaRPr lang="en-US" sz="800" b="0" i="0" u="none" strike="noStrike" dirty="0" smtClean="0">
                        <a:solidFill>
                          <a:srgbClr val="000000"/>
                        </a:solidFill>
                        <a:effectLst/>
                        <a:latin typeface="Arial" charset="0"/>
                      </a:endParaRPr>
                    </a:p>
                  </a:txBody>
                  <a:tcPr marL="68580" marR="68580" marT="34290" marB="34290" anchor="ctr">
                    <a:lnT w="28575" cap="flat" cmpd="sng" algn="ctr">
                      <a:solidFill>
                        <a:schemeClr val="bg1"/>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10010"/>
                  </a:ext>
                </a:extLst>
              </a:tr>
              <a:tr h="305252">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800" u="none" strike="noStrike" dirty="0" smtClean="0">
                          <a:effectLst/>
                        </a:rPr>
                        <a:t>Project</a:t>
                      </a:r>
                      <a:r>
                        <a:rPr lang="en-US" sz="800" u="none" strike="noStrike" baseline="0" dirty="0" smtClean="0">
                          <a:effectLst/>
                        </a:rPr>
                        <a:t> Leaders</a:t>
                      </a:r>
                      <a:endParaRPr lang="en-US" sz="800" b="0" i="0" u="none" strike="noStrike" dirty="0" smtClean="0">
                        <a:solidFill>
                          <a:srgbClr val="000000"/>
                        </a:solidFill>
                        <a:effectLst/>
                        <a:latin typeface="Arial" charset="0"/>
                      </a:endParaRPr>
                    </a:p>
                  </a:txBody>
                  <a:tcPr marL="68580" marR="68580" marT="34290" marB="34290" anchor="ctr">
                    <a:solidFill>
                      <a:schemeClr val="accent1">
                        <a:lumMod val="20000"/>
                        <a:lumOff val="80000"/>
                      </a:schemeClr>
                    </a:solidFill>
                  </a:tcPr>
                </a:tc>
                <a:extLst>
                  <a:ext uri="{0D108BD9-81ED-4DB2-BD59-A6C34878D82A}">
                    <a16:rowId xmlns:a16="http://schemas.microsoft.com/office/drawing/2014/main" val="10011"/>
                  </a:ext>
                </a:extLst>
              </a:tr>
              <a:tr h="293947">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800" u="none" strike="noStrike" dirty="0" smtClean="0">
                          <a:effectLst/>
                        </a:rPr>
                        <a:t>Project</a:t>
                      </a:r>
                      <a:r>
                        <a:rPr lang="en-US" sz="800" u="none" strike="noStrike" baseline="0" dirty="0" smtClean="0">
                          <a:effectLst/>
                        </a:rPr>
                        <a:t> Leaders</a:t>
                      </a:r>
                      <a:endParaRPr lang="en-US" sz="800" b="0" i="0" u="none" strike="noStrike" dirty="0" smtClean="0">
                        <a:solidFill>
                          <a:srgbClr val="000000"/>
                        </a:solidFill>
                        <a:effectLst/>
                        <a:latin typeface="Arial" charset="0"/>
                      </a:endParaRPr>
                    </a:p>
                  </a:txBody>
                  <a:tcPr marL="68580" marR="68580" marT="34290" marB="34290" anchor="ctr">
                    <a:solidFill>
                      <a:schemeClr val="bg1">
                        <a:lumMod val="85000"/>
                      </a:schemeClr>
                    </a:solidFill>
                  </a:tcPr>
                </a:tc>
                <a:extLst>
                  <a:ext uri="{0D108BD9-81ED-4DB2-BD59-A6C34878D82A}">
                    <a16:rowId xmlns:a16="http://schemas.microsoft.com/office/drawing/2014/main" val="10012"/>
                  </a:ext>
                </a:extLst>
              </a:tr>
            </a:tbl>
          </a:graphicData>
        </a:graphic>
      </p:graphicFrame>
      <p:sp>
        <p:nvSpPr>
          <p:cNvPr id="7" name="Rectangle 6"/>
          <p:cNvSpPr/>
          <p:nvPr/>
        </p:nvSpPr>
        <p:spPr>
          <a:xfrm>
            <a:off x="578645" y="4983674"/>
            <a:ext cx="139303" cy="8481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342900" fontAlgn="base">
              <a:spcBef>
                <a:spcPct val="0"/>
              </a:spcBef>
              <a:spcAft>
                <a:spcPct val="0"/>
              </a:spcAft>
            </a:pPr>
            <a:endParaRPr lang="en-US" sz="1350">
              <a:solidFill>
                <a:prstClr val="black"/>
              </a:solidFill>
              <a:latin typeface="Arial"/>
            </a:endParaRPr>
          </a:p>
        </p:txBody>
      </p:sp>
      <p:sp>
        <p:nvSpPr>
          <p:cNvPr id="8" name="Rectangle 7"/>
          <p:cNvSpPr/>
          <p:nvPr/>
        </p:nvSpPr>
        <p:spPr>
          <a:xfrm>
            <a:off x="780473" y="4941513"/>
            <a:ext cx="519694" cy="207749"/>
          </a:xfrm>
          <a:prstGeom prst="rect">
            <a:avLst/>
          </a:prstGeom>
        </p:spPr>
        <p:txBody>
          <a:bodyPr wrap="none">
            <a:spAutoFit/>
          </a:bodyPr>
          <a:lstStyle/>
          <a:p>
            <a:pPr algn="ctr" defTabSz="342900" fontAlgn="ctr">
              <a:spcBef>
                <a:spcPct val="0"/>
              </a:spcBef>
              <a:spcAft>
                <a:spcPct val="0"/>
              </a:spcAft>
            </a:pPr>
            <a:r>
              <a:rPr lang="en-US" sz="750" dirty="0">
                <a:solidFill>
                  <a:prstClr val="black"/>
                </a:solidFill>
                <a:latin typeface="Arial" charset="0"/>
                <a:ea typeface="ＭＳ Ｐゴシック" charset="0"/>
              </a:rPr>
              <a:t>Control </a:t>
            </a:r>
            <a:endParaRPr lang="en-US" sz="750" dirty="0">
              <a:solidFill>
                <a:srgbClr val="000000"/>
              </a:solidFill>
              <a:latin typeface="Arial" charset="0"/>
              <a:ea typeface="ＭＳ Ｐゴシック" charset="0"/>
            </a:endParaRPr>
          </a:p>
        </p:txBody>
      </p:sp>
      <p:sp>
        <p:nvSpPr>
          <p:cNvPr id="9" name="Rectangle 8"/>
          <p:cNvSpPr/>
          <p:nvPr/>
        </p:nvSpPr>
        <p:spPr>
          <a:xfrm>
            <a:off x="1383082" y="4983676"/>
            <a:ext cx="139303" cy="84819"/>
          </a:xfrm>
          <a:prstGeom prst="rect">
            <a:avLst/>
          </a:prstGeom>
          <a:solidFill>
            <a:schemeClr val="bg1">
              <a:lumMod val="8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342900" fontAlgn="base">
              <a:spcBef>
                <a:spcPct val="0"/>
              </a:spcBef>
              <a:spcAft>
                <a:spcPct val="0"/>
              </a:spcAft>
            </a:pPr>
            <a:endParaRPr lang="en-US" sz="1350">
              <a:solidFill>
                <a:prstClr val="white">
                  <a:lumMod val="85000"/>
                </a:prstClr>
              </a:solidFill>
              <a:latin typeface="Arial"/>
            </a:endParaRPr>
          </a:p>
        </p:txBody>
      </p:sp>
      <p:sp>
        <p:nvSpPr>
          <p:cNvPr id="10" name="Rectangle 9"/>
          <p:cNvSpPr/>
          <p:nvPr/>
        </p:nvSpPr>
        <p:spPr>
          <a:xfrm>
            <a:off x="1490574" y="4941513"/>
            <a:ext cx="494046" cy="207749"/>
          </a:xfrm>
          <a:prstGeom prst="rect">
            <a:avLst/>
          </a:prstGeom>
        </p:spPr>
        <p:txBody>
          <a:bodyPr wrap="none">
            <a:spAutoFit/>
          </a:bodyPr>
          <a:lstStyle/>
          <a:p>
            <a:pPr algn="ctr" defTabSz="342900" fontAlgn="ctr">
              <a:spcBef>
                <a:spcPct val="0"/>
              </a:spcBef>
              <a:spcAft>
                <a:spcPct val="0"/>
              </a:spcAft>
            </a:pPr>
            <a:r>
              <a:rPr lang="en-US" sz="750" dirty="0">
                <a:solidFill>
                  <a:prstClr val="black"/>
                </a:solidFill>
                <a:latin typeface="Arial" charset="0"/>
                <a:ea typeface="ＭＳ Ｐゴシック" charset="0"/>
              </a:rPr>
              <a:t>Access</a:t>
            </a:r>
            <a:endParaRPr lang="en-US" sz="750" dirty="0">
              <a:solidFill>
                <a:srgbClr val="000000"/>
              </a:solidFill>
              <a:latin typeface="Arial" charset="0"/>
              <a:ea typeface="ＭＳ Ｐゴシック"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6993" y="747019"/>
            <a:ext cx="673737" cy="488100"/>
          </a:xfrm>
          <a:prstGeom prst="rect">
            <a:avLst/>
          </a:prstGeom>
        </p:spPr>
      </p:pic>
      <p:grpSp>
        <p:nvGrpSpPr>
          <p:cNvPr id="13" name="Group 12"/>
          <p:cNvGrpSpPr/>
          <p:nvPr/>
        </p:nvGrpSpPr>
        <p:grpSpPr>
          <a:xfrm>
            <a:off x="3243056" y="690784"/>
            <a:ext cx="443680" cy="583592"/>
            <a:chOff x="2889995" y="1563675"/>
            <a:chExt cx="591573" cy="778122"/>
          </a:xfrm>
        </p:grpSpPr>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49900" t="13754" b="20346"/>
            <a:stretch/>
          </p:blipFill>
          <p:spPr>
            <a:xfrm>
              <a:off x="2889995" y="1563675"/>
              <a:ext cx="591573" cy="778122"/>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1581" y="1982136"/>
              <a:ext cx="466188" cy="275502"/>
            </a:xfrm>
            <a:prstGeom prst="rect">
              <a:avLst/>
            </a:prstGeom>
          </p:spPr>
        </p:pic>
      </p:grpSp>
      <p:grpSp>
        <p:nvGrpSpPr>
          <p:cNvPr id="16" name="Group 15"/>
          <p:cNvGrpSpPr/>
          <p:nvPr/>
        </p:nvGrpSpPr>
        <p:grpSpPr>
          <a:xfrm>
            <a:off x="4104511" y="707761"/>
            <a:ext cx="428102" cy="566615"/>
            <a:chOff x="4304360" y="1563675"/>
            <a:chExt cx="570802" cy="755486"/>
          </a:xfrm>
        </p:grpSpPr>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t="10121" r="48554" b="21245"/>
            <a:stretch/>
          </p:blipFill>
          <p:spPr>
            <a:xfrm>
              <a:off x="4304360" y="1563675"/>
              <a:ext cx="570802" cy="755486"/>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0683" y="1978355"/>
              <a:ext cx="466188" cy="275502"/>
            </a:xfrm>
            <a:prstGeom prst="rect">
              <a:avLst/>
            </a:prstGeom>
          </p:spPr>
        </p:pic>
      </p:grpSp>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t="10121" r="48554" b="21245"/>
          <a:stretch/>
        </p:blipFill>
        <p:spPr>
          <a:xfrm>
            <a:off x="5026160" y="707761"/>
            <a:ext cx="428102" cy="566615"/>
          </a:xfrm>
          <a:prstGeom prst="rect">
            <a:avLst/>
          </a:prstGeom>
        </p:spPr>
      </p:pic>
      <p:pic>
        <p:nvPicPr>
          <p:cNvPr id="20" name="Picture 19"/>
          <p:cNvPicPr>
            <a:picLocks noChangeAspect="1"/>
          </p:cNvPicPr>
          <p:nvPr/>
        </p:nvPicPr>
        <p:blipFill>
          <a:blip r:embed="rId6"/>
          <a:stretch>
            <a:fillRect/>
          </a:stretch>
        </p:blipFill>
        <p:spPr>
          <a:xfrm flipH="1">
            <a:off x="194790" y="1397852"/>
            <a:ext cx="174674" cy="262010"/>
          </a:xfrm>
          <a:prstGeom prst="rect">
            <a:avLst/>
          </a:prstGeom>
        </p:spPr>
      </p:pic>
      <p:pic>
        <p:nvPicPr>
          <p:cNvPr id="21" name="Picture 20"/>
          <p:cNvPicPr>
            <a:picLocks noChangeAspect="1"/>
          </p:cNvPicPr>
          <p:nvPr/>
        </p:nvPicPr>
        <p:blipFill>
          <a:blip r:embed="rId6"/>
          <a:stretch>
            <a:fillRect/>
          </a:stretch>
        </p:blipFill>
        <p:spPr>
          <a:xfrm flipH="1">
            <a:off x="347029" y="1397852"/>
            <a:ext cx="174674" cy="262010"/>
          </a:xfrm>
          <a:prstGeom prst="rect">
            <a:avLst/>
          </a:prstGeom>
        </p:spPr>
      </p:pic>
      <p:pic>
        <p:nvPicPr>
          <p:cNvPr id="22" name="Picture 21"/>
          <p:cNvPicPr>
            <a:picLocks noChangeAspect="1"/>
          </p:cNvPicPr>
          <p:nvPr/>
        </p:nvPicPr>
        <p:blipFill>
          <a:blip r:embed="rId6"/>
          <a:stretch>
            <a:fillRect/>
          </a:stretch>
        </p:blipFill>
        <p:spPr>
          <a:xfrm flipH="1">
            <a:off x="520441" y="1397852"/>
            <a:ext cx="174674" cy="262010"/>
          </a:xfrm>
          <a:prstGeom prst="rect">
            <a:avLst/>
          </a:prstGeom>
        </p:spPr>
      </p:pic>
      <p:pic>
        <p:nvPicPr>
          <p:cNvPr id="23" name="Picture 22"/>
          <p:cNvPicPr>
            <a:picLocks noChangeAspect="1"/>
          </p:cNvPicPr>
          <p:nvPr/>
        </p:nvPicPr>
        <p:blipFill>
          <a:blip r:embed="rId6"/>
          <a:stretch>
            <a:fillRect/>
          </a:stretch>
        </p:blipFill>
        <p:spPr>
          <a:xfrm flipH="1">
            <a:off x="683897" y="1397852"/>
            <a:ext cx="174674" cy="262010"/>
          </a:xfrm>
          <a:prstGeom prst="rect">
            <a:avLst/>
          </a:prstGeom>
        </p:spPr>
      </p:pic>
      <p:pic>
        <p:nvPicPr>
          <p:cNvPr id="29" name="Picture 28"/>
          <p:cNvPicPr>
            <a:picLocks noChangeAspect="1"/>
          </p:cNvPicPr>
          <p:nvPr/>
        </p:nvPicPr>
        <p:blipFill>
          <a:blip r:embed="rId7"/>
          <a:stretch>
            <a:fillRect/>
          </a:stretch>
        </p:blipFill>
        <p:spPr>
          <a:xfrm flipH="1">
            <a:off x="261213" y="1999715"/>
            <a:ext cx="510021" cy="396359"/>
          </a:xfrm>
          <a:prstGeom prst="rect">
            <a:avLst/>
          </a:prstGeom>
        </p:spPr>
      </p:pic>
      <p:pic>
        <p:nvPicPr>
          <p:cNvPr id="30" name="Picture 29"/>
          <p:cNvPicPr>
            <a:picLocks noChangeAspect="1"/>
          </p:cNvPicPr>
          <p:nvPr/>
        </p:nvPicPr>
        <p:blipFill rotWithShape="1">
          <a:blip r:embed="rId8"/>
          <a:srcRect l="68192" r="9624" b="46718"/>
          <a:stretch/>
        </p:blipFill>
        <p:spPr>
          <a:xfrm>
            <a:off x="347029" y="3029493"/>
            <a:ext cx="335887" cy="588743"/>
          </a:xfrm>
          <a:prstGeom prst="rect">
            <a:avLst/>
          </a:prstGeom>
          <a:solidFill>
            <a:schemeClr val="accent6">
              <a:lumMod val="20000"/>
              <a:lumOff val="80000"/>
            </a:schemeClr>
          </a:solidFill>
        </p:spPr>
      </p:pic>
      <p:pic>
        <p:nvPicPr>
          <p:cNvPr id="31" name="Picture 30"/>
          <p:cNvPicPr>
            <a:picLocks noChangeAspect="1"/>
          </p:cNvPicPr>
          <p:nvPr/>
        </p:nvPicPr>
        <p:blipFill>
          <a:blip r:embed="rId9"/>
          <a:stretch>
            <a:fillRect/>
          </a:stretch>
        </p:blipFill>
        <p:spPr>
          <a:xfrm flipH="1">
            <a:off x="334297" y="4053898"/>
            <a:ext cx="426119" cy="426119"/>
          </a:xfrm>
          <a:prstGeom prst="rect">
            <a:avLst/>
          </a:prstGeom>
        </p:spPr>
      </p:pic>
    </p:spTree>
    <p:extLst>
      <p:ext uri="{BB962C8B-B14F-4D97-AF65-F5344CB8AC3E}">
        <p14:creationId xmlns:p14="http://schemas.microsoft.com/office/powerpoint/2010/main" val="3005118130"/>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955" y="254554"/>
            <a:ext cx="6348111" cy="857250"/>
          </a:xfrm>
        </p:spPr>
        <p:txBody>
          <a:bodyPr/>
          <a:lstStyle/>
          <a:p>
            <a:r>
              <a:rPr lang="x-none" sz="2100" dirty="0"/>
              <a:t>Strategic </a:t>
            </a:r>
            <a:r>
              <a:rPr lang="en-US" sz="2100" dirty="0"/>
              <a:t>C</a:t>
            </a:r>
            <a:r>
              <a:rPr lang="x-none" sz="2100" dirty="0"/>
              <a:t>hoic</a:t>
            </a:r>
            <a:r>
              <a:rPr lang="en-US" sz="2100" dirty="0" err="1"/>
              <a:t>es</a:t>
            </a:r>
            <a:endParaRPr lang="x-none" sz="2100" dirty="0"/>
          </a:p>
        </p:txBody>
      </p:sp>
      <p:grpSp>
        <p:nvGrpSpPr>
          <p:cNvPr id="5" name="Group 4"/>
          <p:cNvGrpSpPr/>
          <p:nvPr/>
        </p:nvGrpSpPr>
        <p:grpSpPr>
          <a:xfrm>
            <a:off x="736997" y="1544938"/>
            <a:ext cx="5164005" cy="1739534"/>
            <a:chOff x="782690" y="3008636"/>
            <a:chExt cx="6885340" cy="2319378"/>
          </a:xfrm>
        </p:grpSpPr>
        <p:sp>
          <p:nvSpPr>
            <p:cNvPr id="26" name="Rectangle 25"/>
            <p:cNvSpPr/>
            <p:nvPr/>
          </p:nvSpPr>
          <p:spPr>
            <a:xfrm>
              <a:off x="3565340" y="3539355"/>
              <a:ext cx="4102690" cy="625643"/>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r" defTabSz="342900" fontAlgn="base">
                <a:spcBef>
                  <a:spcPct val="0"/>
                </a:spcBef>
                <a:spcAft>
                  <a:spcPct val="0"/>
                </a:spcAft>
              </a:pPr>
              <a:r>
                <a:rPr lang="en-US" sz="900" b="1" dirty="0">
                  <a:solidFill>
                    <a:prstClr val="black"/>
                  </a:solidFill>
                  <a:latin typeface="Arial"/>
                </a:rPr>
                <a:t>High </a:t>
              </a:r>
              <a:r>
                <a:rPr lang="en-US" sz="900" b="1" dirty="0">
                  <a:solidFill>
                    <a:prstClr val="black"/>
                  </a:solidFill>
                  <a:latin typeface="Arial"/>
                </a:rPr>
                <a:t>Intensit</a:t>
              </a:r>
              <a:r>
                <a:rPr lang="en-US" sz="900" b="1" dirty="0">
                  <a:solidFill>
                    <a:prstClr val="black"/>
                  </a:solidFill>
                  <a:latin typeface="Arial"/>
                </a:rPr>
                <a:t>y</a:t>
              </a:r>
            </a:p>
          </p:txBody>
        </p:sp>
        <p:sp>
          <p:nvSpPr>
            <p:cNvPr id="25" name="Rectangle 24"/>
            <p:cNvSpPr/>
            <p:nvPr/>
          </p:nvSpPr>
          <p:spPr>
            <a:xfrm>
              <a:off x="1028726" y="3502102"/>
              <a:ext cx="3675631" cy="62564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defTabSz="342900" fontAlgn="base">
                <a:spcBef>
                  <a:spcPct val="0"/>
                </a:spcBef>
                <a:spcAft>
                  <a:spcPct val="0"/>
                </a:spcAft>
              </a:pPr>
              <a:r>
                <a:rPr lang="en-US" sz="900" b="1" dirty="0">
                  <a:solidFill>
                    <a:prstClr val="black"/>
                  </a:solidFill>
                  <a:latin typeface="Arial"/>
                </a:rPr>
                <a:t>Low </a:t>
              </a:r>
              <a:r>
                <a:rPr lang="en-US" sz="900" b="1" dirty="0">
                  <a:solidFill>
                    <a:prstClr val="black"/>
                  </a:solidFill>
                  <a:latin typeface="Arial"/>
                </a:rPr>
                <a:t>Intensity</a:t>
              </a:r>
              <a:endParaRPr lang="en-US" sz="900" b="1" dirty="0">
                <a:solidFill>
                  <a:prstClr val="black"/>
                </a:solidFill>
                <a:latin typeface="Arial"/>
              </a:endParaRPr>
            </a:p>
          </p:txBody>
        </p:sp>
        <p:sp>
          <p:nvSpPr>
            <p:cNvPr id="11" name="Rectangle 10"/>
            <p:cNvSpPr/>
            <p:nvPr/>
          </p:nvSpPr>
          <p:spPr>
            <a:xfrm>
              <a:off x="1086200" y="4040637"/>
              <a:ext cx="1070810" cy="625643"/>
            </a:xfrm>
            <a:prstGeom prst="rect">
              <a:avLst/>
            </a:prstGeom>
            <a:solidFill>
              <a:srgbClr val="002060">
                <a:alpha val="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r>
                <a:rPr lang="en-US" sz="788" dirty="0">
                  <a:solidFill>
                    <a:prstClr val="black"/>
                  </a:solidFill>
                  <a:latin typeface="Arial"/>
                </a:rPr>
                <a:t>Use Eclipse</a:t>
              </a:r>
            </a:p>
          </p:txBody>
        </p:sp>
        <p:sp>
          <p:nvSpPr>
            <p:cNvPr id="12" name="Rectangle 11"/>
            <p:cNvSpPr/>
            <p:nvPr/>
          </p:nvSpPr>
          <p:spPr>
            <a:xfrm>
              <a:off x="2187090" y="4040632"/>
              <a:ext cx="1070810" cy="625643"/>
            </a:xfrm>
            <a:prstGeom prst="rect">
              <a:avLst/>
            </a:prstGeom>
            <a:solidFill>
              <a:srgbClr val="002060">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r>
                <a:rPr lang="en-US" sz="788" dirty="0">
                  <a:solidFill>
                    <a:prstClr val="black"/>
                  </a:solidFill>
                  <a:latin typeface="Arial"/>
                </a:rPr>
                <a:t>Join</a:t>
              </a:r>
            </a:p>
            <a:p>
              <a:pPr algn="ctr" defTabSz="342900" fontAlgn="base">
                <a:spcBef>
                  <a:spcPct val="0"/>
                </a:spcBef>
                <a:spcAft>
                  <a:spcPct val="0"/>
                </a:spcAft>
              </a:pPr>
              <a:r>
                <a:rPr lang="en-US" sz="788" dirty="0">
                  <a:solidFill>
                    <a:prstClr val="black"/>
                  </a:solidFill>
                  <a:latin typeface="Arial"/>
                </a:rPr>
                <a:t>Eclipse</a:t>
              </a:r>
            </a:p>
          </p:txBody>
        </p:sp>
        <p:sp>
          <p:nvSpPr>
            <p:cNvPr id="13" name="Rectangle 12"/>
            <p:cNvSpPr/>
            <p:nvPr/>
          </p:nvSpPr>
          <p:spPr>
            <a:xfrm>
              <a:off x="3287981" y="4702371"/>
              <a:ext cx="1070810" cy="625643"/>
            </a:xfrm>
            <a:prstGeom prst="rect">
              <a:avLst/>
            </a:prstGeom>
            <a:solidFill>
              <a:srgbClr val="002060">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r>
                <a:rPr lang="en-US" sz="788">
                  <a:solidFill>
                    <a:prstClr val="black"/>
                  </a:solidFill>
                  <a:latin typeface="Arial"/>
                </a:rPr>
                <a:t>Commercialize Around Eclipse</a:t>
              </a:r>
            </a:p>
          </p:txBody>
        </p:sp>
        <p:sp>
          <p:nvSpPr>
            <p:cNvPr id="14" name="Rectangle 13"/>
            <p:cNvSpPr/>
            <p:nvPr/>
          </p:nvSpPr>
          <p:spPr>
            <a:xfrm>
              <a:off x="3287981" y="4040636"/>
              <a:ext cx="1070810" cy="625643"/>
            </a:xfrm>
            <a:prstGeom prst="rect">
              <a:avLst/>
            </a:prstGeom>
            <a:solidFill>
              <a:srgbClr val="002060">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r>
                <a:rPr lang="en-US" sz="788">
                  <a:solidFill>
                    <a:prstClr val="black"/>
                  </a:solidFill>
                  <a:latin typeface="Arial"/>
                </a:rPr>
                <a:t>Join</a:t>
              </a:r>
            </a:p>
            <a:p>
              <a:pPr algn="ctr" defTabSz="342900" fontAlgn="base">
                <a:spcBef>
                  <a:spcPct val="0"/>
                </a:spcBef>
                <a:spcAft>
                  <a:spcPct val="0"/>
                </a:spcAft>
              </a:pPr>
              <a:r>
                <a:rPr lang="en-US" sz="788">
                  <a:solidFill>
                    <a:prstClr val="black"/>
                  </a:solidFill>
                  <a:latin typeface="Arial"/>
                </a:rPr>
                <a:t>Board</a:t>
              </a:r>
            </a:p>
          </p:txBody>
        </p:sp>
        <p:sp>
          <p:nvSpPr>
            <p:cNvPr id="15" name="Rectangle 14"/>
            <p:cNvSpPr/>
            <p:nvPr/>
          </p:nvSpPr>
          <p:spPr>
            <a:xfrm>
              <a:off x="4388871" y="4040635"/>
              <a:ext cx="1070810" cy="625643"/>
            </a:xfrm>
            <a:prstGeom prst="rect">
              <a:avLst/>
            </a:prstGeom>
            <a:solidFill>
              <a:srgbClr val="002060">
                <a:alpha val="5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r>
                <a:rPr lang="en-US" sz="788">
                  <a:solidFill>
                    <a:prstClr val="white"/>
                  </a:solidFill>
                  <a:latin typeface="Arial"/>
                </a:rPr>
                <a:t>Donate Code</a:t>
              </a:r>
            </a:p>
          </p:txBody>
        </p:sp>
        <p:sp>
          <p:nvSpPr>
            <p:cNvPr id="16" name="Rectangle 15"/>
            <p:cNvSpPr/>
            <p:nvPr/>
          </p:nvSpPr>
          <p:spPr>
            <a:xfrm>
              <a:off x="4388871" y="4690342"/>
              <a:ext cx="1070810" cy="625643"/>
            </a:xfrm>
            <a:prstGeom prst="rect">
              <a:avLst/>
            </a:prstGeom>
            <a:solidFill>
              <a:srgbClr val="002060">
                <a:alpha val="5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r>
                <a:rPr lang="en-US" sz="788">
                  <a:solidFill>
                    <a:prstClr val="white"/>
                  </a:solidFill>
                  <a:latin typeface="Arial"/>
                </a:rPr>
                <a:t>Join Project</a:t>
              </a:r>
            </a:p>
          </p:txBody>
        </p:sp>
        <p:sp>
          <p:nvSpPr>
            <p:cNvPr id="17" name="Rectangle 16"/>
            <p:cNvSpPr/>
            <p:nvPr/>
          </p:nvSpPr>
          <p:spPr>
            <a:xfrm>
              <a:off x="5489762" y="4040634"/>
              <a:ext cx="1070810" cy="625643"/>
            </a:xfrm>
            <a:prstGeom prst="rect">
              <a:avLst/>
            </a:prstGeom>
            <a:solidFill>
              <a:srgbClr val="00206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r>
                <a:rPr lang="en-US" sz="788">
                  <a:solidFill>
                    <a:prstClr val="white"/>
                  </a:solidFill>
                  <a:latin typeface="Arial"/>
                </a:rPr>
                <a:t>Join Multiple Projects</a:t>
              </a:r>
            </a:p>
          </p:txBody>
        </p:sp>
        <p:sp>
          <p:nvSpPr>
            <p:cNvPr id="18" name="Rectangle 17"/>
            <p:cNvSpPr/>
            <p:nvPr/>
          </p:nvSpPr>
          <p:spPr>
            <a:xfrm>
              <a:off x="6590651" y="4674226"/>
              <a:ext cx="1070810" cy="625643"/>
            </a:xfrm>
            <a:prstGeom prst="rect">
              <a:avLst/>
            </a:prstGeom>
            <a:solidFill>
              <a:srgbClr val="002060">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r>
                <a:rPr lang="en-US" sz="788">
                  <a:solidFill>
                    <a:prstClr val="white"/>
                  </a:solidFill>
                  <a:latin typeface="Arial"/>
                </a:rPr>
                <a:t>Lead a Project</a:t>
              </a:r>
            </a:p>
          </p:txBody>
        </p:sp>
        <p:sp>
          <p:nvSpPr>
            <p:cNvPr id="19" name="Rectangle 18"/>
            <p:cNvSpPr/>
            <p:nvPr/>
          </p:nvSpPr>
          <p:spPr>
            <a:xfrm>
              <a:off x="5489760" y="4674402"/>
              <a:ext cx="1070810" cy="625643"/>
            </a:xfrm>
            <a:prstGeom prst="rect">
              <a:avLst/>
            </a:prstGeom>
            <a:solidFill>
              <a:srgbClr val="00206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r>
                <a:rPr lang="en-US" sz="788">
                  <a:solidFill>
                    <a:prstClr val="white"/>
                  </a:solidFill>
                  <a:latin typeface="Arial"/>
                </a:rPr>
                <a:t>Develop Committers</a:t>
              </a:r>
            </a:p>
          </p:txBody>
        </p:sp>
        <p:sp>
          <p:nvSpPr>
            <p:cNvPr id="20" name="Rectangle 19"/>
            <p:cNvSpPr/>
            <p:nvPr/>
          </p:nvSpPr>
          <p:spPr>
            <a:xfrm>
              <a:off x="6590651" y="4024698"/>
              <a:ext cx="1070810" cy="625643"/>
            </a:xfrm>
            <a:prstGeom prst="rect">
              <a:avLst/>
            </a:prstGeom>
            <a:solidFill>
              <a:srgbClr val="002060">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r>
                <a:rPr lang="en-US" sz="788" dirty="0">
                  <a:solidFill>
                    <a:prstClr val="white"/>
                  </a:solidFill>
                  <a:latin typeface="Arial"/>
                </a:rPr>
                <a:t>Sync Development Schedule</a:t>
              </a:r>
            </a:p>
          </p:txBody>
        </p:sp>
        <p:sp>
          <p:nvSpPr>
            <p:cNvPr id="31" name="Rectangle 30"/>
            <p:cNvSpPr/>
            <p:nvPr/>
          </p:nvSpPr>
          <p:spPr>
            <a:xfrm>
              <a:off x="782690" y="3008636"/>
              <a:ext cx="4619539" cy="60022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defTabSz="342900" fontAlgn="base">
                <a:spcBef>
                  <a:spcPct val="0"/>
                </a:spcBef>
                <a:spcAft>
                  <a:spcPct val="0"/>
                </a:spcAft>
              </a:pPr>
              <a:r>
                <a:rPr lang="en-US" sz="1200" b="1" dirty="0">
                  <a:solidFill>
                    <a:prstClr val="black"/>
                  </a:solidFill>
                  <a:latin typeface="Arial"/>
                </a:rPr>
                <a:t>Participation Intensity (Degree of Effort)</a:t>
              </a:r>
              <a:endParaRPr lang="en-US" sz="1200" b="1" dirty="0">
                <a:solidFill>
                  <a:prstClr val="black"/>
                </a:solidFill>
                <a:latin typeface="Arial"/>
              </a:endParaRPr>
            </a:p>
          </p:txBody>
        </p:sp>
      </p:grpSp>
      <p:sp>
        <p:nvSpPr>
          <p:cNvPr id="29" name="Rectangle 28"/>
          <p:cNvSpPr/>
          <p:nvPr/>
        </p:nvSpPr>
        <p:spPr>
          <a:xfrm>
            <a:off x="683634" y="3571628"/>
            <a:ext cx="3707531" cy="45240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defTabSz="342900" fontAlgn="base">
              <a:spcBef>
                <a:spcPct val="0"/>
              </a:spcBef>
              <a:spcAft>
                <a:spcPct val="0"/>
              </a:spcAft>
            </a:pPr>
            <a:endParaRPr lang="en-US" sz="1200" b="1" dirty="0">
              <a:solidFill>
                <a:prstClr val="black"/>
              </a:solidFill>
              <a:latin typeface="Arial"/>
            </a:endParaRPr>
          </a:p>
        </p:txBody>
      </p:sp>
      <p:sp>
        <p:nvSpPr>
          <p:cNvPr id="42" name="TextBox 41"/>
          <p:cNvSpPr txBox="1"/>
          <p:nvPr/>
        </p:nvSpPr>
        <p:spPr>
          <a:xfrm>
            <a:off x="1268624" y="3229860"/>
            <a:ext cx="268941" cy="300082"/>
          </a:xfrm>
          <a:prstGeom prst="rect">
            <a:avLst/>
          </a:prstGeom>
          <a:noFill/>
        </p:spPr>
        <p:txBody>
          <a:bodyPr wrap="square" rtlCol="0">
            <a:spAutoFit/>
          </a:bodyPr>
          <a:lstStyle/>
          <a:p>
            <a:pPr defTabSz="342900" fontAlgn="base">
              <a:spcBef>
                <a:spcPct val="0"/>
              </a:spcBef>
              <a:spcAft>
                <a:spcPct val="0"/>
              </a:spcAft>
            </a:pPr>
            <a:r>
              <a:rPr lang="en-US" sz="1350" dirty="0">
                <a:solidFill>
                  <a:prstClr val="black"/>
                </a:solidFill>
                <a:latin typeface="Arial" charset="0"/>
                <a:ea typeface="ＭＳ Ｐゴシック" charset="0"/>
              </a:rPr>
              <a:t>1</a:t>
            </a:r>
          </a:p>
        </p:txBody>
      </p:sp>
      <p:sp>
        <p:nvSpPr>
          <p:cNvPr id="43" name="TextBox 42"/>
          <p:cNvSpPr txBox="1"/>
          <p:nvPr/>
        </p:nvSpPr>
        <p:spPr>
          <a:xfrm>
            <a:off x="2865415" y="3249666"/>
            <a:ext cx="268942" cy="300082"/>
          </a:xfrm>
          <a:prstGeom prst="rect">
            <a:avLst/>
          </a:prstGeom>
          <a:noFill/>
        </p:spPr>
        <p:txBody>
          <a:bodyPr wrap="square" rtlCol="0">
            <a:spAutoFit/>
          </a:bodyPr>
          <a:lstStyle/>
          <a:p>
            <a:pPr defTabSz="342900" fontAlgn="base">
              <a:spcBef>
                <a:spcPct val="0"/>
              </a:spcBef>
              <a:spcAft>
                <a:spcPct val="0"/>
              </a:spcAft>
            </a:pPr>
            <a:r>
              <a:rPr lang="en-US" sz="1350" dirty="0">
                <a:solidFill>
                  <a:prstClr val="black"/>
                </a:solidFill>
                <a:latin typeface="Arial" charset="0"/>
                <a:ea typeface="ＭＳ Ｐゴシック" charset="0"/>
              </a:rPr>
              <a:t>3</a:t>
            </a:r>
            <a:endParaRPr lang="en-US" sz="1350" dirty="0">
              <a:solidFill>
                <a:prstClr val="black"/>
              </a:solidFill>
              <a:latin typeface="Arial" charset="0"/>
              <a:ea typeface="ＭＳ Ｐゴシック" charset="0"/>
            </a:endParaRPr>
          </a:p>
        </p:txBody>
      </p:sp>
      <p:sp>
        <p:nvSpPr>
          <p:cNvPr id="44" name="TextBox 43"/>
          <p:cNvSpPr txBox="1"/>
          <p:nvPr/>
        </p:nvSpPr>
        <p:spPr>
          <a:xfrm>
            <a:off x="2048853" y="3232597"/>
            <a:ext cx="268942" cy="300082"/>
          </a:xfrm>
          <a:prstGeom prst="rect">
            <a:avLst/>
          </a:prstGeom>
          <a:noFill/>
        </p:spPr>
        <p:txBody>
          <a:bodyPr wrap="square" rtlCol="0">
            <a:spAutoFit/>
          </a:bodyPr>
          <a:lstStyle/>
          <a:p>
            <a:pPr defTabSz="342900" fontAlgn="base">
              <a:spcBef>
                <a:spcPct val="0"/>
              </a:spcBef>
              <a:spcAft>
                <a:spcPct val="0"/>
              </a:spcAft>
            </a:pPr>
            <a:r>
              <a:rPr lang="en-US" sz="1350" dirty="0">
                <a:solidFill>
                  <a:prstClr val="black"/>
                </a:solidFill>
                <a:latin typeface="Arial" charset="0"/>
                <a:ea typeface="ＭＳ Ｐゴシック" charset="0"/>
              </a:rPr>
              <a:t>2</a:t>
            </a:r>
            <a:endParaRPr lang="en-US" sz="1350" dirty="0">
              <a:solidFill>
                <a:prstClr val="black"/>
              </a:solidFill>
              <a:latin typeface="Arial" charset="0"/>
              <a:ea typeface="ＭＳ Ｐゴシック" charset="0"/>
            </a:endParaRPr>
          </a:p>
        </p:txBody>
      </p:sp>
      <p:sp>
        <p:nvSpPr>
          <p:cNvPr id="45" name="TextBox 44"/>
          <p:cNvSpPr txBox="1"/>
          <p:nvPr/>
        </p:nvSpPr>
        <p:spPr>
          <a:xfrm>
            <a:off x="4543644" y="3258127"/>
            <a:ext cx="215153" cy="300082"/>
          </a:xfrm>
          <a:prstGeom prst="rect">
            <a:avLst/>
          </a:prstGeom>
          <a:noFill/>
        </p:spPr>
        <p:txBody>
          <a:bodyPr wrap="square" rtlCol="0">
            <a:spAutoFit/>
          </a:bodyPr>
          <a:lstStyle/>
          <a:p>
            <a:pPr defTabSz="342900" fontAlgn="base">
              <a:spcBef>
                <a:spcPct val="0"/>
              </a:spcBef>
              <a:spcAft>
                <a:spcPct val="0"/>
              </a:spcAft>
            </a:pPr>
            <a:r>
              <a:rPr lang="en-US" sz="1350" dirty="0">
                <a:solidFill>
                  <a:prstClr val="black"/>
                </a:solidFill>
                <a:latin typeface="Arial" charset="0"/>
                <a:ea typeface="ＭＳ Ｐゴシック" charset="0"/>
              </a:rPr>
              <a:t>5</a:t>
            </a:r>
            <a:endParaRPr lang="en-US" sz="1350" dirty="0">
              <a:solidFill>
                <a:prstClr val="black"/>
              </a:solidFill>
              <a:latin typeface="Arial" charset="0"/>
              <a:ea typeface="ＭＳ Ｐゴシック" charset="0"/>
            </a:endParaRPr>
          </a:p>
        </p:txBody>
      </p:sp>
      <p:sp>
        <p:nvSpPr>
          <p:cNvPr id="46" name="TextBox 45"/>
          <p:cNvSpPr txBox="1"/>
          <p:nvPr/>
        </p:nvSpPr>
        <p:spPr>
          <a:xfrm>
            <a:off x="5378424" y="3260044"/>
            <a:ext cx="268942" cy="300082"/>
          </a:xfrm>
          <a:prstGeom prst="rect">
            <a:avLst/>
          </a:prstGeom>
          <a:noFill/>
        </p:spPr>
        <p:txBody>
          <a:bodyPr wrap="square" rtlCol="0">
            <a:spAutoFit/>
          </a:bodyPr>
          <a:lstStyle/>
          <a:p>
            <a:pPr defTabSz="342900" fontAlgn="base">
              <a:spcBef>
                <a:spcPct val="0"/>
              </a:spcBef>
              <a:spcAft>
                <a:spcPct val="0"/>
              </a:spcAft>
            </a:pPr>
            <a:r>
              <a:rPr lang="en-US" sz="1350" dirty="0">
                <a:solidFill>
                  <a:prstClr val="black"/>
                </a:solidFill>
                <a:latin typeface="Arial" charset="0"/>
                <a:ea typeface="ＭＳ Ｐゴシック" charset="0"/>
              </a:rPr>
              <a:t>6</a:t>
            </a:r>
            <a:endParaRPr lang="en-US" sz="1350" dirty="0">
              <a:solidFill>
                <a:prstClr val="black"/>
              </a:solidFill>
              <a:latin typeface="Arial" charset="0"/>
              <a:ea typeface="ＭＳ Ｐゴシック" charset="0"/>
            </a:endParaRPr>
          </a:p>
        </p:txBody>
      </p:sp>
      <p:sp>
        <p:nvSpPr>
          <p:cNvPr id="47" name="TextBox 46"/>
          <p:cNvSpPr txBox="1"/>
          <p:nvPr/>
        </p:nvSpPr>
        <p:spPr>
          <a:xfrm>
            <a:off x="3665517" y="3246942"/>
            <a:ext cx="268942" cy="300082"/>
          </a:xfrm>
          <a:prstGeom prst="rect">
            <a:avLst/>
          </a:prstGeom>
          <a:noFill/>
        </p:spPr>
        <p:txBody>
          <a:bodyPr wrap="square" rtlCol="0">
            <a:spAutoFit/>
          </a:bodyPr>
          <a:lstStyle/>
          <a:p>
            <a:pPr defTabSz="342900" fontAlgn="base">
              <a:spcBef>
                <a:spcPct val="0"/>
              </a:spcBef>
              <a:spcAft>
                <a:spcPct val="0"/>
              </a:spcAft>
            </a:pPr>
            <a:r>
              <a:rPr lang="en-US" sz="1350" dirty="0">
                <a:solidFill>
                  <a:prstClr val="black"/>
                </a:solidFill>
                <a:latin typeface="Arial" charset="0"/>
                <a:ea typeface="ＭＳ Ｐゴシック" charset="0"/>
              </a:rPr>
              <a:t>4</a:t>
            </a:r>
            <a:endParaRPr lang="en-US" sz="1350" dirty="0">
              <a:solidFill>
                <a:prstClr val="black"/>
              </a:solidFill>
              <a:latin typeface="Arial" charset="0"/>
              <a:ea typeface="ＭＳ Ｐゴシック" charset="0"/>
            </a:endParaRPr>
          </a:p>
        </p:txBody>
      </p:sp>
    </p:spTree>
    <p:extLst>
      <p:ext uri="{BB962C8B-B14F-4D97-AF65-F5344CB8AC3E}">
        <p14:creationId xmlns:p14="http://schemas.microsoft.com/office/powerpoint/2010/main" val="2543098642"/>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4"/>
          <p:cNvSpPr txBox="1">
            <a:spLocks noChangeArrowheads="1"/>
          </p:cNvSpPr>
          <p:nvPr>
            <p:custDataLst>
              <p:tags r:id="rId1"/>
            </p:custDataLst>
          </p:nvPr>
        </p:nvSpPr>
        <p:spPr bwMode="auto">
          <a:xfrm>
            <a:off x="640335" y="504614"/>
            <a:ext cx="4193323" cy="49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700" b="1">
                <a:solidFill>
                  <a:schemeClr val="tx1"/>
                </a:solidFill>
                <a:latin typeface="Arial" charset="0"/>
              </a:defRPr>
            </a:lvl1pPr>
            <a:lvl2pPr marL="742950" indent="-285750">
              <a:defRPr sz="700" b="1">
                <a:solidFill>
                  <a:schemeClr val="tx1"/>
                </a:solidFill>
                <a:latin typeface="Arial" charset="0"/>
              </a:defRPr>
            </a:lvl2pPr>
            <a:lvl3pPr marL="1143000" indent="-228600">
              <a:defRPr sz="700" b="1">
                <a:solidFill>
                  <a:schemeClr val="tx1"/>
                </a:solidFill>
                <a:latin typeface="Arial" charset="0"/>
              </a:defRPr>
            </a:lvl3pPr>
            <a:lvl4pPr marL="1600200" indent="-228600">
              <a:defRPr sz="700" b="1">
                <a:solidFill>
                  <a:schemeClr val="tx1"/>
                </a:solidFill>
                <a:latin typeface="Arial" charset="0"/>
              </a:defRPr>
            </a:lvl4pPr>
            <a:lvl5pPr marL="2057400" indent="-228600">
              <a:defRPr sz="700" b="1">
                <a:solidFill>
                  <a:schemeClr val="tx1"/>
                </a:solidFill>
                <a:latin typeface="Arial" charset="0"/>
              </a:defRPr>
            </a:lvl5pPr>
            <a:lvl6pPr marL="2514600" indent="-228600" eaLnBrk="0" fontAlgn="base" hangingPunct="0">
              <a:spcBef>
                <a:spcPct val="0"/>
              </a:spcBef>
              <a:spcAft>
                <a:spcPct val="0"/>
              </a:spcAft>
              <a:defRPr sz="700" b="1">
                <a:solidFill>
                  <a:schemeClr val="tx1"/>
                </a:solidFill>
                <a:latin typeface="Arial" charset="0"/>
              </a:defRPr>
            </a:lvl6pPr>
            <a:lvl7pPr marL="2971800" indent="-228600" eaLnBrk="0" fontAlgn="base" hangingPunct="0">
              <a:spcBef>
                <a:spcPct val="0"/>
              </a:spcBef>
              <a:spcAft>
                <a:spcPct val="0"/>
              </a:spcAft>
              <a:defRPr sz="700" b="1">
                <a:solidFill>
                  <a:schemeClr val="tx1"/>
                </a:solidFill>
                <a:latin typeface="Arial" charset="0"/>
              </a:defRPr>
            </a:lvl7pPr>
            <a:lvl8pPr marL="3429000" indent="-228600" eaLnBrk="0" fontAlgn="base" hangingPunct="0">
              <a:spcBef>
                <a:spcPct val="0"/>
              </a:spcBef>
              <a:spcAft>
                <a:spcPct val="0"/>
              </a:spcAft>
              <a:defRPr sz="700" b="1">
                <a:solidFill>
                  <a:schemeClr val="tx1"/>
                </a:solidFill>
                <a:latin typeface="Arial" charset="0"/>
              </a:defRPr>
            </a:lvl8pPr>
            <a:lvl9pPr marL="3886200" indent="-228600" eaLnBrk="0" fontAlgn="base" hangingPunct="0">
              <a:spcBef>
                <a:spcPct val="0"/>
              </a:spcBef>
              <a:spcAft>
                <a:spcPct val="0"/>
              </a:spcAft>
              <a:defRPr sz="700" b="1">
                <a:solidFill>
                  <a:schemeClr val="tx1"/>
                </a:solidFill>
                <a:latin typeface="Arial" charset="0"/>
              </a:defRPr>
            </a:lvl9pPr>
          </a:lstStyle>
          <a:p>
            <a:pPr defTabSz="342900" fontAlgn="base">
              <a:spcBef>
                <a:spcPct val="0"/>
              </a:spcBef>
              <a:spcAft>
                <a:spcPct val="0"/>
              </a:spcAft>
            </a:pPr>
            <a:r>
              <a:rPr lang="en-US" altLang="en-US" sz="2100" dirty="0">
                <a:solidFill>
                  <a:srgbClr val="A71930"/>
                </a:solidFill>
                <a:latin typeface="Arial"/>
                <a:ea typeface="MS PGothic" charset="-128"/>
              </a:rPr>
              <a:t>1</a:t>
            </a:r>
            <a:r>
              <a:rPr lang="en-US" altLang="en-US" sz="2100" baseline="30000" dirty="0">
                <a:solidFill>
                  <a:srgbClr val="A71930"/>
                </a:solidFill>
                <a:latin typeface="Arial"/>
                <a:ea typeface="MS PGothic" charset="-128"/>
              </a:rPr>
              <a:t>st</a:t>
            </a:r>
            <a:r>
              <a:rPr lang="en-US" altLang="en-US" sz="2100" dirty="0">
                <a:solidFill>
                  <a:srgbClr val="A71930"/>
                </a:solidFill>
                <a:latin typeface="Arial"/>
                <a:ea typeface="MS PGothic" charset="-128"/>
              </a:rPr>
              <a:t> Phase: Proprietary Platform</a:t>
            </a:r>
            <a:endParaRPr lang="en-US" altLang="en-US" sz="2100" i="1" dirty="0">
              <a:solidFill>
                <a:srgbClr val="A71930"/>
              </a:solidFill>
              <a:latin typeface="Arial"/>
              <a:ea typeface="MS PGothic" charset="-128"/>
            </a:endParaRPr>
          </a:p>
        </p:txBody>
      </p:sp>
      <p:sp>
        <p:nvSpPr>
          <p:cNvPr id="7" name="Right Arrow 6"/>
          <p:cNvSpPr/>
          <p:nvPr/>
        </p:nvSpPr>
        <p:spPr>
          <a:xfrm>
            <a:off x="1058266" y="4753108"/>
            <a:ext cx="4958405" cy="321469"/>
          </a:xfrm>
          <a:prstGeom prst="rightArrow">
            <a:avLst/>
          </a:prstGeom>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defTabSz="342900" fontAlgn="base">
              <a:spcBef>
                <a:spcPct val="0"/>
              </a:spcBef>
              <a:spcAft>
                <a:spcPct val="0"/>
              </a:spcAft>
            </a:pPr>
            <a:r>
              <a:rPr lang="en-US" sz="1200" i="1" dirty="0">
                <a:solidFill>
                  <a:prstClr val="black"/>
                </a:solidFill>
                <a:latin typeface="Arial"/>
              </a:rPr>
              <a:t>Platform Alignment </a:t>
            </a:r>
            <a:endParaRPr lang="en-US" sz="1200" i="1" dirty="0">
              <a:solidFill>
                <a:prstClr val="black"/>
              </a:solidFill>
              <a:latin typeface="Arial"/>
            </a:endParaRPr>
          </a:p>
        </p:txBody>
      </p:sp>
      <p:sp>
        <p:nvSpPr>
          <p:cNvPr id="13" name="Right Arrow 12"/>
          <p:cNvSpPr/>
          <p:nvPr/>
        </p:nvSpPr>
        <p:spPr>
          <a:xfrm rot="16200000">
            <a:off x="-1066711" y="2893220"/>
            <a:ext cx="3857628" cy="321469"/>
          </a:xfrm>
          <a:prstGeom prst="rightArrow">
            <a:avLst/>
          </a:prstGeom>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defTabSz="342900" fontAlgn="base">
              <a:spcBef>
                <a:spcPct val="0"/>
              </a:spcBef>
              <a:spcAft>
                <a:spcPct val="0"/>
              </a:spcAft>
            </a:pPr>
            <a:r>
              <a:rPr lang="en-US" sz="1200" i="1" dirty="0">
                <a:solidFill>
                  <a:prstClr val="black"/>
                </a:solidFill>
                <a:latin typeface="Arial"/>
              </a:rPr>
              <a:t>Participation Intensity </a:t>
            </a:r>
            <a:endParaRPr lang="en-US" sz="1200" i="1" dirty="0">
              <a:solidFill>
                <a:prstClr val="black"/>
              </a:solidFill>
              <a:latin typeface="Arial"/>
            </a:endParaRPr>
          </a:p>
        </p:txBody>
      </p:sp>
      <p:graphicFrame>
        <p:nvGraphicFramePr>
          <p:cNvPr id="5" name="Chart 4"/>
          <p:cNvGraphicFramePr>
            <a:graphicFrameLocks/>
          </p:cNvGraphicFramePr>
          <p:nvPr>
            <p:extLst/>
          </p:nvPr>
        </p:nvGraphicFramePr>
        <p:xfrm>
          <a:off x="1022838" y="1390997"/>
          <a:ext cx="4828165" cy="3372827"/>
        </p:xfrm>
        <a:graphic>
          <a:graphicData uri="http://schemas.openxmlformats.org/drawingml/2006/chart">
            <c:chart xmlns:c="http://schemas.openxmlformats.org/drawingml/2006/chart" xmlns:r="http://schemas.openxmlformats.org/officeDocument/2006/relationships" r:id="rId4"/>
          </a:graphicData>
        </a:graphic>
      </p:graphicFrame>
      <p:cxnSp>
        <p:nvCxnSpPr>
          <p:cNvPr id="11" name="Straight Connector 10"/>
          <p:cNvCxnSpPr/>
          <p:nvPr/>
        </p:nvCxnSpPr>
        <p:spPr>
          <a:xfrm>
            <a:off x="1360885" y="3788702"/>
            <a:ext cx="4500563" cy="0"/>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12" name="Rectangle 11"/>
          <p:cNvSpPr/>
          <p:nvPr/>
        </p:nvSpPr>
        <p:spPr>
          <a:xfrm>
            <a:off x="5882880" y="3686904"/>
            <a:ext cx="867965" cy="20359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342900" fontAlgn="base">
              <a:spcBef>
                <a:spcPct val="0"/>
              </a:spcBef>
              <a:spcAft>
                <a:spcPct val="0"/>
              </a:spcAft>
            </a:pPr>
            <a:r>
              <a:rPr lang="en-US" sz="1050" dirty="0">
                <a:ln w="0"/>
                <a:solidFill>
                  <a:prstClr val="black"/>
                </a:solidFill>
                <a:effectLst>
                  <a:outerShdw blurRad="38100" dist="19050" dir="2700000" algn="tl" rotWithShape="0">
                    <a:prstClr val="black">
                      <a:alpha val="40000"/>
                    </a:prstClr>
                  </a:outerShdw>
                </a:effectLst>
                <a:latin typeface="Arial"/>
              </a:rPr>
              <a:t>contribution</a:t>
            </a:r>
            <a:endParaRPr lang="en-US" sz="1050" dirty="0">
              <a:ln w="0"/>
              <a:solidFill>
                <a:prstClr val="black"/>
              </a:solidFill>
              <a:effectLst>
                <a:outerShdw blurRad="38100" dist="19050" dir="2700000" algn="tl" rotWithShape="0">
                  <a:prstClr val="black">
                    <a:alpha val="40000"/>
                  </a:prstClr>
                </a:outerShdw>
              </a:effectLst>
              <a:latin typeface="Arial"/>
            </a:endParaRPr>
          </a:p>
        </p:txBody>
      </p:sp>
      <p:sp>
        <p:nvSpPr>
          <p:cNvPr id="9" name="TextBox 8"/>
          <p:cNvSpPr txBox="1"/>
          <p:nvPr/>
        </p:nvSpPr>
        <p:spPr>
          <a:xfrm>
            <a:off x="1550124" y="2001228"/>
            <a:ext cx="4122084" cy="1200329"/>
          </a:xfrm>
          <a:prstGeom prst="rect">
            <a:avLst/>
          </a:prstGeom>
          <a:noFill/>
        </p:spPr>
        <p:txBody>
          <a:bodyPr wrap="square" rtlCol="0">
            <a:spAutoFit/>
          </a:bodyPr>
          <a:lstStyle/>
          <a:p>
            <a:pPr defTabSz="342900" fontAlgn="base">
              <a:spcBef>
                <a:spcPct val="0"/>
              </a:spcBef>
              <a:spcAft>
                <a:spcPct val="0"/>
              </a:spcAft>
            </a:pPr>
            <a:r>
              <a:rPr lang="en-US" sz="1200" i="1" dirty="0">
                <a:solidFill>
                  <a:prstClr val="black"/>
                </a:solidFill>
                <a:latin typeface="Arial" charset="0"/>
                <a:ea typeface="ＭＳ Ｐゴシック" charset="0"/>
              </a:rPr>
              <a:t>Firm 8 “You </a:t>
            </a:r>
            <a:r>
              <a:rPr lang="en-US" sz="1200" i="1" dirty="0">
                <a:solidFill>
                  <a:prstClr val="black"/>
                </a:solidFill>
                <a:latin typeface="Arial" charset="0"/>
                <a:ea typeface="ＭＳ Ｐゴシック" charset="0"/>
              </a:rPr>
              <a:t>couldn’t really get inside. We had access to the source code through our contract. With our access, we could take our [commercial, proprietary] functionality and integrate it in so deeply that it just added itself into the menus. We added this value because we integrated so deeply</a:t>
            </a:r>
            <a:r>
              <a:rPr lang="en-US" sz="1200" dirty="0">
                <a:solidFill>
                  <a:prstClr val="black"/>
                </a:solidFill>
                <a:latin typeface="Arial" charset="0"/>
                <a:ea typeface="ＭＳ Ｐゴシック" charset="0"/>
              </a:rPr>
              <a:t>.” </a:t>
            </a:r>
          </a:p>
        </p:txBody>
      </p:sp>
      <p:grpSp>
        <p:nvGrpSpPr>
          <p:cNvPr id="17" name="Group 16"/>
          <p:cNvGrpSpPr/>
          <p:nvPr/>
        </p:nvGrpSpPr>
        <p:grpSpPr>
          <a:xfrm>
            <a:off x="206349" y="383499"/>
            <a:ext cx="443680" cy="583592"/>
            <a:chOff x="2889995" y="1563675"/>
            <a:chExt cx="591573" cy="778122"/>
          </a:xfrm>
        </p:grpSpPr>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49900" t="13754" b="20346"/>
            <a:stretch/>
          </p:blipFill>
          <p:spPr>
            <a:xfrm>
              <a:off x="2889995" y="1563675"/>
              <a:ext cx="591573" cy="778122"/>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1581" y="1982136"/>
              <a:ext cx="466188" cy="275502"/>
            </a:xfrm>
            <a:prstGeom prst="rect">
              <a:avLst/>
            </a:prstGeom>
          </p:spPr>
        </p:pic>
      </p:grpSp>
      <p:sp>
        <p:nvSpPr>
          <p:cNvPr id="20" name="Rectangle 19"/>
          <p:cNvSpPr/>
          <p:nvPr/>
        </p:nvSpPr>
        <p:spPr>
          <a:xfrm>
            <a:off x="1361158" y="4505104"/>
            <a:ext cx="867965" cy="20359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342900" fontAlgn="base">
              <a:spcBef>
                <a:spcPct val="0"/>
              </a:spcBef>
              <a:spcAft>
                <a:spcPct val="0"/>
              </a:spcAft>
            </a:pPr>
            <a:r>
              <a:rPr lang="en-US" sz="1050" dirty="0">
                <a:ln w="0"/>
                <a:solidFill>
                  <a:prstClr val="black"/>
                </a:solidFill>
                <a:effectLst>
                  <a:outerShdw blurRad="38100" dist="19050" dir="2700000" algn="tl" rotWithShape="0">
                    <a:prstClr val="black">
                      <a:alpha val="40000"/>
                    </a:prstClr>
                  </a:outerShdw>
                </a:effectLst>
                <a:latin typeface="Arial"/>
              </a:rPr>
              <a:t>Cooperative</a:t>
            </a:r>
            <a:endParaRPr lang="en-US" sz="1050" dirty="0">
              <a:ln w="0"/>
              <a:solidFill>
                <a:prstClr val="black"/>
              </a:solidFill>
              <a:effectLst>
                <a:outerShdw blurRad="38100" dist="19050" dir="2700000" algn="tl" rotWithShape="0">
                  <a:prstClr val="black">
                    <a:alpha val="40000"/>
                  </a:prstClr>
                </a:outerShdw>
              </a:effectLst>
              <a:latin typeface="Arial"/>
            </a:endParaRPr>
          </a:p>
        </p:txBody>
      </p:sp>
      <p:sp>
        <p:nvSpPr>
          <p:cNvPr id="21" name="Rectangle 20"/>
          <p:cNvSpPr/>
          <p:nvPr/>
        </p:nvSpPr>
        <p:spPr>
          <a:xfrm>
            <a:off x="4704348" y="4515942"/>
            <a:ext cx="997275" cy="19275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342900" fontAlgn="base">
              <a:spcBef>
                <a:spcPct val="0"/>
              </a:spcBef>
              <a:spcAft>
                <a:spcPct val="0"/>
              </a:spcAft>
            </a:pPr>
            <a:r>
              <a:rPr lang="en-US" sz="1050">
                <a:ln w="0"/>
                <a:solidFill>
                  <a:prstClr val="black"/>
                </a:solidFill>
                <a:effectLst>
                  <a:outerShdw blurRad="38100" dist="19050" dir="2700000" algn="tl" rotWithShape="0">
                    <a:prstClr val="black">
                      <a:alpha val="40000"/>
                    </a:prstClr>
                  </a:outerShdw>
                </a:effectLst>
                <a:latin typeface="Arial"/>
              </a:rPr>
              <a:t>Opportunistic</a:t>
            </a:r>
            <a:endParaRPr lang="en-US" sz="1050" dirty="0">
              <a:ln w="0"/>
              <a:solidFill>
                <a:prstClr val="black"/>
              </a:solidFill>
              <a:effectLst>
                <a:outerShdw blurRad="38100" dist="19050" dir="2700000" algn="tl" rotWithShape="0">
                  <a:prstClr val="black">
                    <a:alpha val="40000"/>
                  </a:prstClr>
                </a:outerShdw>
              </a:effectLst>
              <a:latin typeface="Arial"/>
            </a:endParaRPr>
          </a:p>
        </p:txBody>
      </p:sp>
    </p:spTree>
    <p:extLst>
      <p:ext uri="{BB962C8B-B14F-4D97-AF65-F5344CB8AC3E}">
        <p14:creationId xmlns:p14="http://schemas.microsoft.com/office/powerpoint/2010/main" val="2391245015"/>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4"/>
          <p:cNvSpPr txBox="1">
            <a:spLocks noChangeArrowheads="1"/>
          </p:cNvSpPr>
          <p:nvPr>
            <p:custDataLst>
              <p:tags r:id="rId1"/>
            </p:custDataLst>
          </p:nvPr>
        </p:nvSpPr>
        <p:spPr bwMode="auto">
          <a:xfrm>
            <a:off x="729562" y="483377"/>
            <a:ext cx="5615811" cy="49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700" b="1">
                <a:solidFill>
                  <a:schemeClr val="tx1"/>
                </a:solidFill>
                <a:latin typeface="Arial" charset="0"/>
              </a:defRPr>
            </a:lvl1pPr>
            <a:lvl2pPr marL="742950" indent="-285750">
              <a:defRPr sz="700" b="1">
                <a:solidFill>
                  <a:schemeClr val="tx1"/>
                </a:solidFill>
                <a:latin typeface="Arial" charset="0"/>
              </a:defRPr>
            </a:lvl2pPr>
            <a:lvl3pPr marL="1143000" indent="-228600">
              <a:defRPr sz="700" b="1">
                <a:solidFill>
                  <a:schemeClr val="tx1"/>
                </a:solidFill>
                <a:latin typeface="Arial" charset="0"/>
              </a:defRPr>
            </a:lvl3pPr>
            <a:lvl4pPr marL="1600200" indent="-228600">
              <a:defRPr sz="700" b="1">
                <a:solidFill>
                  <a:schemeClr val="tx1"/>
                </a:solidFill>
                <a:latin typeface="Arial" charset="0"/>
              </a:defRPr>
            </a:lvl4pPr>
            <a:lvl5pPr marL="2057400" indent="-228600">
              <a:defRPr sz="700" b="1">
                <a:solidFill>
                  <a:schemeClr val="tx1"/>
                </a:solidFill>
                <a:latin typeface="Arial" charset="0"/>
              </a:defRPr>
            </a:lvl5pPr>
            <a:lvl6pPr marL="2514600" indent="-228600" eaLnBrk="0" fontAlgn="base" hangingPunct="0">
              <a:spcBef>
                <a:spcPct val="0"/>
              </a:spcBef>
              <a:spcAft>
                <a:spcPct val="0"/>
              </a:spcAft>
              <a:defRPr sz="700" b="1">
                <a:solidFill>
                  <a:schemeClr val="tx1"/>
                </a:solidFill>
                <a:latin typeface="Arial" charset="0"/>
              </a:defRPr>
            </a:lvl6pPr>
            <a:lvl7pPr marL="2971800" indent="-228600" eaLnBrk="0" fontAlgn="base" hangingPunct="0">
              <a:spcBef>
                <a:spcPct val="0"/>
              </a:spcBef>
              <a:spcAft>
                <a:spcPct val="0"/>
              </a:spcAft>
              <a:defRPr sz="700" b="1">
                <a:solidFill>
                  <a:schemeClr val="tx1"/>
                </a:solidFill>
                <a:latin typeface="Arial" charset="0"/>
              </a:defRPr>
            </a:lvl7pPr>
            <a:lvl8pPr marL="3429000" indent="-228600" eaLnBrk="0" fontAlgn="base" hangingPunct="0">
              <a:spcBef>
                <a:spcPct val="0"/>
              </a:spcBef>
              <a:spcAft>
                <a:spcPct val="0"/>
              </a:spcAft>
              <a:defRPr sz="700" b="1">
                <a:solidFill>
                  <a:schemeClr val="tx1"/>
                </a:solidFill>
                <a:latin typeface="Arial" charset="0"/>
              </a:defRPr>
            </a:lvl8pPr>
            <a:lvl9pPr marL="3886200" indent="-228600" eaLnBrk="0" fontAlgn="base" hangingPunct="0">
              <a:spcBef>
                <a:spcPct val="0"/>
              </a:spcBef>
              <a:spcAft>
                <a:spcPct val="0"/>
              </a:spcAft>
              <a:defRPr sz="700" b="1">
                <a:solidFill>
                  <a:schemeClr val="tx1"/>
                </a:solidFill>
                <a:latin typeface="Arial" charset="0"/>
              </a:defRPr>
            </a:lvl9pPr>
          </a:lstStyle>
          <a:p>
            <a:pPr defTabSz="342900" fontAlgn="base">
              <a:spcBef>
                <a:spcPct val="0"/>
              </a:spcBef>
              <a:spcAft>
                <a:spcPct val="0"/>
              </a:spcAft>
            </a:pPr>
            <a:r>
              <a:rPr lang="en-US" altLang="en-US" sz="2100" dirty="0">
                <a:solidFill>
                  <a:srgbClr val="A71930"/>
                </a:solidFill>
                <a:latin typeface="Arial"/>
                <a:ea typeface="MS PGothic" charset="-128"/>
              </a:rPr>
              <a:t>2</a:t>
            </a:r>
            <a:r>
              <a:rPr lang="en-US" altLang="en-US" sz="2100" baseline="30000" dirty="0">
                <a:solidFill>
                  <a:srgbClr val="A71930"/>
                </a:solidFill>
                <a:latin typeface="Arial"/>
                <a:ea typeface="MS PGothic" charset="-128"/>
              </a:rPr>
              <a:t>nd</a:t>
            </a:r>
            <a:r>
              <a:rPr lang="en-US" altLang="en-US" sz="2100" dirty="0">
                <a:solidFill>
                  <a:srgbClr val="A71930"/>
                </a:solidFill>
                <a:latin typeface="Arial"/>
                <a:ea typeface="MS PGothic" charset="-128"/>
              </a:rPr>
              <a:t> Phase: Sponsored Platform</a:t>
            </a:r>
            <a:endParaRPr lang="en-US" altLang="en-US" sz="2100" i="1" dirty="0">
              <a:solidFill>
                <a:srgbClr val="A71930"/>
              </a:solidFill>
              <a:latin typeface="Arial"/>
              <a:ea typeface="MS PGothic" charset="-128"/>
            </a:endParaRPr>
          </a:p>
        </p:txBody>
      </p:sp>
      <p:sp>
        <p:nvSpPr>
          <p:cNvPr id="7" name="Right Arrow 6"/>
          <p:cNvSpPr/>
          <p:nvPr/>
        </p:nvSpPr>
        <p:spPr>
          <a:xfrm>
            <a:off x="1058266" y="4753108"/>
            <a:ext cx="4958405" cy="321469"/>
          </a:xfrm>
          <a:prstGeom prst="rightArrow">
            <a:avLst/>
          </a:prstGeom>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defTabSz="342900" fontAlgn="base">
              <a:spcBef>
                <a:spcPct val="0"/>
              </a:spcBef>
              <a:spcAft>
                <a:spcPct val="0"/>
              </a:spcAft>
            </a:pPr>
            <a:r>
              <a:rPr lang="en-US" sz="1200" i="1" dirty="0">
                <a:solidFill>
                  <a:prstClr val="black"/>
                </a:solidFill>
                <a:latin typeface="Arial"/>
              </a:rPr>
              <a:t>Platform Alignment </a:t>
            </a:r>
            <a:endParaRPr lang="en-US" sz="1200" i="1" dirty="0">
              <a:solidFill>
                <a:prstClr val="black"/>
              </a:solidFill>
              <a:latin typeface="Arial"/>
            </a:endParaRPr>
          </a:p>
        </p:txBody>
      </p:sp>
      <p:sp>
        <p:nvSpPr>
          <p:cNvPr id="13" name="Right Arrow 12"/>
          <p:cNvSpPr/>
          <p:nvPr/>
        </p:nvSpPr>
        <p:spPr>
          <a:xfrm rot="16200000">
            <a:off x="-1066711" y="2893220"/>
            <a:ext cx="3857628" cy="321469"/>
          </a:xfrm>
          <a:prstGeom prst="rightArrow">
            <a:avLst/>
          </a:prstGeom>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defTabSz="342900" fontAlgn="base">
              <a:spcBef>
                <a:spcPct val="0"/>
              </a:spcBef>
              <a:spcAft>
                <a:spcPct val="0"/>
              </a:spcAft>
            </a:pPr>
            <a:r>
              <a:rPr lang="en-US" sz="1200" i="1" dirty="0">
                <a:solidFill>
                  <a:prstClr val="black"/>
                </a:solidFill>
                <a:latin typeface="Arial"/>
              </a:rPr>
              <a:t>Participation Intensity </a:t>
            </a:r>
            <a:endParaRPr lang="en-US" sz="1200" i="1" dirty="0">
              <a:solidFill>
                <a:prstClr val="black"/>
              </a:solidFill>
              <a:latin typeface="Arial"/>
            </a:endParaRPr>
          </a:p>
        </p:txBody>
      </p:sp>
      <p:graphicFrame>
        <p:nvGraphicFramePr>
          <p:cNvPr id="33" name="Chart 32"/>
          <p:cNvGraphicFramePr>
            <a:graphicFrameLocks/>
          </p:cNvGraphicFramePr>
          <p:nvPr>
            <p:extLst/>
          </p:nvPr>
        </p:nvGraphicFramePr>
        <p:xfrm>
          <a:off x="1068982" y="1318022"/>
          <a:ext cx="4803182" cy="3435086"/>
        </p:xfrm>
        <a:graphic>
          <a:graphicData uri="http://schemas.openxmlformats.org/drawingml/2006/chart">
            <c:chart xmlns:c="http://schemas.openxmlformats.org/drawingml/2006/chart" xmlns:r="http://schemas.openxmlformats.org/officeDocument/2006/relationships" r:id="rId4"/>
          </a:graphicData>
        </a:graphic>
      </p:graphicFrame>
      <p:sp>
        <p:nvSpPr>
          <p:cNvPr id="34" name="Oval 33"/>
          <p:cNvSpPr/>
          <p:nvPr/>
        </p:nvSpPr>
        <p:spPr>
          <a:xfrm>
            <a:off x="1676399" y="2929259"/>
            <a:ext cx="4185048" cy="834374"/>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defTabSz="342900" fontAlgn="base">
              <a:spcBef>
                <a:spcPct val="0"/>
              </a:spcBef>
              <a:spcAft>
                <a:spcPct val="0"/>
              </a:spcAft>
            </a:pPr>
            <a:endParaRPr lang="en-US" sz="1350">
              <a:ln w="0"/>
              <a:solidFill>
                <a:prstClr val="black"/>
              </a:solidFill>
              <a:effectLst>
                <a:outerShdw blurRad="38100" dist="19050" dir="2700000" algn="tl" rotWithShape="0">
                  <a:prstClr val="black">
                    <a:alpha val="40000"/>
                  </a:prstClr>
                </a:outerShdw>
              </a:effectLst>
              <a:latin typeface="Arial"/>
            </a:endParaRPr>
          </a:p>
        </p:txBody>
      </p:sp>
      <p:cxnSp>
        <p:nvCxnSpPr>
          <p:cNvPr id="11" name="Straight Connector 10"/>
          <p:cNvCxnSpPr/>
          <p:nvPr/>
        </p:nvCxnSpPr>
        <p:spPr>
          <a:xfrm>
            <a:off x="1360885" y="3788702"/>
            <a:ext cx="4500563" cy="0"/>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38" name="Rectangle 37"/>
          <p:cNvSpPr/>
          <p:nvPr/>
        </p:nvSpPr>
        <p:spPr>
          <a:xfrm>
            <a:off x="5882880" y="3686904"/>
            <a:ext cx="867965" cy="20359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342900" fontAlgn="base">
              <a:spcBef>
                <a:spcPct val="0"/>
              </a:spcBef>
              <a:spcAft>
                <a:spcPct val="0"/>
              </a:spcAft>
            </a:pPr>
            <a:r>
              <a:rPr lang="en-US" sz="1050" dirty="0">
                <a:ln w="0"/>
                <a:solidFill>
                  <a:prstClr val="black"/>
                </a:solidFill>
                <a:effectLst>
                  <a:outerShdw blurRad="38100" dist="19050" dir="2700000" algn="tl" rotWithShape="0">
                    <a:prstClr val="black">
                      <a:alpha val="40000"/>
                    </a:prstClr>
                  </a:outerShdw>
                </a:effectLst>
                <a:latin typeface="Arial"/>
              </a:rPr>
              <a:t>contribution</a:t>
            </a:r>
            <a:endParaRPr lang="en-US" sz="1050" dirty="0">
              <a:ln w="0"/>
              <a:solidFill>
                <a:prstClr val="black"/>
              </a:solidFill>
              <a:effectLst>
                <a:outerShdw blurRad="38100" dist="19050" dir="2700000" algn="tl" rotWithShape="0">
                  <a:prstClr val="black">
                    <a:alpha val="40000"/>
                  </a:prstClr>
                </a:outerShdw>
              </a:effectLst>
              <a:latin typeface="Arial"/>
            </a:endParaRPr>
          </a:p>
        </p:txBody>
      </p:sp>
      <p:sp>
        <p:nvSpPr>
          <p:cNvPr id="14" name="Oval 13"/>
          <p:cNvSpPr/>
          <p:nvPr/>
        </p:nvSpPr>
        <p:spPr>
          <a:xfrm>
            <a:off x="2166910" y="3836828"/>
            <a:ext cx="2838227" cy="713411"/>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defTabSz="342900" fontAlgn="base">
              <a:spcBef>
                <a:spcPct val="0"/>
              </a:spcBef>
              <a:spcAft>
                <a:spcPct val="0"/>
              </a:spcAft>
            </a:pPr>
            <a:endParaRPr lang="en-US" sz="1350">
              <a:ln w="0"/>
              <a:solidFill>
                <a:prstClr val="black"/>
              </a:solidFill>
              <a:effectLst>
                <a:outerShdw blurRad="38100" dist="19050" dir="2700000" algn="tl" rotWithShape="0">
                  <a:prstClr val="black">
                    <a:alpha val="40000"/>
                  </a:prstClr>
                </a:outerShdw>
              </a:effectLst>
              <a:latin typeface="Arial"/>
            </a:endParaRPr>
          </a:p>
        </p:txBody>
      </p:sp>
      <p:sp>
        <p:nvSpPr>
          <p:cNvPr id="15" name="Rectangle 14"/>
          <p:cNvSpPr/>
          <p:nvPr/>
        </p:nvSpPr>
        <p:spPr>
          <a:xfrm>
            <a:off x="3036589" y="4278513"/>
            <a:ext cx="867965" cy="20359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342900" fontAlgn="base">
              <a:spcBef>
                <a:spcPct val="0"/>
              </a:spcBef>
              <a:spcAft>
                <a:spcPct val="0"/>
              </a:spcAft>
            </a:pPr>
            <a:r>
              <a:rPr lang="en-US" sz="825" dirty="0">
                <a:ln w="0"/>
                <a:solidFill>
                  <a:prstClr val="black"/>
                </a:solidFill>
                <a:effectLst>
                  <a:outerShdw blurRad="38100" dist="19050" dir="2700000" algn="tl" rotWithShape="0">
                    <a:prstClr val="black">
                      <a:alpha val="40000"/>
                    </a:prstClr>
                  </a:outerShdw>
                </a:effectLst>
                <a:latin typeface="Arial"/>
              </a:rPr>
              <a:t>Participating</a:t>
            </a:r>
            <a:endParaRPr lang="en-US" sz="825" dirty="0">
              <a:ln w="0"/>
              <a:solidFill>
                <a:prstClr val="black"/>
              </a:solidFill>
              <a:effectLst>
                <a:outerShdw blurRad="38100" dist="19050" dir="2700000" algn="tl" rotWithShape="0">
                  <a:prstClr val="black">
                    <a:alpha val="40000"/>
                  </a:prstClr>
                </a:outerShdw>
              </a:effectLst>
              <a:latin typeface="Arial"/>
            </a:endParaRPr>
          </a:p>
        </p:txBody>
      </p:sp>
      <p:sp>
        <p:nvSpPr>
          <p:cNvPr id="16" name="Rectangle 15"/>
          <p:cNvSpPr/>
          <p:nvPr/>
        </p:nvSpPr>
        <p:spPr>
          <a:xfrm>
            <a:off x="3090051" y="2681255"/>
            <a:ext cx="1065521" cy="17866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342900" fontAlgn="base">
              <a:spcBef>
                <a:spcPct val="0"/>
              </a:spcBef>
              <a:spcAft>
                <a:spcPct val="0"/>
              </a:spcAft>
            </a:pPr>
            <a:r>
              <a:rPr lang="en-US" sz="825">
                <a:ln w="0"/>
                <a:solidFill>
                  <a:prstClr val="black"/>
                </a:solidFill>
                <a:effectLst>
                  <a:outerShdw blurRad="38100" dist="19050" dir="2700000" algn="tl" rotWithShape="0">
                    <a:prstClr val="black">
                      <a:alpha val="40000"/>
                    </a:prstClr>
                  </a:outerShdw>
                </a:effectLst>
                <a:latin typeface="Arial"/>
              </a:rPr>
              <a:t>Contributing </a:t>
            </a:r>
            <a:endParaRPr lang="en-US" sz="825" dirty="0">
              <a:ln w="0"/>
              <a:solidFill>
                <a:prstClr val="black"/>
              </a:solidFill>
              <a:effectLst>
                <a:outerShdw blurRad="38100" dist="19050" dir="2700000" algn="tl" rotWithShape="0">
                  <a:prstClr val="black">
                    <a:alpha val="40000"/>
                  </a:prstClr>
                </a:outerShdw>
              </a:effectLst>
              <a:latin typeface="Arial"/>
            </a:endParaRPr>
          </a:p>
        </p:txBody>
      </p:sp>
      <p:sp>
        <p:nvSpPr>
          <p:cNvPr id="2" name="Rectangle 1"/>
          <p:cNvSpPr/>
          <p:nvPr/>
        </p:nvSpPr>
        <p:spPr>
          <a:xfrm>
            <a:off x="2883064" y="1335700"/>
            <a:ext cx="2978384" cy="1131079"/>
          </a:xfrm>
          <a:prstGeom prst="rect">
            <a:avLst/>
          </a:prstGeom>
        </p:spPr>
        <p:txBody>
          <a:bodyPr wrap="square">
            <a:spAutoFit/>
          </a:bodyPr>
          <a:lstStyle/>
          <a:p>
            <a:pPr defTabSz="342900" fontAlgn="base">
              <a:spcBef>
                <a:spcPct val="0"/>
              </a:spcBef>
              <a:spcAft>
                <a:spcPct val="0"/>
              </a:spcAft>
            </a:pPr>
            <a:r>
              <a:rPr lang="en-US" sz="1125" i="1" dirty="0">
                <a:solidFill>
                  <a:prstClr val="black"/>
                </a:solidFill>
                <a:latin typeface="Arial" charset="0"/>
                <a:ea typeface="ＭＳ Ｐゴシック" charset="0"/>
              </a:rPr>
              <a:t>Firm 4: “Well, the entire contribution was from IBM. All of the committers were IBM. All of the requirements were IBM. All of the management was IBM. So, there was both the perception and reality that it was an IBM Trojan horse.”</a:t>
            </a:r>
          </a:p>
        </p:txBody>
      </p:sp>
      <p:grpSp>
        <p:nvGrpSpPr>
          <p:cNvPr id="17" name="Group 16"/>
          <p:cNvGrpSpPr/>
          <p:nvPr/>
        </p:nvGrpSpPr>
        <p:grpSpPr>
          <a:xfrm>
            <a:off x="172204" y="409132"/>
            <a:ext cx="428102" cy="566615"/>
            <a:chOff x="4304360" y="1563675"/>
            <a:chExt cx="570802" cy="755486"/>
          </a:xfrm>
        </p:grpSpPr>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t="10121" r="48554" b="21245"/>
            <a:stretch/>
          </p:blipFill>
          <p:spPr>
            <a:xfrm>
              <a:off x="4304360" y="1563675"/>
              <a:ext cx="570802" cy="755486"/>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00683" y="1978355"/>
              <a:ext cx="466188" cy="275502"/>
            </a:xfrm>
            <a:prstGeom prst="rect">
              <a:avLst/>
            </a:prstGeom>
          </p:spPr>
        </p:pic>
      </p:grpSp>
      <p:sp>
        <p:nvSpPr>
          <p:cNvPr id="20" name="Rectangle 19"/>
          <p:cNvSpPr/>
          <p:nvPr/>
        </p:nvSpPr>
        <p:spPr>
          <a:xfrm>
            <a:off x="1361158" y="4505104"/>
            <a:ext cx="867965" cy="20359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342900" fontAlgn="base">
              <a:spcBef>
                <a:spcPct val="0"/>
              </a:spcBef>
              <a:spcAft>
                <a:spcPct val="0"/>
              </a:spcAft>
            </a:pPr>
            <a:r>
              <a:rPr lang="en-US" sz="1050" dirty="0">
                <a:ln w="0"/>
                <a:solidFill>
                  <a:prstClr val="black"/>
                </a:solidFill>
                <a:effectLst>
                  <a:outerShdw blurRad="38100" dist="19050" dir="2700000" algn="tl" rotWithShape="0">
                    <a:prstClr val="black">
                      <a:alpha val="40000"/>
                    </a:prstClr>
                  </a:outerShdw>
                </a:effectLst>
                <a:latin typeface="Arial"/>
              </a:rPr>
              <a:t>Cooperative</a:t>
            </a:r>
            <a:endParaRPr lang="en-US" sz="1050" dirty="0">
              <a:ln w="0"/>
              <a:solidFill>
                <a:prstClr val="black"/>
              </a:solidFill>
              <a:effectLst>
                <a:outerShdw blurRad="38100" dist="19050" dir="2700000" algn="tl" rotWithShape="0">
                  <a:prstClr val="black">
                    <a:alpha val="40000"/>
                  </a:prstClr>
                </a:outerShdw>
              </a:effectLst>
              <a:latin typeface="Arial"/>
            </a:endParaRPr>
          </a:p>
        </p:txBody>
      </p:sp>
      <p:sp>
        <p:nvSpPr>
          <p:cNvPr id="21" name="Rectangle 20"/>
          <p:cNvSpPr/>
          <p:nvPr/>
        </p:nvSpPr>
        <p:spPr>
          <a:xfrm>
            <a:off x="4704348" y="4515942"/>
            <a:ext cx="997275" cy="19275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342900" fontAlgn="base">
              <a:spcBef>
                <a:spcPct val="0"/>
              </a:spcBef>
              <a:spcAft>
                <a:spcPct val="0"/>
              </a:spcAft>
            </a:pPr>
            <a:r>
              <a:rPr lang="en-US" sz="1050">
                <a:ln w="0"/>
                <a:solidFill>
                  <a:prstClr val="black"/>
                </a:solidFill>
                <a:effectLst>
                  <a:outerShdw blurRad="38100" dist="19050" dir="2700000" algn="tl" rotWithShape="0">
                    <a:prstClr val="black">
                      <a:alpha val="40000"/>
                    </a:prstClr>
                  </a:outerShdw>
                </a:effectLst>
                <a:latin typeface="Arial"/>
              </a:rPr>
              <a:t>Opportunistic</a:t>
            </a:r>
            <a:endParaRPr lang="en-US" sz="1050" dirty="0">
              <a:ln w="0"/>
              <a:solidFill>
                <a:prstClr val="black"/>
              </a:solidFill>
              <a:effectLst>
                <a:outerShdw blurRad="38100" dist="19050" dir="2700000" algn="tl" rotWithShape="0">
                  <a:prstClr val="black">
                    <a:alpha val="40000"/>
                  </a:prstClr>
                </a:outerShdw>
              </a:effectLst>
              <a:latin typeface="Arial"/>
            </a:endParaRPr>
          </a:p>
        </p:txBody>
      </p:sp>
    </p:spTree>
    <p:extLst>
      <p:ext uri="{BB962C8B-B14F-4D97-AF65-F5344CB8AC3E}">
        <p14:creationId xmlns:p14="http://schemas.microsoft.com/office/powerpoint/2010/main" val="1943154513"/>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4"/>
          <p:cNvSpPr txBox="1">
            <a:spLocks noChangeArrowheads="1"/>
          </p:cNvSpPr>
          <p:nvPr>
            <p:custDataLst>
              <p:tags r:id="rId1"/>
            </p:custDataLst>
          </p:nvPr>
        </p:nvSpPr>
        <p:spPr bwMode="auto">
          <a:xfrm>
            <a:off x="653774" y="457483"/>
            <a:ext cx="6049476" cy="49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700" b="1">
                <a:solidFill>
                  <a:schemeClr val="tx1"/>
                </a:solidFill>
                <a:latin typeface="Arial" charset="0"/>
              </a:defRPr>
            </a:lvl1pPr>
            <a:lvl2pPr marL="742950" indent="-285750">
              <a:defRPr sz="700" b="1">
                <a:solidFill>
                  <a:schemeClr val="tx1"/>
                </a:solidFill>
                <a:latin typeface="Arial" charset="0"/>
              </a:defRPr>
            </a:lvl2pPr>
            <a:lvl3pPr marL="1143000" indent="-228600">
              <a:defRPr sz="700" b="1">
                <a:solidFill>
                  <a:schemeClr val="tx1"/>
                </a:solidFill>
                <a:latin typeface="Arial" charset="0"/>
              </a:defRPr>
            </a:lvl3pPr>
            <a:lvl4pPr marL="1600200" indent="-228600">
              <a:defRPr sz="700" b="1">
                <a:solidFill>
                  <a:schemeClr val="tx1"/>
                </a:solidFill>
                <a:latin typeface="Arial" charset="0"/>
              </a:defRPr>
            </a:lvl4pPr>
            <a:lvl5pPr marL="2057400" indent="-228600">
              <a:defRPr sz="700" b="1">
                <a:solidFill>
                  <a:schemeClr val="tx1"/>
                </a:solidFill>
                <a:latin typeface="Arial" charset="0"/>
              </a:defRPr>
            </a:lvl5pPr>
            <a:lvl6pPr marL="2514600" indent="-228600" eaLnBrk="0" fontAlgn="base" hangingPunct="0">
              <a:spcBef>
                <a:spcPct val="0"/>
              </a:spcBef>
              <a:spcAft>
                <a:spcPct val="0"/>
              </a:spcAft>
              <a:defRPr sz="700" b="1">
                <a:solidFill>
                  <a:schemeClr val="tx1"/>
                </a:solidFill>
                <a:latin typeface="Arial" charset="0"/>
              </a:defRPr>
            </a:lvl6pPr>
            <a:lvl7pPr marL="2971800" indent="-228600" eaLnBrk="0" fontAlgn="base" hangingPunct="0">
              <a:spcBef>
                <a:spcPct val="0"/>
              </a:spcBef>
              <a:spcAft>
                <a:spcPct val="0"/>
              </a:spcAft>
              <a:defRPr sz="700" b="1">
                <a:solidFill>
                  <a:schemeClr val="tx1"/>
                </a:solidFill>
                <a:latin typeface="Arial" charset="0"/>
              </a:defRPr>
            </a:lvl7pPr>
            <a:lvl8pPr marL="3429000" indent="-228600" eaLnBrk="0" fontAlgn="base" hangingPunct="0">
              <a:spcBef>
                <a:spcPct val="0"/>
              </a:spcBef>
              <a:spcAft>
                <a:spcPct val="0"/>
              </a:spcAft>
              <a:defRPr sz="700" b="1">
                <a:solidFill>
                  <a:schemeClr val="tx1"/>
                </a:solidFill>
                <a:latin typeface="Arial" charset="0"/>
              </a:defRPr>
            </a:lvl8pPr>
            <a:lvl9pPr marL="3886200" indent="-228600" eaLnBrk="0" fontAlgn="base" hangingPunct="0">
              <a:spcBef>
                <a:spcPct val="0"/>
              </a:spcBef>
              <a:spcAft>
                <a:spcPct val="0"/>
              </a:spcAft>
              <a:defRPr sz="700" b="1">
                <a:solidFill>
                  <a:schemeClr val="tx1"/>
                </a:solidFill>
                <a:latin typeface="Arial" charset="0"/>
              </a:defRPr>
            </a:lvl9pPr>
          </a:lstStyle>
          <a:p>
            <a:pPr defTabSz="342900" fontAlgn="base">
              <a:spcBef>
                <a:spcPct val="0"/>
              </a:spcBef>
              <a:spcAft>
                <a:spcPct val="0"/>
              </a:spcAft>
            </a:pPr>
            <a:r>
              <a:rPr lang="en-US" altLang="en-US" sz="2100" dirty="0">
                <a:solidFill>
                  <a:srgbClr val="A71930"/>
                </a:solidFill>
                <a:latin typeface="Arial"/>
                <a:ea typeface="MS PGothic" charset="-128"/>
              </a:rPr>
              <a:t>3</a:t>
            </a:r>
            <a:r>
              <a:rPr lang="en-US" altLang="en-US" sz="2100" baseline="30000" dirty="0">
                <a:solidFill>
                  <a:srgbClr val="A71930"/>
                </a:solidFill>
                <a:latin typeface="Arial"/>
                <a:ea typeface="MS PGothic" charset="-128"/>
              </a:rPr>
              <a:t>rd</a:t>
            </a:r>
            <a:r>
              <a:rPr lang="en-US" altLang="en-US" sz="2100" dirty="0">
                <a:solidFill>
                  <a:srgbClr val="A71930"/>
                </a:solidFill>
                <a:latin typeface="Arial"/>
                <a:ea typeface="MS PGothic" charset="-128"/>
              </a:rPr>
              <a:t> Phase: Hybrid Platform</a:t>
            </a:r>
            <a:endParaRPr lang="en-US" altLang="en-US" sz="2100" i="1" dirty="0">
              <a:solidFill>
                <a:srgbClr val="A71930"/>
              </a:solidFill>
              <a:latin typeface="Arial"/>
              <a:ea typeface="MS PGothic" charset="-128"/>
            </a:endParaRPr>
          </a:p>
        </p:txBody>
      </p:sp>
      <p:sp>
        <p:nvSpPr>
          <p:cNvPr id="7" name="Right Arrow 6"/>
          <p:cNvSpPr/>
          <p:nvPr/>
        </p:nvSpPr>
        <p:spPr>
          <a:xfrm>
            <a:off x="1058266" y="4753108"/>
            <a:ext cx="4958405" cy="321469"/>
          </a:xfrm>
          <a:prstGeom prst="rightArrow">
            <a:avLst/>
          </a:prstGeom>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defTabSz="342900" fontAlgn="base">
              <a:spcBef>
                <a:spcPct val="0"/>
              </a:spcBef>
              <a:spcAft>
                <a:spcPct val="0"/>
              </a:spcAft>
            </a:pPr>
            <a:r>
              <a:rPr lang="en-US" sz="1200" i="1" dirty="0">
                <a:solidFill>
                  <a:prstClr val="black"/>
                </a:solidFill>
                <a:latin typeface="Arial"/>
              </a:rPr>
              <a:t>Platform Alignment </a:t>
            </a:r>
            <a:endParaRPr lang="en-US" sz="1200" i="1" dirty="0">
              <a:solidFill>
                <a:prstClr val="black"/>
              </a:solidFill>
              <a:latin typeface="Arial"/>
            </a:endParaRPr>
          </a:p>
        </p:txBody>
      </p:sp>
      <p:sp>
        <p:nvSpPr>
          <p:cNvPr id="13" name="Right Arrow 12"/>
          <p:cNvSpPr/>
          <p:nvPr/>
        </p:nvSpPr>
        <p:spPr>
          <a:xfrm rot="16200000">
            <a:off x="-1066711" y="2893220"/>
            <a:ext cx="3857628" cy="321469"/>
          </a:xfrm>
          <a:prstGeom prst="rightArrow">
            <a:avLst/>
          </a:prstGeom>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defTabSz="342900" fontAlgn="base">
              <a:spcBef>
                <a:spcPct val="0"/>
              </a:spcBef>
              <a:spcAft>
                <a:spcPct val="0"/>
              </a:spcAft>
            </a:pPr>
            <a:r>
              <a:rPr lang="en-US" sz="1200" i="1" dirty="0">
                <a:solidFill>
                  <a:prstClr val="black"/>
                </a:solidFill>
                <a:latin typeface="Arial"/>
              </a:rPr>
              <a:t>Participation Intensity </a:t>
            </a:r>
            <a:endParaRPr lang="en-US" sz="1200" i="1" dirty="0">
              <a:solidFill>
                <a:prstClr val="black"/>
              </a:solidFill>
              <a:latin typeface="Arial"/>
            </a:endParaRPr>
          </a:p>
        </p:txBody>
      </p:sp>
      <p:graphicFrame>
        <p:nvGraphicFramePr>
          <p:cNvPr id="9" name="Chart 8"/>
          <p:cNvGraphicFramePr>
            <a:graphicFrameLocks/>
          </p:cNvGraphicFramePr>
          <p:nvPr>
            <p:extLst/>
          </p:nvPr>
        </p:nvGraphicFramePr>
        <p:xfrm>
          <a:off x="1022839" y="1264444"/>
          <a:ext cx="4993832" cy="3488664"/>
        </p:xfrm>
        <a:graphic>
          <a:graphicData uri="http://schemas.openxmlformats.org/drawingml/2006/chart">
            <c:chart xmlns:c="http://schemas.openxmlformats.org/drawingml/2006/chart" xmlns:r="http://schemas.openxmlformats.org/officeDocument/2006/relationships" r:id="rId4"/>
          </a:graphicData>
        </a:graphic>
      </p:graphicFrame>
      <p:sp>
        <p:nvSpPr>
          <p:cNvPr id="10" name="Oval 9"/>
          <p:cNvSpPr/>
          <p:nvPr/>
        </p:nvSpPr>
        <p:spPr>
          <a:xfrm>
            <a:off x="2119221" y="3387577"/>
            <a:ext cx="3538629" cy="1208060"/>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defTabSz="342900" fontAlgn="base">
              <a:spcBef>
                <a:spcPct val="0"/>
              </a:spcBef>
              <a:spcAft>
                <a:spcPct val="0"/>
              </a:spcAft>
            </a:pPr>
            <a:endParaRPr lang="en-US" sz="1350">
              <a:ln w="0"/>
              <a:solidFill>
                <a:prstClr val="black"/>
              </a:solidFill>
              <a:effectLst>
                <a:outerShdw blurRad="38100" dist="19050" dir="2700000" algn="tl" rotWithShape="0">
                  <a:prstClr val="black">
                    <a:alpha val="40000"/>
                  </a:prstClr>
                </a:outerShdw>
              </a:effectLst>
              <a:latin typeface="Arial"/>
            </a:endParaRPr>
          </a:p>
        </p:txBody>
      </p:sp>
      <p:cxnSp>
        <p:nvCxnSpPr>
          <p:cNvPr id="11" name="Straight Connector 10"/>
          <p:cNvCxnSpPr/>
          <p:nvPr/>
        </p:nvCxnSpPr>
        <p:spPr>
          <a:xfrm>
            <a:off x="1360885" y="3788702"/>
            <a:ext cx="4500563" cy="0"/>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12" name="Rectangle 11"/>
          <p:cNvSpPr/>
          <p:nvPr/>
        </p:nvSpPr>
        <p:spPr>
          <a:xfrm>
            <a:off x="5882880" y="3686904"/>
            <a:ext cx="867965" cy="20359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342900" fontAlgn="base">
              <a:spcBef>
                <a:spcPct val="0"/>
              </a:spcBef>
              <a:spcAft>
                <a:spcPct val="0"/>
              </a:spcAft>
            </a:pPr>
            <a:r>
              <a:rPr lang="en-US" sz="1050">
                <a:ln w="0"/>
                <a:solidFill>
                  <a:prstClr val="black"/>
                </a:solidFill>
                <a:effectLst>
                  <a:outerShdw blurRad="38100" dist="19050" dir="2700000" algn="tl" rotWithShape="0">
                    <a:prstClr val="black">
                      <a:alpha val="40000"/>
                    </a:prstClr>
                  </a:outerShdw>
                </a:effectLst>
                <a:latin typeface="Arial"/>
              </a:rPr>
              <a:t>contribution</a:t>
            </a:r>
            <a:endParaRPr lang="en-US" sz="1050" dirty="0">
              <a:ln w="0"/>
              <a:solidFill>
                <a:prstClr val="black"/>
              </a:solidFill>
              <a:effectLst>
                <a:outerShdw blurRad="38100" dist="19050" dir="2700000" algn="tl" rotWithShape="0">
                  <a:prstClr val="black">
                    <a:alpha val="40000"/>
                  </a:prstClr>
                </a:outerShdw>
              </a:effectLst>
              <a:latin typeface="Arial"/>
            </a:endParaRPr>
          </a:p>
        </p:txBody>
      </p:sp>
      <p:sp>
        <p:nvSpPr>
          <p:cNvPr id="15" name="TextBox 14"/>
          <p:cNvSpPr txBox="1"/>
          <p:nvPr/>
        </p:nvSpPr>
        <p:spPr>
          <a:xfrm>
            <a:off x="2879998" y="1540803"/>
            <a:ext cx="3002882" cy="646331"/>
          </a:xfrm>
          <a:prstGeom prst="rect">
            <a:avLst/>
          </a:prstGeom>
          <a:noFill/>
        </p:spPr>
        <p:txBody>
          <a:bodyPr wrap="square" rtlCol="0">
            <a:spAutoFit/>
          </a:bodyPr>
          <a:lstStyle/>
          <a:p>
            <a:pPr defTabSz="342900" fontAlgn="base">
              <a:spcBef>
                <a:spcPct val="0"/>
              </a:spcBef>
              <a:spcAft>
                <a:spcPct val="0"/>
              </a:spcAft>
            </a:pPr>
            <a:r>
              <a:rPr lang="en-US" sz="1200" i="1" dirty="0">
                <a:solidFill>
                  <a:prstClr val="black"/>
                </a:solidFill>
                <a:latin typeface="Arial" charset="0"/>
                <a:ea typeface="ＭＳ Ｐゴシック" charset="0"/>
              </a:rPr>
              <a:t>Firm 5: “We </a:t>
            </a:r>
            <a:r>
              <a:rPr lang="en-US" sz="1200" i="1" dirty="0">
                <a:solidFill>
                  <a:prstClr val="black"/>
                </a:solidFill>
                <a:latin typeface="Arial" charset="0"/>
                <a:ea typeface="ＭＳ Ｐゴシック" charset="0"/>
              </a:rPr>
              <a:t>had a lot of trouble coming up with how are we going to coordinate </a:t>
            </a:r>
            <a:r>
              <a:rPr lang="en-US" sz="1200" i="1" dirty="0">
                <a:solidFill>
                  <a:prstClr val="black"/>
                </a:solidFill>
                <a:latin typeface="Arial" charset="0"/>
                <a:ea typeface="ＭＳ Ｐゴシック" charset="0"/>
              </a:rPr>
              <a:t>across ourselves.” </a:t>
            </a:r>
            <a:endParaRPr lang="en-US" sz="1200" i="1" dirty="0">
              <a:solidFill>
                <a:prstClr val="black"/>
              </a:solidFill>
              <a:latin typeface="Arial" charset="0"/>
              <a:ea typeface="ＭＳ Ｐゴシック" charset="0"/>
            </a:endParaRPr>
          </a:p>
        </p:txBody>
      </p:sp>
      <p:sp>
        <p:nvSpPr>
          <p:cNvPr id="16" name="Rectangle 15"/>
          <p:cNvSpPr/>
          <p:nvPr/>
        </p:nvSpPr>
        <p:spPr>
          <a:xfrm>
            <a:off x="1361158" y="4505104"/>
            <a:ext cx="867965" cy="20359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342900" fontAlgn="base">
              <a:spcBef>
                <a:spcPct val="0"/>
              </a:spcBef>
              <a:spcAft>
                <a:spcPct val="0"/>
              </a:spcAft>
            </a:pPr>
            <a:r>
              <a:rPr lang="en-US" sz="1050" dirty="0">
                <a:ln w="0"/>
                <a:solidFill>
                  <a:prstClr val="black"/>
                </a:solidFill>
                <a:effectLst>
                  <a:outerShdw blurRad="38100" dist="19050" dir="2700000" algn="tl" rotWithShape="0">
                    <a:prstClr val="black">
                      <a:alpha val="40000"/>
                    </a:prstClr>
                  </a:outerShdw>
                </a:effectLst>
                <a:latin typeface="Arial"/>
              </a:rPr>
              <a:t>Cooperative</a:t>
            </a:r>
            <a:endParaRPr lang="en-US" sz="1050" dirty="0">
              <a:ln w="0"/>
              <a:solidFill>
                <a:prstClr val="black"/>
              </a:solidFill>
              <a:effectLst>
                <a:outerShdw blurRad="38100" dist="19050" dir="2700000" algn="tl" rotWithShape="0">
                  <a:prstClr val="black">
                    <a:alpha val="40000"/>
                  </a:prstClr>
                </a:outerShdw>
              </a:effectLst>
              <a:latin typeface="Arial"/>
            </a:endParaRPr>
          </a:p>
        </p:txBody>
      </p:sp>
      <p:sp>
        <p:nvSpPr>
          <p:cNvPr id="17" name="Rectangle 16"/>
          <p:cNvSpPr/>
          <p:nvPr/>
        </p:nvSpPr>
        <p:spPr>
          <a:xfrm>
            <a:off x="4829016" y="4521234"/>
            <a:ext cx="997275" cy="19275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342900" fontAlgn="base">
              <a:spcBef>
                <a:spcPct val="0"/>
              </a:spcBef>
              <a:spcAft>
                <a:spcPct val="0"/>
              </a:spcAft>
            </a:pPr>
            <a:r>
              <a:rPr lang="en-US" sz="1050">
                <a:ln w="0"/>
                <a:solidFill>
                  <a:prstClr val="black"/>
                </a:solidFill>
                <a:effectLst>
                  <a:outerShdw blurRad="38100" dist="19050" dir="2700000" algn="tl" rotWithShape="0">
                    <a:prstClr val="black">
                      <a:alpha val="40000"/>
                    </a:prstClr>
                  </a:outerShdw>
                </a:effectLst>
                <a:latin typeface="Arial"/>
              </a:rPr>
              <a:t>Opportunistic</a:t>
            </a:r>
            <a:endParaRPr lang="en-US" sz="1050" dirty="0">
              <a:ln w="0"/>
              <a:solidFill>
                <a:prstClr val="black"/>
              </a:solidFill>
              <a:effectLst>
                <a:outerShdw blurRad="38100" dist="19050" dir="2700000" algn="tl" rotWithShape="0">
                  <a:prstClr val="black">
                    <a:alpha val="40000"/>
                  </a:prstClr>
                </a:outerShdw>
              </a:effectLst>
              <a:latin typeface="Arial"/>
            </a:endParaRPr>
          </a:p>
        </p:txBody>
      </p:sp>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t="10121" r="48554" b="21245"/>
          <a:stretch/>
        </p:blipFill>
        <p:spPr>
          <a:xfrm>
            <a:off x="225673" y="418905"/>
            <a:ext cx="428102" cy="566615"/>
          </a:xfrm>
          <a:prstGeom prst="rect">
            <a:avLst/>
          </a:prstGeom>
        </p:spPr>
      </p:pic>
    </p:spTree>
    <p:extLst>
      <p:ext uri="{BB962C8B-B14F-4D97-AF65-F5344CB8AC3E}">
        <p14:creationId xmlns:p14="http://schemas.microsoft.com/office/powerpoint/2010/main" val="835650520"/>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4"/>
          <p:cNvSpPr txBox="1">
            <a:spLocks noChangeArrowheads="1"/>
          </p:cNvSpPr>
          <p:nvPr>
            <p:custDataLst>
              <p:tags r:id="rId1"/>
            </p:custDataLst>
          </p:nvPr>
        </p:nvSpPr>
        <p:spPr bwMode="auto">
          <a:xfrm>
            <a:off x="749495" y="473316"/>
            <a:ext cx="5063637" cy="49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700" b="1">
                <a:solidFill>
                  <a:schemeClr val="tx1"/>
                </a:solidFill>
                <a:latin typeface="Arial" charset="0"/>
              </a:defRPr>
            </a:lvl1pPr>
            <a:lvl2pPr marL="742950" indent="-285750">
              <a:defRPr sz="700" b="1">
                <a:solidFill>
                  <a:schemeClr val="tx1"/>
                </a:solidFill>
                <a:latin typeface="Arial" charset="0"/>
              </a:defRPr>
            </a:lvl2pPr>
            <a:lvl3pPr marL="1143000" indent="-228600">
              <a:defRPr sz="700" b="1">
                <a:solidFill>
                  <a:schemeClr val="tx1"/>
                </a:solidFill>
                <a:latin typeface="Arial" charset="0"/>
              </a:defRPr>
            </a:lvl3pPr>
            <a:lvl4pPr marL="1600200" indent="-228600">
              <a:defRPr sz="700" b="1">
                <a:solidFill>
                  <a:schemeClr val="tx1"/>
                </a:solidFill>
                <a:latin typeface="Arial" charset="0"/>
              </a:defRPr>
            </a:lvl4pPr>
            <a:lvl5pPr marL="2057400" indent="-228600">
              <a:defRPr sz="700" b="1">
                <a:solidFill>
                  <a:schemeClr val="tx1"/>
                </a:solidFill>
                <a:latin typeface="Arial" charset="0"/>
              </a:defRPr>
            </a:lvl5pPr>
            <a:lvl6pPr marL="2514600" indent="-228600" eaLnBrk="0" fontAlgn="base" hangingPunct="0">
              <a:spcBef>
                <a:spcPct val="0"/>
              </a:spcBef>
              <a:spcAft>
                <a:spcPct val="0"/>
              </a:spcAft>
              <a:defRPr sz="700" b="1">
                <a:solidFill>
                  <a:schemeClr val="tx1"/>
                </a:solidFill>
                <a:latin typeface="Arial" charset="0"/>
              </a:defRPr>
            </a:lvl6pPr>
            <a:lvl7pPr marL="2971800" indent="-228600" eaLnBrk="0" fontAlgn="base" hangingPunct="0">
              <a:spcBef>
                <a:spcPct val="0"/>
              </a:spcBef>
              <a:spcAft>
                <a:spcPct val="0"/>
              </a:spcAft>
              <a:defRPr sz="700" b="1">
                <a:solidFill>
                  <a:schemeClr val="tx1"/>
                </a:solidFill>
                <a:latin typeface="Arial" charset="0"/>
              </a:defRPr>
            </a:lvl7pPr>
            <a:lvl8pPr marL="3429000" indent="-228600" eaLnBrk="0" fontAlgn="base" hangingPunct="0">
              <a:spcBef>
                <a:spcPct val="0"/>
              </a:spcBef>
              <a:spcAft>
                <a:spcPct val="0"/>
              </a:spcAft>
              <a:defRPr sz="700" b="1">
                <a:solidFill>
                  <a:schemeClr val="tx1"/>
                </a:solidFill>
                <a:latin typeface="Arial" charset="0"/>
              </a:defRPr>
            </a:lvl8pPr>
            <a:lvl9pPr marL="3886200" indent="-228600" eaLnBrk="0" fontAlgn="base" hangingPunct="0">
              <a:spcBef>
                <a:spcPct val="0"/>
              </a:spcBef>
              <a:spcAft>
                <a:spcPct val="0"/>
              </a:spcAft>
              <a:defRPr sz="700" b="1">
                <a:solidFill>
                  <a:schemeClr val="tx1"/>
                </a:solidFill>
                <a:latin typeface="Arial" charset="0"/>
              </a:defRPr>
            </a:lvl9pPr>
          </a:lstStyle>
          <a:p>
            <a:pPr defTabSz="342900" fontAlgn="base">
              <a:spcBef>
                <a:spcPct val="0"/>
              </a:spcBef>
              <a:spcAft>
                <a:spcPct val="0"/>
              </a:spcAft>
            </a:pPr>
            <a:r>
              <a:rPr lang="en-US" altLang="en-US" sz="2100" dirty="0">
                <a:solidFill>
                  <a:srgbClr val="A71930"/>
                </a:solidFill>
                <a:latin typeface="Arial"/>
                <a:ea typeface="MS PGothic" charset="-128"/>
              </a:rPr>
              <a:t>4</a:t>
            </a:r>
            <a:r>
              <a:rPr lang="en-US" altLang="en-US" sz="2100" baseline="30000" dirty="0">
                <a:solidFill>
                  <a:srgbClr val="A71930"/>
                </a:solidFill>
                <a:latin typeface="Arial"/>
                <a:ea typeface="MS PGothic" charset="-128"/>
              </a:rPr>
              <a:t>th</a:t>
            </a:r>
            <a:r>
              <a:rPr lang="en-US" altLang="en-US" sz="2100" dirty="0">
                <a:solidFill>
                  <a:srgbClr val="A71930"/>
                </a:solidFill>
                <a:latin typeface="Arial"/>
                <a:ea typeface="MS PGothic" charset="-128"/>
              </a:rPr>
              <a:t> Phase: Collective Platform</a:t>
            </a:r>
            <a:endParaRPr lang="en-US" altLang="en-US" sz="2100" i="1" dirty="0">
              <a:solidFill>
                <a:srgbClr val="A71930"/>
              </a:solidFill>
              <a:latin typeface="Arial"/>
              <a:ea typeface="MS PGothic" charset="-128"/>
            </a:endParaRPr>
          </a:p>
        </p:txBody>
      </p:sp>
      <p:sp>
        <p:nvSpPr>
          <p:cNvPr id="7" name="Right Arrow 6"/>
          <p:cNvSpPr/>
          <p:nvPr/>
        </p:nvSpPr>
        <p:spPr>
          <a:xfrm>
            <a:off x="1058266" y="4753108"/>
            <a:ext cx="4958405" cy="321469"/>
          </a:xfrm>
          <a:prstGeom prst="rightArrow">
            <a:avLst/>
          </a:prstGeom>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defTabSz="342900" fontAlgn="base">
              <a:spcBef>
                <a:spcPct val="0"/>
              </a:spcBef>
              <a:spcAft>
                <a:spcPct val="0"/>
              </a:spcAft>
            </a:pPr>
            <a:r>
              <a:rPr lang="en-US" sz="1200" i="1" dirty="0">
                <a:solidFill>
                  <a:prstClr val="black"/>
                </a:solidFill>
                <a:latin typeface="Arial"/>
              </a:rPr>
              <a:t>Platform Alignment </a:t>
            </a:r>
            <a:endParaRPr lang="en-US" sz="1200" i="1" dirty="0">
              <a:solidFill>
                <a:prstClr val="black"/>
              </a:solidFill>
              <a:latin typeface="Arial"/>
            </a:endParaRPr>
          </a:p>
        </p:txBody>
      </p:sp>
      <p:sp>
        <p:nvSpPr>
          <p:cNvPr id="13" name="Right Arrow 12"/>
          <p:cNvSpPr/>
          <p:nvPr/>
        </p:nvSpPr>
        <p:spPr>
          <a:xfrm rot="16200000">
            <a:off x="-1066711" y="2893220"/>
            <a:ext cx="3857628" cy="321469"/>
          </a:xfrm>
          <a:prstGeom prst="rightArrow">
            <a:avLst/>
          </a:prstGeom>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defTabSz="342900" fontAlgn="base">
              <a:spcBef>
                <a:spcPct val="0"/>
              </a:spcBef>
              <a:spcAft>
                <a:spcPct val="0"/>
              </a:spcAft>
            </a:pPr>
            <a:r>
              <a:rPr lang="en-US" sz="1200" i="1" dirty="0">
                <a:solidFill>
                  <a:prstClr val="black"/>
                </a:solidFill>
                <a:latin typeface="Arial"/>
              </a:rPr>
              <a:t>Participation Intensity </a:t>
            </a:r>
            <a:endParaRPr lang="en-US" sz="1200" i="1" dirty="0">
              <a:solidFill>
                <a:prstClr val="black"/>
              </a:solidFill>
              <a:latin typeface="Arial"/>
            </a:endParaRPr>
          </a:p>
        </p:txBody>
      </p:sp>
      <p:graphicFrame>
        <p:nvGraphicFramePr>
          <p:cNvPr id="6" name="Chart 5"/>
          <p:cNvGraphicFramePr>
            <a:graphicFrameLocks/>
          </p:cNvGraphicFramePr>
          <p:nvPr>
            <p:extLst/>
          </p:nvPr>
        </p:nvGraphicFramePr>
        <p:xfrm>
          <a:off x="1058265" y="1277077"/>
          <a:ext cx="4706741" cy="3476031"/>
        </p:xfrm>
        <a:graphic>
          <a:graphicData uri="http://schemas.openxmlformats.org/drawingml/2006/chart">
            <c:chart xmlns:c="http://schemas.openxmlformats.org/drawingml/2006/chart" xmlns:r="http://schemas.openxmlformats.org/officeDocument/2006/relationships" r:id="rId4"/>
          </a:graphicData>
        </a:graphic>
      </p:graphicFrame>
      <p:sp>
        <p:nvSpPr>
          <p:cNvPr id="8" name="Oval 7"/>
          <p:cNvSpPr/>
          <p:nvPr/>
        </p:nvSpPr>
        <p:spPr>
          <a:xfrm>
            <a:off x="1315550" y="1468041"/>
            <a:ext cx="5435294" cy="1103709"/>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defTabSz="342900" fontAlgn="base">
              <a:spcBef>
                <a:spcPct val="0"/>
              </a:spcBef>
              <a:spcAft>
                <a:spcPct val="0"/>
              </a:spcAft>
            </a:pPr>
            <a:endParaRPr lang="en-US" sz="1350">
              <a:ln w="0"/>
              <a:solidFill>
                <a:prstClr val="black"/>
              </a:solidFill>
              <a:effectLst>
                <a:outerShdw blurRad="38100" dist="19050" dir="2700000" algn="tl" rotWithShape="0">
                  <a:prstClr val="black">
                    <a:alpha val="40000"/>
                  </a:prstClr>
                </a:outerShdw>
              </a:effectLst>
              <a:latin typeface="Arial"/>
            </a:endParaRPr>
          </a:p>
        </p:txBody>
      </p:sp>
      <p:sp>
        <p:nvSpPr>
          <p:cNvPr id="14" name="Rectangle 13"/>
          <p:cNvSpPr/>
          <p:nvPr/>
        </p:nvSpPr>
        <p:spPr>
          <a:xfrm>
            <a:off x="5882880" y="3686904"/>
            <a:ext cx="867965" cy="20359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342900" fontAlgn="base">
              <a:spcBef>
                <a:spcPct val="0"/>
              </a:spcBef>
              <a:spcAft>
                <a:spcPct val="0"/>
              </a:spcAft>
            </a:pPr>
            <a:r>
              <a:rPr lang="en-US" sz="1050">
                <a:ln w="0"/>
                <a:solidFill>
                  <a:prstClr val="black"/>
                </a:solidFill>
                <a:effectLst>
                  <a:outerShdw blurRad="38100" dist="19050" dir="2700000" algn="tl" rotWithShape="0">
                    <a:prstClr val="black">
                      <a:alpha val="40000"/>
                    </a:prstClr>
                  </a:outerShdw>
                </a:effectLst>
                <a:latin typeface="Arial"/>
              </a:rPr>
              <a:t>contribution</a:t>
            </a:r>
            <a:endParaRPr lang="en-US" sz="1050" dirty="0">
              <a:ln w="0"/>
              <a:solidFill>
                <a:prstClr val="black"/>
              </a:solidFill>
              <a:effectLst>
                <a:outerShdw blurRad="38100" dist="19050" dir="2700000" algn="tl" rotWithShape="0">
                  <a:prstClr val="black">
                    <a:alpha val="40000"/>
                  </a:prstClr>
                </a:outerShdw>
              </a:effectLst>
              <a:latin typeface="Arial"/>
            </a:endParaRPr>
          </a:p>
        </p:txBody>
      </p:sp>
      <p:sp>
        <p:nvSpPr>
          <p:cNvPr id="10" name="TextBox 9"/>
          <p:cNvSpPr txBox="1"/>
          <p:nvPr/>
        </p:nvSpPr>
        <p:spPr>
          <a:xfrm>
            <a:off x="1347614" y="2634690"/>
            <a:ext cx="3002882" cy="1061829"/>
          </a:xfrm>
          <a:prstGeom prst="rect">
            <a:avLst/>
          </a:prstGeom>
          <a:noFill/>
        </p:spPr>
        <p:txBody>
          <a:bodyPr wrap="square" rtlCol="0">
            <a:spAutoFit/>
          </a:bodyPr>
          <a:lstStyle/>
          <a:p>
            <a:pPr defTabSz="342900" fontAlgn="base">
              <a:spcBef>
                <a:spcPct val="0"/>
              </a:spcBef>
              <a:spcAft>
                <a:spcPct val="0"/>
              </a:spcAft>
            </a:pPr>
            <a:r>
              <a:rPr lang="en-US" sz="1050" i="1" dirty="0">
                <a:solidFill>
                  <a:prstClr val="black"/>
                </a:solidFill>
                <a:latin typeface="Arial" charset="0"/>
                <a:ea typeface="ＭＳ Ｐゴシック" charset="0"/>
              </a:rPr>
              <a:t>Firm 6: “There </a:t>
            </a:r>
            <a:r>
              <a:rPr lang="en-US" sz="1050" i="1" dirty="0">
                <a:solidFill>
                  <a:prstClr val="black"/>
                </a:solidFill>
                <a:latin typeface="Arial" charset="0"/>
                <a:ea typeface="ＭＳ Ｐゴシック" charset="0"/>
              </a:rPr>
              <a:t>were two things, one was just how much IBM people ran Eclipse and the other was the governance model. Who got to decide on what? So, when they moved to this model where IBM is like any other member company. I think that was one key point.” </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764" y="484713"/>
            <a:ext cx="673737" cy="488100"/>
          </a:xfrm>
          <a:prstGeom prst="rect">
            <a:avLst/>
          </a:prstGeom>
        </p:spPr>
      </p:pic>
      <p:sp>
        <p:nvSpPr>
          <p:cNvPr id="11" name="Rectangle 10"/>
          <p:cNvSpPr/>
          <p:nvPr/>
        </p:nvSpPr>
        <p:spPr>
          <a:xfrm>
            <a:off x="1361158" y="4505104"/>
            <a:ext cx="867965" cy="20359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342900" fontAlgn="base">
              <a:spcBef>
                <a:spcPct val="0"/>
              </a:spcBef>
              <a:spcAft>
                <a:spcPct val="0"/>
              </a:spcAft>
            </a:pPr>
            <a:r>
              <a:rPr lang="en-US" sz="1050" dirty="0">
                <a:ln w="0"/>
                <a:solidFill>
                  <a:prstClr val="black"/>
                </a:solidFill>
                <a:effectLst>
                  <a:outerShdw blurRad="38100" dist="19050" dir="2700000" algn="tl" rotWithShape="0">
                    <a:prstClr val="black">
                      <a:alpha val="40000"/>
                    </a:prstClr>
                  </a:outerShdw>
                </a:effectLst>
                <a:latin typeface="Arial"/>
              </a:rPr>
              <a:t>Cooperative</a:t>
            </a:r>
            <a:endParaRPr lang="en-US" sz="1050" dirty="0">
              <a:ln w="0"/>
              <a:solidFill>
                <a:prstClr val="black"/>
              </a:solidFill>
              <a:effectLst>
                <a:outerShdw blurRad="38100" dist="19050" dir="2700000" algn="tl" rotWithShape="0">
                  <a:prstClr val="black">
                    <a:alpha val="40000"/>
                  </a:prstClr>
                </a:outerShdw>
              </a:effectLst>
              <a:latin typeface="Arial"/>
            </a:endParaRPr>
          </a:p>
        </p:txBody>
      </p:sp>
      <p:sp>
        <p:nvSpPr>
          <p:cNvPr id="12" name="Rectangle 11"/>
          <p:cNvSpPr/>
          <p:nvPr/>
        </p:nvSpPr>
        <p:spPr>
          <a:xfrm>
            <a:off x="4829016" y="4521234"/>
            <a:ext cx="997275" cy="19275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342900" fontAlgn="base">
              <a:spcBef>
                <a:spcPct val="0"/>
              </a:spcBef>
              <a:spcAft>
                <a:spcPct val="0"/>
              </a:spcAft>
            </a:pPr>
            <a:r>
              <a:rPr lang="en-US" sz="1050">
                <a:ln w="0"/>
                <a:solidFill>
                  <a:prstClr val="black"/>
                </a:solidFill>
                <a:effectLst>
                  <a:outerShdw blurRad="38100" dist="19050" dir="2700000" algn="tl" rotWithShape="0">
                    <a:prstClr val="black">
                      <a:alpha val="40000"/>
                    </a:prstClr>
                  </a:outerShdw>
                </a:effectLst>
                <a:latin typeface="Arial"/>
              </a:rPr>
              <a:t>Opportunistic</a:t>
            </a:r>
            <a:endParaRPr lang="en-US" sz="1050" dirty="0">
              <a:ln w="0"/>
              <a:solidFill>
                <a:prstClr val="black"/>
              </a:solidFill>
              <a:effectLst>
                <a:outerShdw blurRad="38100" dist="19050" dir="2700000" algn="tl" rotWithShape="0">
                  <a:prstClr val="black">
                    <a:alpha val="40000"/>
                  </a:prstClr>
                </a:outerShdw>
              </a:effectLst>
              <a:latin typeface="Arial"/>
            </a:endParaRPr>
          </a:p>
        </p:txBody>
      </p:sp>
    </p:spTree>
    <p:extLst>
      <p:ext uri="{BB962C8B-B14F-4D97-AF65-F5344CB8AC3E}">
        <p14:creationId xmlns:p14="http://schemas.microsoft.com/office/powerpoint/2010/main" val="3311614823"/>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4"/>
          <p:cNvSpPr txBox="1">
            <a:spLocks noChangeArrowheads="1"/>
          </p:cNvSpPr>
          <p:nvPr>
            <p:custDataLst>
              <p:tags r:id="rId1"/>
            </p:custDataLst>
          </p:nvPr>
        </p:nvSpPr>
        <p:spPr bwMode="auto">
          <a:xfrm>
            <a:off x="159107" y="381320"/>
            <a:ext cx="6585164" cy="49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700" b="1">
                <a:solidFill>
                  <a:schemeClr val="tx1"/>
                </a:solidFill>
                <a:latin typeface="Arial" charset="0"/>
              </a:defRPr>
            </a:lvl1pPr>
            <a:lvl2pPr marL="742950" indent="-285750">
              <a:defRPr sz="700" b="1">
                <a:solidFill>
                  <a:schemeClr val="tx1"/>
                </a:solidFill>
                <a:latin typeface="Arial" charset="0"/>
              </a:defRPr>
            </a:lvl2pPr>
            <a:lvl3pPr marL="1143000" indent="-228600">
              <a:defRPr sz="700" b="1">
                <a:solidFill>
                  <a:schemeClr val="tx1"/>
                </a:solidFill>
                <a:latin typeface="Arial" charset="0"/>
              </a:defRPr>
            </a:lvl3pPr>
            <a:lvl4pPr marL="1600200" indent="-228600">
              <a:defRPr sz="700" b="1">
                <a:solidFill>
                  <a:schemeClr val="tx1"/>
                </a:solidFill>
                <a:latin typeface="Arial" charset="0"/>
              </a:defRPr>
            </a:lvl4pPr>
            <a:lvl5pPr marL="2057400" indent="-228600">
              <a:defRPr sz="700" b="1">
                <a:solidFill>
                  <a:schemeClr val="tx1"/>
                </a:solidFill>
                <a:latin typeface="Arial" charset="0"/>
              </a:defRPr>
            </a:lvl5pPr>
            <a:lvl6pPr marL="2514600" indent="-228600" eaLnBrk="0" fontAlgn="base" hangingPunct="0">
              <a:spcBef>
                <a:spcPct val="0"/>
              </a:spcBef>
              <a:spcAft>
                <a:spcPct val="0"/>
              </a:spcAft>
              <a:defRPr sz="700" b="1">
                <a:solidFill>
                  <a:schemeClr val="tx1"/>
                </a:solidFill>
                <a:latin typeface="Arial" charset="0"/>
              </a:defRPr>
            </a:lvl6pPr>
            <a:lvl7pPr marL="2971800" indent="-228600" eaLnBrk="0" fontAlgn="base" hangingPunct="0">
              <a:spcBef>
                <a:spcPct val="0"/>
              </a:spcBef>
              <a:spcAft>
                <a:spcPct val="0"/>
              </a:spcAft>
              <a:defRPr sz="700" b="1">
                <a:solidFill>
                  <a:schemeClr val="tx1"/>
                </a:solidFill>
                <a:latin typeface="Arial" charset="0"/>
              </a:defRPr>
            </a:lvl7pPr>
            <a:lvl8pPr marL="3429000" indent="-228600" eaLnBrk="0" fontAlgn="base" hangingPunct="0">
              <a:spcBef>
                <a:spcPct val="0"/>
              </a:spcBef>
              <a:spcAft>
                <a:spcPct val="0"/>
              </a:spcAft>
              <a:defRPr sz="700" b="1">
                <a:solidFill>
                  <a:schemeClr val="tx1"/>
                </a:solidFill>
                <a:latin typeface="Arial" charset="0"/>
              </a:defRPr>
            </a:lvl8pPr>
            <a:lvl9pPr marL="3886200" indent="-228600" eaLnBrk="0" fontAlgn="base" hangingPunct="0">
              <a:spcBef>
                <a:spcPct val="0"/>
              </a:spcBef>
              <a:spcAft>
                <a:spcPct val="0"/>
              </a:spcAft>
              <a:defRPr sz="700" b="1">
                <a:solidFill>
                  <a:schemeClr val="tx1"/>
                </a:solidFill>
                <a:latin typeface="Arial" charset="0"/>
              </a:defRPr>
            </a:lvl9pPr>
          </a:lstStyle>
          <a:p>
            <a:pPr defTabSz="342900" fontAlgn="base">
              <a:spcBef>
                <a:spcPct val="0"/>
              </a:spcBef>
              <a:spcAft>
                <a:spcPct val="0"/>
              </a:spcAft>
            </a:pPr>
            <a:r>
              <a:rPr lang="en-US" altLang="en-US" sz="2100" dirty="0">
                <a:solidFill>
                  <a:srgbClr val="A71930"/>
                </a:solidFill>
                <a:latin typeface="Arial"/>
                <a:ea typeface="MS PGothic" charset="-128"/>
              </a:rPr>
              <a:t>Platform Participation Adapts</a:t>
            </a:r>
            <a:endParaRPr lang="en-US" altLang="en-US" sz="2100" i="1" dirty="0">
              <a:solidFill>
                <a:srgbClr val="A71930"/>
              </a:solidFill>
              <a:latin typeface="Arial"/>
              <a:ea typeface="MS PGothic" charset="-128"/>
            </a:endParaRPr>
          </a:p>
        </p:txBody>
      </p:sp>
      <p:graphicFrame>
        <p:nvGraphicFramePr>
          <p:cNvPr id="6" name="Chart 5"/>
          <p:cNvGraphicFramePr>
            <a:graphicFrameLocks/>
          </p:cNvGraphicFramePr>
          <p:nvPr>
            <p:extLst/>
          </p:nvPr>
        </p:nvGraphicFramePr>
        <p:xfrm>
          <a:off x="3688921" y="3260689"/>
          <a:ext cx="2440415" cy="156954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p:cNvGraphicFramePr>
            <a:graphicFrameLocks/>
          </p:cNvGraphicFramePr>
          <p:nvPr>
            <p:extLst/>
          </p:nvPr>
        </p:nvGraphicFramePr>
        <p:xfrm>
          <a:off x="784989" y="3260689"/>
          <a:ext cx="2421124" cy="156954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Chart 11"/>
          <p:cNvGraphicFramePr>
            <a:graphicFrameLocks/>
          </p:cNvGraphicFramePr>
          <p:nvPr>
            <p:extLst/>
          </p:nvPr>
        </p:nvGraphicFramePr>
        <p:xfrm>
          <a:off x="3688921" y="1245062"/>
          <a:ext cx="2421124" cy="158190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5" name="Chart 14"/>
          <p:cNvGraphicFramePr>
            <a:graphicFrameLocks/>
          </p:cNvGraphicFramePr>
          <p:nvPr>
            <p:extLst/>
          </p:nvPr>
        </p:nvGraphicFramePr>
        <p:xfrm>
          <a:off x="784988" y="1245062"/>
          <a:ext cx="2421124" cy="1587553"/>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p:cNvSpPr/>
          <p:nvPr/>
        </p:nvSpPr>
        <p:spPr>
          <a:xfrm>
            <a:off x="1561567" y="938509"/>
            <a:ext cx="867965" cy="20359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342900" fontAlgn="base">
              <a:spcBef>
                <a:spcPct val="0"/>
              </a:spcBef>
              <a:spcAft>
                <a:spcPct val="0"/>
              </a:spcAft>
            </a:pPr>
            <a:r>
              <a:rPr lang="en-US" sz="1050" dirty="0">
                <a:ln w="0"/>
                <a:solidFill>
                  <a:prstClr val="black"/>
                </a:solidFill>
                <a:effectLst>
                  <a:outerShdw blurRad="38100" dist="19050" dir="2700000" algn="tl" rotWithShape="0">
                    <a:prstClr val="black">
                      <a:alpha val="40000"/>
                    </a:prstClr>
                  </a:outerShdw>
                </a:effectLst>
                <a:latin typeface="Arial"/>
              </a:rPr>
              <a:t>Proprietary</a:t>
            </a:r>
            <a:endParaRPr lang="en-US" sz="1050" dirty="0">
              <a:ln w="0"/>
              <a:solidFill>
                <a:prstClr val="black"/>
              </a:solidFill>
              <a:effectLst>
                <a:outerShdw blurRad="38100" dist="19050" dir="2700000" algn="tl" rotWithShape="0">
                  <a:prstClr val="black">
                    <a:alpha val="40000"/>
                  </a:prstClr>
                </a:outerShdw>
              </a:effectLst>
              <a:latin typeface="Arial"/>
            </a:endParaRPr>
          </a:p>
        </p:txBody>
      </p:sp>
      <p:sp>
        <p:nvSpPr>
          <p:cNvPr id="17" name="Rectangle 16"/>
          <p:cNvSpPr/>
          <p:nvPr/>
        </p:nvSpPr>
        <p:spPr>
          <a:xfrm>
            <a:off x="4475146" y="931554"/>
            <a:ext cx="867965" cy="20359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342900" fontAlgn="base">
              <a:spcBef>
                <a:spcPct val="0"/>
              </a:spcBef>
              <a:spcAft>
                <a:spcPct val="0"/>
              </a:spcAft>
            </a:pPr>
            <a:r>
              <a:rPr lang="en-US" sz="1050" dirty="0">
                <a:ln w="0"/>
                <a:solidFill>
                  <a:prstClr val="black"/>
                </a:solidFill>
                <a:effectLst>
                  <a:outerShdw blurRad="38100" dist="19050" dir="2700000" algn="tl" rotWithShape="0">
                    <a:prstClr val="black">
                      <a:alpha val="40000"/>
                    </a:prstClr>
                  </a:outerShdw>
                </a:effectLst>
                <a:latin typeface="Arial"/>
              </a:rPr>
              <a:t>Sponsor</a:t>
            </a:r>
            <a:endParaRPr lang="en-US" sz="1050" dirty="0">
              <a:ln w="0"/>
              <a:solidFill>
                <a:prstClr val="black"/>
              </a:solidFill>
              <a:effectLst>
                <a:outerShdw blurRad="38100" dist="19050" dir="2700000" algn="tl" rotWithShape="0">
                  <a:prstClr val="black">
                    <a:alpha val="40000"/>
                  </a:prstClr>
                </a:outerShdw>
              </a:effectLst>
              <a:latin typeface="Arial"/>
            </a:endParaRPr>
          </a:p>
        </p:txBody>
      </p:sp>
      <p:sp>
        <p:nvSpPr>
          <p:cNvPr id="18" name="Rectangle 17"/>
          <p:cNvSpPr/>
          <p:nvPr/>
        </p:nvSpPr>
        <p:spPr>
          <a:xfrm>
            <a:off x="1593715" y="2946015"/>
            <a:ext cx="867965" cy="20359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342900" fontAlgn="base">
              <a:spcBef>
                <a:spcPct val="0"/>
              </a:spcBef>
              <a:spcAft>
                <a:spcPct val="0"/>
              </a:spcAft>
            </a:pPr>
            <a:r>
              <a:rPr lang="en-US" sz="1050" dirty="0">
                <a:ln w="0"/>
                <a:solidFill>
                  <a:prstClr val="black"/>
                </a:solidFill>
                <a:effectLst>
                  <a:outerShdw blurRad="38100" dist="19050" dir="2700000" algn="tl" rotWithShape="0">
                    <a:prstClr val="black">
                      <a:alpha val="40000"/>
                    </a:prstClr>
                  </a:outerShdw>
                </a:effectLst>
                <a:latin typeface="Arial"/>
              </a:rPr>
              <a:t>Hybrid</a:t>
            </a:r>
            <a:endParaRPr lang="en-US" sz="1050" dirty="0">
              <a:ln w="0"/>
              <a:solidFill>
                <a:prstClr val="black"/>
              </a:solidFill>
              <a:effectLst>
                <a:outerShdw blurRad="38100" dist="19050" dir="2700000" algn="tl" rotWithShape="0">
                  <a:prstClr val="black">
                    <a:alpha val="40000"/>
                  </a:prstClr>
                </a:outerShdw>
              </a:effectLst>
              <a:latin typeface="Arial"/>
            </a:endParaRPr>
          </a:p>
        </p:txBody>
      </p:sp>
      <p:sp>
        <p:nvSpPr>
          <p:cNvPr id="19" name="Rectangle 18"/>
          <p:cNvSpPr/>
          <p:nvPr/>
        </p:nvSpPr>
        <p:spPr>
          <a:xfrm>
            <a:off x="4475146" y="2948341"/>
            <a:ext cx="867965" cy="20359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342900" fontAlgn="base">
              <a:spcBef>
                <a:spcPct val="0"/>
              </a:spcBef>
              <a:spcAft>
                <a:spcPct val="0"/>
              </a:spcAft>
            </a:pPr>
            <a:r>
              <a:rPr lang="en-US" sz="1050" dirty="0">
                <a:ln w="0"/>
                <a:solidFill>
                  <a:prstClr val="black"/>
                </a:solidFill>
                <a:effectLst>
                  <a:outerShdw blurRad="38100" dist="19050" dir="2700000" algn="tl" rotWithShape="0">
                    <a:prstClr val="black">
                      <a:alpha val="40000"/>
                    </a:prstClr>
                  </a:outerShdw>
                </a:effectLst>
                <a:latin typeface="Arial"/>
              </a:rPr>
              <a:t>Collective</a:t>
            </a:r>
            <a:endParaRPr lang="en-US" sz="1050" dirty="0">
              <a:ln w="0"/>
              <a:solidFill>
                <a:prstClr val="black"/>
              </a:solidFill>
              <a:effectLst>
                <a:outerShdw blurRad="38100" dist="19050" dir="2700000" algn="tl" rotWithShape="0">
                  <a:prstClr val="black">
                    <a:alpha val="40000"/>
                  </a:prstClr>
                </a:outerShdw>
              </a:effectLst>
              <a:latin typeface="Arial"/>
            </a:endParaRPr>
          </a:p>
        </p:txBody>
      </p:sp>
      <p:cxnSp>
        <p:nvCxnSpPr>
          <p:cNvPr id="14" name="Straight Connector 13"/>
          <p:cNvCxnSpPr/>
          <p:nvPr/>
        </p:nvCxnSpPr>
        <p:spPr>
          <a:xfrm>
            <a:off x="985838" y="2346722"/>
            <a:ext cx="2220274" cy="0"/>
          </a:xfrm>
          <a:prstGeom prst="line">
            <a:avLst/>
          </a:prstGeom>
          <a:ln w="28575">
            <a:solidFill>
              <a:schemeClr val="accent6">
                <a:lumMod val="40000"/>
                <a:lumOff val="60000"/>
              </a:schemeClr>
            </a:solidFill>
            <a:prstDash val="sysDash"/>
          </a:ln>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a:off x="3909063" y="2336006"/>
            <a:ext cx="2200982" cy="0"/>
          </a:xfrm>
          <a:prstGeom prst="line">
            <a:avLst/>
          </a:prstGeom>
          <a:ln w="28575">
            <a:solidFill>
              <a:schemeClr val="accent6">
                <a:lumMod val="40000"/>
                <a:lumOff val="60000"/>
              </a:schemeClr>
            </a:solidFill>
            <a:prstDash val="sysDash"/>
          </a:ln>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a:off x="985838" y="4293393"/>
            <a:ext cx="2220274" cy="0"/>
          </a:xfrm>
          <a:prstGeom prst="line">
            <a:avLst/>
          </a:prstGeom>
          <a:ln w="28575">
            <a:solidFill>
              <a:schemeClr val="accent6">
                <a:lumMod val="40000"/>
                <a:lumOff val="60000"/>
              </a:schemeClr>
            </a:solidFill>
            <a:prstDash val="sysDash"/>
          </a:ln>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a:off x="3909063" y="4304109"/>
            <a:ext cx="2220274" cy="0"/>
          </a:xfrm>
          <a:prstGeom prst="line">
            <a:avLst/>
          </a:prstGeom>
          <a:ln w="28575">
            <a:solidFill>
              <a:schemeClr val="accent6">
                <a:lumMod val="40000"/>
                <a:lumOff val="60000"/>
              </a:schemeClr>
            </a:solidFill>
            <a:prstDash val="sysDash"/>
          </a:ln>
        </p:spPr>
        <p:style>
          <a:lnRef idx="1">
            <a:schemeClr val="dk1"/>
          </a:lnRef>
          <a:fillRef idx="0">
            <a:schemeClr val="dk1"/>
          </a:fillRef>
          <a:effectRef idx="0">
            <a:schemeClr val="dk1"/>
          </a:effectRef>
          <a:fontRef idx="minor">
            <a:schemeClr val="tx1"/>
          </a:fontRef>
        </p:style>
      </p:cxnSp>
      <p:grpSp>
        <p:nvGrpSpPr>
          <p:cNvPr id="23" name="Group 22"/>
          <p:cNvGrpSpPr/>
          <p:nvPr/>
        </p:nvGrpSpPr>
        <p:grpSpPr>
          <a:xfrm>
            <a:off x="1251460" y="773444"/>
            <a:ext cx="379713" cy="434414"/>
            <a:chOff x="2889995" y="1563675"/>
            <a:chExt cx="591573" cy="778122"/>
          </a:xfrm>
        </p:grpSpPr>
        <p:pic>
          <p:nvPicPr>
            <p:cNvPr id="24" name="Picture 23"/>
            <p:cNvPicPr>
              <a:picLocks noChangeAspect="1"/>
            </p:cNvPicPr>
            <p:nvPr/>
          </p:nvPicPr>
          <p:blipFill rotWithShape="1">
            <a:blip r:embed="rId8" cstate="print">
              <a:extLst>
                <a:ext uri="{28A0092B-C50C-407E-A947-70E740481C1C}">
                  <a14:useLocalDpi xmlns:a14="http://schemas.microsoft.com/office/drawing/2010/main" val="0"/>
                </a:ext>
              </a:extLst>
            </a:blip>
            <a:srcRect l="49900" t="13754" b="20346"/>
            <a:stretch/>
          </p:blipFill>
          <p:spPr>
            <a:xfrm>
              <a:off x="2889995" y="1563675"/>
              <a:ext cx="591573" cy="778122"/>
            </a:xfrm>
            <a:prstGeom prst="rect">
              <a:avLst/>
            </a:prstGeom>
          </p:spPr>
        </p:pic>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51581" y="1982136"/>
              <a:ext cx="466188" cy="275502"/>
            </a:xfrm>
            <a:prstGeom prst="rect">
              <a:avLst/>
            </a:prstGeom>
          </p:spPr>
        </p:pic>
      </p:grpSp>
      <p:grpSp>
        <p:nvGrpSpPr>
          <p:cNvPr id="26" name="Group 25"/>
          <p:cNvGrpSpPr/>
          <p:nvPr/>
        </p:nvGrpSpPr>
        <p:grpSpPr>
          <a:xfrm>
            <a:off x="4199899" y="733217"/>
            <a:ext cx="385451" cy="488631"/>
            <a:chOff x="4304360" y="1563675"/>
            <a:chExt cx="570802" cy="755486"/>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t="10121" r="48554" b="21245"/>
            <a:stretch/>
          </p:blipFill>
          <p:spPr>
            <a:xfrm>
              <a:off x="4304360" y="1563675"/>
              <a:ext cx="570802" cy="755486"/>
            </a:xfrm>
            <a:prstGeom prst="rect">
              <a:avLst/>
            </a:prstGeom>
          </p:spPr>
        </p:pic>
        <p:pic>
          <p:nvPicPr>
            <p:cNvPr id="28" name="Pictur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00683" y="1978355"/>
              <a:ext cx="466188" cy="275502"/>
            </a:xfrm>
            <a:prstGeom prst="rect">
              <a:avLst/>
            </a:prstGeom>
          </p:spPr>
        </p:pic>
      </p:grpSp>
      <p:pic>
        <p:nvPicPr>
          <p:cNvPr id="29" name="Picture 28"/>
          <p:cNvPicPr>
            <a:picLocks noChangeAspect="1"/>
          </p:cNvPicPr>
          <p:nvPr/>
        </p:nvPicPr>
        <p:blipFill rotWithShape="1">
          <a:blip r:embed="rId11" cstate="print">
            <a:extLst>
              <a:ext uri="{28A0092B-C50C-407E-A947-70E740481C1C}">
                <a14:useLocalDpi xmlns:a14="http://schemas.microsoft.com/office/drawing/2010/main" val="0"/>
              </a:ext>
            </a:extLst>
          </a:blip>
          <a:srcRect t="10121" r="48554" b="21245"/>
          <a:stretch/>
        </p:blipFill>
        <p:spPr>
          <a:xfrm>
            <a:off x="1492324" y="2876442"/>
            <a:ext cx="277697" cy="367547"/>
          </a:xfrm>
          <a:prstGeom prst="rect">
            <a:avLst/>
          </a:prstGeom>
        </p:spPr>
      </p:pic>
      <p:pic>
        <p:nvPicPr>
          <p:cNvPr id="30" name="Picture 2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09867" y="2920015"/>
            <a:ext cx="469884" cy="340415"/>
          </a:xfrm>
          <a:prstGeom prst="rect">
            <a:avLst/>
          </a:prstGeom>
        </p:spPr>
      </p:pic>
    </p:spTree>
    <p:extLst>
      <p:ext uri="{BB962C8B-B14F-4D97-AF65-F5344CB8AC3E}">
        <p14:creationId xmlns:p14="http://schemas.microsoft.com/office/powerpoint/2010/main" val="3693508131"/>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4"/>
          <p:cNvSpPr txBox="1">
            <a:spLocks noChangeArrowheads="1"/>
          </p:cNvSpPr>
          <p:nvPr>
            <p:custDataLst>
              <p:tags r:id="rId1"/>
            </p:custDataLst>
          </p:nvPr>
        </p:nvSpPr>
        <p:spPr bwMode="auto">
          <a:xfrm>
            <a:off x="118765" y="403108"/>
            <a:ext cx="6585164" cy="49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700" b="1">
                <a:solidFill>
                  <a:schemeClr val="tx1"/>
                </a:solidFill>
                <a:latin typeface="Arial" charset="0"/>
              </a:defRPr>
            </a:lvl1pPr>
            <a:lvl2pPr marL="742950" indent="-285750">
              <a:defRPr sz="700" b="1">
                <a:solidFill>
                  <a:schemeClr val="tx1"/>
                </a:solidFill>
                <a:latin typeface="Arial" charset="0"/>
              </a:defRPr>
            </a:lvl2pPr>
            <a:lvl3pPr marL="1143000" indent="-228600">
              <a:defRPr sz="700" b="1">
                <a:solidFill>
                  <a:schemeClr val="tx1"/>
                </a:solidFill>
                <a:latin typeface="Arial" charset="0"/>
              </a:defRPr>
            </a:lvl3pPr>
            <a:lvl4pPr marL="1600200" indent="-228600">
              <a:defRPr sz="700" b="1">
                <a:solidFill>
                  <a:schemeClr val="tx1"/>
                </a:solidFill>
                <a:latin typeface="Arial" charset="0"/>
              </a:defRPr>
            </a:lvl4pPr>
            <a:lvl5pPr marL="2057400" indent="-228600">
              <a:defRPr sz="700" b="1">
                <a:solidFill>
                  <a:schemeClr val="tx1"/>
                </a:solidFill>
                <a:latin typeface="Arial" charset="0"/>
              </a:defRPr>
            </a:lvl5pPr>
            <a:lvl6pPr marL="2514600" indent="-228600" eaLnBrk="0" fontAlgn="base" hangingPunct="0">
              <a:spcBef>
                <a:spcPct val="0"/>
              </a:spcBef>
              <a:spcAft>
                <a:spcPct val="0"/>
              </a:spcAft>
              <a:defRPr sz="700" b="1">
                <a:solidFill>
                  <a:schemeClr val="tx1"/>
                </a:solidFill>
                <a:latin typeface="Arial" charset="0"/>
              </a:defRPr>
            </a:lvl6pPr>
            <a:lvl7pPr marL="2971800" indent="-228600" eaLnBrk="0" fontAlgn="base" hangingPunct="0">
              <a:spcBef>
                <a:spcPct val="0"/>
              </a:spcBef>
              <a:spcAft>
                <a:spcPct val="0"/>
              </a:spcAft>
              <a:defRPr sz="700" b="1">
                <a:solidFill>
                  <a:schemeClr val="tx1"/>
                </a:solidFill>
                <a:latin typeface="Arial" charset="0"/>
              </a:defRPr>
            </a:lvl7pPr>
            <a:lvl8pPr marL="3429000" indent="-228600" eaLnBrk="0" fontAlgn="base" hangingPunct="0">
              <a:spcBef>
                <a:spcPct val="0"/>
              </a:spcBef>
              <a:spcAft>
                <a:spcPct val="0"/>
              </a:spcAft>
              <a:defRPr sz="700" b="1">
                <a:solidFill>
                  <a:schemeClr val="tx1"/>
                </a:solidFill>
                <a:latin typeface="Arial" charset="0"/>
              </a:defRPr>
            </a:lvl8pPr>
            <a:lvl9pPr marL="3886200" indent="-228600" eaLnBrk="0" fontAlgn="base" hangingPunct="0">
              <a:spcBef>
                <a:spcPct val="0"/>
              </a:spcBef>
              <a:spcAft>
                <a:spcPct val="0"/>
              </a:spcAft>
              <a:defRPr sz="700" b="1">
                <a:solidFill>
                  <a:schemeClr val="tx1"/>
                </a:solidFill>
                <a:latin typeface="Arial" charset="0"/>
              </a:defRPr>
            </a:lvl9pPr>
          </a:lstStyle>
          <a:p>
            <a:pPr defTabSz="342900" fontAlgn="base">
              <a:spcBef>
                <a:spcPct val="0"/>
              </a:spcBef>
              <a:spcAft>
                <a:spcPct val="0"/>
              </a:spcAft>
            </a:pPr>
            <a:r>
              <a:rPr lang="en-US" altLang="en-US" sz="2100" dirty="0">
                <a:solidFill>
                  <a:srgbClr val="A71930"/>
                </a:solidFill>
                <a:latin typeface="Arial"/>
                <a:ea typeface="MS PGothic" charset="-128"/>
              </a:rPr>
              <a:t>P</a:t>
            </a:r>
            <a:r>
              <a:rPr lang="en-US" altLang="en-US" sz="2100" dirty="0">
                <a:solidFill>
                  <a:srgbClr val="A71930"/>
                </a:solidFill>
                <a:latin typeface="Arial"/>
                <a:ea typeface="MS PGothic" charset="-128"/>
              </a:rPr>
              <a:t>latform </a:t>
            </a:r>
            <a:r>
              <a:rPr lang="en-US" altLang="en-US" sz="2100" dirty="0">
                <a:solidFill>
                  <a:srgbClr val="A71930"/>
                </a:solidFill>
                <a:latin typeface="Arial"/>
                <a:ea typeface="MS PGothic" charset="-128"/>
              </a:rPr>
              <a:t>A</a:t>
            </a:r>
            <a:r>
              <a:rPr lang="en-US" altLang="en-US" sz="2100" dirty="0">
                <a:solidFill>
                  <a:srgbClr val="A71930"/>
                </a:solidFill>
                <a:latin typeface="Arial"/>
                <a:ea typeface="MS PGothic" charset="-128"/>
              </a:rPr>
              <a:t>lignment is Stable</a:t>
            </a:r>
            <a:endParaRPr lang="en-US" altLang="en-US" sz="2100" i="1" dirty="0">
              <a:solidFill>
                <a:srgbClr val="A71930"/>
              </a:solidFill>
              <a:latin typeface="Arial"/>
              <a:ea typeface="MS PGothic" charset="-128"/>
            </a:endParaRPr>
          </a:p>
        </p:txBody>
      </p:sp>
      <p:graphicFrame>
        <p:nvGraphicFramePr>
          <p:cNvPr id="6" name="Chart 5"/>
          <p:cNvGraphicFramePr>
            <a:graphicFrameLocks/>
          </p:cNvGraphicFramePr>
          <p:nvPr>
            <p:extLst/>
          </p:nvPr>
        </p:nvGraphicFramePr>
        <p:xfrm>
          <a:off x="3688921" y="3260689"/>
          <a:ext cx="2440415" cy="156954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p:cNvGraphicFramePr>
            <a:graphicFrameLocks/>
          </p:cNvGraphicFramePr>
          <p:nvPr>
            <p:extLst/>
          </p:nvPr>
        </p:nvGraphicFramePr>
        <p:xfrm>
          <a:off x="784989" y="3260689"/>
          <a:ext cx="2421124" cy="156954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Chart 11"/>
          <p:cNvGraphicFramePr>
            <a:graphicFrameLocks/>
          </p:cNvGraphicFramePr>
          <p:nvPr>
            <p:extLst/>
          </p:nvPr>
        </p:nvGraphicFramePr>
        <p:xfrm>
          <a:off x="3688921" y="1245062"/>
          <a:ext cx="2421124" cy="158190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5" name="Chart 14"/>
          <p:cNvGraphicFramePr>
            <a:graphicFrameLocks/>
          </p:cNvGraphicFramePr>
          <p:nvPr>
            <p:extLst/>
          </p:nvPr>
        </p:nvGraphicFramePr>
        <p:xfrm>
          <a:off x="784988" y="1245062"/>
          <a:ext cx="2421124" cy="1587553"/>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p:cNvSpPr/>
          <p:nvPr/>
        </p:nvSpPr>
        <p:spPr>
          <a:xfrm>
            <a:off x="1561567" y="929227"/>
            <a:ext cx="867965" cy="20359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342900" fontAlgn="base">
              <a:spcBef>
                <a:spcPct val="0"/>
              </a:spcBef>
              <a:spcAft>
                <a:spcPct val="0"/>
              </a:spcAft>
            </a:pPr>
            <a:r>
              <a:rPr lang="en-US" sz="1050" dirty="0">
                <a:ln w="0"/>
                <a:solidFill>
                  <a:prstClr val="black"/>
                </a:solidFill>
                <a:effectLst>
                  <a:outerShdw blurRad="38100" dist="19050" dir="2700000" algn="tl" rotWithShape="0">
                    <a:prstClr val="black">
                      <a:alpha val="40000"/>
                    </a:prstClr>
                  </a:outerShdw>
                </a:effectLst>
                <a:latin typeface="Arial"/>
              </a:rPr>
              <a:t>Proprietary</a:t>
            </a:r>
            <a:endParaRPr lang="en-US" sz="1050" dirty="0">
              <a:ln w="0"/>
              <a:solidFill>
                <a:prstClr val="black"/>
              </a:solidFill>
              <a:effectLst>
                <a:outerShdw blurRad="38100" dist="19050" dir="2700000" algn="tl" rotWithShape="0">
                  <a:prstClr val="black">
                    <a:alpha val="40000"/>
                  </a:prstClr>
                </a:outerShdw>
              </a:effectLst>
              <a:latin typeface="Arial"/>
            </a:endParaRPr>
          </a:p>
        </p:txBody>
      </p:sp>
      <p:sp>
        <p:nvSpPr>
          <p:cNvPr id="17" name="Rectangle 16"/>
          <p:cNvSpPr/>
          <p:nvPr/>
        </p:nvSpPr>
        <p:spPr>
          <a:xfrm>
            <a:off x="4475146" y="931554"/>
            <a:ext cx="867965" cy="20359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342900" fontAlgn="base">
              <a:spcBef>
                <a:spcPct val="0"/>
              </a:spcBef>
              <a:spcAft>
                <a:spcPct val="0"/>
              </a:spcAft>
            </a:pPr>
            <a:r>
              <a:rPr lang="en-US" sz="1050" dirty="0">
                <a:ln w="0"/>
                <a:solidFill>
                  <a:prstClr val="black"/>
                </a:solidFill>
                <a:effectLst>
                  <a:outerShdw blurRad="38100" dist="19050" dir="2700000" algn="tl" rotWithShape="0">
                    <a:prstClr val="black">
                      <a:alpha val="40000"/>
                    </a:prstClr>
                  </a:outerShdw>
                </a:effectLst>
                <a:latin typeface="Arial"/>
              </a:rPr>
              <a:t>Sponsor</a:t>
            </a:r>
            <a:endParaRPr lang="en-US" sz="1050" dirty="0">
              <a:ln w="0"/>
              <a:solidFill>
                <a:prstClr val="black"/>
              </a:solidFill>
              <a:effectLst>
                <a:outerShdw blurRad="38100" dist="19050" dir="2700000" algn="tl" rotWithShape="0">
                  <a:prstClr val="black">
                    <a:alpha val="40000"/>
                  </a:prstClr>
                </a:outerShdw>
              </a:effectLst>
              <a:latin typeface="Arial"/>
            </a:endParaRPr>
          </a:p>
        </p:txBody>
      </p:sp>
      <p:sp>
        <p:nvSpPr>
          <p:cNvPr id="18" name="Rectangle 17"/>
          <p:cNvSpPr/>
          <p:nvPr/>
        </p:nvSpPr>
        <p:spPr>
          <a:xfrm>
            <a:off x="1593715" y="2946015"/>
            <a:ext cx="867965" cy="20359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342900" fontAlgn="base">
              <a:spcBef>
                <a:spcPct val="0"/>
              </a:spcBef>
              <a:spcAft>
                <a:spcPct val="0"/>
              </a:spcAft>
            </a:pPr>
            <a:r>
              <a:rPr lang="en-US" sz="1050" dirty="0">
                <a:ln w="0"/>
                <a:solidFill>
                  <a:prstClr val="black"/>
                </a:solidFill>
                <a:effectLst>
                  <a:outerShdw blurRad="38100" dist="19050" dir="2700000" algn="tl" rotWithShape="0">
                    <a:prstClr val="black">
                      <a:alpha val="40000"/>
                    </a:prstClr>
                  </a:outerShdw>
                </a:effectLst>
                <a:latin typeface="Arial"/>
              </a:rPr>
              <a:t>Hybrid</a:t>
            </a:r>
            <a:endParaRPr lang="en-US" sz="1050" dirty="0">
              <a:ln w="0"/>
              <a:solidFill>
                <a:prstClr val="black"/>
              </a:solidFill>
              <a:effectLst>
                <a:outerShdw blurRad="38100" dist="19050" dir="2700000" algn="tl" rotWithShape="0">
                  <a:prstClr val="black">
                    <a:alpha val="40000"/>
                  </a:prstClr>
                </a:outerShdw>
              </a:effectLst>
              <a:latin typeface="Arial"/>
            </a:endParaRPr>
          </a:p>
        </p:txBody>
      </p:sp>
      <p:sp>
        <p:nvSpPr>
          <p:cNvPr id="19" name="Rectangle 18"/>
          <p:cNvSpPr/>
          <p:nvPr/>
        </p:nvSpPr>
        <p:spPr>
          <a:xfrm>
            <a:off x="4475146" y="2948341"/>
            <a:ext cx="867965" cy="20359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342900" fontAlgn="base">
              <a:spcBef>
                <a:spcPct val="0"/>
              </a:spcBef>
              <a:spcAft>
                <a:spcPct val="0"/>
              </a:spcAft>
            </a:pPr>
            <a:r>
              <a:rPr lang="en-US" sz="1050" dirty="0">
                <a:ln w="0"/>
                <a:solidFill>
                  <a:prstClr val="black"/>
                </a:solidFill>
                <a:effectLst>
                  <a:outerShdw blurRad="38100" dist="19050" dir="2700000" algn="tl" rotWithShape="0">
                    <a:prstClr val="black">
                      <a:alpha val="40000"/>
                    </a:prstClr>
                  </a:outerShdw>
                </a:effectLst>
                <a:latin typeface="Arial"/>
              </a:rPr>
              <a:t>Collective</a:t>
            </a:r>
            <a:endParaRPr lang="en-US" sz="1050" dirty="0">
              <a:ln w="0"/>
              <a:solidFill>
                <a:prstClr val="black"/>
              </a:solidFill>
              <a:effectLst>
                <a:outerShdw blurRad="38100" dist="19050" dir="2700000" algn="tl" rotWithShape="0">
                  <a:prstClr val="black">
                    <a:alpha val="40000"/>
                  </a:prstClr>
                </a:outerShdw>
              </a:effectLst>
              <a:latin typeface="Arial"/>
            </a:endParaRPr>
          </a:p>
        </p:txBody>
      </p:sp>
      <p:cxnSp>
        <p:nvCxnSpPr>
          <p:cNvPr id="14" name="Straight Connector 13"/>
          <p:cNvCxnSpPr>
            <a:stCxn id="15" idx="2"/>
            <a:endCxn id="15" idx="0"/>
          </p:cNvCxnSpPr>
          <p:nvPr/>
        </p:nvCxnSpPr>
        <p:spPr>
          <a:xfrm flipV="1">
            <a:off x="1995549" y="1245062"/>
            <a:ext cx="0" cy="1587553"/>
          </a:xfrm>
          <a:prstGeom prst="line">
            <a:avLst/>
          </a:prstGeom>
          <a:ln w="28575">
            <a:solidFill>
              <a:schemeClr val="accent6">
                <a:lumMod val="40000"/>
                <a:lumOff val="60000"/>
              </a:schemeClr>
            </a:solidFill>
            <a:prstDash val="sysDash"/>
          </a:ln>
        </p:spPr>
        <p:style>
          <a:lnRef idx="1">
            <a:schemeClr val="dk1"/>
          </a:lnRef>
          <a:fillRef idx="0">
            <a:schemeClr val="dk1"/>
          </a:fillRef>
          <a:effectRef idx="0">
            <a:schemeClr val="dk1"/>
          </a:effectRef>
          <a:fontRef idx="minor">
            <a:schemeClr val="tx1"/>
          </a:fontRef>
        </p:style>
      </p:cxnSp>
      <p:cxnSp>
        <p:nvCxnSpPr>
          <p:cNvPr id="20" name="Straight Connector 19"/>
          <p:cNvCxnSpPr>
            <a:stCxn id="12" idx="2"/>
          </p:cNvCxnSpPr>
          <p:nvPr/>
        </p:nvCxnSpPr>
        <p:spPr>
          <a:xfrm flipH="1" flipV="1">
            <a:off x="4883621" y="1245063"/>
            <a:ext cx="15862" cy="1581905"/>
          </a:xfrm>
          <a:prstGeom prst="line">
            <a:avLst/>
          </a:prstGeom>
          <a:ln w="28575">
            <a:solidFill>
              <a:schemeClr val="accent6">
                <a:lumMod val="40000"/>
                <a:lumOff val="60000"/>
              </a:schemeClr>
            </a:solidFill>
            <a:prstDash val="sysDash"/>
          </a:ln>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flipH="1" flipV="1">
            <a:off x="4909128" y="3248324"/>
            <a:ext cx="15862" cy="1581905"/>
          </a:xfrm>
          <a:prstGeom prst="line">
            <a:avLst/>
          </a:prstGeom>
          <a:ln w="28575">
            <a:solidFill>
              <a:schemeClr val="accent6">
                <a:lumMod val="40000"/>
                <a:lumOff val="60000"/>
              </a:schemeClr>
            </a:solidFill>
            <a:prstDash val="sysDash"/>
          </a:ln>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flipV="1">
            <a:off x="1995548" y="3260689"/>
            <a:ext cx="0" cy="1587553"/>
          </a:xfrm>
          <a:prstGeom prst="line">
            <a:avLst/>
          </a:prstGeom>
          <a:ln w="28575">
            <a:solidFill>
              <a:schemeClr val="accent6">
                <a:lumMod val="40000"/>
                <a:lumOff val="60000"/>
              </a:schemeClr>
            </a:solidFill>
            <a:prstDash val="sysDash"/>
          </a:ln>
        </p:spPr>
        <p:style>
          <a:lnRef idx="1">
            <a:schemeClr val="dk1"/>
          </a:lnRef>
          <a:fillRef idx="0">
            <a:schemeClr val="dk1"/>
          </a:fillRef>
          <a:effectRef idx="0">
            <a:schemeClr val="dk1"/>
          </a:effectRef>
          <a:fontRef idx="minor">
            <a:schemeClr val="tx1"/>
          </a:fontRef>
        </p:style>
      </p:cxnSp>
      <p:grpSp>
        <p:nvGrpSpPr>
          <p:cNvPr id="21" name="Group 20"/>
          <p:cNvGrpSpPr/>
          <p:nvPr/>
        </p:nvGrpSpPr>
        <p:grpSpPr>
          <a:xfrm>
            <a:off x="1251460" y="773444"/>
            <a:ext cx="379713" cy="434414"/>
            <a:chOff x="2889995" y="1563675"/>
            <a:chExt cx="591573" cy="778122"/>
          </a:xfrm>
        </p:grpSpPr>
        <p:pic>
          <p:nvPicPr>
            <p:cNvPr id="22" name="Picture 21"/>
            <p:cNvPicPr>
              <a:picLocks noChangeAspect="1"/>
            </p:cNvPicPr>
            <p:nvPr/>
          </p:nvPicPr>
          <p:blipFill rotWithShape="1">
            <a:blip r:embed="rId8" cstate="print">
              <a:extLst>
                <a:ext uri="{28A0092B-C50C-407E-A947-70E740481C1C}">
                  <a14:useLocalDpi xmlns:a14="http://schemas.microsoft.com/office/drawing/2010/main" val="0"/>
                </a:ext>
              </a:extLst>
            </a:blip>
            <a:srcRect l="49900" t="13754" b="20346"/>
            <a:stretch/>
          </p:blipFill>
          <p:spPr>
            <a:xfrm>
              <a:off x="2889995" y="1563675"/>
              <a:ext cx="591573" cy="778122"/>
            </a:xfrm>
            <a:prstGeom prst="rect">
              <a:avLst/>
            </a:prstGeom>
          </p:spPr>
        </p:pic>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51581" y="1982136"/>
              <a:ext cx="466188" cy="275502"/>
            </a:xfrm>
            <a:prstGeom prst="rect">
              <a:avLst/>
            </a:prstGeom>
          </p:spPr>
        </p:pic>
      </p:grpSp>
      <p:grpSp>
        <p:nvGrpSpPr>
          <p:cNvPr id="26" name="Group 25"/>
          <p:cNvGrpSpPr/>
          <p:nvPr/>
        </p:nvGrpSpPr>
        <p:grpSpPr>
          <a:xfrm>
            <a:off x="4199899" y="733217"/>
            <a:ext cx="385451" cy="488631"/>
            <a:chOff x="4304360" y="1563675"/>
            <a:chExt cx="570802" cy="755486"/>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t="10121" r="48554" b="21245"/>
            <a:stretch/>
          </p:blipFill>
          <p:spPr>
            <a:xfrm>
              <a:off x="4304360" y="1563675"/>
              <a:ext cx="570802" cy="755486"/>
            </a:xfrm>
            <a:prstGeom prst="rect">
              <a:avLst/>
            </a:prstGeom>
          </p:spPr>
        </p:pic>
        <p:pic>
          <p:nvPicPr>
            <p:cNvPr id="28" name="Pictur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00683" y="1978355"/>
              <a:ext cx="466188" cy="275502"/>
            </a:xfrm>
            <a:prstGeom prst="rect">
              <a:avLst/>
            </a:prstGeom>
          </p:spPr>
        </p:pic>
      </p:grpSp>
      <p:pic>
        <p:nvPicPr>
          <p:cNvPr id="29" name="Picture 28"/>
          <p:cNvPicPr>
            <a:picLocks noChangeAspect="1"/>
          </p:cNvPicPr>
          <p:nvPr/>
        </p:nvPicPr>
        <p:blipFill rotWithShape="1">
          <a:blip r:embed="rId11" cstate="print">
            <a:extLst>
              <a:ext uri="{28A0092B-C50C-407E-A947-70E740481C1C}">
                <a14:useLocalDpi xmlns:a14="http://schemas.microsoft.com/office/drawing/2010/main" val="0"/>
              </a:ext>
            </a:extLst>
          </a:blip>
          <a:srcRect t="10121" r="48554" b="21245"/>
          <a:stretch/>
        </p:blipFill>
        <p:spPr>
          <a:xfrm>
            <a:off x="1527812" y="2894174"/>
            <a:ext cx="276721" cy="366255"/>
          </a:xfrm>
          <a:prstGeom prst="rect">
            <a:avLst/>
          </a:prstGeom>
        </p:spPr>
      </p:pic>
      <p:pic>
        <p:nvPicPr>
          <p:cNvPr id="30" name="Picture 2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09867" y="2920015"/>
            <a:ext cx="469884" cy="340415"/>
          </a:xfrm>
          <a:prstGeom prst="rect">
            <a:avLst/>
          </a:prstGeom>
        </p:spPr>
      </p:pic>
    </p:spTree>
    <p:extLst>
      <p:ext uri="{BB962C8B-B14F-4D97-AF65-F5344CB8AC3E}">
        <p14:creationId xmlns:p14="http://schemas.microsoft.com/office/powerpoint/2010/main" val="1165268061"/>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342900" y="537405"/>
            <a:ext cx="2694215" cy="3998096"/>
          </a:xfrm>
        </p:spPr>
        <p:txBody>
          <a:bodyPr/>
          <a:lstStyle/>
          <a:p>
            <a:pPr marL="0" indent="0">
              <a:buNone/>
            </a:pPr>
            <a:r>
              <a:rPr lang="en-US" sz="1500" b="1" dirty="0"/>
              <a:t>Literature</a:t>
            </a:r>
          </a:p>
          <a:p>
            <a:pPr marL="0" indent="0">
              <a:buNone/>
            </a:pPr>
            <a:endParaRPr lang="en-US" sz="1350" b="1" dirty="0"/>
          </a:p>
          <a:p>
            <a:pPr>
              <a:buFont typeface="Courier New" charset="0"/>
              <a:buChar char="o"/>
            </a:pPr>
            <a:r>
              <a:rPr lang="en-US" sz="1350" dirty="0"/>
              <a:t>Tends to study (or model) platform participation as binary </a:t>
            </a:r>
            <a:r>
              <a:rPr lang="en-US" sz="1050" dirty="0"/>
              <a:t>(Parker and Van </a:t>
            </a:r>
            <a:r>
              <a:rPr lang="en-US" sz="1050" dirty="0" err="1"/>
              <a:t>Alstyne</a:t>
            </a:r>
            <a:r>
              <a:rPr lang="en-US" sz="1050" dirty="0"/>
              <a:t>, 2017</a:t>
            </a:r>
            <a:r>
              <a:rPr lang="en-US" sz="1050" dirty="0"/>
              <a:t>;</a:t>
            </a:r>
            <a:r>
              <a:rPr lang="en-US" sz="1050" dirty="0"/>
              <a:t> Boudreau 2010)</a:t>
            </a:r>
          </a:p>
          <a:p>
            <a:pPr>
              <a:buFont typeface="Courier New" charset="0"/>
              <a:buChar char="o"/>
            </a:pPr>
            <a:endParaRPr lang="en-US" sz="1350" dirty="0"/>
          </a:p>
          <a:p>
            <a:pPr>
              <a:buFont typeface="Courier New" charset="0"/>
              <a:buChar char="o"/>
            </a:pPr>
            <a:r>
              <a:rPr lang="en-US" sz="1350" dirty="0"/>
              <a:t>Tends to focus on strategy changes of platform leaders </a:t>
            </a:r>
            <a:r>
              <a:rPr lang="en-US" sz="1050" dirty="0"/>
              <a:t>(</a:t>
            </a:r>
            <a:r>
              <a:rPr lang="en-US" sz="1050" dirty="0" err="1"/>
              <a:t>Gawer</a:t>
            </a:r>
            <a:r>
              <a:rPr lang="en-US" sz="1050" dirty="0"/>
              <a:t> and </a:t>
            </a:r>
            <a:r>
              <a:rPr lang="en-US" sz="1050" dirty="0" err="1"/>
              <a:t>Cusumano</a:t>
            </a:r>
            <a:r>
              <a:rPr lang="en-US" sz="1050" dirty="0"/>
              <a:t>, 2002)</a:t>
            </a:r>
          </a:p>
          <a:p>
            <a:pPr>
              <a:buFont typeface="Courier New" charset="0"/>
              <a:buChar char="o"/>
            </a:pPr>
            <a:endParaRPr lang="en-US" sz="1350" dirty="0"/>
          </a:p>
          <a:p>
            <a:pPr>
              <a:buFont typeface="Courier New" charset="0"/>
              <a:buChar char="o"/>
            </a:pPr>
            <a:endParaRPr lang="en-US" sz="1350" dirty="0"/>
          </a:p>
          <a:p>
            <a:pPr>
              <a:buFont typeface="Courier New" charset="0"/>
              <a:buChar char="o"/>
            </a:pPr>
            <a:r>
              <a:rPr lang="en-US" sz="1350" dirty="0"/>
              <a:t>Has not studied transitions despite the fact that many fail</a:t>
            </a:r>
            <a:endParaRPr lang="en-US" sz="1350" dirty="0"/>
          </a:p>
        </p:txBody>
      </p:sp>
      <p:sp>
        <p:nvSpPr>
          <p:cNvPr id="10" name="Content Placeholder 9"/>
          <p:cNvSpPr>
            <a:spLocks noGrp="1"/>
          </p:cNvSpPr>
          <p:nvPr>
            <p:ph sz="half" idx="2"/>
          </p:nvPr>
        </p:nvSpPr>
        <p:spPr>
          <a:xfrm>
            <a:off x="3037115" y="537406"/>
            <a:ext cx="3544260" cy="3394472"/>
          </a:xfrm>
        </p:spPr>
        <p:txBody>
          <a:bodyPr/>
          <a:lstStyle/>
          <a:p>
            <a:pPr marL="0" indent="0">
              <a:buNone/>
            </a:pPr>
            <a:r>
              <a:rPr lang="en-US" sz="1500" b="1" dirty="0"/>
              <a:t>Findings</a:t>
            </a:r>
          </a:p>
          <a:p>
            <a:pPr marL="0" indent="0">
              <a:buNone/>
            </a:pPr>
            <a:endParaRPr lang="en-US" sz="1350" b="1" dirty="0"/>
          </a:p>
          <a:p>
            <a:pPr>
              <a:buFont typeface="Wingdings" charset="2"/>
              <a:buChar char="ü"/>
            </a:pPr>
            <a:r>
              <a:rPr lang="en-US" sz="1350" dirty="0"/>
              <a:t>We identify a continuous range of participation engagement</a:t>
            </a:r>
          </a:p>
          <a:p>
            <a:pPr>
              <a:buFont typeface="Wingdings" charset="2"/>
              <a:buChar char="ü"/>
            </a:pPr>
            <a:endParaRPr lang="en-US" sz="1350" dirty="0"/>
          </a:p>
          <a:p>
            <a:pPr>
              <a:buFont typeface="Wingdings" charset="2"/>
              <a:buChar char="ü"/>
            </a:pPr>
            <a:r>
              <a:rPr lang="en-US" sz="1350" dirty="0"/>
              <a:t>We find platform participants to be highly adaptive, changing their strategies with platform transitions</a:t>
            </a:r>
          </a:p>
          <a:p>
            <a:pPr>
              <a:buFont typeface="Wingdings" charset="2"/>
              <a:buChar char="ü"/>
            </a:pPr>
            <a:endParaRPr lang="en-US" sz="1350" dirty="0"/>
          </a:p>
          <a:p>
            <a:pPr>
              <a:buFont typeface="Wingdings" charset="2"/>
              <a:buChar char="ü"/>
            </a:pPr>
            <a:r>
              <a:rPr lang="en-US" sz="1350" dirty="0"/>
              <a:t>Transitions have a cost – </a:t>
            </a:r>
            <a:r>
              <a:rPr lang="en-US" sz="1350" b="1" i="1" dirty="0"/>
              <a:t>contributions were most depressed during the Hybrid stage </a:t>
            </a:r>
            <a:r>
              <a:rPr lang="en-US" sz="1350" dirty="0"/>
              <a:t>when the platform </a:t>
            </a:r>
            <a:r>
              <a:rPr lang="en-US" sz="1350" dirty="0"/>
              <a:t>lacked a clear governance model</a:t>
            </a:r>
          </a:p>
          <a:p>
            <a:pPr>
              <a:buFont typeface="Wingdings" charset="2"/>
              <a:buChar char="ü"/>
            </a:pPr>
            <a:endParaRPr lang="en-US" sz="1350" dirty="0"/>
          </a:p>
          <a:p>
            <a:pPr>
              <a:buFont typeface="Wingdings" charset="2"/>
              <a:buChar char="ü"/>
            </a:pPr>
            <a:r>
              <a:rPr lang="en-US" sz="1350" dirty="0"/>
              <a:t>The study of transitions can shed light on ecosystem dynamics (e.g</a:t>
            </a:r>
            <a:r>
              <a:rPr lang="en-US" sz="1350" dirty="0"/>
              <a:t>. </a:t>
            </a:r>
            <a:r>
              <a:rPr lang="en-US" sz="1350" dirty="0" err="1"/>
              <a:t>Adner</a:t>
            </a:r>
            <a:r>
              <a:rPr lang="en-US" sz="1350" dirty="0"/>
              <a:t> &amp; Kapoor, 2010; </a:t>
            </a:r>
            <a:r>
              <a:rPr lang="en-US" sz="1350" dirty="0" err="1"/>
              <a:t>Iansiti</a:t>
            </a:r>
            <a:r>
              <a:rPr lang="en-US" sz="1350" dirty="0"/>
              <a:t> &amp; </a:t>
            </a:r>
            <a:r>
              <a:rPr lang="en-US" sz="1350" dirty="0" err="1"/>
              <a:t>Levien</a:t>
            </a:r>
            <a:r>
              <a:rPr lang="en-US" sz="1350" dirty="0"/>
              <a:t>, </a:t>
            </a:r>
            <a:r>
              <a:rPr lang="en-US" sz="1350" dirty="0"/>
              <a:t>2004)</a:t>
            </a:r>
          </a:p>
          <a:p>
            <a:endParaRPr lang="en-US" sz="1350" dirty="0"/>
          </a:p>
          <a:p>
            <a:endParaRPr lang="en-US" sz="1350" dirty="0"/>
          </a:p>
        </p:txBody>
      </p:sp>
    </p:spTree>
    <p:extLst>
      <p:ext uri="{BB962C8B-B14F-4D97-AF65-F5344CB8AC3E}">
        <p14:creationId xmlns:p14="http://schemas.microsoft.com/office/powerpoint/2010/main" val="2930169519"/>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8544" y="1030332"/>
            <a:ext cx="2937034" cy="323165"/>
          </a:xfrm>
          <a:prstGeom prst="rect">
            <a:avLst/>
          </a:prstGeom>
        </p:spPr>
        <p:txBody>
          <a:bodyPr vert="horz" wrap="square" lIns="0" tIns="0" rIns="0" bIns="0" rtlCol="0">
            <a:spAutoFit/>
          </a:bodyPr>
          <a:lstStyle/>
          <a:p>
            <a:pPr marL="9525"/>
            <a:r>
              <a:rPr sz="2100" spc="-4" dirty="0"/>
              <a:t>BD regime </a:t>
            </a:r>
            <a:r>
              <a:rPr sz="2100" dirty="0"/>
              <a:t>-</a:t>
            </a:r>
            <a:r>
              <a:rPr sz="2100" spc="-11" dirty="0"/>
              <a:t> </a:t>
            </a:r>
            <a:r>
              <a:rPr sz="2100" spc="-4" dirty="0"/>
              <a:t>externalities</a:t>
            </a:r>
            <a:endParaRPr sz="2100"/>
          </a:p>
        </p:txBody>
      </p:sp>
      <p:sp>
        <p:nvSpPr>
          <p:cNvPr id="3" name="object 3"/>
          <p:cNvSpPr/>
          <p:nvPr/>
        </p:nvSpPr>
        <p:spPr>
          <a:xfrm>
            <a:off x="576981" y="2580169"/>
            <a:ext cx="847743" cy="847743"/>
          </a:xfrm>
          <a:prstGeom prst="rect">
            <a:avLst/>
          </a:prstGeom>
          <a:blipFill>
            <a:blip r:embed="rId2" cstate="print"/>
            <a:stretch>
              <a:fillRect/>
            </a:stretch>
          </a:blipFill>
        </p:spPr>
        <p:txBody>
          <a:bodyPr wrap="square" lIns="0" tIns="0" rIns="0" bIns="0" rtlCol="0"/>
          <a:lstStyle/>
          <a:p>
            <a:endParaRPr sz="1350"/>
          </a:p>
        </p:txBody>
      </p:sp>
      <p:sp>
        <p:nvSpPr>
          <p:cNvPr id="4" name="object 4"/>
          <p:cNvSpPr/>
          <p:nvPr/>
        </p:nvSpPr>
        <p:spPr>
          <a:xfrm>
            <a:off x="576981" y="3587813"/>
            <a:ext cx="847743" cy="847743"/>
          </a:xfrm>
          <a:prstGeom prst="rect">
            <a:avLst/>
          </a:prstGeom>
          <a:blipFill>
            <a:blip r:embed="rId2" cstate="print"/>
            <a:stretch>
              <a:fillRect/>
            </a:stretch>
          </a:blipFill>
        </p:spPr>
        <p:txBody>
          <a:bodyPr wrap="square" lIns="0" tIns="0" rIns="0" bIns="0" rtlCol="0"/>
          <a:lstStyle/>
          <a:p>
            <a:endParaRPr sz="1350"/>
          </a:p>
        </p:txBody>
      </p:sp>
      <p:sp>
        <p:nvSpPr>
          <p:cNvPr id="5" name="object 5"/>
          <p:cNvSpPr/>
          <p:nvPr/>
        </p:nvSpPr>
        <p:spPr>
          <a:xfrm>
            <a:off x="576981" y="1572525"/>
            <a:ext cx="1701906" cy="847743"/>
          </a:xfrm>
          <a:prstGeom prst="rect">
            <a:avLst/>
          </a:prstGeom>
          <a:blipFill>
            <a:blip r:embed="rId3" cstate="print"/>
            <a:stretch>
              <a:fillRect/>
            </a:stretch>
          </a:blipFill>
        </p:spPr>
        <p:txBody>
          <a:bodyPr wrap="square" lIns="0" tIns="0" rIns="0" bIns="0" rtlCol="0"/>
          <a:lstStyle/>
          <a:p>
            <a:endParaRPr sz="1350"/>
          </a:p>
        </p:txBody>
      </p:sp>
      <p:sp>
        <p:nvSpPr>
          <p:cNvPr id="6" name="object 6"/>
          <p:cNvSpPr/>
          <p:nvPr/>
        </p:nvSpPr>
        <p:spPr>
          <a:xfrm>
            <a:off x="2307100" y="2580169"/>
            <a:ext cx="847743" cy="847743"/>
          </a:xfrm>
          <a:prstGeom prst="rect">
            <a:avLst/>
          </a:prstGeom>
          <a:blipFill>
            <a:blip r:embed="rId2" cstate="print"/>
            <a:stretch>
              <a:fillRect/>
            </a:stretch>
          </a:blipFill>
        </p:spPr>
        <p:txBody>
          <a:bodyPr wrap="square" lIns="0" tIns="0" rIns="0" bIns="0" rtlCol="0"/>
          <a:lstStyle/>
          <a:p>
            <a:endParaRPr sz="1350"/>
          </a:p>
        </p:txBody>
      </p:sp>
      <p:sp>
        <p:nvSpPr>
          <p:cNvPr id="7" name="object 7"/>
          <p:cNvSpPr/>
          <p:nvPr/>
        </p:nvSpPr>
        <p:spPr>
          <a:xfrm>
            <a:off x="2307100" y="3587813"/>
            <a:ext cx="847743" cy="847743"/>
          </a:xfrm>
          <a:prstGeom prst="rect">
            <a:avLst/>
          </a:prstGeom>
          <a:blipFill>
            <a:blip r:embed="rId2" cstate="print"/>
            <a:stretch>
              <a:fillRect/>
            </a:stretch>
          </a:blipFill>
        </p:spPr>
        <p:txBody>
          <a:bodyPr wrap="square" lIns="0" tIns="0" rIns="0" bIns="0" rtlCol="0"/>
          <a:lstStyle/>
          <a:p>
            <a:endParaRPr sz="1350"/>
          </a:p>
        </p:txBody>
      </p:sp>
      <p:sp>
        <p:nvSpPr>
          <p:cNvPr id="8" name="object 8"/>
          <p:cNvSpPr txBox="1"/>
          <p:nvPr/>
        </p:nvSpPr>
        <p:spPr>
          <a:xfrm>
            <a:off x="4233413" y="2621208"/>
            <a:ext cx="1573054" cy="637097"/>
          </a:xfrm>
          <a:prstGeom prst="rect">
            <a:avLst/>
          </a:prstGeom>
        </p:spPr>
        <p:txBody>
          <a:bodyPr vert="horz" wrap="square" lIns="0" tIns="0" rIns="0" bIns="0" rtlCol="0">
            <a:spAutoFit/>
          </a:bodyPr>
          <a:lstStyle/>
          <a:p>
            <a:pPr marL="318611" marR="3810" indent="-309086">
              <a:lnSpc>
                <a:spcPct val="114599"/>
              </a:lnSpc>
              <a:buChar char="●"/>
              <a:tabLst>
                <a:tab pos="318611" algn="l"/>
                <a:tab pos="319088" algn="l"/>
              </a:tabLst>
            </a:pPr>
            <a:r>
              <a:rPr spc="-4" dirty="0">
                <a:solidFill>
                  <a:srgbClr val="595959"/>
                </a:solidFill>
                <a:latin typeface="Arial"/>
                <a:cs typeface="Arial"/>
              </a:rPr>
              <a:t>Externalities  internalized</a:t>
            </a:r>
            <a:endParaRPr>
              <a:latin typeface="Arial"/>
              <a:cs typeface="Arial"/>
            </a:endParaRPr>
          </a:p>
        </p:txBody>
      </p:sp>
      <p:sp>
        <p:nvSpPr>
          <p:cNvPr id="9" name="object 9"/>
          <p:cNvSpPr/>
          <p:nvPr/>
        </p:nvSpPr>
        <p:spPr>
          <a:xfrm>
            <a:off x="860675" y="3181337"/>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0" name="object 10"/>
          <p:cNvSpPr/>
          <p:nvPr/>
        </p:nvSpPr>
        <p:spPr>
          <a:xfrm>
            <a:off x="886336" y="3181337"/>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1" name="object 11"/>
          <p:cNvSpPr/>
          <p:nvPr/>
        </p:nvSpPr>
        <p:spPr>
          <a:xfrm>
            <a:off x="855971" y="3210986"/>
            <a:ext cx="43814" cy="6668"/>
          </a:xfrm>
          <a:custGeom>
            <a:avLst/>
            <a:gdLst/>
            <a:ahLst/>
            <a:cxnLst/>
            <a:rect l="l" t="t" r="r" b="b"/>
            <a:pathLst>
              <a:path w="58419"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12" name="object 12"/>
          <p:cNvSpPr/>
          <p:nvPr/>
        </p:nvSpPr>
        <p:spPr>
          <a:xfrm>
            <a:off x="837628" y="3160256"/>
            <a:ext cx="80486" cy="70961"/>
          </a:xfrm>
          <a:custGeom>
            <a:avLst/>
            <a:gdLst/>
            <a:ahLst/>
            <a:cxnLst/>
            <a:rect l="l" t="t" r="r" b="b"/>
            <a:pathLst>
              <a:path w="107315"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13" name="object 13"/>
          <p:cNvSpPr/>
          <p:nvPr/>
        </p:nvSpPr>
        <p:spPr>
          <a:xfrm>
            <a:off x="983844" y="2783312"/>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4" name="object 14"/>
          <p:cNvSpPr/>
          <p:nvPr/>
        </p:nvSpPr>
        <p:spPr>
          <a:xfrm>
            <a:off x="1009505" y="2783312"/>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5" name="object 15"/>
          <p:cNvSpPr/>
          <p:nvPr/>
        </p:nvSpPr>
        <p:spPr>
          <a:xfrm>
            <a:off x="979140" y="2812961"/>
            <a:ext cx="43814" cy="6668"/>
          </a:xfrm>
          <a:custGeom>
            <a:avLst/>
            <a:gdLst/>
            <a:ahLst/>
            <a:cxnLst/>
            <a:rect l="l" t="t" r="r" b="b"/>
            <a:pathLst>
              <a:path w="58419"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16" name="object 16"/>
          <p:cNvSpPr/>
          <p:nvPr/>
        </p:nvSpPr>
        <p:spPr>
          <a:xfrm>
            <a:off x="960796" y="2762232"/>
            <a:ext cx="80486" cy="70961"/>
          </a:xfrm>
          <a:custGeom>
            <a:avLst/>
            <a:gdLst/>
            <a:ahLst/>
            <a:cxnLst/>
            <a:rect l="l" t="t" r="r" b="b"/>
            <a:pathLst>
              <a:path w="107315"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17" name="object 17"/>
          <p:cNvSpPr/>
          <p:nvPr/>
        </p:nvSpPr>
        <p:spPr>
          <a:xfrm>
            <a:off x="860684" y="3045493"/>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8" name="object 18"/>
          <p:cNvSpPr/>
          <p:nvPr/>
        </p:nvSpPr>
        <p:spPr>
          <a:xfrm>
            <a:off x="886346" y="3045493"/>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9" name="object 19"/>
          <p:cNvSpPr/>
          <p:nvPr/>
        </p:nvSpPr>
        <p:spPr>
          <a:xfrm>
            <a:off x="855980" y="3075142"/>
            <a:ext cx="43814" cy="6668"/>
          </a:xfrm>
          <a:custGeom>
            <a:avLst/>
            <a:gdLst/>
            <a:ahLst/>
            <a:cxnLst/>
            <a:rect l="l" t="t" r="r" b="b"/>
            <a:pathLst>
              <a:path w="58419"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20" name="object 20"/>
          <p:cNvSpPr/>
          <p:nvPr/>
        </p:nvSpPr>
        <p:spPr>
          <a:xfrm>
            <a:off x="837637" y="3024412"/>
            <a:ext cx="80486" cy="70961"/>
          </a:xfrm>
          <a:custGeom>
            <a:avLst/>
            <a:gdLst/>
            <a:ahLst/>
            <a:cxnLst/>
            <a:rect l="l" t="t" r="r" b="b"/>
            <a:pathLst>
              <a:path w="107315"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21" name="object 21"/>
          <p:cNvSpPr/>
          <p:nvPr/>
        </p:nvSpPr>
        <p:spPr>
          <a:xfrm>
            <a:off x="860684" y="2916193"/>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22" name="object 22"/>
          <p:cNvSpPr/>
          <p:nvPr/>
        </p:nvSpPr>
        <p:spPr>
          <a:xfrm>
            <a:off x="886346" y="2916193"/>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23" name="object 23"/>
          <p:cNvSpPr/>
          <p:nvPr/>
        </p:nvSpPr>
        <p:spPr>
          <a:xfrm>
            <a:off x="855980" y="2945842"/>
            <a:ext cx="43814" cy="6668"/>
          </a:xfrm>
          <a:custGeom>
            <a:avLst/>
            <a:gdLst/>
            <a:ahLst/>
            <a:cxnLst/>
            <a:rect l="l" t="t" r="r" b="b"/>
            <a:pathLst>
              <a:path w="58419"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24" name="object 24"/>
          <p:cNvSpPr/>
          <p:nvPr/>
        </p:nvSpPr>
        <p:spPr>
          <a:xfrm>
            <a:off x="837637" y="2895113"/>
            <a:ext cx="80486" cy="70961"/>
          </a:xfrm>
          <a:custGeom>
            <a:avLst/>
            <a:gdLst/>
            <a:ahLst/>
            <a:cxnLst/>
            <a:rect l="l" t="t" r="r" b="b"/>
            <a:pathLst>
              <a:path w="107315"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25" name="object 25"/>
          <p:cNvSpPr/>
          <p:nvPr/>
        </p:nvSpPr>
        <p:spPr>
          <a:xfrm>
            <a:off x="1109759" y="2916193"/>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26" name="object 26"/>
          <p:cNvSpPr/>
          <p:nvPr/>
        </p:nvSpPr>
        <p:spPr>
          <a:xfrm>
            <a:off x="1135421" y="2916193"/>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27" name="object 27"/>
          <p:cNvSpPr/>
          <p:nvPr/>
        </p:nvSpPr>
        <p:spPr>
          <a:xfrm>
            <a:off x="1105055" y="2945842"/>
            <a:ext cx="43814" cy="6668"/>
          </a:xfrm>
          <a:custGeom>
            <a:avLst/>
            <a:gdLst/>
            <a:ahLst/>
            <a:cxnLst/>
            <a:rect l="l" t="t" r="r" b="b"/>
            <a:pathLst>
              <a:path w="58419"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28" name="object 28"/>
          <p:cNvSpPr/>
          <p:nvPr/>
        </p:nvSpPr>
        <p:spPr>
          <a:xfrm>
            <a:off x="1086712" y="2895113"/>
            <a:ext cx="80486" cy="70961"/>
          </a:xfrm>
          <a:custGeom>
            <a:avLst/>
            <a:gdLst/>
            <a:ahLst/>
            <a:cxnLst/>
            <a:rect l="l" t="t" r="r" b="b"/>
            <a:pathLst>
              <a:path w="107315"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29" name="object 29"/>
          <p:cNvSpPr/>
          <p:nvPr/>
        </p:nvSpPr>
        <p:spPr>
          <a:xfrm>
            <a:off x="1109759" y="3045493"/>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30" name="object 30"/>
          <p:cNvSpPr/>
          <p:nvPr/>
        </p:nvSpPr>
        <p:spPr>
          <a:xfrm>
            <a:off x="1135421" y="3045493"/>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31" name="object 31"/>
          <p:cNvSpPr/>
          <p:nvPr/>
        </p:nvSpPr>
        <p:spPr>
          <a:xfrm>
            <a:off x="1105055" y="3075142"/>
            <a:ext cx="43814" cy="6668"/>
          </a:xfrm>
          <a:custGeom>
            <a:avLst/>
            <a:gdLst/>
            <a:ahLst/>
            <a:cxnLst/>
            <a:rect l="l" t="t" r="r" b="b"/>
            <a:pathLst>
              <a:path w="58419"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32" name="object 32"/>
          <p:cNvSpPr/>
          <p:nvPr/>
        </p:nvSpPr>
        <p:spPr>
          <a:xfrm>
            <a:off x="1086712" y="3024412"/>
            <a:ext cx="80486" cy="70961"/>
          </a:xfrm>
          <a:custGeom>
            <a:avLst/>
            <a:gdLst/>
            <a:ahLst/>
            <a:cxnLst/>
            <a:rect l="l" t="t" r="r" b="b"/>
            <a:pathLst>
              <a:path w="107315"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33" name="object 33"/>
          <p:cNvSpPr/>
          <p:nvPr/>
        </p:nvSpPr>
        <p:spPr>
          <a:xfrm>
            <a:off x="1109759" y="3181337"/>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34" name="object 34"/>
          <p:cNvSpPr/>
          <p:nvPr/>
        </p:nvSpPr>
        <p:spPr>
          <a:xfrm>
            <a:off x="1135421" y="3181337"/>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35" name="object 35"/>
          <p:cNvSpPr/>
          <p:nvPr/>
        </p:nvSpPr>
        <p:spPr>
          <a:xfrm>
            <a:off x="1105055" y="3210986"/>
            <a:ext cx="43814" cy="6668"/>
          </a:xfrm>
          <a:custGeom>
            <a:avLst/>
            <a:gdLst/>
            <a:ahLst/>
            <a:cxnLst/>
            <a:rect l="l" t="t" r="r" b="b"/>
            <a:pathLst>
              <a:path w="58419"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36" name="object 36"/>
          <p:cNvSpPr/>
          <p:nvPr/>
        </p:nvSpPr>
        <p:spPr>
          <a:xfrm>
            <a:off x="1086712" y="3160256"/>
            <a:ext cx="80486" cy="70961"/>
          </a:xfrm>
          <a:custGeom>
            <a:avLst/>
            <a:gdLst/>
            <a:ahLst/>
            <a:cxnLst/>
            <a:rect l="l" t="t" r="r" b="b"/>
            <a:pathLst>
              <a:path w="107315"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37" name="object 37"/>
          <p:cNvSpPr/>
          <p:nvPr/>
        </p:nvSpPr>
        <p:spPr>
          <a:xfrm>
            <a:off x="985222" y="3045493"/>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38" name="object 38"/>
          <p:cNvSpPr/>
          <p:nvPr/>
        </p:nvSpPr>
        <p:spPr>
          <a:xfrm>
            <a:off x="1010884" y="3045493"/>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39" name="object 39"/>
          <p:cNvSpPr/>
          <p:nvPr/>
        </p:nvSpPr>
        <p:spPr>
          <a:xfrm>
            <a:off x="980518" y="3075142"/>
            <a:ext cx="43814" cy="6668"/>
          </a:xfrm>
          <a:custGeom>
            <a:avLst/>
            <a:gdLst/>
            <a:ahLst/>
            <a:cxnLst/>
            <a:rect l="l" t="t" r="r" b="b"/>
            <a:pathLst>
              <a:path w="58419"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40" name="object 40"/>
          <p:cNvSpPr/>
          <p:nvPr/>
        </p:nvSpPr>
        <p:spPr>
          <a:xfrm>
            <a:off x="962174" y="3024412"/>
            <a:ext cx="80486" cy="70961"/>
          </a:xfrm>
          <a:custGeom>
            <a:avLst/>
            <a:gdLst/>
            <a:ahLst/>
            <a:cxnLst/>
            <a:rect l="l" t="t" r="r" b="b"/>
            <a:pathLst>
              <a:path w="107315"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41" name="object 41"/>
          <p:cNvSpPr/>
          <p:nvPr/>
        </p:nvSpPr>
        <p:spPr>
          <a:xfrm>
            <a:off x="5815106" y="716081"/>
            <a:ext cx="950756" cy="950756"/>
          </a:xfrm>
          <a:prstGeom prst="rect">
            <a:avLst/>
          </a:prstGeom>
          <a:blipFill>
            <a:blip r:embed="rId2" cstate="print"/>
            <a:stretch>
              <a:fillRect/>
            </a:stretch>
          </a:blipFill>
        </p:spPr>
        <p:txBody>
          <a:bodyPr wrap="square" lIns="0" tIns="0" rIns="0" bIns="0" rtlCol="0"/>
          <a:lstStyle/>
          <a:p>
            <a:endParaRPr sz="1350"/>
          </a:p>
        </p:txBody>
      </p:sp>
      <p:sp>
        <p:nvSpPr>
          <p:cNvPr id="42" name="object 42"/>
          <p:cNvSpPr/>
          <p:nvPr/>
        </p:nvSpPr>
        <p:spPr>
          <a:xfrm>
            <a:off x="5506530" y="1030204"/>
            <a:ext cx="391478" cy="129064"/>
          </a:xfrm>
          <a:custGeom>
            <a:avLst/>
            <a:gdLst/>
            <a:ahLst/>
            <a:cxnLst/>
            <a:rect l="l" t="t" r="r" b="b"/>
            <a:pathLst>
              <a:path w="521970" h="172084">
                <a:moveTo>
                  <a:pt x="0" y="0"/>
                </a:moveTo>
                <a:lnTo>
                  <a:pt x="521853" y="0"/>
                </a:lnTo>
                <a:lnTo>
                  <a:pt x="521853" y="172025"/>
                </a:lnTo>
                <a:lnTo>
                  <a:pt x="0" y="172025"/>
                </a:lnTo>
                <a:lnTo>
                  <a:pt x="0" y="0"/>
                </a:lnTo>
                <a:close/>
              </a:path>
            </a:pathLst>
          </a:custGeom>
          <a:ln w="9524">
            <a:solidFill>
              <a:srgbClr val="595959"/>
            </a:solidFill>
          </a:ln>
        </p:spPr>
        <p:txBody>
          <a:bodyPr wrap="square" lIns="0" tIns="0" rIns="0" bIns="0" rtlCol="0"/>
          <a:lstStyle/>
          <a:p>
            <a:endParaRPr sz="1350"/>
          </a:p>
        </p:txBody>
      </p:sp>
      <p:sp>
        <p:nvSpPr>
          <p:cNvPr id="43" name="object 43"/>
          <p:cNvSpPr/>
          <p:nvPr/>
        </p:nvSpPr>
        <p:spPr>
          <a:xfrm>
            <a:off x="5506530" y="1223733"/>
            <a:ext cx="391478" cy="129064"/>
          </a:xfrm>
          <a:custGeom>
            <a:avLst/>
            <a:gdLst/>
            <a:ahLst/>
            <a:cxnLst/>
            <a:rect l="l" t="t" r="r" b="b"/>
            <a:pathLst>
              <a:path w="521970" h="172084">
                <a:moveTo>
                  <a:pt x="0" y="0"/>
                </a:moveTo>
                <a:lnTo>
                  <a:pt x="521853" y="0"/>
                </a:lnTo>
                <a:lnTo>
                  <a:pt x="521853" y="172025"/>
                </a:lnTo>
                <a:lnTo>
                  <a:pt x="0" y="172025"/>
                </a:lnTo>
                <a:lnTo>
                  <a:pt x="0" y="0"/>
                </a:lnTo>
                <a:close/>
              </a:path>
            </a:pathLst>
          </a:custGeom>
          <a:ln w="9524">
            <a:solidFill>
              <a:srgbClr val="595959"/>
            </a:solidFill>
          </a:ln>
        </p:spPr>
        <p:txBody>
          <a:bodyPr wrap="square" lIns="0" tIns="0" rIns="0" bIns="0" rtlCol="0"/>
          <a:lstStyle/>
          <a:p>
            <a:endParaRPr sz="1350"/>
          </a:p>
        </p:txBody>
      </p:sp>
      <p:sp>
        <p:nvSpPr>
          <p:cNvPr id="44" name="object 44"/>
          <p:cNvSpPr/>
          <p:nvPr/>
        </p:nvSpPr>
        <p:spPr>
          <a:xfrm>
            <a:off x="4463231" y="716090"/>
            <a:ext cx="950756" cy="950756"/>
          </a:xfrm>
          <a:prstGeom prst="rect">
            <a:avLst/>
          </a:prstGeom>
          <a:blipFill>
            <a:blip r:embed="rId4" cstate="print"/>
            <a:stretch>
              <a:fillRect/>
            </a:stretch>
          </a:blipFill>
        </p:spPr>
        <p:txBody>
          <a:bodyPr wrap="square" lIns="0" tIns="0" rIns="0" bIns="0" rtlCol="0"/>
          <a:lstStyle/>
          <a:p>
            <a:endParaRPr sz="1350"/>
          </a:p>
        </p:txBody>
      </p:sp>
      <p:sp>
        <p:nvSpPr>
          <p:cNvPr id="45" name="object 45"/>
          <p:cNvSpPr/>
          <p:nvPr/>
        </p:nvSpPr>
        <p:spPr>
          <a:xfrm>
            <a:off x="860675" y="2776018"/>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46" name="object 46"/>
          <p:cNvSpPr/>
          <p:nvPr/>
        </p:nvSpPr>
        <p:spPr>
          <a:xfrm>
            <a:off x="886336" y="2776018"/>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47" name="object 47"/>
          <p:cNvSpPr/>
          <p:nvPr/>
        </p:nvSpPr>
        <p:spPr>
          <a:xfrm>
            <a:off x="855971" y="2805667"/>
            <a:ext cx="43814" cy="6668"/>
          </a:xfrm>
          <a:custGeom>
            <a:avLst/>
            <a:gdLst/>
            <a:ahLst/>
            <a:cxnLst/>
            <a:rect l="l" t="t" r="r" b="b"/>
            <a:pathLst>
              <a:path w="58419"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48" name="object 48"/>
          <p:cNvSpPr/>
          <p:nvPr/>
        </p:nvSpPr>
        <p:spPr>
          <a:xfrm>
            <a:off x="837628" y="2754938"/>
            <a:ext cx="80486" cy="70961"/>
          </a:xfrm>
          <a:custGeom>
            <a:avLst/>
            <a:gdLst/>
            <a:ahLst/>
            <a:cxnLst/>
            <a:rect l="l" t="t" r="r" b="b"/>
            <a:pathLst>
              <a:path w="107315"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49" name="object 49"/>
          <p:cNvSpPr/>
          <p:nvPr/>
        </p:nvSpPr>
        <p:spPr>
          <a:xfrm>
            <a:off x="985213" y="2914402"/>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50" name="object 50"/>
          <p:cNvSpPr/>
          <p:nvPr/>
        </p:nvSpPr>
        <p:spPr>
          <a:xfrm>
            <a:off x="1010874" y="2914402"/>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51" name="object 51"/>
          <p:cNvSpPr/>
          <p:nvPr/>
        </p:nvSpPr>
        <p:spPr>
          <a:xfrm>
            <a:off x="980509" y="2944052"/>
            <a:ext cx="43814" cy="6668"/>
          </a:xfrm>
          <a:custGeom>
            <a:avLst/>
            <a:gdLst/>
            <a:ahLst/>
            <a:cxnLst/>
            <a:rect l="l" t="t" r="r" b="b"/>
            <a:pathLst>
              <a:path w="58419"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52" name="object 52"/>
          <p:cNvSpPr/>
          <p:nvPr/>
        </p:nvSpPr>
        <p:spPr>
          <a:xfrm>
            <a:off x="962165" y="2893322"/>
            <a:ext cx="80486" cy="70961"/>
          </a:xfrm>
          <a:custGeom>
            <a:avLst/>
            <a:gdLst/>
            <a:ahLst/>
            <a:cxnLst/>
            <a:rect l="l" t="t" r="r" b="b"/>
            <a:pathLst>
              <a:path w="107315"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53" name="object 53"/>
          <p:cNvSpPr/>
          <p:nvPr/>
        </p:nvSpPr>
        <p:spPr>
          <a:xfrm>
            <a:off x="1110222" y="2783684"/>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54" name="object 54"/>
          <p:cNvSpPr/>
          <p:nvPr/>
        </p:nvSpPr>
        <p:spPr>
          <a:xfrm>
            <a:off x="1135883" y="2783684"/>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55" name="object 55"/>
          <p:cNvSpPr/>
          <p:nvPr/>
        </p:nvSpPr>
        <p:spPr>
          <a:xfrm>
            <a:off x="1105518" y="2813333"/>
            <a:ext cx="43814" cy="6668"/>
          </a:xfrm>
          <a:custGeom>
            <a:avLst/>
            <a:gdLst/>
            <a:ahLst/>
            <a:cxnLst/>
            <a:rect l="l" t="t" r="r" b="b"/>
            <a:pathLst>
              <a:path w="58419"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56" name="object 56"/>
          <p:cNvSpPr/>
          <p:nvPr/>
        </p:nvSpPr>
        <p:spPr>
          <a:xfrm>
            <a:off x="1087174" y="2762603"/>
            <a:ext cx="80486" cy="70961"/>
          </a:xfrm>
          <a:custGeom>
            <a:avLst/>
            <a:gdLst/>
            <a:ahLst/>
            <a:cxnLst/>
            <a:rect l="l" t="t" r="r" b="b"/>
            <a:pathLst>
              <a:path w="107315"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57" name="object 57"/>
          <p:cNvSpPr/>
          <p:nvPr/>
        </p:nvSpPr>
        <p:spPr>
          <a:xfrm>
            <a:off x="988422" y="3182993"/>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6"/>
                </a:lnTo>
                <a:lnTo>
                  <a:pt x="8634" y="9812"/>
                </a:lnTo>
                <a:lnTo>
                  <a:pt x="5562" y="9812"/>
                </a:lnTo>
                <a:lnTo>
                  <a:pt x="2490" y="9812"/>
                </a:lnTo>
                <a:lnTo>
                  <a:pt x="0" y="7616"/>
                </a:lnTo>
                <a:lnTo>
                  <a:pt x="0" y="4906"/>
                </a:lnTo>
              </a:path>
            </a:pathLst>
          </a:custGeom>
          <a:ln w="9524">
            <a:solidFill>
              <a:srgbClr val="980000"/>
            </a:solidFill>
          </a:ln>
        </p:spPr>
        <p:txBody>
          <a:bodyPr wrap="square" lIns="0" tIns="0" rIns="0" bIns="0" rtlCol="0"/>
          <a:lstStyle/>
          <a:p>
            <a:endParaRPr sz="1350"/>
          </a:p>
        </p:txBody>
      </p:sp>
      <p:sp>
        <p:nvSpPr>
          <p:cNvPr id="58" name="object 58"/>
          <p:cNvSpPr/>
          <p:nvPr/>
        </p:nvSpPr>
        <p:spPr>
          <a:xfrm>
            <a:off x="1014083" y="3182993"/>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6"/>
                </a:lnTo>
                <a:lnTo>
                  <a:pt x="8634" y="9812"/>
                </a:lnTo>
                <a:lnTo>
                  <a:pt x="5562" y="9812"/>
                </a:lnTo>
                <a:lnTo>
                  <a:pt x="2490" y="9812"/>
                </a:lnTo>
                <a:lnTo>
                  <a:pt x="0" y="7616"/>
                </a:lnTo>
                <a:lnTo>
                  <a:pt x="0" y="4906"/>
                </a:lnTo>
              </a:path>
            </a:pathLst>
          </a:custGeom>
          <a:ln w="9524">
            <a:solidFill>
              <a:srgbClr val="980000"/>
            </a:solidFill>
          </a:ln>
        </p:spPr>
        <p:txBody>
          <a:bodyPr wrap="square" lIns="0" tIns="0" rIns="0" bIns="0" rtlCol="0"/>
          <a:lstStyle/>
          <a:p>
            <a:endParaRPr sz="1350"/>
          </a:p>
        </p:txBody>
      </p:sp>
      <p:sp>
        <p:nvSpPr>
          <p:cNvPr id="59" name="object 59"/>
          <p:cNvSpPr/>
          <p:nvPr/>
        </p:nvSpPr>
        <p:spPr>
          <a:xfrm>
            <a:off x="983718" y="3212642"/>
            <a:ext cx="43814" cy="6668"/>
          </a:xfrm>
          <a:custGeom>
            <a:avLst/>
            <a:gdLst/>
            <a:ahLst/>
            <a:cxnLst/>
            <a:rect l="l" t="t" r="r" b="b"/>
            <a:pathLst>
              <a:path w="58419"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60" name="object 60"/>
          <p:cNvSpPr/>
          <p:nvPr/>
        </p:nvSpPr>
        <p:spPr>
          <a:xfrm>
            <a:off x="965374" y="3161913"/>
            <a:ext cx="80486" cy="70961"/>
          </a:xfrm>
          <a:custGeom>
            <a:avLst/>
            <a:gdLst/>
            <a:ahLst/>
            <a:cxnLst/>
            <a:rect l="l" t="t" r="r" b="b"/>
            <a:pathLst>
              <a:path w="107315"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61" name="object 61"/>
          <p:cNvSpPr/>
          <p:nvPr/>
        </p:nvSpPr>
        <p:spPr>
          <a:xfrm>
            <a:off x="2307110" y="1581806"/>
            <a:ext cx="847743" cy="847743"/>
          </a:xfrm>
          <a:prstGeom prst="rect">
            <a:avLst/>
          </a:prstGeom>
          <a:blipFill>
            <a:blip r:embed="rId2" cstate="print"/>
            <a:stretch>
              <a:fillRect/>
            </a:stretch>
          </a:blipFill>
        </p:spPr>
        <p:txBody>
          <a:bodyPr wrap="square" lIns="0" tIns="0" rIns="0" bIns="0" rtlCol="0"/>
          <a:lstStyle/>
          <a:p>
            <a:endParaRPr sz="1350"/>
          </a:p>
        </p:txBody>
      </p:sp>
      <p:sp>
        <p:nvSpPr>
          <p:cNvPr id="62" name="object 62"/>
          <p:cNvSpPr/>
          <p:nvPr/>
        </p:nvSpPr>
        <p:spPr>
          <a:xfrm>
            <a:off x="2590803" y="2189393"/>
            <a:ext cx="8573" cy="7620"/>
          </a:xfrm>
          <a:custGeom>
            <a:avLst/>
            <a:gdLst/>
            <a:ahLst/>
            <a:cxnLst/>
            <a:rect l="l" t="t" r="r" b="b"/>
            <a:pathLst>
              <a:path w="11429"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63" name="object 63"/>
          <p:cNvSpPr/>
          <p:nvPr/>
        </p:nvSpPr>
        <p:spPr>
          <a:xfrm>
            <a:off x="2616465" y="2189393"/>
            <a:ext cx="8573" cy="7620"/>
          </a:xfrm>
          <a:custGeom>
            <a:avLst/>
            <a:gdLst/>
            <a:ahLst/>
            <a:cxnLst/>
            <a:rect l="l" t="t" r="r" b="b"/>
            <a:pathLst>
              <a:path w="11429"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64" name="object 64"/>
          <p:cNvSpPr/>
          <p:nvPr/>
        </p:nvSpPr>
        <p:spPr>
          <a:xfrm>
            <a:off x="2586100" y="2219043"/>
            <a:ext cx="43814" cy="6668"/>
          </a:xfrm>
          <a:custGeom>
            <a:avLst/>
            <a:gdLst/>
            <a:ahLst/>
            <a:cxnLst/>
            <a:rect l="l" t="t" r="r" b="b"/>
            <a:pathLst>
              <a:path w="58420"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65" name="object 65"/>
          <p:cNvSpPr/>
          <p:nvPr/>
        </p:nvSpPr>
        <p:spPr>
          <a:xfrm>
            <a:off x="2567756" y="2168313"/>
            <a:ext cx="80486" cy="70961"/>
          </a:xfrm>
          <a:custGeom>
            <a:avLst/>
            <a:gdLst/>
            <a:ahLst/>
            <a:cxnLst/>
            <a:rect l="l" t="t" r="r" b="b"/>
            <a:pathLst>
              <a:path w="107314"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66" name="object 66"/>
          <p:cNvSpPr/>
          <p:nvPr/>
        </p:nvSpPr>
        <p:spPr>
          <a:xfrm>
            <a:off x="2713972" y="1784950"/>
            <a:ext cx="8573" cy="7620"/>
          </a:xfrm>
          <a:custGeom>
            <a:avLst/>
            <a:gdLst/>
            <a:ahLst/>
            <a:cxnLst/>
            <a:rect l="l" t="t" r="r" b="b"/>
            <a:pathLst>
              <a:path w="11429" h="10159">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67" name="object 67"/>
          <p:cNvSpPr/>
          <p:nvPr/>
        </p:nvSpPr>
        <p:spPr>
          <a:xfrm>
            <a:off x="2739634" y="1784950"/>
            <a:ext cx="8573" cy="7620"/>
          </a:xfrm>
          <a:custGeom>
            <a:avLst/>
            <a:gdLst/>
            <a:ahLst/>
            <a:cxnLst/>
            <a:rect l="l" t="t" r="r" b="b"/>
            <a:pathLst>
              <a:path w="11429" h="10159">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68" name="object 68"/>
          <p:cNvSpPr/>
          <p:nvPr/>
        </p:nvSpPr>
        <p:spPr>
          <a:xfrm>
            <a:off x="2709268" y="1814599"/>
            <a:ext cx="43814" cy="6668"/>
          </a:xfrm>
          <a:custGeom>
            <a:avLst/>
            <a:gdLst/>
            <a:ahLst/>
            <a:cxnLst/>
            <a:rect l="l" t="t" r="r" b="b"/>
            <a:pathLst>
              <a:path w="58420" h="8890">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69" name="object 69"/>
          <p:cNvSpPr/>
          <p:nvPr/>
        </p:nvSpPr>
        <p:spPr>
          <a:xfrm>
            <a:off x="2690924" y="1763869"/>
            <a:ext cx="80486" cy="70961"/>
          </a:xfrm>
          <a:custGeom>
            <a:avLst/>
            <a:gdLst/>
            <a:ahLst/>
            <a:cxnLst/>
            <a:rect l="l" t="t" r="r" b="b"/>
            <a:pathLst>
              <a:path w="107314" h="94615">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70" name="object 70"/>
          <p:cNvSpPr/>
          <p:nvPr/>
        </p:nvSpPr>
        <p:spPr>
          <a:xfrm>
            <a:off x="2590813" y="2047131"/>
            <a:ext cx="8573" cy="7620"/>
          </a:xfrm>
          <a:custGeom>
            <a:avLst/>
            <a:gdLst/>
            <a:ahLst/>
            <a:cxnLst/>
            <a:rect l="l" t="t" r="r" b="b"/>
            <a:pathLst>
              <a:path w="11429"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71" name="object 71"/>
          <p:cNvSpPr/>
          <p:nvPr/>
        </p:nvSpPr>
        <p:spPr>
          <a:xfrm>
            <a:off x="2616474" y="2047131"/>
            <a:ext cx="8573" cy="7620"/>
          </a:xfrm>
          <a:custGeom>
            <a:avLst/>
            <a:gdLst/>
            <a:ahLst/>
            <a:cxnLst/>
            <a:rect l="l" t="t" r="r" b="b"/>
            <a:pathLst>
              <a:path w="11429"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72" name="object 72"/>
          <p:cNvSpPr/>
          <p:nvPr/>
        </p:nvSpPr>
        <p:spPr>
          <a:xfrm>
            <a:off x="2586109" y="2076781"/>
            <a:ext cx="43814" cy="6668"/>
          </a:xfrm>
          <a:custGeom>
            <a:avLst/>
            <a:gdLst/>
            <a:ahLst/>
            <a:cxnLst/>
            <a:rect l="l" t="t" r="r" b="b"/>
            <a:pathLst>
              <a:path w="58420"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73" name="object 73"/>
          <p:cNvSpPr/>
          <p:nvPr/>
        </p:nvSpPr>
        <p:spPr>
          <a:xfrm>
            <a:off x="2567765" y="2026051"/>
            <a:ext cx="80486" cy="70961"/>
          </a:xfrm>
          <a:custGeom>
            <a:avLst/>
            <a:gdLst/>
            <a:ahLst/>
            <a:cxnLst/>
            <a:rect l="l" t="t" r="r" b="b"/>
            <a:pathLst>
              <a:path w="107314"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74" name="object 74"/>
          <p:cNvSpPr/>
          <p:nvPr/>
        </p:nvSpPr>
        <p:spPr>
          <a:xfrm>
            <a:off x="2590813" y="1917831"/>
            <a:ext cx="8573" cy="7620"/>
          </a:xfrm>
          <a:custGeom>
            <a:avLst/>
            <a:gdLst/>
            <a:ahLst/>
            <a:cxnLst/>
            <a:rect l="l" t="t" r="r" b="b"/>
            <a:pathLst>
              <a:path w="11429"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75" name="object 75"/>
          <p:cNvSpPr/>
          <p:nvPr/>
        </p:nvSpPr>
        <p:spPr>
          <a:xfrm>
            <a:off x="2616474" y="1917831"/>
            <a:ext cx="8573" cy="7620"/>
          </a:xfrm>
          <a:custGeom>
            <a:avLst/>
            <a:gdLst/>
            <a:ahLst/>
            <a:cxnLst/>
            <a:rect l="l" t="t" r="r" b="b"/>
            <a:pathLst>
              <a:path w="11429"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76" name="object 76"/>
          <p:cNvSpPr/>
          <p:nvPr/>
        </p:nvSpPr>
        <p:spPr>
          <a:xfrm>
            <a:off x="2586109" y="1947481"/>
            <a:ext cx="43814" cy="6668"/>
          </a:xfrm>
          <a:custGeom>
            <a:avLst/>
            <a:gdLst/>
            <a:ahLst/>
            <a:cxnLst/>
            <a:rect l="l" t="t" r="r" b="b"/>
            <a:pathLst>
              <a:path w="58420"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77" name="object 77"/>
          <p:cNvSpPr/>
          <p:nvPr/>
        </p:nvSpPr>
        <p:spPr>
          <a:xfrm>
            <a:off x="2567765" y="1896751"/>
            <a:ext cx="80486" cy="70961"/>
          </a:xfrm>
          <a:custGeom>
            <a:avLst/>
            <a:gdLst/>
            <a:ahLst/>
            <a:cxnLst/>
            <a:rect l="l" t="t" r="r" b="b"/>
            <a:pathLst>
              <a:path w="107314"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78" name="object 78"/>
          <p:cNvSpPr/>
          <p:nvPr/>
        </p:nvSpPr>
        <p:spPr>
          <a:xfrm>
            <a:off x="2839888" y="1917831"/>
            <a:ext cx="8573" cy="7620"/>
          </a:xfrm>
          <a:custGeom>
            <a:avLst/>
            <a:gdLst/>
            <a:ahLst/>
            <a:cxnLst/>
            <a:rect l="l" t="t" r="r" b="b"/>
            <a:pathLst>
              <a:path w="11429"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79" name="object 79"/>
          <p:cNvSpPr/>
          <p:nvPr/>
        </p:nvSpPr>
        <p:spPr>
          <a:xfrm>
            <a:off x="2865549" y="1917831"/>
            <a:ext cx="8573" cy="7620"/>
          </a:xfrm>
          <a:custGeom>
            <a:avLst/>
            <a:gdLst/>
            <a:ahLst/>
            <a:cxnLst/>
            <a:rect l="l" t="t" r="r" b="b"/>
            <a:pathLst>
              <a:path w="11429"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80" name="object 80"/>
          <p:cNvSpPr/>
          <p:nvPr/>
        </p:nvSpPr>
        <p:spPr>
          <a:xfrm>
            <a:off x="2835184" y="1947481"/>
            <a:ext cx="43814" cy="6668"/>
          </a:xfrm>
          <a:custGeom>
            <a:avLst/>
            <a:gdLst/>
            <a:ahLst/>
            <a:cxnLst/>
            <a:rect l="l" t="t" r="r" b="b"/>
            <a:pathLst>
              <a:path w="58420"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81" name="object 81"/>
          <p:cNvSpPr/>
          <p:nvPr/>
        </p:nvSpPr>
        <p:spPr>
          <a:xfrm>
            <a:off x="2816840" y="1896751"/>
            <a:ext cx="80486" cy="70961"/>
          </a:xfrm>
          <a:custGeom>
            <a:avLst/>
            <a:gdLst/>
            <a:ahLst/>
            <a:cxnLst/>
            <a:rect l="l" t="t" r="r" b="b"/>
            <a:pathLst>
              <a:path w="107314"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82" name="object 82"/>
          <p:cNvSpPr/>
          <p:nvPr/>
        </p:nvSpPr>
        <p:spPr>
          <a:xfrm>
            <a:off x="2839888" y="2047131"/>
            <a:ext cx="8573" cy="7620"/>
          </a:xfrm>
          <a:custGeom>
            <a:avLst/>
            <a:gdLst/>
            <a:ahLst/>
            <a:cxnLst/>
            <a:rect l="l" t="t" r="r" b="b"/>
            <a:pathLst>
              <a:path w="11429"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83" name="object 83"/>
          <p:cNvSpPr/>
          <p:nvPr/>
        </p:nvSpPr>
        <p:spPr>
          <a:xfrm>
            <a:off x="2865549" y="2047131"/>
            <a:ext cx="8573" cy="7620"/>
          </a:xfrm>
          <a:custGeom>
            <a:avLst/>
            <a:gdLst/>
            <a:ahLst/>
            <a:cxnLst/>
            <a:rect l="l" t="t" r="r" b="b"/>
            <a:pathLst>
              <a:path w="11429"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84" name="object 84"/>
          <p:cNvSpPr/>
          <p:nvPr/>
        </p:nvSpPr>
        <p:spPr>
          <a:xfrm>
            <a:off x="2835184" y="2076781"/>
            <a:ext cx="43814" cy="6668"/>
          </a:xfrm>
          <a:custGeom>
            <a:avLst/>
            <a:gdLst/>
            <a:ahLst/>
            <a:cxnLst/>
            <a:rect l="l" t="t" r="r" b="b"/>
            <a:pathLst>
              <a:path w="58420"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85" name="object 85"/>
          <p:cNvSpPr/>
          <p:nvPr/>
        </p:nvSpPr>
        <p:spPr>
          <a:xfrm>
            <a:off x="2816840" y="2026051"/>
            <a:ext cx="80486" cy="70961"/>
          </a:xfrm>
          <a:custGeom>
            <a:avLst/>
            <a:gdLst/>
            <a:ahLst/>
            <a:cxnLst/>
            <a:rect l="l" t="t" r="r" b="b"/>
            <a:pathLst>
              <a:path w="107314"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86" name="object 86"/>
          <p:cNvSpPr/>
          <p:nvPr/>
        </p:nvSpPr>
        <p:spPr>
          <a:xfrm>
            <a:off x="2839888" y="2182974"/>
            <a:ext cx="8573" cy="7620"/>
          </a:xfrm>
          <a:custGeom>
            <a:avLst/>
            <a:gdLst/>
            <a:ahLst/>
            <a:cxnLst/>
            <a:rect l="l" t="t" r="r" b="b"/>
            <a:pathLst>
              <a:path w="11429"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87" name="object 87"/>
          <p:cNvSpPr/>
          <p:nvPr/>
        </p:nvSpPr>
        <p:spPr>
          <a:xfrm>
            <a:off x="2865549" y="2182974"/>
            <a:ext cx="8573" cy="7620"/>
          </a:xfrm>
          <a:custGeom>
            <a:avLst/>
            <a:gdLst/>
            <a:ahLst/>
            <a:cxnLst/>
            <a:rect l="l" t="t" r="r" b="b"/>
            <a:pathLst>
              <a:path w="11429"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88" name="object 88"/>
          <p:cNvSpPr/>
          <p:nvPr/>
        </p:nvSpPr>
        <p:spPr>
          <a:xfrm>
            <a:off x="2835184" y="2212624"/>
            <a:ext cx="43814" cy="6668"/>
          </a:xfrm>
          <a:custGeom>
            <a:avLst/>
            <a:gdLst/>
            <a:ahLst/>
            <a:cxnLst/>
            <a:rect l="l" t="t" r="r" b="b"/>
            <a:pathLst>
              <a:path w="58420"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89" name="object 89"/>
          <p:cNvSpPr/>
          <p:nvPr/>
        </p:nvSpPr>
        <p:spPr>
          <a:xfrm>
            <a:off x="2816840" y="2161894"/>
            <a:ext cx="80486" cy="70961"/>
          </a:xfrm>
          <a:custGeom>
            <a:avLst/>
            <a:gdLst/>
            <a:ahLst/>
            <a:cxnLst/>
            <a:rect l="l" t="t" r="r" b="b"/>
            <a:pathLst>
              <a:path w="107314"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90" name="object 90"/>
          <p:cNvSpPr/>
          <p:nvPr/>
        </p:nvSpPr>
        <p:spPr>
          <a:xfrm>
            <a:off x="2715350" y="2047131"/>
            <a:ext cx="8573" cy="7620"/>
          </a:xfrm>
          <a:custGeom>
            <a:avLst/>
            <a:gdLst/>
            <a:ahLst/>
            <a:cxnLst/>
            <a:rect l="l" t="t" r="r" b="b"/>
            <a:pathLst>
              <a:path w="11429"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91" name="object 91"/>
          <p:cNvSpPr/>
          <p:nvPr/>
        </p:nvSpPr>
        <p:spPr>
          <a:xfrm>
            <a:off x="2741011" y="2047131"/>
            <a:ext cx="8573" cy="7620"/>
          </a:xfrm>
          <a:custGeom>
            <a:avLst/>
            <a:gdLst/>
            <a:ahLst/>
            <a:cxnLst/>
            <a:rect l="l" t="t" r="r" b="b"/>
            <a:pathLst>
              <a:path w="11429"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92" name="object 92"/>
          <p:cNvSpPr/>
          <p:nvPr/>
        </p:nvSpPr>
        <p:spPr>
          <a:xfrm>
            <a:off x="2710646" y="2076781"/>
            <a:ext cx="43814" cy="6668"/>
          </a:xfrm>
          <a:custGeom>
            <a:avLst/>
            <a:gdLst/>
            <a:ahLst/>
            <a:cxnLst/>
            <a:rect l="l" t="t" r="r" b="b"/>
            <a:pathLst>
              <a:path w="58420"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93" name="object 93"/>
          <p:cNvSpPr/>
          <p:nvPr/>
        </p:nvSpPr>
        <p:spPr>
          <a:xfrm>
            <a:off x="2692303" y="2026051"/>
            <a:ext cx="80486" cy="70961"/>
          </a:xfrm>
          <a:custGeom>
            <a:avLst/>
            <a:gdLst/>
            <a:ahLst/>
            <a:cxnLst/>
            <a:rect l="l" t="t" r="r" b="b"/>
            <a:pathLst>
              <a:path w="107314"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94" name="object 94"/>
          <p:cNvSpPr/>
          <p:nvPr/>
        </p:nvSpPr>
        <p:spPr>
          <a:xfrm>
            <a:off x="2590803" y="1777656"/>
            <a:ext cx="8573" cy="7620"/>
          </a:xfrm>
          <a:custGeom>
            <a:avLst/>
            <a:gdLst/>
            <a:ahLst/>
            <a:cxnLst/>
            <a:rect l="l" t="t" r="r" b="b"/>
            <a:pathLst>
              <a:path w="11429" h="10159">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95" name="object 95"/>
          <p:cNvSpPr/>
          <p:nvPr/>
        </p:nvSpPr>
        <p:spPr>
          <a:xfrm>
            <a:off x="2616465" y="1777656"/>
            <a:ext cx="8573" cy="7620"/>
          </a:xfrm>
          <a:custGeom>
            <a:avLst/>
            <a:gdLst/>
            <a:ahLst/>
            <a:cxnLst/>
            <a:rect l="l" t="t" r="r" b="b"/>
            <a:pathLst>
              <a:path w="11429" h="10159">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96" name="object 96"/>
          <p:cNvSpPr/>
          <p:nvPr/>
        </p:nvSpPr>
        <p:spPr>
          <a:xfrm>
            <a:off x="2586100" y="1807306"/>
            <a:ext cx="43814" cy="6668"/>
          </a:xfrm>
          <a:custGeom>
            <a:avLst/>
            <a:gdLst/>
            <a:ahLst/>
            <a:cxnLst/>
            <a:rect l="l" t="t" r="r" b="b"/>
            <a:pathLst>
              <a:path w="58420" h="8890">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97" name="object 97"/>
          <p:cNvSpPr/>
          <p:nvPr/>
        </p:nvSpPr>
        <p:spPr>
          <a:xfrm>
            <a:off x="2567756" y="1756576"/>
            <a:ext cx="80486" cy="70961"/>
          </a:xfrm>
          <a:custGeom>
            <a:avLst/>
            <a:gdLst/>
            <a:ahLst/>
            <a:cxnLst/>
            <a:rect l="l" t="t" r="r" b="b"/>
            <a:pathLst>
              <a:path w="107314" h="94615">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98" name="object 98"/>
          <p:cNvSpPr/>
          <p:nvPr/>
        </p:nvSpPr>
        <p:spPr>
          <a:xfrm>
            <a:off x="2715340" y="1916040"/>
            <a:ext cx="8573" cy="7620"/>
          </a:xfrm>
          <a:custGeom>
            <a:avLst/>
            <a:gdLst/>
            <a:ahLst/>
            <a:cxnLst/>
            <a:rect l="l" t="t" r="r" b="b"/>
            <a:pathLst>
              <a:path w="11429"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99" name="object 99"/>
          <p:cNvSpPr/>
          <p:nvPr/>
        </p:nvSpPr>
        <p:spPr>
          <a:xfrm>
            <a:off x="2741002" y="1916040"/>
            <a:ext cx="8573" cy="7620"/>
          </a:xfrm>
          <a:custGeom>
            <a:avLst/>
            <a:gdLst/>
            <a:ahLst/>
            <a:cxnLst/>
            <a:rect l="l" t="t" r="r" b="b"/>
            <a:pathLst>
              <a:path w="11429"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00" name="object 100"/>
          <p:cNvSpPr/>
          <p:nvPr/>
        </p:nvSpPr>
        <p:spPr>
          <a:xfrm>
            <a:off x="2710637" y="1945690"/>
            <a:ext cx="43814" cy="6668"/>
          </a:xfrm>
          <a:custGeom>
            <a:avLst/>
            <a:gdLst/>
            <a:ahLst/>
            <a:cxnLst/>
            <a:rect l="l" t="t" r="r" b="b"/>
            <a:pathLst>
              <a:path w="58420"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101" name="object 101"/>
          <p:cNvSpPr/>
          <p:nvPr/>
        </p:nvSpPr>
        <p:spPr>
          <a:xfrm>
            <a:off x="2692294" y="1894960"/>
            <a:ext cx="80486" cy="70961"/>
          </a:xfrm>
          <a:custGeom>
            <a:avLst/>
            <a:gdLst/>
            <a:ahLst/>
            <a:cxnLst/>
            <a:rect l="l" t="t" r="r" b="b"/>
            <a:pathLst>
              <a:path w="107314"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102" name="object 102"/>
          <p:cNvSpPr/>
          <p:nvPr/>
        </p:nvSpPr>
        <p:spPr>
          <a:xfrm>
            <a:off x="2840350" y="1785322"/>
            <a:ext cx="8573" cy="7620"/>
          </a:xfrm>
          <a:custGeom>
            <a:avLst/>
            <a:gdLst/>
            <a:ahLst/>
            <a:cxnLst/>
            <a:rect l="l" t="t" r="r" b="b"/>
            <a:pathLst>
              <a:path w="11429" h="10159">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03" name="object 103"/>
          <p:cNvSpPr/>
          <p:nvPr/>
        </p:nvSpPr>
        <p:spPr>
          <a:xfrm>
            <a:off x="2866012" y="1785322"/>
            <a:ext cx="8573" cy="7620"/>
          </a:xfrm>
          <a:custGeom>
            <a:avLst/>
            <a:gdLst/>
            <a:ahLst/>
            <a:cxnLst/>
            <a:rect l="l" t="t" r="r" b="b"/>
            <a:pathLst>
              <a:path w="11429" h="10159">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04" name="object 104"/>
          <p:cNvSpPr/>
          <p:nvPr/>
        </p:nvSpPr>
        <p:spPr>
          <a:xfrm>
            <a:off x="2835646" y="1814971"/>
            <a:ext cx="43814" cy="6668"/>
          </a:xfrm>
          <a:custGeom>
            <a:avLst/>
            <a:gdLst/>
            <a:ahLst/>
            <a:cxnLst/>
            <a:rect l="l" t="t" r="r" b="b"/>
            <a:pathLst>
              <a:path w="58420" h="8890">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105" name="object 105"/>
          <p:cNvSpPr/>
          <p:nvPr/>
        </p:nvSpPr>
        <p:spPr>
          <a:xfrm>
            <a:off x="2817303" y="1764241"/>
            <a:ext cx="80486" cy="70961"/>
          </a:xfrm>
          <a:custGeom>
            <a:avLst/>
            <a:gdLst/>
            <a:ahLst/>
            <a:cxnLst/>
            <a:rect l="l" t="t" r="r" b="b"/>
            <a:pathLst>
              <a:path w="107314" h="94615">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106" name="object 106"/>
          <p:cNvSpPr/>
          <p:nvPr/>
        </p:nvSpPr>
        <p:spPr>
          <a:xfrm>
            <a:off x="2715340" y="2191049"/>
            <a:ext cx="8573" cy="7620"/>
          </a:xfrm>
          <a:custGeom>
            <a:avLst/>
            <a:gdLst/>
            <a:ahLst/>
            <a:cxnLst/>
            <a:rect l="l" t="t" r="r" b="b"/>
            <a:pathLst>
              <a:path w="11429"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07" name="object 107"/>
          <p:cNvSpPr/>
          <p:nvPr/>
        </p:nvSpPr>
        <p:spPr>
          <a:xfrm>
            <a:off x="2741002" y="2191049"/>
            <a:ext cx="8573" cy="7620"/>
          </a:xfrm>
          <a:custGeom>
            <a:avLst/>
            <a:gdLst/>
            <a:ahLst/>
            <a:cxnLst/>
            <a:rect l="l" t="t" r="r" b="b"/>
            <a:pathLst>
              <a:path w="11429"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08" name="object 108"/>
          <p:cNvSpPr/>
          <p:nvPr/>
        </p:nvSpPr>
        <p:spPr>
          <a:xfrm>
            <a:off x="2710637" y="2220699"/>
            <a:ext cx="43814" cy="6668"/>
          </a:xfrm>
          <a:custGeom>
            <a:avLst/>
            <a:gdLst/>
            <a:ahLst/>
            <a:cxnLst/>
            <a:rect l="l" t="t" r="r" b="b"/>
            <a:pathLst>
              <a:path w="58420"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109" name="object 109"/>
          <p:cNvSpPr/>
          <p:nvPr/>
        </p:nvSpPr>
        <p:spPr>
          <a:xfrm>
            <a:off x="2692294" y="2169970"/>
            <a:ext cx="80486" cy="70961"/>
          </a:xfrm>
          <a:custGeom>
            <a:avLst/>
            <a:gdLst/>
            <a:ahLst/>
            <a:cxnLst/>
            <a:rect l="l" t="t" r="r" b="b"/>
            <a:pathLst>
              <a:path w="107314"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110" name="object 110"/>
          <p:cNvSpPr/>
          <p:nvPr/>
        </p:nvSpPr>
        <p:spPr>
          <a:xfrm>
            <a:off x="1434353" y="2586553"/>
            <a:ext cx="847743" cy="847743"/>
          </a:xfrm>
          <a:prstGeom prst="rect">
            <a:avLst/>
          </a:prstGeom>
          <a:blipFill>
            <a:blip r:embed="rId2" cstate="print"/>
            <a:stretch>
              <a:fillRect/>
            </a:stretch>
          </a:blipFill>
        </p:spPr>
        <p:txBody>
          <a:bodyPr wrap="square" lIns="0" tIns="0" rIns="0" bIns="0" rtlCol="0"/>
          <a:lstStyle/>
          <a:p>
            <a:endParaRPr sz="1350"/>
          </a:p>
        </p:txBody>
      </p:sp>
      <p:sp>
        <p:nvSpPr>
          <p:cNvPr id="111" name="object 111"/>
          <p:cNvSpPr/>
          <p:nvPr/>
        </p:nvSpPr>
        <p:spPr>
          <a:xfrm>
            <a:off x="1431143" y="3600599"/>
            <a:ext cx="847743" cy="847743"/>
          </a:xfrm>
          <a:prstGeom prst="rect">
            <a:avLst/>
          </a:prstGeom>
          <a:blipFill>
            <a:blip r:embed="rId2" cstate="print"/>
            <a:stretch>
              <a:fillRect/>
            </a:stretch>
          </a:blipFill>
        </p:spPr>
        <p:txBody>
          <a:bodyPr wrap="square" lIns="0" tIns="0" rIns="0" bIns="0" rtlCol="0"/>
          <a:lstStyle/>
          <a:p>
            <a:endParaRPr sz="1350"/>
          </a:p>
        </p:txBody>
      </p:sp>
      <p:sp>
        <p:nvSpPr>
          <p:cNvPr id="112" name="object 112"/>
          <p:cNvSpPr/>
          <p:nvPr/>
        </p:nvSpPr>
        <p:spPr>
          <a:xfrm>
            <a:off x="1717722" y="2180425"/>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13" name="object 113"/>
          <p:cNvSpPr/>
          <p:nvPr/>
        </p:nvSpPr>
        <p:spPr>
          <a:xfrm>
            <a:off x="1743384" y="2180425"/>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14" name="object 114"/>
          <p:cNvSpPr/>
          <p:nvPr/>
        </p:nvSpPr>
        <p:spPr>
          <a:xfrm>
            <a:off x="1713018" y="2210074"/>
            <a:ext cx="43814" cy="6668"/>
          </a:xfrm>
          <a:custGeom>
            <a:avLst/>
            <a:gdLst/>
            <a:ahLst/>
            <a:cxnLst/>
            <a:rect l="l" t="t" r="r" b="b"/>
            <a:pathLst>
              <a:path w="58419"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115" name="object 115"/>
          <p:cNvSpPr/>
          <p:nvPr/>
        </p:nvSpPr>
        <p:spPr>
          <a:xfrm>
            <a:off x="1694674" y="2159345"/>
            <a:ext cx="80486" cy="70961"/>
          </a:xfrm>
          <a:custGeom>
            <a:avLst/>
            <a:gdLst/>
            <a:ahLst/>
            <a:cxnLst/>
            <a:rect l="l" t="t" r="r" b="b"/>
            <a:pathLst>
              <a:path w="107314"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116" name="object 116"/>
          <p:cNvSpPr/>
          <p:nvPr/>
        </p:nvSpPr>
        <p:spPr>
          <a:xfrm>
            <a:off x="1840891" y="1775981"/>
            <a:ext cx="8573" cy="7620"/>
          </a:xfrm>
          <a:custGeom>
            <a:avLst/>
            <a:gdLst/>
            <a:ahLst/>
            <a:cxnLst/>
            <a:rect l="l" t="t" r="r" b="b"/>
            <a:pathLst>
              <a:path w="11430" h="10159">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17" name="object 117"/>
          <p:cNvSpPr/>
          <p:nvPr/>
        </p:nvSpPr>
        <p:spPr>
          <a:xfrm>
            <a:off x="1866553" y="1775981"/>
            <a:ext cx="8573" cy="7620"/>
          </a:xfrm>
          <a:custGeom>
            <a:avLst/>
            <a:gdLst/>
            <a:ahLst/>
            <a:cxnLst/>
            <a:rect l="l" t="t" r="r" b="b"/>
            <a:pathLst>
              <a:path w="11430" h="10159">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18" name="object 118"/>
          <p:cNvSpPr/>
          <p:nvPr/>
        </p:nvSpPr>
        <p:spPr>
          <a:xfrm>
            <a:off x="1836187" y="1805631"/>
            <a:ext cx="43814" cy="6668"/>
          </a:xfrm>
          <a:custGeom>
            <a:avLst/>
            <a:gdLst/>
            <a:ahLst/>
            <a:cxnLst/>
            <a:rect l="l" t="t" r="r" b="b"/>
            <a:pathLst>
              <a:path w="58419" h="8890">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119" name="object 119"/>
          <p:cNvSpPr/>
          <p:nvPr/>
        </p:nvSpPr>
        <p:spPr>
          <a:xfrm>
            <a:off x="1817843" y="1754901"/>
            <a:ext cx="80486" cy="70961"/>
          </a:xfrm>
          <a:custGeom>
            <a:avLst/>
            <a:gdLst/>
            <a:ahLst/>
            <a:cxnLst/>
            <a:rect l="l" t="t" r="r" b="b"/>
            <a:pathLst>
              <a:path w="107314" h="94615">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120" name="object 120"/>
          <p:cNvSpPr/>
          <p:nvPr/>
        </p:nvSpPr>
        <p:spPr>
          <a:xfrm>
            <a:off x="1717732" y="2038163"/>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21" name="object 121"/>
          <p:cNvSpPr/>
          <p:nvPr/>
        </p:nvSpPr>
        <p:spPr>
          <a:xfrm>
            <a:off x="1743393" y="2038163"/>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22" name="object 122"/>
          <p:cNvSpPr/>
          <p:nvPr/>
        </p:nvSpPr>
        <p:spPr>
          <a:xfrm>
            <a:off x="1713028" y="2067812"/>
            <a:ext cx="43814" cy="6668"/>
          </a:xfrm>
          <a:custGeom>
            <a:avLst/>
            <a:gdLst/>
            <a:ahLst/>
            <a:cxnLst/>
            <a:rect l="l" t="t" r="r" b="b"/>
            <a:pathLst>
              <a:path w="58419"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123" name="object 123"/>
          <p:cNvSpPr/>
          <p:nvPr/>
        </p:nvSpPr>
        <p:spPr>
          <a:xfrm>
            <a:off x="1694684" y="2017082"/>
            <a:ext cx="80486" cy="70961"/>
          </a:xfrm>
          <a:custGeom>
            <a:avLst/>
            <a:gdLst/>
            <a:ahLst/>
            <a:cxnLst/>
            <a:rect l="l" t="t" r="r" b="b"/>
            <a:pathLst>
              <a:path w="107314"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124" name="object 124"/>
          <p:cNvSpPr/>
          <p:nvPr/>
        </p:nvSpPr>
        <p:spPr>
          <a:xfrm>
            <a:off x="1717732" y="1908863"/>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25" name="object 125"/>
          <p:cNvSpPr/>
          <p:nvPr/>
        </p:nvSpPr>
        <p:spPr>
          <a:xfrm>
            <a:off x="1743393" y="1908863"/>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26" name="object 126"/>
          <p:cNvSpPr/>
          <p:nvPr/>
        </p:nvSpPr>
        <p:spPr>
          <a:xfrm>
            <a:off x="1713028" y="1938512"/>
            <a:ext cx="43814" cy="6668"/>
          </a:xfrm>
          <a:custGeom>
            <a:avLst/>
            <a:gdLst/>
            <a:ahLst/>
            <a:cxnLst/>
            <a:rect l="l" t="t" r="r" b="b"/>
            <a:pathLst>
              <a:path w="58419"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127" name="object 127"/>
          <p:cNvSpPr/>
          <p:nvPr/>
        </p:nvSpPr>
        <p:spPr>
          <a:xfrm>
            <a:off x="1694684" y="1887782"/>
            <a:ext cx="80486" cy="70961"/>
          </a:xfrm>
          <a:custGeom>
            <a:avLst/>
            <a:gdLst/>
            <a:ahLst/>
            <a:cxnLst/>
            <a:rect l="l" t="t" r="r" b="b"/>
            <a:pathLst>
              <a:path w="107314"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128" name="object 128"/>
          <p:cNvSpPr/>
          <p:nvPr/>
        </p:nvSpPr>
        <p:spPr>
          <a:xfrm>
            <a:off x="1966806" y="1908863"/>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29" name="object 129"/>
          <p:cNvSpPr/>
          <p:nvPr/>
        </p:nvSpPr>
        <p:spPr>
          <a:xfrm>
            <a:off x="1992468" y="1908863"/>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30" name="object 130"/>
          <p:cNvSpPr/>
          <p:nvPr/>
        </p:nvSpPr>
        <p:spPr>
          <a:xfrm>
            <a:off x="1962103" y="1938512"/>
            <a:ext cx="43814" cy="6668"/>
          </a:xfrm>
          <a:custGeom>
            <a:avLst/>
            <a:gdLst/>
            <a:ahLst/>
            <a:cxnLst/>
            <a:rect l="l" t="t" r="r" b="b"/>
            <a:pathLst>
              <a:path w="58419"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131" name="object 131"/>
          <p:cNvSpPr/>
          <p:nvPr/>
        </p:nvSpPr>
        <p:spPr>
          <a:xfrm>
            <a:off x="1943759" y="1887782"/>
            <a:ext cx="80486" cy="70961"/>
          </a:xfrm>
          <a:custGeom>
            <a:avLst/>
            <a:gdLst/>
            <a:ahLst/>
            <a:cxnLst/>
            <a:rect l="l" t="t" r="r" b="b"/>
            <a:pathLst>
              <a:path w="107314"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132" name="object 132"/>
          <p:cNvSpPr/>
          <p:nvPr/>
        </p:nvSpPr>
        <p:spPr>
          <a:xfrm>
            <a:off x="1966806" y="2038163"/>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33" name="object 133"/>
          <p:cNvSpPr/>
          <p:nvPr/>
        </p:nvSpPr>
        <p:spPr>
          <a:xfrm>
            <a:off x="1992468" y="2038163"/>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34" name="object 134"/>
          <p:cNvSpPr/>
          <p:nvPr/>
        </p:nvSpPr>
        <p:spPr>
          <a:xfrm>
            <a:off x="1962103" y="2067812"/>
            <a:ext cx="43814" cy="6668"/>
          </a:xfrm>
          <a:custGeom>
            <a:avLst/>
            <a:gdLst/>
            <a:ahLst/>
            <a:cxnLst/>
            <a:rect l="l" t="t" r="r" b="b"/>
            <a:pathLst>
              <a:path w="58419"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135" name="object 135"/>
          <p:cNvSpPr/>
          <p:nvPr/>
        </p:nvSpPr>
        <p:spPr>
          <a:xfrm>
            <a:off x="1943759" y="2017082"/>
            <a:ext cx="80486" cy="70961"/>
          </a:xfrm>
          <a:custGeom>
            <a:avLst/>
            <a:gdLst/>
            <a:ahLst/>
            <a:cxnLst/>
            <a:rect l="l" t="t" r="r" b="b"/>
            <a:pathLst>
              <a:path w="107314"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136" name="object 136"/>
          <p:cNvSpPr/>
          <p:nvPr/>
        </p:nvSpPr>
        <p:spPr>
          <a:xfrm>
            <a:off x="1966806" y="2174006"/>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37" name="object 137"/>
          <p:cNvSpPr/>
          <p:nvPr/>
        </p:nvSpPr>
        <p:spPr>
          <a:xfrm>
            <a:off x="1992468" y="2174006"/>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38" name="object 138"/>
          <p:cNvSpPr/>
          <p:nvPr/>
        </p:nvSpPr>
        <p:spPr>
          <a:xfrm>
            <a:off x="1962103" y="2203656"/>
            <a:ext cx="43814" cy="6668"/>
          </a:xfrm>
          <a:custGeom>
            <a:avLst/>
            <a:gdLst/>
            <a:ahLst/>
            <a:cxnLst/>
            <a:rect l="l" t="t" r="r" b="b"/>
            <a:pathLst>
              <a:path w="58419"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139" name="object 139"/>
          <p:cNvSpPr/>
          <p:nvPr/>
        </p:nvSpPr>
        <p:spPr>
          <a:xfrm>
            <a:off x="1943759" y="2152926"/>
            <a:ext cx="80486" cy="70961"/>
          </a:xfrm>
          <a:custGeom>
            <a:avLst/>
            <a:gdLst/>
            <a:ahLst/>
            <a:cxnLst/>
            <a:rect l="l" t="t" r="r" b="b"/>
            <a:pathLst>
              <a:path w="107314"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140" name="object 140"/>
          <p:cNvSpPr/>
          <p:nvPr/>
        </p:nvSpPr>
        <p:spPr>
          <a:xfrm>
            <a:off x="1842268" y="2038163"/>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41" name="object 141"/>
          <p:cNvSpPr/>
          <p:nvPr/>
        </p:nvSpPr>
        <p:spPr>
          <a:xfrm>
            <a:off x="1867930" y="2038163"/>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42" name="object 142"/>
          <p:cNvSpPr/>
          <p:nvPr/>
        </p:nvSpPr>
        <p:spPr>
          <a:xfrm>
            <a:off x="1837565" y="2067812"/>
            <a:ext cx="43814" cy="6668"/>
          </a:xfrm>
          <a:custGeom>
            <a:avLst/>
            <a:gdLst/>
            <a:ahLst/>
            <a:cxnLst/>
            <a:rect l="l" t="t" r="r" b="b"/>
            <a:pathLst>
              <a:path w="58419"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143" name="object 143"/>
          <p:cNvSpPr/>
          <p:nvPr/>
        </p:nvSpPr>
        <p:spPr>
          <a:xfrm>
            <a:off x="1819222" y="2017082"/>
            <a:ext cx="80486" cy="70961"/>
          </a:xfrm>
          <a:custGeom>
            <a:avLst/>
            <a:gdLst/>
            <a:ahLst/>
            <a:cxnLst/>
            <a:rect l="l" t="t" r="r" b="b"/>
            <a:pathLst>
              <a:path w="107314"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144" name="object 144"/>
          <p:cNvSpPr/>
          <p:nvPr/>
        </p:nvSpPr>
        <p:spPr>
          <a:xfrm>
            <a:off x="1717722" y="1768687"/>
            <a:ext cx="8573" cy="7620"/>
          </a:xfrm>
          <a:custGeom>
            <a:avLst/>
            <a:gdLst/>
            <a:ahLst/>
            <a:cxnLst/>
            <a:rect l="l" t="t" r="r" b="b"/>
            <a:pathLst>
              <a:path w="11430" h="10159">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45" name="object 145"/>
          <p:cNvSpPr/>
          <p:nvPr/>
        </p:nvSpPr>
        <p:spPr>
          <a:xfrm>
            <a:off x="1743384" y="1768687"/>
            <a:ext cx="8573" cy="7620"/>
          </a:xfrm>
          <a:custGeom>
            <a:avLst/>
            <a:gdLst/>
            <a:ahLst/>
            <a:cxnLst/>
            <a:rect l="l" t="t" r="r" b="b"/>
            <a:pathLst>
              <a:path w="11430" h="10159">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46" name="object 146"/>
          <p:cNvSpPr/>
          <p:nvPr/>
        </p:nvSpPr>
        <p:spPr>
          <a:xfrm>
            <a:off x="1713018" y="1798337"/>
            <a:ext cx="43814" cy="6668"/>
          </a:xfrm>
          <a:custGeom>
            <a:avLst/>
            <a:gdLst/>
            <a:ahLst/>
            <a:cxnLst/>
            <a:rect l="l" t="t" r="r" b="b"/>
            <a:pathLst>
              <a:path w="58419" h="8890">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147" name="object 147"/>
          <p:cNvSpPr/>
          <p:nvPr/>
        </p:nvSpPr>
        <p:spPr>
          <a:xfrm>
            <a:off x="1694674" y="1747607"/>
            <a:ext cx="80486" cy="70961"/>
          </a:xfrm>
          <a:custGeom>
            <a:avLst/>
            <a:gdLst/>
            <a:ahLst/>
            <a:cxnLst/>
            <a:rect l="l" t="t" r="r" b="b"/>
            <a:pathLst>
              <a:path w="107314" h="94615">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148" name="object 148"/>
          <p:cNvSpPr/>
          <p:nvPr/>
        </p:nvSpPr>
        <p:spPr>
          <a:xfrm>
            <a:off x="1842259" y="1907072"/>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49" name="object 149"/>
          <p:cNvSpPr/>
          <p:nvPr/>
        </p:nvSpPr>
        <p:spPr>
          <a:xfrm>
            <a:off x="1867921" y="1907072"/>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50" name="object 150"/>
          <p:cNvSpPr/>
          <p:nvPr/>
        </p:nvSpPr>
        <p:spPr>
          <a:xfrm>
            <a:off x="1837555" y="1936721"/>
            <a:ext cx="43814" cy="6668"/>
          </a:xfrm>
          <a:custGeom>
            <a:avLst/>
            <a:gdLst/>
            <a:ahLst/>
            <a:cxnLst/>
            <a:rect l="l" t="t" r="r" b="b"/>
            <a:pathLst>
              <a:path w="58419"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151" name="object 151"/>
          <p:cNvSpPr/>
          <p:nvPr/>
        </p:nvSpPr>
        <p:spPr>
          <a:xfrm>
            <a:off x="1819212" y="1885992"/>
            <a:ext cx="80486" cy="70961"/>
          </a:xfrm>
          <a:custGeom>
            <a:avLst/>
            <a:gdLst/>
            <a:ahLst/>
            <a:cxnLst/>
            <a:rect l="l" t="t" r="r" b="b"/>
            <a:pathLst>
              <a:path w="107314"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152" name="object 152"/>
          <p:cNvSpPr/>
          <p:nvPr/>
        </p:nvSpPr>
        <p:spPr>
          <a:xfrm>
            <a:off x="1967269" y="1776353"/>
            <a:ext cx="8573" cy="7620"/>
          </a:xfrm>
          <a:custGeom>
            <a:avLst/>
            <a:gdLst/>
            <a:ahLst/>
            <a:cxnLst/>
            <a:rect l="l" t="t" r="r" b="b"/>
            <a:pathLst>
              <a:path w="11430" h="10159">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53" name="object 153"/>
          <p:cNvSpPr/>
          <p:nvPr/>
        </p:nvSpPr>
        <p:spPr>
          <a:xfrm>
            <a:off x="1992931" y="1776353"/>
            <a:ext cx="8573" cy="7620"/>
          </a:xfrm>
          <a:custGeom>
            <a:avLst/>
            <a:gdLst/>
            <a:ahLst/>
            <a:cxnLst/>
            <a:rect l="l" t="t" r="r" b="b"/>
            <a:pathLst>
              <a:path w="11430" h="10159">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54" name="object 154"/>
          <p:cNvSpPr/>
          <p:nvPr/>
        </p:nvSpPr>
        <p:spPr>
          <a:xfrm>
            <a:off x="1962565" y="1806003"/>
            <a:ext cx="43814" cy="6668"/>
          </a:xfrm>
          <a:custGeom>
            <a:avLst/>
            <a:gdLst/>
            <a:ahLst/>
            <a:cxnLst/>
            <a:rect l="l" t="t" r="r" b="b"/>
            <a:pathLst>
              <a:path w="58419" h="8890">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155" name="object 155"/>
          <p:cNvSpPr/>
          <p:nvPr/>
        </p:nvSpPr>
        <p:spPr>
          <a:xfrm>
            <a:off x="1944221" y="1755273"/>
            <a:ext cx="80486" cy="70961"/>
          </a:xfrm>
          <a:custGeom>
            <a:avLst/>
            <a:gdLst/>
            <a:ahLst/>
            <a:cxnLst/>
            <a:rect l="l" t="t" r="r" b="b"/>
            <a:pathLst>
              <a:path w="107314" h="94615">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156" name="object 156"/>
          <p:cNvSpPr/>
          <p:nvPr/>
        </p:nvSpPr>
        <p:spPr>
          <a:xfrm>
            <a:off x="1842259" y="2182081"/>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57" name="object 157"/>
          <p:cNvSpPr/>
          <p:nvPr/>
        </p:nvSpPr>
        <p:spPr>
          <a:xfrm>
            <a:off x="1867921" y="2182081"/>
            <a:ext cx="8573" cy="7620"/>
          </a:xfrm>
          <a:custGeom>
            <a:avLst/>
            <a:gdLst/>
            <a:ahLst/>
            <a:cxnLst/>
            <a:rect l="l" t="t" r="r" b="b"/>
            <a:pathLst>
              <a:path w="11430" h="10160">
                <a:moveTo>
                  <a:pt x="0" y="4906"/>
                </a:moveTo>
                <a:lnTo>
                  <a:pt x="0" y="2196"/>
                </a:lnTo>
                <a:lnTo>
                  <a:pt x="2490" y="0"/>
                </a:lnTo>
                <a:lnTo>
                  <a:pt x="5562" y="0"/>
                </a:lnTo>
                <a:lnTo>
                  <a:pt x="8634" y="0"/>
                </a:lnTo>
                <a:lnTo>
                  <a:pt x="11124" y="2196"/>
                </a:lnTo>
                <a:lnTo>
                  <a:pt x="11124" y="4906"/>
                </a:lnTo>
                <a:lnTo>
                  <a:pt x="11124" y="7615"/>
                </a:lnTo>
                <a:lnTo>
                  <a:pt x="8634" y="9812"/>
                </a:lnTo>
                <a:lnTo>
                  <a:pt x="5562" y="9812"/>
                </a:lnTo>
                <a:lnTo>
                  <a:pt x="2490" y="9812"/>
                </a:lnTo>
                <a:lnTo>
                  <a:pt x="0" y="7615"/>
                </a:lnTo>
                <a:lnTo>
                  <a:pt x="0" y="4906"/>
                </a:lnTo>
              </a:path>
            </a:pathLst>
          </a:custGeom>
          <a:ln w="9524">
            <a:solidFill>
              <a:srgbClr val="980000"/>
            </a:solidFill>
          </a:ln>
        </p:spPr>
        <p:txBody>
          <a:bodyPr wrap="square" lIns="0" tIns="0" rIns="0" bIns="0" rtlCol="0"/>
          <a:lstStyle/>
          <a:p>
            <a:endParaRPr sz="1350"/>
          </a:p>
        </p:txBody>
      </p:sp>
      <p:sp>
        <p:nvSpPr>
          <p:cNvPr id="158" name="object 158"/>
          <p:cNvSpPr/>
          <p:nvPr/>
        </p:nvSpPr>
        <p:spPr>
          <a:xfrm>
            <a:off x="1837555" y="2211730"/>
            <a:ext cx="43814" cy="6668"/>
          </a:xfrm>
          <a:custGeom>
            <a:avLst/>
            <a:gdLst/>
            <a:ahLst/>
            <a:cxnLst/>
            <a:rect l="l" t="t" r="r" b="b"/>
            <a:pathLst>
              <a:path w="58419" h="8889">
                <a:moveTo>
                  <a:pt x="0" y="0"/>
                </a:moveTo>
                <a:lnTo>
                  <a:pt x="14467" y="6574"/>
                </a:lnTo>
                <a:lnTo>
                  <a:pt x="28926" y="8766"/>
                </a:lnTo>
                <a:lnTo>
                  <a:pt x="43376" y="6574"/>
                </a:lnTo>
                <a:lnTo>
                  <a:pt x="57818" y="0"/>
                </a:lnTo>
              </a:path>
            </a:pathLst>
          </a:custGeom>
          <a:ln w="9524">
            <a:solidFill>
              <a:srgbClr val="980000"/>
            </a:solidFill>
          </a:ln>
        </p:spPr>
        <p:txBody>
          <a:bodyPr wrap="square" lIns="0" tIns="0" rIns="0" bIns="0" rtlCol="0"/>
          <a:lstStyle/>
          <a:p>
            <a:endParaRPr sz="1350"/>
          </a:p>
        </p:txBody>
      </p:sp>
      <p:sp>
        <p:nvSpPr>
          <p:cNvPr id="159" name="object 159"/>
          <p:cNvSpPr/>
          <p:nvPr/>
        </p:nvSpPr>
        <p:spPr>
          <a:xfrm>
            <a:off x="1819212" y="2161001"/>
            <a:ext cx="80486" cy="70961"/>
          </a:xfrm>
          <a:custGeom>
            <a:avLst/>
            <a:gdLst/>
            <a:ahLst/>
            <a:cxnLst/>
            <a:rect l="l" t="t" r="r" b="b"/>
            <a:pathLst>
              <a:path w="107314" h="94614">
                <a:moveTo>
                  <a:pt x="0" y="47099"/>
                </a:moveTo>
                <a:lnTo>
                  <a:pt x="4196" y="28766"/>
                </a:lnTo>
                <a:lnTo>
                  <a:pt x="15640" y="13795"/>
                </a:lnTo>
                <a:lnTo>
                  <a:pt x="32614" y="3701"/>
                </a:lnTo>
                <a:lnTo>
                  <a:pt x="53399" y="0"/>
                </a:lnTo>
                <a:lnTo>
                  <a:pt x="74185" y="3701"/>
                </a:lnTo>
                <a:lnTo>
                  <a:pt x="91159" y="13795"/>
                </a:lnTo>
                <a:lnTo>
                  <a:pt x="102603" y="28766"/>
                </a:lnTo>
                <a:lnTo>
                  <a:pt x="106799" y="47099"/>
                </a:lnTo>
                <a:lnTo>
                  <a:pt x="102603" y="65433"/>
                </a:lnTo>
                <a:lnTo>
                  <a:pt x="91159" y="80404"/>
                </a:lnTo>
                <a:lnTo>
                  <a:pt x="74185" y="90498"/>
                </a:lnTo>
                <a:lnTo>
                  <a:pt x="53399" y="94199"/>
                </a:lnTo>
                <a:lnTo>
                  <a:pt x="32614" y="90498"/>
                </a:lnTo>
                <a:lnTo>
                  <a:pt x="15640" y="80404"/>
                </a:lnTo>
                <a:lnTo>
                  <a:pt x="4196" y="65433"/>
                </a:lnTo>
                <a:lnTo>
                  <a:pt x="0" y="47099"/>
                </a:lnTo>
                <a:close/>
              </a:path>
            </a:pathLst>
          </a:custGeom>
          <a:ln w="9524">
            <a:solidFill>
              <a:srgbClr val="980000"/>
            </a:solidFill>
          </a:ln>
        </p:spPr>
        <p:txBody>
          <a:bodyPr wrap="square" lIns="0" tIns="0" rIns="0" bIns="0" rtlCol="0"/>
          <a:lstStyle/>
          <a:p>
            <a:endParaRPr sz="1350"/>
          </a:p>
        </p:txBody>
      </p:sp>
      <p:sp>
        <p:nvSpPr>
          <p:cNvPr id="160" name="object 160"/>
          <p:cNvSpPr/>
          <p:nvPr/>
        </p:nvSpPr>
        <p:spPr>
          <a:xfrm>
            <a:off x="1754073" y="1406240"/>
            <a:ext cx="223669" cy="219460"/>
          </a:xfrm>
          <a:prstGeom prst="rect">
            <a:avLst/>
          </a:prstGeom>
          <a:blipFill>
            <a:blip r:embed="rId5" cstate="print"/>
            <a:stretch>
              <a:fillRect/>
            </a:stretch>
          </a:blipFill>
        </p:spPr>
        <p:txBody>
          <a:bodyPr wrap="square" lIns="0" tIns="0" rIns="0" bIns="0" rtlCol="0"/>
          <a:lstStyle/>
          <a:p>
            <a:endParaRPr sz="1350"/>
          </a:p>
        </p:txBody>
      </p:sp>
      <p:sp>
        <p:nvSpPr>
          <p:cNvPr id="161" name="object 161"/>
          <p:cNvSpPr/>
          <p:nvPr/>
        </p:nvSpPr>
        <p:spPr>
          <a:xfrm>
            <a:off x="2620521" y="1406240"/>
            <a:ext cx="223669" cy="219460"/>
          </a:xfrm>
          <a:prstGeom prst="rect">
            <a:avLst/>
          </a:prstGeom>
          <a:blipFill>
            <a:blip r:embed="rId5" cstate="print"/>
            <a:stretch>
              <a:fillRect/>
            </a:stretch>
          </a:blipFill>
        </p:spPr>
        <p:txBody>
          <a:bodyPr wrap="square" lIns="0" tIns="0" rIns="0" bIns="0" rtlCol="0"/>
          <a:lstStyle/>
          <a:p>
            <a:endParaRPr sz="1350"/>
          </a:p>
        </p:txBody>
      </p:sp>
      <p:sp>
        <p:nvSpPr>
          <p:cNvPr id="162" name="object 162"/>
          <p:cNvSpPr/>
          <p:nvPr/>
        </p:nvSpPr>
        <p:spPr>
          <a:xfrm>
            <a:off x="889005" y="2420277"/>
            <a:ext cx="223669" cy="219460"/>
          </a:xfrm>
          <a:prstGeom prst="rect">
            <a:avLst/>
          </a:prstGeom>
          <a:blipFill>
            <a:blip r:embed="rId5" cstate="print"/>
            <a:stretch>
              <a:fillRect/>
            </a:stretch>
          </a:blipFill>
        </p:spPr>
        <p:txBody>
          <a:bodyPr wrap="square" lIns="0" tIns="0" rIns="0" bIns="0" rtlCol="0"/>
          <a:lstStyle/>
          <a:p>
            <a:endParaRPr sz="1350"/>
          </a:p>
        </p:txBody>
      </p:sp>
      <p:sp>
        <p:nvSpPr>
          <p:cNvPr id="163" name="object 163"/>
          <p:cNvSpPr/>
          <p:nvPr/>
        </p:nvSpPr>
        <p:spPr>
          <a:xfrm>
            <a:off x="887644" y="1404131"/>
            <a:ext cx="223668" cy="223668"/>
          </a:xfrm>
          <a:prstGeom prst="rect">
            <a:avLst/>
          </a:prstGeom>
          <a:blipFill>
            <a:blip r:embed="rId6" cstate="print"/>
            <a:stretch>
              <a:fillRect/>
            </a:stretch>
          </a:blipFill>
        </p:spPr>
        <p:txBody>
          <a:bodyPr wrap="square" lIns="0" tIns="0" rIns="0" bIns="0" rtlCol="0"/>
          <a:lstStyle/>
          <a:p>
            <a:endParaRPr sz="1350"/>
          </a:p>
        </p:txBody>
      </p:sp>
      <p:sp>
        <p:nvSpPr>
          <p:cNvPr id="164" name="object 164"/>
          <p:cNvSpPr/>
          <p:nvPr/>
        </p:nvSpPr>
        <p:spPr>
          <a:xfrm>
            <a:off x="890390" y="3430481"/>
            <a:ext cx="223668" cy="223668"/>
          </a:xfrm>
          <a:prstGeom prst="rect">
            <a:avLst/>
          </a:prstGeom>
          <a:blipFill>
            <a:blip r:embed="rId6" cstate="print"/>
            <a:stretch>
              <a:fillRect/>
            </a:stretch>
          </a:blipFill>
        </p:spPr>
        <p:txBody>
          <a:bodyPr wrap="square" lIns="0" tIns="0" rIns="0" bIns="0" rtlCol="0"/>
          <a:lstStyle/>
          <a:p>
            <a:endParaRPr sz="1350"/>
          </a:p>
        </p:txBody>
      </p:sp>
      <p:sp>
        <p:nvSpPr>
          <p:cNvPr id="165" name="object 165"/>
          <p:cNvSpPr/>
          <p:nvPr/>
        </p:nvSpPr>
        <p:spPr>
          <a:xfrm>
            <a:off x="1754081" y="2436000"/>
            <a:ext cx="223668" cy="223668"/>
          </a:xfrm>
          <a:prstGeom prst="rect">
            <a:avLst/>
          </a:prstGeom>
          <a:blipFill>
            <a:blip r:embed="rId6" cstate="print"/>
            <a:stretch>
              <a:fillRect/>
            </a:stretch>
          </a:blipFill>
        </p:spPr>
        <p:txBody>
          <a:bodyPr wrap="square" lIns="0" tIns="0" rIns="0" bIns="0" rtlCol="0"/>
          <a:lstStyle/>
          <a:p>
            <a:endParaRPr sz="1350"/>
          </a:p>
        </p:txBody>
      </p:sp>
      <p:sp>
        <p:nvSpPr>
          <p:cNvPr id="166" name="object 166"/>
          <p:cNvSpPr/>
          <p:nvPr/>
        </p:nvSpPr>
        <p:spPr>
          <a:xfrm>
            <a:off x="2622161" y="2427037"/>
            <a:ext cx="223668" cy="223668"/>
          </a:xfrm>
          <a:prstGeom prst="rect">
            <a:avLst/>
          </a:prstGeom>
          <a:blipFill>
            <a:blip r:embed="rId6" cstate="print"/>
            <a:stretch>
              <a:fillRect/>
            </a:stretch>
          </a:blipFill>
        </p:spPr>
        <p:txBody>
          <a:bodyPr wrap="square" lIns="0" tIns="0" rIns="0" bIns="0" rtlCol="0"/>
          <a:lstStyle/>
          <a:p>
            <a:endParaRPr sz="1350"/>
          </a:p>
        </p:txBody>
      </p:sp>
      <p:sp>
        <p:nvSpPr>
          <p:cNvPr id="167" name="object 167"/>
          <p:cNvSpPr/>
          <p:nvPr/>
        </p:nvSpPr>
        <p:spPr>
          <a:xfrm>
            <a:off x="1760201" y="3436610"/>
            <a:ext cx="223668" cy="223668"/>
          </a:xfrm>
          <a:prstGeom prst="rect">
            <a:avLst/>
          </a:prstGeom>
          <a:blipFill>
            <a:blip r:embed="rId6" cstate="print"/>
            <a:stretch>
              <a:fillRect/>
            </a:stretch>
          </a:blipFill>
        </p:spPr>
        <p:txBody>
          <a:bodyPr wrap="square" lIns="0" tIns="0" rIns="0" bIns="0" rtlCol="0"/>
          <a:lstStyle/>
          <a:p>
            <a:endParaRPr sz="1350"/>
          </a:p>
        </p:txBody>
      </p:sp>
      <p:sp>
        <p:nvSpPr>
          <p:cNvPr id="168" name="object 168"/>
          <p:cNvSpPr/>
          <p:nvPr/>
        </p:nvSpPr>
        <p:spPr>
          <a:xfrm>
            <a:off x="2622168" y="3430481"/>
            <a:ext cx="223668" cy="223668"/>
          </a:xfrm>
          <a:prstGeom prst="rect">
            <a:avLst/>
          </a:prstGeom>
          <a:blipFill>
            <a:blip r:embed="rId6" cstate="print"/>
            <a:stretch>
              <a:fillRect/>
            </a:stretch>
          </a:blipFill>
        </p:spPr>
        <p:txBody>
          <a:bodyPr wrap="square" lIns="0" tIns="0" rIns="0" bIns="0" rtlCol="0"/>
          <a:lstStyle/>
          <a:p>
            <a:endParaRPr sz="1350"/>
          </a:p>
        </p:txBody>
      </p:sp>
      <p:sp>
        <p:nvSpPr>
          <p:cNvPr id="169" name="object 169"/>
          <p:cNvSpPr txBox="1">
            <a:spLocks noGrp="1"/>
          </p:cNvSpPr>
          <p:nvPr>
            <p:ph type="sldNum" sz="quarter" idx="7"/>
          </p:nvPr>
        </p:nvSpPr>
        <p:spPr>
          <a:xfrm>
            <a:off x="4932465" y="4226488"/>
            <a:ext cx="108227" cy="231313"/>
          </a:xfrm>
          <a:prstGeom prst="rect">
            <a:avLst/>
          </a:prstGeom>
        </p:spPr>
        <p:txBody>
          <a:bodyPr vert="horz" wrap="square" lIns="0" tIns="476" rIns="0" bIns="0" rtlCol="0">
            <a:spAutoFit/>
          </a:bodyPr>
          <a:lstStyle/>
          <a:p>
            <a:pPr marL="19050">
              <a:spcBef>
                <a:spcPts val="4"/>
              </a:spcBef>
            </a:pPr>
            <a:fld id="{81D60167-4931-47E6-BA6A-407CBD079E47}" type="slidenum">
              <a:rPr spc="-4" dirty="0"/>
              <a:pPr marL="19050">
                <a:spcBef>
                  <a:spcPts val="4"/>
                </a:spcBef>
              </a:pPr>
              <a:t>18</a:t>
            </a:fld>
            <a:endParaRPr spc="-4" dirty="0"/>
          </a:p>
        </p:txBody>
      </p:sp>
    </p:spTree>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342900" y="537406"/>
            <a:ext cx="3028950" cy="3394472"/>
          </a:xfrm>
        </p:spPr>
        <p:txBody>
          <a:bodyPr/>
          <a:lstStyle/>
          <a:p>
            <a:pPr marL="0" indent="0">
              <a:buNone/>
            </a:pPr>
            <a:r>
              <a:rPr lang="en-US" sz="1500" b="1" dirty="0"/>
              <a:t>Literature</a:t>
            </a:r>
          </a:p>
          <a:p>
            <a:pPr marL="0" indent="0">
              <a:buNone/>
            </a:pPr>
            <a:endParaRPr lang="en-US" sz="1350" b="1" dirty="0"/>
          </a:p>
          <a:p>
            <a:pPr>
              <a:buFont typeface="Courier New" charset="0"/>
              <a:buChar char="o"/>
            </a:pPr>
            <a:r>
              <a:rPr lang="en-US" sz="1350" dirty="0"/>
              <a:t>Tends to focus on platforms that are either “closed” or “open” </a:t>
            </a:r>
            <a:r>
              <a:rPr lang="en-US" sz="1050" dirty="0"/>
              <a:t>(West, 2003)</a:t>
            </a:r>
          </a:p>
          <a:p>
            <a:pPr>
              <a:buFont typeface="Courier New" charset="0"/>
              <a:buChar char="o"/>
            </a:pPr>
            <a:endParaRPr lang="en-US" sz="1350" dirty="0"/>
          </a:p>
          <a:p>
            <a:pPr>
              <a:buFont typeface="Courier New" charset="0"/>
              <a:buChar char="o"/>
            </a:pPr>
            <a:endParaRPr lang="en-US" sz="1350" dirty="0"/>
          </a:p>
          <a:p>
            <a:pPr>
              <a:buFont typeface="Courier New" charset="0"/>
              <a:buChar char="o"/>
            </a:pPr>
            <a:endParaRPr lang="en-US" sz="1350" dirty="0"/>
          </a:p>
          <a:p>
            <a:pPr>
              <a:buFont typeface="Courier New" charset="0"/>
              <a:buChar char="o"/>
            </a:pPr>
            <a:endParaRPr lang="en-US" sz="1350" dirty="0"/>
          </a:p>
          <a:p>
            <a:pPr>
              <a:buFont typeface="Courier New" charset="0"/>
              <a:buChar char="o"/>
            </a:pPr>
            <a:endParaRPr lang="en-US" sz="1350" dirty="0"/>
          </a:p>
          <a:p>
            <a:pPr>
              <a:buFont typeface="Courier New" charset="0"/>
              <a:buChar char="o"/>
            </a:pPr>
            <a:endParaRPr lang="en-US" sz="1350" dirty="0"/>
          </a:p>
          <a:p>
            <a:pPr>
              <a:buFont typeface="Courier New" charset="0"/>
              <a:buChar char="o"/>
            </a:pPr>
            <a:r>
              <a:rPr lang="en-US" sz="1350" dirty="0"/>
              <a:t>Tends to focus on challenges with the appropriation of platform </a:t>
            </a:r>
            <a:r>
              <a:rPr lang="en-US" sz="1350" dirty="0"/>
              <a:t>content </a:t>
            </a:r>
            <a:r>
              <a:rPr lang="en-US" sz="1050" dirty="0"/>
              <a:t>(e.g., </a:t>
            </a:r>
            <a:r>
              <a:rPr lang="en-US" sz="1050" dirty="0" err="1"/>
              <a:t>Ostrom</a:t>
            </a:r>
            <a:r>
              <a:rPr lang="en-US" sz="1050" dirty="0"/>
              <a:t>, 1990; Simcoe, 2013)</a:t>
            </a:r>
          </a:p>
        </p:txBody>
      </p:sp>
      <p:sp>
        <p:nvSpPr>
          <p:cNvPr id="10" name="Content Placeholder 9"/>
          <p:cNvSpPr>
            <a:spLocks noGrp="1"/>
          </p:cNvSpPr>
          <p:nvPr>
            <p:ph sz="half" idx="2"/>
          </p:nvPr>
        </p:nvSpPr>
        <p:spPr>
          <a:xfrm>
            <a:off x="3486150" y="537406"/>
            <a:ext cx="3095225" cy="3394472"/>
          </a:xfrm>
        </p:spPr>
        <p:txBody>
          <a:bodyPr/>
          <a:lstStyle/>
          <a:p>
            <a:pPr marL="0" indent="0">
              <a:buNone/>
            </a:pPr>
            <a:r>
              <a:rPr lang="en-US" sz="1500" b="1" dirty="0"/>
              <a:t>Findings</a:t>
            </a:r>
          </a:p>
          <a:p>
            <a:pPr marL="0" indent="0">
              <a:buNone/>
            </a:pPr>
            <a:endParaRPr lang="en-US" sz="1350" b="1" dirty="0"/>
          </a:p>
          <a:p>
            <a:pPr>
              <a:buFont typeface="Wingdings" charset="2"/>
              <a:buChar char="ü"/>
            </a:pPr>
            <a:r>
              <a:rPr lang="en-US" sz="1350" dirty="0"/>
              <a:t>We find that access and control can be managed independently with consequences for participation</a:t>
            </a:r>
            <a:endParaRPr lang="en-US" sz="1350" dirty="0"/>
          </a:p>
          <a:p>
            <a:pPr>
              <a:buFont typeface="Wingdings" charset="2"/>
              <a:buChar char="ü"/>
            </a:pPr>
            <a:endParaRPr lang="en-US" sz="1350" dirty="0"/>
          </a:p>
          <a:p>
            <a:pPr>
              <a:buFont typeface="Wingdings" charset="2"/>
              <a:buChar char="ü"/>
            </a:pPr>
            <a:r>
              <a:rPr lang="en-US" sz="1350" dirty="0"/>
              <a:t>We identify specific domains of control which create a range of platform conditions and study 4 different conditions rather than 1</a:t>
            </a:r>
          </a:p>
          <a:p>
            <a:pPr>
              <a:buFont typeface="Wingdings" charset="2"/>
              <a:buChar char="ü"/>
            </a:pPr>
            <a:endParaRPr lang="en-US" sz="1350" dirty="0"/>
          </a:p>
          <a:p>
            <a:pPr>
              <a:buFont typeface="Wingdings" charset="2"/>
              <a:buChar char="ü"/>
            </a:pPr>
            <a:r>
              <a:rPr lang="en-US" sz="1350" dirty="0"/>
              <a:t>We illuminate the unique </a:t>
            </a:r>
            <a:r>
              <a:rPr lang="en-US" sz="1350" dirty="0"/>
              <a:t>challenges </a:t>
            </a:r>
            <a:r>
              <a:rPr lang="en-US" sz="1350" dirty="0"/>
              <a:t>associated with the provisioning of common resources rather than with their usage</a:t>
            </a:r>
          </a:p>
          <a:p>
            <a:pPr>
              <a:buFont typeface="Wingdings" charset="2"/>
              <a:buChar char="ü"/>
            </a:pPr>
            <a:endParaRPr lang="en-US" sz="1350" dirty="0"/>
          </a:p>
          <a:p>
            <a:endParaRPr lang="en-US" sz="1350" dirty="0"/>
          </a:p>
          <a:p>
            <a:endParaRPr lang="en-US" sz="1350" dirty="0"/>
          </a:p>
        </p:txBody>
      </p:sp>
    </p:spTree>
    <p:extLst>
      <p:ext uri="{BB962C8B-B14F-4D97-AF65-F5344CB8AC3E}">
        <p14:creationId xmlns:p14="http://schemas.microsoft.com/office/powerpoint/2010/main" val="697870215"/>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8ED19D2-AD89-4193-9C2C-6C5E8C2BF883}"/>
              </a:ext>
            </a:extLst>
          </p:cNvPr>
          <p:cNvSpPr>
            <a:spLocks noGrp="1" noChangeArrowheads="1"/>
          </p:cNvSpPr>
          <p:nvPr>
            <p:ph type="ctrTitle"/>
          </p:nvPr>
        </p:nvSpPr>
        <p:spPr>
          <a:xfrm>
            <a:off x="385763" y="900112"/>
            <a:ext cx="6257925" cy="814388"/>
          </a:xfrm>
        </p:spPr>
        <p:txBody>
          <a:bodyPr/>
          <a:lstStyle/>
          <a:p>
            <a:pPr eaLnBrk="1" hangingPunct="1">
              <a:defRPr/>
            </a:pPr>
            <a:r>
              <a:rPr lang="en-US" sz="2025" dirty="0">
                <a:latin typeface="Segoe UI Black" panose="020B0A02040204020203" pitchFamily="34" charset="0"/>
                <a:ea typeface="Segoe UI Black" panose="020B0A02040204020203" pitchFamily="34" charset="0"/>
                <a:cs typeface="Segoe UI Black" panose="020B0A02040204020203" pitchFamily="34" charset="0"/>
              </a:rPr>
              <a:t>When Do Information Signals Convey Quality in Digital Platforms?</a:t>
            </a:r>
            <a:br>
              <a:rPr lang="en-US" sz="2025" dirty="0">
                <a:latin typeface="Segoe UI Black" panose="020B0A02040204020203" pitchFamily="34" charset="0"/>
                <a:ea typeface="Segoe UI Black" panose="020B0A02040204020203" pitchFamily="34" charset="0"/>
                <a:cs typeface="Segoe UI Black" panose="020B0A02040204020203" pitchFamily="34" charset="0"/>
              </a:rPr>
            </a:br>
            <a:endParaRPr lang="en-US" sz="2025"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6387" name="Rectangle 3">
            <a:extLst>
              <a:ext uri="{FF2B5EF4-FFF2-40B4-BE49-F238E27FC236}">
                <a16:creationId xmlns:a16="http://schemas.microsoft.com/office/drawing/2014/main" id="{18AB4ADC-FFC6-4301-8A34-A18E0450BA1F}"/>
              </a:ext>
            </a:extLst>
          </p:cNvPr>
          <p:cNvSpPr>
            <a:spLocks noGrp="1" noChangeArrowheads="1"/>
          </p:cNvSpPr>
          <p:nvPr>
            <p:ph type="subTitle" idx="1"/>
          </p:nvPr>
        </p:nvSpPr>
        <p:spPr>
          <a:xfrm>
            <a:off x="300037" y="1971675"/>
            <a:ext cx="6129338" cy="2185988"/>
          </a:xfrm>
        </p:spPr>
        <p:txBody>
          <a:bodyPr/>
          <a:lstStyle/>
          <a:p>
            <a:pPr>
              <a:lnSpc>
                <a:spcPct val="150000"/>
              </a:lnSpc>
            </a:pPr>
            <a:r>
              <a:rPr lang="en-US" altLang="en-US" sz="1350" b="1" dirty="0">
                <a:latin typeface="Segoe UI Semibold" panose="020B0702040204020203" pitchFamily="34" charset="0"/>
                <a:ea typeface="Segoe UI Emoji" panose="020B0502040204020203" pitchFamily="34" charset="0"/>
                <a:cs typeface="Segoe UI Semibold" panose="020B0702040204020203" pitchFamily="34" charset="0"/>
              </a:rPr>
              <a:t>Sunil Mithas, U. of Maryland</a:t>
            </a:r>
            <a:endParaRPr lang="en-US" altLang="en-US" sz="1350" b="1" dirty="0">
              <a:solidFill>
                <a:srgbClr val="FF0000"/>
              </a:solidFill>
              <a:latin typeface="Segoe UI Semibold" panose="020B0702040204020203" pitchFamily="34" charset="0"/>
              <a:ea typeface="Segoe UI Emoji" panose="020B0502040204020203" pitchFamily="34" charset="0"/>
              <a:cs typeface="Segoe UI Semibold" panose="020B0702040204020203" pitchFamily="34" charset="0"/>
            </a:endParaRPr>
          </a:p>
          <a:p>
            <a:pPr>
              <a:lnSpc>
                <a:spcPct val="150000"/>
              </a:lnSpc>
            </a:pPr>
            <a:r>
              <a:rPr lang="en-US" altLang="en-US" sz="1350" b="1" dirty="0">
                <a:latin typeface="Segoe UI Semibold" panose="020B0702040204020203" pitchFamily="34" charset="0"/>
                <a:ea typeface="Segoe UI Emoji" panose="020B0502040204020203" pitchFamily="34" charset="0"/>
                <a:cs typeface="Segoe UI Semibold" panose="020B0702040204020203" pitchFamily="34" charset="0"/>
              </a:rPr>
              <a:t>With</a:t>
            </a:r>
          </a:p>
          <a:p>
            <a:pPr indent="-160734"/>
            <a:r>
              <a:rPr lang="en-US" altLang="en-US" sz="1350" b="1" dirty="0">
                <a:latin typeface="Segoe UI Semibold" panose="020B0702040204020203" pitchFamily="34" charset="0"/>
                <a:ea typeface="Segoe UI Emoji" panose="020B0502040204020203" pitchFamily="34" charset="0"/>
                <a:cs typeface="Segoe UI Semibold" panose="020B0702040204020203" pitchFamily="34" charset="0"/>
              </a:rPr>
              <a:t>Abhishek Kathuria, U. of Hong Kong</a:t>
            </a:r>
          </a:p>
          <a:p>
            <a:r>
              <a:rPr lang="en-US" altLang="en-US" sz="1350" b="1" dirty="0">
                <a:latin typeface="Segoe UI Semibold" panose="020B0702040204020203" pitchFamily="34" charset="0"/>
                <a:ea typeface="Segoe UI Emoji" panose="020B0502040204020203" pitchFamily="34" charset="0"/>
                <a:cs typeface="Segoe UI Semibold" panose="020B0702040204020203" pitchFamily="34" charset="0"/>
              </a:rPr>
              <a:t>Terence Saldanha, Washington State U.</a:t>
            </a:r>
          </a:p>
          <a:p>
            <a:r>
              <a:rPr lang="en-US" altLang="en-US" sz="1350" b="1" dirty="0">
                <a:latin typeface="Segoe UI Semibold" panose="020B0702040204020203" pitchFamily="34" charset="0"/>
                <a:ea typeface="Segoe UI Emoji" panose="020B0502040204020203" pitchFamily="34" charset="0"/>
                <a:cs typeface="Segoe UI Semibold" panose="020B0702040204020203" pitchFamily="34" charset="0"/>
              </a:rPr>
              <a:t>Jiban Khuntia, U. of Colorado Denver</a:t>
            </a:r>
          </a:p>
          <a:p>
            <a:r>
              <a:rPr lang="en-US" altLang="en-US" sz="1350" b="1" dirty="0">
                <a:latin typeface="Segoe UI Semibold" panose="020B0702040204020203" pitchFamily="34" charset="0"/>
                <a:ea typeface="Segoe UI Emoji" panose="020B0502040204020203" pitchFamily="34" charset="0"/>
                <a:cs typeface="Segoe UI Semibold" panose="020B0702040204020203" pitchFamily="34" charset="0"/>
              </a:rPr>
              <a:t>Mariana Andrade, Nanyang Technological U.</a:t>
            </a:r>
          </a:p>
          <a:p>
            <a:r>
              <a:rPr lang="en-US" altLang="en-US" sz="1350" b="1" dirty="0" err="1">
                <a:latin typeface="Segoe UI Semibold" panose="020B0702040204020203" pitchFamily="34" charset="0"/>
                <a:ea typeface="Segoe UI Emoji" panose="020B0502040204020203" pitchFamily="34" charset="0"/>
                <a:cs typeface="Segoe UI Semibold" panose="020B0702040204020203" pitchFamily="34" charset="0"/>
              </a:rPr>
              <a:t>Hyeyoung</a:t>
            </a:r>
            <a:r>
              <a:rPr lang="en-US" altLang="en-US" sz="1350" b="1" dirty="0">
                <a:latin typeface="Segoe UI Semibold" panose="020B0702040204020203" pitchFamily="34" charset="0"/>
                <a:ea typeface="Segoe UI Emoji" panose="020B0502040204020203" pitchFamily="34" charset="0"/>
                <a:cs typeface="Segoe UI Semibold" panose="020B0702040204020203" pitchFamily="34" charset="0"/>
              </a:rPr>
              <a:t> Hah, Florida International U. </a:t>
            </a:r>
          </a:p>
          <a:p>
            <a:pPr>
              <a:lnSpc>
                <a:spcPct val="150000"/>
              </a:lnSpc>
            </a:pPr>
            <a:r>
              <a:rPr lang="en-US" altLang="en-US" sz="1350" b="1" dirty="0">
                <a:solidFill>
                  <a:srgbClr val="FF0000"/>
                </a:solidFill>
                <a:latin typeface="Segoe UI Semibold" panose="020B0702040204020203" pitchFamily="34" charset="0"/>
                <a:ea typeface="Segoe UI Emoji" panose="020B0502040204020203" pitchFamily="34" charset="0"/>
                <a:cs typeface="Segoe UI Semibold" panose="020B0702040204020203" pitchFamily="34" charset="0"/>
              </a:rPr>
              <a:t>Platform Strategy Research Symposium, Boston, 13 July 2017</a:t>
            </a:r>
          </a:p>
          <a:p>
            <a:pPr algn="ctr" eaLnBrk="1" hangingPunct="1"/>
            <a:endParaRPr lang="en-US" altLang="en-US" sz="900" dirty="0"/>
          </a:p>
          <a:p>
            <a:pPr algn="ctr" eaLnBrk="1" hangingPunct="1"/>
            <a:endParaRPr lang="en-US" altLang="en-US" sz="900" dirty="0"/>
          </a:p>
          <a:p>
            <a:pPr algn="ctr" eaLnBrk="1" hangingPunct="1"/>
            <a:endParaRPr lang="en-US" altLang="en-US" sz="900" dirty="0"/>
          </a:p>
          <a:p>
            <a:pPr algn="ctr" eaLnBrk="1" hangingPunct="1"/>
            <a:endParaRPr lang="en-US" altLang="en-US" sz="900" dirty="0"/>
          </a:p>
          <a:p>
            <a:pPr algn="ctr" eaLnBrk="1" hangingPunct="1"/>
            <a:endParaRPr lang="en-US" altLang="en-US" sz="1350" dirty="0"/>
          </a:p>
        </p:txBody>
      </p:sp>
      <p:sp>
        <p:nvSpPr>
          <p:cNvPr id="2" name="Footer Placeholder 1">
            <a:extLst>
              <a:ext uri="{FF2B5EF4-FFF2-40B4-BE49-F238E27FC236}">
                <a16:creationId xmlns:a16="http://schemas.microsoft.com/office/drawing/2014/main" id="{3EA91026-1538-455F-90FF-DEEE2B907D48}"/>
              </a:ext>
            </a:extLst>
          </p:cNvPr>
          <p:cNvSpPr>
            <a:spLocks noGrp="1"/>
          </p:cNvSpPr>
          <p:nvPr>
            <p:ph type="ftr" sz="quarter" idx="11"/>
          </p:nvPr>
        </p:nvSpPr>
        <p:spPr/>
        <p:txBody>
          <a:bodyPr/>
          <a:lstStyle/>
          <a:p>
            <a:pPr defTabSz="514350" eaLnBrk="0" fontAlgn="base" hangingPunct="0">
              <a:spcBef>
                <a:spcPct val="0"/>
              </a:spcBef>
              <a:spcAft>
                <a:spcPct val="0"/>
              </a:spcAft>
              <a:defRPr/>
            </a:pPr>
            <a:endParaRPr lang="en-US">
              <a:solidFill>
                <a:srgbClr val="FFFFFF"/>
              </a:solidFill>
            </a:endParaRPr>
          </a:p>
        </p:txBody>
      </p:sp>
      <p:sp>
        <p:nvSpPr>
          <p:cNvPr id="3" name="Slide Number Placeholder 2">
            <a:extLst>
              <a:ext uri="{FF2B5EF4-FFF2-40B4-BE49-F238E27FC236}">
                <a16:creationId xmlns:a16="http://schemas.microsoft.com/office/drawing/2014/main" id="{4BAD57BD-F467-4917-B115-1D55F154AFD3}"/>
              </a:ext>
            </a:extLst>
          </p:cNvPr>
          <p:cNvSpPr>
            <a:spLocks noGrp="1"/>
          </p:cNvSpPr>
          <p:nvPr>
            <p:ph type="sldNum" sz="quarter" idx="10"/>
          </p:nvPr>
        </p:nvSpPr>
        <p:spPr/>
        <p:txBody>
          <a:bodyPr/>
          <a:lstStyle/>
          <a:p>
            <a:pPr defTabSz="514350" eaLnBrk="0" fontAlgn="base" hangingPunct="0">
              <a:spcBef>
                <a:spcPct val="0"/>
              </a:spcBef>
              <a:spcAft>
                <a:spcPct val="0"/>
              </a:spcAft>
              <a:defRPr/>
            </a:pPr>
            <a:fld id="{22CD254D-5AAC-48AD-8AD7-375ADD7F9D70}" type="slidenum">
              <a:rPr lang="en-US">
                <a:solidFill>
                  <a:srgbClr val="FFFFFF"/>
                </a:solidFill>
              </a:rPr>
              <a:pPr defTabSz="514350" eaLnBrk="0" fontAlgn="base" hangingPunct="0">
                <a:spcBef>
                  <a:spcPct val="0"/>
                </a:spcBef>
                <a:spcAft>
                  <a:spcPct val="0"/>
                </a:spcAft>
                <a:defRPr/>
              </a:pPr>
              <a:t>181</a:t>
            </a:fld>
            <a:endParaRPr lang="en-US">
              <a:solidFill>
                <a:srgbClr val="FFFFFF"/>
              </a:solidFill>
            </a:endParaRPr>
          </a:p>
        </p:txBody>
      </p:sp>
    </p:spTree>
    <p:extLst>
      <p:ext uri="{BB962C8B-B14F-4D97-AF65-F5344CB8AC3E}">
        <p14:creationId xmlns:p14="http://schemas.microsoft.com/office/powerpoint/2010/main" val="2862018996"/>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2719A-C5F4-4443-A307-01CB45E1EE61}"/>
              </a:ext>
            </a:extLst>
          </p:cNvPr>
          <p:cNvSpPr>
            <a:spLocks noGrp="1"/>
          </p:cNvSpPr>
          <p:nvPr>
            <p:ph type="title"/>
          </p:nvPr>
        </p:nvSpPr>
        <p:spPr/>
        <p:txBody>
          <a:bodyPr/>
          <a:lstStyle/>
          <a:p>
            <a:r>
              <a:rPr lang="en-US" dirty="0"/>
              <a:t>We have come a long way</a:t>
            </a:r>
          </a:p>
        </p:txBody>
      </p:sp>
      <p:sp>
        <p:nvSpPr>
          <p:cNvPr id="3" name="Footer Placeholder 2">
            <a:extLst>
              <a:ext uri="{FF2B5EF4-FFF2-40B4-BE49-F238E27FC236}">
                <a16:creationId xmlns:a16="http://schemas.microsoft.com/office/drawing/2014/main" id="{AD725437-D53D-43DC-A9A7-0D930B74588B}"/>
              </a:ext>
            </a:extLst>
          </p:cNvPr>
          <p:cNvSpPr>
            <a:spLocks noGrp="1"/>
          </p:cNvSpPr>
          <p:nvPr>
            <p:ph type="ftr" sz="quarter" idx="10"/>
          </p:nvPr>
        </p:nvSpPr>
        <p:spPr/>
        <p:txBody>
          <a:bodyPr/>
          <a:lstStyle/>
          <a:p>
            <a:pPr defTabSz="514350" eaLnBrk="0" fontAlgn="base" hangingPunct="0">
              <a:spcBef>
                <a:spcPct val="0"/>
              </a:spcBef>
              <a:spcAft>
                <a:spcPct val="0"/>
              </a:spcAft>
              <a:defRPr/>
            </a:pPr>
            <a:endParaRPr lang="en-US">
              <a:solidFill>
                <a:srgbClr val="FFFFFF"/>
              </a:solidFill>
            </a:endParaRPr>
          </a:p>
        </p:txBody>
      </p:sp>
      <p:pic>
        <p:nvPicPr>
          <p:cNvPr id="5" name="Picture 4">
            <a:extLst>
              <a:ext uri="{FF2B5EF4-FFF2-40B4-BE49-F238E27FC236}">
                <a16:creationId xmlns:a16="http://schemas.microsoft.com/office/drawing/2014/main" id="{25E6B83D-D7F0-4354-933E-6D53B1188C55}"/>
              </a:ext>
            </a:extLst>
          </p:cNvPr>
          <p:cNvPicPr>
            <a:picLocks noChangeAspect="1"/>
          </p:cNvPicPr>
          <p:nvPr/>
        </p:nvPicPr>
        <p:blipFill rotWithShape="1">
          <a:blip r:embed="rId3"/>
          <a:srcRect l="11250" t="36666" r="7291" b="5556"/>
          <a:stretch/>
        </p:blipFill>
        <p:spPr>
          <a:xfrm>
            <a:off x="1800225" y="1928812"/>
            <a:ext cx="4619534" cy="1843088"/>
          </a:xfrm>
          <a:prstGeom prst="rect">
            <a:avLst/>
          </a:prstGeom>
        </p:spPr>
      </p:pic>
      <p:sp>
        <p:nvSpPr>
          <p:cNvPr id="6" name="TextBox 5">
            <a:extLst>
              <a:ext uri="{FF2B5EF4-FFF2-40B4-BE49-F238E27FC236}">
                <a16:creationId xmlns:a16="http://schemas.microsoft.com/office/drawing/2014/main" id="{E1716129-0149-42AD-A511-353154A0EF20}"/>
              </a:ext>
            </a:extLst>
          </p:cNvPr>
          <p:cNvSpPr txBox="1"/>
          <p:nvPr/>
        </p:nvSpPr>
        <p:spPr>
          <a:xfrm>
            <a:off x="742950" y="3857625"/>
            <a:ext cx="5614988" cy="715581"/>
          </a:xfrm>
          <a:prstGeom prst="rect">
            <a:avLst/>
          </a:prstGeom>
          <a:noFill/>
        </p:spPr>
        <p:txBody>
          <a:bodyPr wrap="square" rtlCol="0">
            <a:spAutoFit/>
          </a:bodyPr>
          <a:lstStyle/>
          <a:p>
            <a:pPr defTabSz="514350" eaLnBrk="0" fontAlgn="base" hangingPunct="0">
              <a:spcBef>
                <a:spcPct val="0"/>
              </a:spcBef>
              <a:spcAft>
                <a:spcPct val="0"/>
              </a:spcAft>
            </a:pPr>
            <a:r>
              <a:rPr lang="en-US" sz="1350" dirty="0">
                <a:solidFill>
                  <a:srgbClr val="000000"/>
                </a:solidFill>
                <a:latin typeface="FrankGoth BT"/>
              </a:rPr>
              <a:t>Malone, T. W., Yates, J., and Benjamin, R. I. 1987. "Electronic Markets and Electronic Hierarchies," </a:t>
            </a:r>
            <a:r>
              <a:rPr lang="en-US" sz="1350" i="1" dirty="0">
                <a:solidFill>
                  <a:srgbClr val="000000"/>
                </a:solidFill>
                <a:latin typeface="FrankGoth BT"/>
              </a:rPr>
              <a:t>Communications of the ACM</a:t>
            </a:r>
            <a:r>
              <a:rPr lang="en-US" sz="1350" dirty="0">
                <a:solidFill>
                  <a:srgbClr val="000000"/>
                </a:solidFill>
                <a:latin typeface="FrankGoth BT"/>
              </a:rPr>
              <a:t> (30:6), pp. 484-497</a:t>
            </a:r>
          </a:p>
        </p:txBody>
      </p:sp>
    </p:spTree>
    <p:extLst>
      <p:ext uri="{BB962C8B-B14F-4D97-AF65-F5344CB8AC3E}">
        <p14:creationId xmlns:p14="http://schemas.microsoft.com/office/powerpoint/2010/main" val="3970193882"/>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2"/>
          <p:cNvSpPr>
            <a:spLocks noGrp="1" noChangeArrowheads="1"/>
          </p:cNvSpPr>
          <p:nvPr>
            <p:ph type="title"/>
          </p:nvPr>
        </p:nvSpPr>
        <p:spPr>
          <a:xfrm>
            <a:off x="342165" y="948751"/>
            <a:ext cx="6258660" cy="385763"/>
          </a:xfrm>
        </p:spPr>
        <p:txBody>
          <a:bodyPr/>
          <a:lstStyle/>
          <a:p>
            <a:r>
              <a:rPr lang="en-US" sz="2025" dirty="0">
                <a:solidFill>
                  <a:srgbClr val="0E1196"/>
                </a:solidFill>
                <a:latin typeface="Segoe UI Black" panose="020B0A02040204020203" pitchFamily="34" charset="0"/>
                <a:ea typeface="Segoe UI Black" panose="020B0A02040204020203" pitchFamily="34" charset="0"/>
                <a:cs typeface="Segoe UI Black" panose="020B0A02040204020203" pitchFamily="34" charset="0"/>
              </a:rPr>
              <a:t>Digital “Platforms” and “Pipelines”</a:t>
            </a:r>
          </a:p>
        </p:txBody>
      </p:sp>
      <p:sp>
        <p:nvSpPr>
          <p:cNvPr id="4" name="Footer Placeholder 3"/>
          <p:cNvSpPr>
            <a:spLocks noGrp="1"/>
          </p:cNvSpPr>
          <p:nvPr>
            <p:ph type="ftr" sz="quarter" idx="10"/>
          </p:nvPr>
        </p:nvSpPr>
        <p:spPr/>
        <p:txBody>
          <a:bodyPr/>
          <a:lstStyle/>
          <a:p>
            <a:pPr defTabSz="514350" eaLnBrk="0" fontAlgn="base" hangingPunct="0">
              <a:spcBef>
                <a:spcPct val="0"/>
              </a:spcBef>
              <a:spcAft>
                <a:spcPct val="0"/>
              </a:spcAft>
            </a:pPr>
            <a:r>
              <a:rPr lang="en-US">
                <a:solidFill>
                  <a:srgbClr val="FFFFFF"/>
                </a:solidFill>
              </a:rPr>
              <a:t>Mithas 2017</a:t>
            </a:r>
            <a:endParaRPr lang="en-US" dirty="0">
              <a:solidFill>
                <a:srgbClr val="FFFFFF"/>
              </a:solidFill>
            </a:endParaRPr>
          </a:p>
        </p:txBody>
      </p:sp>
      <p:sp>
        <p:nvSpPr>
          <p:cNvPr id="12" name="AutoShape 6" descr="data:image/jpeg;base64,/9j/4AAQSkZJRgABAQAAAQABAAD/2wCEAAkGBw8PDxQPEBAUFhQPEBcQFxYVFhQYEhYUFBQXFxgXFBQYHCkgHRoxGxQUIjEiJSkrLi4uFx8zODMsNygvLisBCgoKDg0OGxAQGywkICYsLCwsLCwuLCwsLCwsLCwsLCwsLCwsLCwsLCwsLCwsLCwsLCwsLCwsLCwsLCwsLCwsLP/AABEIAKABOwMBEQACEQEDEQH/xAAcAAEAAgMBAQEAAAAAAAAAAAAABgcDBAUCAQj/xABJEAABAwIBBgsDCQYFBAMAAAABAAIDBBEFBhIhMVPSBxMWIkFRYXGBkZMXMqMUNEJSdIKSobIjVLGzwdE1Q2JzojNyhOEVJML/xAAbAQEAAgMBAQAAAAAAAAAAAAAABAUBAgMGB//EADcRAAIBAwAIBQIFAwUBAQAAAAABAgMEEQUSFCExQVFSExUWcbEykQYiNGGBQsHwIzOh0eHxJP/aAAwDAQACEQMRAD8At1AEAQBAEAQBAEAQBAEAQBAEAQBAEAQBAEAQBAEAQBAEAQBAEAQBAEAQBAEAQBAEAQBAEAQBAEAQBAEAQBAEAQBAEAQBAEAQBAEAQBAEAQBAEAQBAEAQBAEAQBAEAQBAEAQBAEBGeXuGbd3pTbq4bTT6lt5LedvwOXuGbd3pTbqbTT6jyW87fgcvcM27vSm3U2mn1Hkt52/A5e4Zt3elNuJtNPqPJbzt+By9wzbu9KbcTaafUeS3nb8Dl7hm3d6U24m00+o8lvO34HL3DNu70ptxNpp9R5LedvwOXuGbd3pTbibTT6jyW87fgcvcM27vSm3E2mn1Hkt52/A5e4Zt3elNuJtNPqPJbvt+By9wzbu9KbdTaafUeS3nb8Dl7hm3d6U24m00+o8lvO34HL3DNu70pt1Npp9R5LedvwOXuGbd3pTbibTT6jyW87fgcvcM27vSm3U2mn1Hkt52/A5e4Zt3elNuptNPqPJbvt+By9wzbu9KbdTaafUeS3nb8Dl7hm3d6U24m00+o8lvO34HL3DNu70ptxNpp9R5LedvwOXuGbd3pTbibTT6jyW77fgcvcM27vSm3E2mn1Hkt52/A5e4Zt3elNuptNPqPJbzt+By9wzbu9KbdTaafUeS3nb8Dl7hm3d6U26m00+o8lu+34HL3DNu70pt1Npp9R5Ld9vwOXuGbd3pTbibTT6jyW77fgcvcM27vSm3U2mn1Hkt52/A5e4Zt3elNuptNPqPJbzt+By9wzbu9KbdTaafUeS3nb8Dl7hm3d6U24m00+o8lvO34HL3DNu70ptxNpp9R5LedvwOXuGbd3pTbibTT6jyW87fgcvcM27vSm3U2mn1Hkt52/A5e4Zt3elNuJtNPqPJbzt+By9wzbu9KbcTaafUeS3nb8Dl7hm3d6U26m00+o8lvO34HL3DNu70ptxNpp9R5LedvwOXuGbd3pTbqbTT6jyW87fgcvcM27vSm3E2mn1Hkt52/A5e4Zt3elNuptNPqPJbzt+Cn1VnvQgCAIAgCAIZCGAmAEMhDAQBAEAQzvCGAm4yEwYCGQhgIAgCGT4hg+oAgCAIAgCAIAgCAIAgCAIAgCAIAgCAIAgBKAs/IrJGD5I2WqgY+Sb9oA9t8xh90AHUbaT3qwo0I6uZI8ZpTStR13GlJpLduO/yVw79zg/A1dvBh0K3zK6739wMlcO/c4PwNTwYdDK0ldd7+5TOIsDZ5WtFg2Z7QBqADyAB4KrmsSZ721k5UYt8cI73B5QQ1FY5k0bZGiBzs14BFw5gBsenSV2toqUsMrdOVqlKgpU3h5LI5LYd+5wem1T/AAYdDyfmV13v7lecI2Hw09VGyCJkbXQ5xDAACc5wvYdyg3MVGW49ToKvUrUpOo29/MiijF4O4XJ0ADWSdQCLoYk1FNst3AMjKSKmjbUU8ckpbnPc5oJznaS0HqGrwVnToRUd6PC3mlq860nTk0uR0OSuHfucP4At/Bp9CMtJXTeNd/cqPKCeCSqkNPG1kTTmMDAACG6M49pNz3WVbVactx7fR9OpCivFbcn1Jhwc5OQTQPqKiFkge/MYHtBADPeIv/qJH3VKt6ScdaSKLTmkKlOqqdKTWOOCW8lsO/c4PTapPgw6FJ5ldd7+5WmX0dPHWcTTxMjbCwB2Y0C73c43t1DN8yq+41VLCPXaFdWVDXqSby+fQj0MTnuDGNLnPOa1rRcknoAXFLLwi0qVI04uU3hIsDA+Di4D6yQi+nioyNHY5/8AbzU2na85HmLv8QvLjQX8slEGR+GsFhSRntfd583ElSFQh0KaWlLuTzrswVmQ2HSDRDmHrjc5tvu3zfyWrt6b5HWlpm7p/wBWffeRPGuDqeMF9LJxoH0HWbJ4H3Xfko07XH0su7X8QQnurLH7rgQqSNzHFrmlrmmxBFiCOghRGsPDPQwnGcVKPA8obBAEAQBAEAQBAEAQBAEAQBAEAQBAEB2skMF+W1bY3C8cf7STqzQfdPedHdddqFPXn+xW6VvFbUG1xe5F2K1PnzeXvCA+hDK4lBYt85m/35P5jlT1PqZ9Js/08PZfBJeC75+77M/9bF3tfrKr8Q/pl7lrqxPFFW8KvzyP7OP1uVfd/Uj2X4d/2Je5C1EPQkt4OMF+UVPHvH7OlIdp1Ol+iPD3u/NUq2p60ssodO3vhUvDjxl8FsqxPFEU4Rca+TUvEsNpKq7BbWI/pu8jm/e7FHuamrDC5l1oWz8evrvhHeVIxhJDWi5cQ0DrJNgPMhVq3tHt5SUYuT5IvrB6AU1PFAP8qMN7zbSfO5VxCOrFI+bXVZ1aspvmzYqJmxsdI42axpeT2NFz/BZk8bzlTg5yUVzKDrap00r5ne9K90h7M43t5aPBU83rNs+l29JUqcYLkizODbAWxQCse28k4u2/0Ijqt2m1z4KwtqSS1jyGnL6VSq6UeC+SaKSUAQzhn1AamK1zaaCSd2qJhf3kah4mw8VrOSjFs7W1GVarGC5soaaV0jnSPN3PcXuPa43P5lU7eXk+k0oKnBQXI8LBuEAQBAEAQBAEAQBAEAQBAEAQBAEB8JQFxZA4L8kpA54tLUWlffWARzW+A/MlWlCnqwPBaXu9orvHBbkSVdypMcM7Xlwab8W7MdbocACR/wAgsJ5NpQceJlCyYXEoLFvnM/8AvyfzHKnqfUz6TZ/p4eyJJwXfPz9mf+pi72v1lV+If0y9y2FYniireFX55F9nH63Kvu/qR7L8O/7EvchjGOcQ1ou5xDWgay5xsAPEhRUsvBfzmoRcnwReWTWECipWQDWBnPP1nu94+egdgCtqcNWKR86vrp3FZz/zB0nOAFybAC5PQAOlbt43kSKbeEUhlTjBrap81+YOZGOqNt7Hx0nxVVWnrSyfQtG2it6Cjz4s3uD3DePr2OI5tODOeq40MHfnEH7q3toa08kfTlx4Vs0uMtxcSszwhFOEvEOJoTGDzql4i+6Oc/8AIW+8o9zLEC60Hb+LcqT4R3lQye6e4/wVYe5Z+g6KMMiYxupsbWjuDQFcx4I+Y1m3Uk31My2ORUnCBi9Q6ukh4x7Y4c1rWtc5rTdgcXEDWed+SrbipLXxk9toWzo7Op4TbOXhmU9dTH9nUPI+rIS9nk7SPAhc4V5x5k2vou2rLfFL23HUylyzdXUrYOLzHcYHSWN2ODRdob0+9Y6fqhdKtxrxwQrDQ+zV3UzlciKKMXoQBAEAQBAEAQBAEAQBAEAQBAEAQBASDIfBfllY3OF44LSv6jY81viR5Arvb09eRU6YvdnoNLi9yLnVoeCZyMqMZbRUr5jYu9yNp+lI7V4ayewFc6s9SOSZYWjuayguHP2OPwYyOdRPc4kuNS9xJ1kkNJJ8SuVs8xJ2nIKFwox4YRLwpJTLiUHi/wA5n+0SfzHKnqfUz6TZ/p4eyJHwXfPz9mf+pi7Wv1lX+If0y9y2FZHiSreFX55F9nH63Kvu/qR7L8O/7Evc+8GWC8bOat45lPzWdspGvwafNw6ktaeXrMxp+91IeDF73x9i0VYHjiG8JmNcTTCmYefVaD1iIe956G9xd1KNc1NWOC90FZ+NW8SXCPyVWq09sWrwX4dxdIZyOdUvuP8AbZdrfzzj4qytY4hnqeJ09c+Jcai4R+SYqSURU/CbiHG1ohB5tNHm/ffZzvyzFXXU8yx0Pa6At9Sg5vjIiDhfQopfF35I4kKmiikB0tYI39j2DNN/K/irelLWij51pG3lQuJRZ2F0IJGMsskm1w42Mhk7G2BPuvaNTX/0PRdcK1BT3riW+jNKStXqy3xZU1ZSSQSOilYWvYbFp19/aO1Vsk4vDPb0a0K0FODyjCtTqEAQAIAgCAIAgCAIAgCAIAgCAIAgCA+E20oG8LJdGRGC/I6RrXC0sv7WTrDiNDfAWHmrWhT1Inz7St3tNdtcFuR312K0imV2Sk2ISscKlrGRNs1hYXc4+84nOGnQBq6FHq0XUfEudG6Tp2cX+TLfPP8A4dDJHAnUEDoXSCTOkMlw0tAuALWuepb0afhxwRtI3qu6uulg7gXUr1xKDxj51P8AaJP5jlT1PqZ9Ks/08PZEi4L/APED9nf+pi7Wv1lX+If0y9y2VZHiSseE2B8lfBGwXfJE1jR1udI4DwUC5Tc0j12gqsadrOcuCLAwPDGUlPHTs1Rt0n6zjpc495JKmQjqxSPNXdxKvVdSXM3JZGsaXuNmtaXEnUABck+C2bwcIRcpKKKMyhxU1lU+oN7OOawH6MbfdH9e8lVNWetNs+iaPtVbUFDnz9zSpqd0sjIme9K9sY73EC/dputIrLwSa1VUqbm+SL8oqZsMTImCzYmBg7mi39FcRWEkfNK1R1Jub5nqqnbFG6R5s2Nhee5ouf4LMnhZFODnNQXMoOrqXTSPmd70rzIe9xvZU8nrPJ9KoUlSpxguSMK1Op2cmMopaCXOaM6N9uMj+tb6TT0OH/o9nWlVdN/sV2kdHQu4dJLgy3sGxeCsi42B9xqIOhzD1OHQVZwnGSyjw1zaVLaepNG+tyMR3LXJ1tbAXNA46JpdG7pNtJYT1H8jYrhWpKcf3LTRd/K2qpf0viU2FVnvk01kIZCAIAgCAIAgCAIAgCAIAgCAIAgCAk3B/gvyqrD3C8dNaR3UX35jfMX+72qRb09aWehS6bvPAoakeMvguBWZ4YIAgCA+hAuJQmM/Op/tEn8xyp6n1M+lWX6eHsiQ8F/+IH7O/wDUxdrX6yr/ABB+mXuWyrI8ScmTBw+vbWPseKg4tg/1uc7Od+E2+8VzcMz1mTFdSjbOjHm8s6y6EMhHCfjPFwtpGHnVHOf2RNOrxIt3ByiXVTC1Ueh0DZ+JU8WXBcPcrBV57Il3BlhvG1hmI5tMwuH/AHvBa38s8+SlWsMyyUOn7nUoKmv6vgthWJ4oiXCZiHFUPFA86peI/uDnP8LAN+8o91PVhgutBW/iXOs/6d//AEVMqw9ydybJSsbTMqhHnskYHkNuZGA6RnM16rHR1rs7eerrFZDS1vKs6TeGvszhAriWaafA3cJxWajlE8LrFusfRe3pa4dI/gt6c5QeURbu0p3MHCa/noXtSzCSNkgFhIwPA7HAH+qt08o+c1I6snEyhZNVxKAxEDj5s3Vx8lu7jHWVNP6mfS7XPgwz0Xwa61O4QBAEAQBAAgCAIAgCAIAgCAIAgHcL9g1nsA60MSaSyy7MkMG+RUjIiP2jv2kh/wBbtYv1AWb4K2o09SOD55pK7dzXcuXBex2l1ICWSpMoctaqSpeaadzIWnMYGhtnBv09IOs/lZV1S4lrflZ7aw0NRVFOrHMmc7lZiX75J5R7q5+PU6kzyiz7PksXg9xGappHSTyF7hM5tza9gG2GgdpU63m5RyzyembenRr6tNYWCUBdypKExr51P9ol/mOVPU+pn0qy/Tw9kSDgw/xD/wAeT9TF2tPrKv8AEH6Ve5bSsjxIQGOpnZEx0jzZsbS9xPQ1ouT+SxJ4RvTpupJRXFlFY1iT6uokqH/5jtA+qwaGt8vzuqipPWk2fRrK2VvRjTX8+5pLQlFvcHOHcRQNeRzqk8ce46Gf8QD4q0t4asDwemrnxrlpcFuJQu5UFS8JmIcbW8UDzaZgZ999nO/LM8lXXU8ywj22gbfUt9d/1HGyZwv5ZVxwW5pdnv7I26Xeehv3guNKGvNIn6Rutnt5T58F7l5tFtA0W0BW2D52228nJxTJmiqjnSwNLjrc27HnvcwgnxWk6UJcUTKGkbij9EjQgyDw1js7iXOt0Pkkc3xbex8VoramuRJnpq7msOX2JKBbQF3KpvPE52UOJtpKWSc62Ns0db3aGjzIWlSWrFsk2Vu69aMEVZgWEwkwmou+SrLnRxkuDAxocTLMW84glps0a1AhTi8OXFnrbu6qpSjR3Rhub5+yM89PRTNiIbGxtS50cc8PGta2VpbzZoZCebzm84HpWzjB8jlSrXVJy3t6u9p9P2ZGqiB0b3RvFnRuLHDtabFRXHVeC+pVI1IKceDMYWDcIAgCAIAgCAIAgCAIAgCAICW8HGC/KKrj3i8dLZ3YZdbB4e95KVa08y1mUenLzwqXhx4y+C2rKxPE4ZE+EXGvk1LxLDaSpvGLa2s+m7yNh2uUe4qasdxc6FsvHrqUlujvKkCrD3IQFrcFnzF32h36WqytfoPE6fX/AOn+CYgKRko8MoXG/nc/2iX+Y5VFT6mfSbL9PD2R3+DD/EP/AB5P1MXa1+sq/wAQfpl7lt2VkeKwxZYGqyA8KOM5rG0TDpktJJ2MB5rfFwv3N7VEuqmFqo9HoCz1putJcOHuVsoB682sLoTU1EVOP86QMPY3W4+DQ4+C3px1pYI93XVGjKp0RfccYa0NaLBoDQOoDQFbpY3HzeWZScnzMdXUNijfK/Q2NheT2NFz/BYbwmzNKm5zUUig6qodLI+V/vSvc897jdVEnl5PpVCmqVOMFyR3cisoo6CV7pIi4SgNL2++wA30A6CNOnp0DWu1vVUHvK3S2j53UVqS4cupaWF4/SVX/RnY4n6N82Qd7HaVPjVjLgzx1exr0H+eLOmuhEawfEBp4pitPSsz55WsHRc853Y1usnsC1lNRWWSKFrVry1YRbKlywymdiEgDQWwxG7GnWTqz39trgDoBPWq2tW13uPa6L0YrSOZb5M26CRvGUVdf9lTw/JZja4ifHHKG546Guz22OpdI79WaIlb8satB8ZPK/dN/wBjUib/APJNp+LLWOg/ZyxtAbDHHfOM7Q0ZrBYEOHWGrH+5h9DdvYnOMt+stz5t9Gc3HKts9VNMz3ZJS5vdqB8QL+K4VJa0my0sqTp0IQlxwaIWhKCAIAgCAIAgCAIAgCAIAgCAyRzyNFmyPaNdmuc0eQKypNcGc5Uac3mUU/dHr5ZNtpfUf/dZ15dTXZ6PYvsjHJI5xu5znG1rucXG3eVhtvidIU4Q+lY9jysGwQGSOpkYLMke0a7Ne5ov3ArZSa4M5ToU5vMop+6Pfy6fbzerJ/dZ15dTXZaHYvsjASSbkkk6STpJPaVodkklhHqORzTdrnNPW0kHzCym1wMThGaxJZ9zL8tm28vqSf3WdeXU5bNR7F9kPls+2l9ST+6a8uo2Wj2L7IxPe5xu5xJPS4knzKw23xOsIKCxFYPKwbH1shabtcQRqIJB8wsrPFHOo4NYnj+TIa2XbS+o/wDut8z/AHOXh23SP/B8NXI4WMryD0F7iD3i61cn1N1QpLeor7GNanYID4Wg6wgaTRv02MVcWiOpmaOoSPt+Emy3VSS4Mizsbef1QX2M0mUde4WdVzeDy39Nls603zNFo21TyoI5j3Fzs5xLnHW5xJce8nSubeeJLjTjBYikj4sGxsUNdNTvz4ZHMdaxLTrHU4aiOwraM5R4HGtb0qyxUWTYr8cqp2cXJMSy9y0BrGE/6msAB8VtKrJrGTjRsKFKWtGO/wDfec5cyYEwaxlGXBn1DYIAgMsFNJILxxveOtjHOHm0LZQk+COUq9KDxKSX8mN7C05rgWuHQ4EOHeDpWGmuJvGcZrMXn2PiwbBAEAQBAEAQBAEAQBAEAQBAEAQBAEAQBAEBY+D1zsNwNtQ1rTJLLnAOvmnPksL20+42/gp8H4dHJ5K4pbZpF028Jf2OZ7SazYw/895c9qfQnP8AD9PvZvV4p8Vw2WsEDYqimDiS22ksaHEE/SaWnp1FbyUatPW5kKk6theRouWYsr0dA6SbAdJJ6AOtQUsnq20llmeaimjbnPhla36zo3tb5kWWzhJcUco3NGTxGSb9zAtTsenRuBALXAu1Ag3P/aOnwWdVmiqwabytxkno5oxnSQyMB6Xse0ae0iyy4SXFGkLilN4jJN+55gp3yENY0kuIboBNi42F7JGOszNWtGlFybJPwgYVDTSxRU8OaGw573NDiCSbDOdq+gfNd7imo4SRT6Hup1VJ1JZ37kyKKMXoQEnyFwlkkrqyfRBRDjHE6i8DOA8Bzvw9akW8MvWfBFLpe6cYqhT+qW7+DrZf1Aq6GkrmttnPc23SA9pNj4xLrctSgpIg6FUqFzUoSfL4/wDpAlCPUBATPJjAaaKmOJV4vGNMcZ0h3QCW/SJOpurp7pdKlGMdeZ53SF9Vq1tlt+PNnis4RKsutBHFFGNDWluc63abgeACxK6l/SdKWgKWM1W2zr4FjEeNNfR1sTONDDIyRgtqsCW30tcM4dNiLrrTmqyxJbyBeWs9GyVWjJ6ud6K9rKd0Mj4n64nuYT0c0kX7tF1BksNo9RRqqrTU+qPcdBO5uc2CZzfrCOQt8CAsqEnyNXdUU8Oa+6Nfs6QbEdIPUQtWsHZNNZR9LCG5xBzfrWOb56lnDMeJHOrneZJKaVrQ90b2tcbBzmODTovocRY6FlxaWWjWFanOWrGSbMS1OgQBAEAQBAEAQBAEAQBAEAQBAfCD0a+jv6ERiTSWWW1lJkvLUUdNSxSRsFPmk5+dpLY8wWsO1ysqtLWioo8TZX6o3E6sot5I4zg1qSbGoh8A8ny0LgrV9S2l+IIpZ8N/5/B6ygroMOo34XTlzpH/APWe5paLOtnWuNNwABbQB0rapJU46iOVlRqXtwrup9K4Iy0TG4PQx1PEiSrqhzbgni2EX6NQAIvbWSOjVmMfChnG9mlao7+5dPWxTj/ya+D5b15qGNqAHxSPDHN4q1g42uCOq/TfQtYV5t71uOt1ou0jScqUsSW/ic/KrAmRYoKaNtmVDo3NaNTRK/NcB2XDj3LSrTSqpLmSrG8lOwc5cY5X2JRlvlK2jnaynjYagRAcY4XEUbjcNaPrG1z2AXvoXatVUHhLeVOi9HyuYuVRvVzw6s85GY9PiDKmGrzXsZCDfNA0OzgQbaDqv4JRqOompG2k7KnaTpyotptke4OMSnZVMp4s3MndnyEtu7NYwkWdfRqH4lyt5PW1UWOmbenKh4s/qSwjYy0yrqXzVFG0s4jO4r3eeQA3O51/rAjVqStXlrOK4GmitF0lThWedbiQ1RT0BlpKZ80jIYxd8jgxo7T19msnsBWYxcnhHKvWjRpucuCJbltVxUVPFhMLhzQJJzcAuJ0gHvPOPYGqXWepFQiUOi6bua0rup/BlorVGTsgBuaaYn8L2v8A0vKzHfQwa1H4WlU+4hChHpT3DFxj2x7R7WficG/1WYrLSOdaepTlLomyccKc+Y6mpGaGRRmTN6L+4zyDX+al3UsJRR57QFNSdSq+OSCKGelMlPO+N2fG9zHWtnMcWusdYuNKym1wNKlOFRas1lHayWr6OKofU1znOLW5zAWufnSEm7nGx0iwtf61+hdqM4qWtIrdI0K8qSpW+5c+WEbnL7E5ZM6HNIvojZHn6Ookc494IW/j1G9yIvlFlCH+pLf1ybnCjG3OpZnMDZpYXGQD/TmWB67Fzgs3WN3U56AlL/UinmKe469bPBh+GUfHR8Y9gEkcR910xbnF7+wZ5PeR02XWTVOmslfSp1bu8qKDwnxf7ELygymqa8NE2YGxuLmhgI0kW0kk3/8AaiVKrmejstG0rRuUW231OMuRYBAEAQBAEAQBAEAQBAEAQBAEB0smqXjq2ni+tO1x7mc8/kwrpRWtNIhaRqeHbTl+2PvuOvwmziXECw2IhiYzTpsTd5/UPJdbqX58IgaCopW2s1xZGaJpbKx0fNeJG5pGgh2cLaQuEG9ZFpcQg6UtZbsMmXC1m/KYb6+Idndds/R/+lJucayKPQOt4NTHXcdzLbKWqoXQfJxHxcsZOc5pcC4W0Ahw+iQV1rVJQxggaMsKN1KfiN5T5M42EZY4vVzCCEQF5BdpY4NAHS452gah3kLlTrVJvCSJ91ouytoa9SUvv/4ecEfUVmOMNSWGSla4O4u+ZaIOAt9+QeSzDMq2/kYuY0rfRzVLOJdeP+biOZT1XHV1RJfQZnNHczmD9Kj1pZmy40dS8O2gv2+SRZN//XwatqdRmPEt8hGP+UjlIpflpNlTf/62kKdLkt/9zzwWwD5RNUHVT09vF5v/AAjPmsWq3tm+n5/khSXNkPmmMj3SHXI90h73Eu/qosnltl5RhqU4w6JHhYOhOsiqNlFSyYtUD6BZC3pIJtcdrnWA7AetTaEdSPiM8zpWtK6rq0p/z/n7GI8I850mkg83LXas8jrHQEUsKo/8/k72TmOuxSCrgfExhEVgGXsRI14ub9rR5rtTqeJFrBW31lsVWnNSb38/2Krbe2nWq7meyTysmSnm4t7JNm9sn4HB39FmLw0zStDXpyj1TROuE+kMggroxnROizHOGkAE5zCew5zhfrt1qZdRylJcDzmgq0acp0J7nkgN7aVCPTkww/JyCPDZK2tY7OP/AEW5zmnSLMuAdJLtOnoClxoxUHKZQV9I1al3Gjbvdz/ubWGMp8OwyKvMDZp6h+a0v0tZfOtbqFmHVpJNlmCjTpqWMsj15Vby8dupasUeMJyuxKsqY6eMxsD3jO4uPS2MG7zdxNtF9PWR1pTrTnLCOl3oy1t6LqSbb/d8zDl481WLMpxpDeKp7dRe7OcfJ48lis9aqom2io+BYSq8M5f/AEfOFCpzq1kQ92CBoHY55JP5BixdP82DfQFPFGVR82RBRS+CAIAgCAIAgCAIAgCABAEAQBAEB0snsW+RVAqBGJC1rmhpdmgFwte9j0X810pVNSWSHf2juqXh62DWxStdUTyTuFjK8vIve19Qv3ABazlrNs621BUKSprkYaeQse141xva8dpa4O/osReHk6VYa8JQ6rB1Mp8eNfK2Z0QjLY+LsHFwIuTfSB1ldKtXxHnBC0fY7JBxznLOhhGWTooBS1MDKiFosA+1wBqBuCCB0dS6QuMLVkskW50Op1PFoy1WZqjLbMjdFQ0kVMH63NAz+8ANAv2m6O4wsQWDSnoZympXE3LHI5WTOPuoJHytiD3SR8WC5xGbpuTqN9IHktKdXUbZMvrBXUYwzhL9jj6TpOs6fFcXvZYRjqpJcjsVGUDnUDKARBrWPzy/OJLzdztLbaNLgdfQuzq5hqFdT0eldu4b48F0PeS2UkmHueWxtkbMAHNcSPdvYg2P1joSlVdPcNI6OjdpPOGuBq47iUdTKHx08cDWtzcyMCxNyS42A06R5LWrNTeUjrZWsreDjOTk/wBznttcXFxcXF7XF9Iv0d60XElyTcWlxO5lHlM+tZFFxTYooNTGuLgTbNBOgahcAdpXWrW11hcCusdGK2lKbeW+ZwVxLM7WS+UL8PlfI2MP4xmYWlxbqNwbgHt812o1fDyV+kbBXcUs4wcmZ+c9zgLZz3OtrtnEm1/FcpPLJtOOrBR6I8LBuSLJ3LCejZxJa2WE/Qfozb6812nR2EEdykU67iscSovdEU7iWvF6sup0m5X4ew8ZHhMQkGkG0QsesENuPJb+PBb1EieU3clqyrbv5ODlDlDUV7w6UgNZ7sbfcbfp063dp/JcalV1OJZ2Oj6dovy73zZ0MByuNPTmknp2Tw3JDXWuLm5FiCCL6exb06+rHVayiLeaJ8ar41OWrI2G5biFzRR0cMDM8OeGgZ0gH0SQ0W79K22nD/KsHJ6FlUi/GqOT5fsadflMySvjrmUrWmM5xbnaZH5uaHPcG9AtbR0LWVZOalg7UtGThbSoOec/8HJxjEHVVRJUOFjK4HNBuGgNDQAe4Bcqk9aWSfaW6t6SprkadloSQgPiAm/s1q9vD8TdUvZJdTzvqOj2MezWr28PxN1Njl1HqOj2MezWr28PxN1Nkl1HqOj2MezWr28PxN1Njl1HqOj2MezWr28PxN1Njl1HqOj2MezWr28PxN1Njl1HqOj2MezWr28PxN1Njl1HqOj2MezWr28PxN1Njl1HqOj2MezWr28PxN1Nkl1HqOj2MezWr28PxN1Njl1HqOj2MezWr28PxN1Njl1HqOj2MezWr28PxN1Njl1HqOj2MezWr28PxN1Nkl1HqOj2MezWr28PxN1Nkl1HqOj2MezWr28PxN1Njl1HqOj2MezWr28PxN1Njl1HqOj2MezWr28PxN1Nkl1HqSj2MezWr28PxN1Njl1HqOj2MezWr28PxN1Njl1HqOj2MezWr28PxN1Njl1HqOj2MezWr28PxN1Njl1HqOj2MezWr28PxN1Nkl1HqOj2MezWr28PxN1Njl1HqOj2MezWr28PxN1Njl1HqOj2MezWr28PxN1Nkl1HqOj2MezWr28PxN1Njl1HqOj2MezWr28PxN1Njl1Meo6PYx7Navbw/E3U2SXUz6jo9jHs1q9vD8TdTY5dR6jo9jHs1q9vD8TdTY5dR6jo9jHs1q9vD8TdTY5dR6jo9jHs1q9vD8TdTZJdR6jo9jHs1q9vD8TdTZJdR6jo9jHs1q9vD8TdTY5dR6jo9jHs1q9vD8TdTZJdR6jo9jHs1q9vD8TdTY5dR6jo9jHs1q9vD8TdTY5dR6jo9jHs1q9vD8TdTY5dR6jo9jHs1q9vD8TdTY5dR6jo9jHs0q9vB8TdTY5dR6jo9jLQVgeOCAIAgCAIAgCAIAgCAIAgCAIAgCAIAgCAIAgCAIAgCAIAgCAIAgCAIAgCAIAgCAIAgCAIAgCAIAgCAIAgCAIAgCAIAgCAIAgCAIAgCAIAgCAIAgCAIAgCAIAgCAIAgCAIAgCA/9k="/>
          <p:cNvSpPr>
            <a:spLocks noChangeAspect="1" noChangeArrowheads="1"/>
          </p:cNvSpPr>
          <p:nvPr/>
        </p:nvSpPr>
        <p:spPr bwMode="auto">
          <a:xfrm>
            <a:off x="87511" y="561677"/>
            <a:ext cx="171450" cy="171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pPr defTabSz="514350" eaLnBrk="0" fontAlgn="base" hangingPunct="0">
              <a:spcBef>
                <a:spcPct val="0"/>
              </a:spcBef>
              <a:spcAft>
                <a:spcPct val="0"/>
              </a:spcAft>
            </a:pPr>
            <a:endParaRPr lang="en-US" sz="1350">
              <a:solidFill>
                <a:srgbClr val="000000"/>
              </a:solidFill>
              <a:latin typeface="FrankGoth BT"/>
            </a:endParaRPr>
          </a:p>
        </p:txBody>
      </p:sp>
      <p:sp>
        <p:nvSpPr>
          <p:cNvPr id="13" name="AutoShape 8" descr="data:image/jpeg;base64,/9j/4AAQSkZJRgABAQAAAQABAAD/2wCEAAkGBw8PDxQPEBAUFhQPEBcQFxYVFhQYEhYUFBQXFxgXFBQYHCkgHRoxGxQUIjEiJSkrLi4uFx8zODMsNygvLisBCgoKDg0OGxAQGywkICYsLCwsLCwuLCwsLCwsLCwsLCwsLCwsLCwsLCwsLCwsLCwsLCwsLCwsLCwsLCwsLCwsLP/AABEIAKABOwMBEQACEQEDEQH/xAAcAAEAAgMBAQEAAAAAAAAAAAAABgcDBAUCAQj/xABJEAABAwIBBgsDCQYFBAMAAAABAAIDBBEFBhIhMVPSBxMWIkFRYXGBkZMXMqMUNEJSdIKSobIjVLGzwdE1Q2JzojNyhOEVJML/xAAbAQEAAgMBAQAAAAAAAAAAAAAABAUBAgMGB//EADcRAAIBAwAIBQIFAwUBAQAAAAABAgMEEQUSFCExQVFSExUWcbEykQYiNGGBQsHwIzOh0eHxJP/aAAwDAQACEQMRAD8At1AEAQBAEAQBAEAQBAEAQBAEAQBAEAQBAEAQBAEAQBAEAQBAEAQBAEAQBAEAQBAEAQBAEAQBAEAQBAEAQBAEAQBAEAQBAEAQBAEAQBAEAQBAEAQBAEAQBAEAQBAEAQBAEAQBAEBGeXuGbd3pTbq4bTT6lt5LedvwOXuGbd3pTbqbTT6jyW87fgcvcM27vSm3U2mn1Hkt52/A5e4Zt3elNuJtNPqPJbzt+By9wzbu9KbcTaafUeS3nb8Dl7hm3d6U24m00+o8lvO34HL3DNu70ptxNpp9R5LedvwOXuGbd3pTbibTT6jyW87fgcvcM27vSm3E2mn1Hkt52/A5e4Zt3elNuJtNPqPJbvt+By9wzbu9KbdTaafUeS3nb8Dl7hm3d6U24m00+o8lvO34HL3DNu70pt1Npp9R5LedvwOXuGbd3pTbibTT6jyW87fgcvcM27vSm3U2mn1Hkt52/A5e4Zt3elNuptNPqPJbvt+By9wzbu9KbdTaafUeS3nb8Dl7hm3d6U24m00+o8lvO34HL3DNu70ptxNpp9R5LedvwOXuGbd3pTbibTT6jyW77fgcvcM27vSm3E2mn1Hkt52/A5e4Zt3elNuptNPqPJbzt+By9wzbu9KbdTaafUeS3nb8Dl7hm3d6U26m00+o8lu+34HL3DNu70pt1Npp9R5Ld9vwOXuGbd3pTbibTT6jyW77fgcvcM27vSm3U2mn1Hkt52/A5e4Zt3elNuptNPqPJbzt+By9wzbu9KbdTaafUeS3nb8Dl7hm3d6U24m00+o8lvO34HL3DNu70ptxNpp9R5LedvwOXuGbd3pTbibTT6jyW87fgcvcM27vSm3U2mn1Hkt52/A5e4Zt3elNuJtNPqPJbzt+By9wzbu9KbcTaafUeS3nb8Dl7hm3d6U26m00+o8lvO34HL3DNu70ptxNpp9R5LedvwOXuGbd3pTbqbTT6jyW87fgcvcM27vSm3E2mn1Hkt52/A5e4Zt3elNuptNPqPJbzt+Cn1VnvQgCAIAgCAIZCGAmAEMhDAQBAEAQzvCGAm4yEwYCGQhgIAgCGT4hg+oAgCAIAgCAIAgCAIAgCAIAgCAIAgCAIAgBKAs/IrJGD5I2WqgY+Sb9oA9t8xh90AHUbaT3qwo0I6uZI8ZpTStR13GlJpLduO/yVw79zg/A1dvBh0K3zK6739wMlcO/c4PwNTwYdDK0ldd7+5TOIsDZ5WtFg2Z7QBqADyAB4KrmsSZ721k5UYt8cI73B5QQ1FY5k0bZGiBzs14BFw5gBsenSV2toqUsMrdOVqlKgpU3h5LI5LYd+5wem1T/AAYdDyfmV13v7lecI2Hw09VGyCJkbXQ5xDAACc5wvYdyg3MVGW49ToKvUrUpOo29/MiijF4O4XJ0ADWSdQCLoYk1FNst3AMjKSKmjbUU8ckpbnPc5oJznaS0HqGrwVnToRUd6PC3mlq860nTk0uR0OSuHfucP4At/Bp9CMtJXTeNd/cqPKCeCSqkNPG1kTTmMDAACG6M49pNz3WVbVactx7fR9OpCivFbcn1Jhwc5OQTQPqKiFkge/MYHtBADPeIv/qJH3VKt6ScdaSKLTmkKlOqqdKTWOOCW8lsO/c4PTapPgw6FJ5ldd7+5WmX0dPHWcTTxMjbCwB2Y0C73c43t1DN8yq+41VLCPXaFdWVDXqSby+fQj0MTnuDGNLnPOa1rRcknoAXFLLwi0qVI04uU3hIsDA+Di4D6yQi+nioyNHY5/8AbzU2na85HmLv8QvLjQX8slEGR+GsFhSRntfd583ElSFQh0KaWlLuTzrswVmQ2HSDRDmHrjc5tvu3zfyWrt6b5HWlpm7p/wBWffeRPGuDqeMF9LJxoH0HWbJ4H3Xfko07XH0su7X8QQnurLH7rgQqSNzHFrmlrmmxBFiCOghRGsPDPQwnGcVKPA8obBAEAQBAEAQBAEAQBAEAQBAEAQBAEB2skMF+W1bY3C8cf7STqzQfdPedHdddqFPXn+xW6VvFbUG1xe5F2K1PnzeXvCA+hDK4lBYt85m/35P5jlT1PqZ9Js/08PZfBJeC75+77M/9bF3tfrKr8Q/pl7lrqxPFFW8KvzyP7OP1uVfd/Uj2X4d/2Je5C1EPQkt4OMF+UVPHvH7OlIdp1Ol+iPD3u/NUq2p60ssodO3vhUvDjxl8FsqxPFEU4Rca+TUvEsNpKq7BbWI/pu8jm/e7FHuamrDC5l1oWz8evrvhHeVIxhJDWi5cQ0DrJNgPMhVq3tHt5SUYuT5IvrB6AU1PFAP8qMN7zbSfO5VxCOrFI+bXVZ1aspvmzYqJmxsdI42axpeT2NFz/BZk8bzlTg5yUVzKDrap00r5ne9K90h7M43t5aPBU83rNs+l29JUqcYLkizODbAWxQCse28k4u2/0Ijqt2m1z4KwtqSS1jyGnL6VSq6UeC+SaKSUAQzhn1AamK1zaaCSd2qJhf3kah4mw8VrOSjFs7W1GVarGC5soaaV0jnSPN3PcXuPa43P5lU7eXk+k0oKnBQXI8LBuEAQBAEAQBAEAQBAEAQBAEAQBAEB8JQFxZA4L8kpA54tLUWlffWARzW+A/MlWlCnqwPBaXu9orvHBbkSVdypMcM7Xlwab8W7MdbocACR/wAgsJ5NpQceJlCyYXEoLFvnM/8AvyfzHKnqfUz6TZ/p4eyJJwXfPz9mf+pi72v1lV+If0y9y2FYniireFX55F9nH63Kvu/qR7L8O/7EvchjGOcQ1ou5xDWgay5xsAPEhRUsvBfzmoRcnwReWTWECipWQDWBnPP1nu94+egdgCtqcNWKR86vrp3FZz/zB0nOAFybAC5PQAOlbt43kSKbeEUhlTjBrap81+YOZGOqNt7Hx0nxVVWnrSyfQtG2it6Cjz4s3uD3DePr2OI5tODOeq40MHfnEH7q3toa08kfTlx4Vs0uMtxcSszwhFOEvEOJoTGDzql4i+6Oc/8AIW+8o9zLEC60Hb+LcqT4R3lQye6e4/wVYe5Z+g6KMMiYxupsbWjuDQFcx4I+Y1m3Uk31My2ORUnCBi9Q6ukh4x7Y4c1rWtc5rTdgcXEDWed+SrbipLXxk9toWzo7Op4TbOXhmU9dTH9nUPI+rIS9nk7SPAhc4V5x5k2vou2rLfFL23HUylyzdXUrYOLzHcYHSWN2ODRdob0+9Y6fqhdKtxrxwQrDQ+zV3UzlciKKMXoQBAEAQBAEAQBAEAQBAEAQBAEAQBASDIfBfllY3OF44LSv6jY81viR5Arvb09eRU6YvdnoNLi9yLnVoeCZyMqMZbRUr5jYu9yNp+lI7V4ayewFc6s9SOSZYWjuayguHP2OPwYyOdRPc4kuNS9xJ1kkNJJ8SuVs8xJ2nIKFwox4YRLwpJTLiUHi/wA5n+0SfzHKnqfUz6TZ/p4eyJHwXfPz9mf+pi7Wv1lX+If0y9y2FZHiSreFX55F9nH63Kvu/qR7L8O/7Evc+8GWC8bOat45lPzWdspGvwafNw6ktaeXrMxp+91IeDF73x9i0VYHjiG8JmNcTTCmYefVaD1iIe956G9xd1KNc1NWOC90FZ+NW8SXCPyVWq09sWrwX4dxdIZyOdUvuP8AbZdrfzzj4qytY4hnqeJ09c+Jcai4R+SYqSURU/CbiHG1ohB5tNHm/ffZzvyzFXXU8yx0Pa6At9Sg5vjIiDhfQopfF35I4kKmiikB0tYI39j2DNN/K/irelLWij51pG3lQuJRZ2F0IJGMsskm1w42Mhk7G2BPuvaNTX/0PRdcK1BT3riW+jNKStXqy3xZU1ZSSQSOilYWvYbFp19/aO1Vsk4vDPb0a0K0FODyjCtTqEAQAIAgCAIAgCAIAgCAIAgCAIAgCA+E20oG8LJdGRGC/I6RrXC0sv7WTrDiNDfAWHmrWhT1Inz7St3tNdtcFuR312K0imV2Sk2ISscKlrGRNs1hYXc4+84nOGnQBq6FHq0XUfEudG6Tp2cX+TLfPP8A4dDJHAnUEDoXSCTOkMlw0tAuALWuepb0afhxwRtI3qu6uulg7gXUr1xKDxj51P8AaJP5jlT1PqZ9Ks/08PZEi4L/APED9nf+pi7Wv1lX+If0y9y2VZHiSseE2B8lfBGwXfJE1jR1udI4DwUC5Tc0j12gqsadrOcuCLAwPDGUlPHTs1Rt0n6zjpc495JKmQjqxSPNXdxKvVdSXM3JZGsaXuNmtaXEnUABck+C2bwcIRcpKKKMyhxU1lU+oN7OOawH6MbfdH9e8lVNWetNs+iaPtVbUFDnz9zSpqd0sjIme9K9sY73EC/dputIrLwSa1VUqbm+SL8oqZsMTImCzYmBg7mi39FcRWEkfNK1R1Jub5nqqnbFG6R5s2Nhee5ouf4LMnhZFODnNQXMoOrqXTSPmd70rzIe9xvZU8nrPJ9KoUlSpxguSMK1Op2cmMopaCXOaM6N9uMj+tb6TT0OH/o9nWlVdN/sV2kdHQu4dJLgy3sGxeCsi42B9xqIOhzD1OHQVZwnGSyjw1zaVLaepNG+tyMR3LXJ1tbAXNA46JpdG7pNtJYT1H8jYrhWpKcf3LTRd/K2qpf0viU2FVnvk01kIZCAIAgCAIAgCAIAgCAIAgCAIAgCAk3B/gvyqrD3C8dNaR3UX35jfMX+72qRb09aWehS6bvPAoakeMvguBWZ4YIAgCA+hAuJQmM/Op/tEn8xyp6n1M+lWX6eHsiQ8F/+IH7O/wDUxdrX6yr/ABB+mXuWyrI8ScmTBw+vbWPseKg4tg/1uc7Od+E2+8VzcMz1mTFdSjbOjHm8s6y6EMhHCfjPFwtpGHnVHOf2RNOrxIt3ByiXVTC1Ueh0DZ+JU8WXBcPcrBV57Il3BlhvG1hmI5tMwuH/AHvBa38s8+SlWsMyyUOn7nUoKmv6vgthWJ4oiXCZiHFUPFA86peI/uDnP8LAN+8o91PVhgutBW/iXOs/6d//AEVMqw9ydybJSsbTMqhHnskYHkNuZGA6RnM16rHR1rs7eerrFZDS1vKs6TeGvszhAriWaafA3cJxWajlE8LrFusfRe3pa4dI/gt6c5QeURbu0p3MHCa/noXtSzCSNkgFhIwPA7HAH+qt08o+c1I6snEyhZNVxKAxEDj5s3Vx8lu7jHWVNP6mfS7XPgwz0Xwa61O4QBAEAQBAAgCAIAgCAIAgCAIAgHcL9g1nsA60MSaSyy7MkMG+RUjIiP2jv2kh/wBbtYv1AWb4K2o09SOD55pK7dzXcuXBex2l1ICWSpMoctaqSpeaadzIWnMYGhtnBv09IOs/lZV1S4lrflZ7aw0NRVFOrHMmc7lZiX75J5R7q5+PU6kzyiz7PksXg9xGappHSTyF7hM5tza9gG2GgdpU63m5RyzyembenRr6tNYWCUBdypKExr51P9ol/mOVPU+pn0qy/Tw9kSDgw/xD/wAeT9TF2tPrKv8AEH6Ve5bSsjxIQGOpnZEx0jzZsbS9xPQ1ouT+SxJ4RvTpupJRXFlFY1iT6uokqH/5jtA+qwaGt8vzuqipPWk2fRrK2VvRjTX8+5pLQlFvcHOHcRQNeRzqk8ce46Gf8QD4q0t4asDwemrnxrlpcFuJQu5UFS8JmIcbW8UDzaZgZ999nO/LM8lXXU8ywj22gbfUt9d/1HGyZwv5ZVxwW5pdnv7I26Xeehv3guNKGvNIn6Rutnt5T58F7l5tFtA0W0BW2D52228nJxTJmiqjnSwNLjrc27HnvcwgnxWk6UJcUTKGkbij9EjQgyDw1js7iXOt0Pkkc3xbex8VoramuRJnpq7msOX2JKBbQF3KpvPE52UOJtpKWSc62Ns0db3aGjzIWlSWrFsk2Vu69aMEVZgWEwkwmou+SrLnRxkuDAxocTLMW84glps0a1AhTi8OXFnrbu6qpSjR3Rhub5+yM89PRTNiIbGxtS50cc8PGta2VpbzZoZCebzm84HpWzjB8jlSrXVJy3t6u9p9P2ZGqiB0b3RvFnRuLHDtabFRXHVeC+pVI1IKceDMYWDcIAgCAIAgCAIAgCAIAgCAICW8HGC/KKrj3i8dLZ3YZdbB4e95KVa08y1mUenLzwqXhx4y+C2rKxPE4ZE+EXGvk1LxLDaSpvGLa2s+m7yNh2uUe4qasdxc6FsvHrqUlujvKkCrD3IQFrcFnzF32h36WqytfoPE6fX/AOn+CYgKRko8MoXG/nc/2iX+Y5VFT6mfSbL9PD2R3+DD/EP/AB5P1MXa1+sq/wAQfpl7lt2VkeKwxZYGqyA8KOM5rG0TDpktJJ2MB5rfFwv3N7VEuqmFqo9HoCz1putJcOHuVsoB682sLoTU1EVOP86QMPY3W4+DQ4+C3px1pYI93XVGjKp0RfccYa0NaLBoDQOoDQFbpY3HzeWZScnzMdXUNijfK/Q2NheT2NFz/BYbwmzNKm5zUUig6qodLI+V/vSvc897jdVEnl5PpVCmqVOMFyR3cisoo6CV7pIi4SgNL2++wA30A6CNOnp0DWu1vVUHvK3S2j53UVqS4cupaWF4/SVX/RnY4n6N82Qd7HaVPjVjLgzx1exr0H+eLOmuhEawfEBp4pitPSsz55WsHRc853Y1usnsC1lNRWWSKFrVry1YRbKlywymdiEgDQWwxG7GnWTqz39trgDoBPWq2tW13uPa6L0YrSOZb5M26CRvGUVdf9lTw/JZja4ifHHKG546Guz22OpdI79WaIlb8satB8ZPK/dN/wBjUib/APJNp+LLWOg/ZyxtAbDHHfOM7Q0ZrBYEOHWGrH+5h9DdvYnOMt+stz5t9Gc3HKts9VNMz3ZJS5vdqB8QL+K4VJa0my0sqTp0IQlxwaIWhKCAIAgCAIAgCAIAgCAIAgCAyRzyNFmyPaNdmuc0eQKypNcGc5Uac3mUU/dHr5ZNtpfUf/dZ15dTXZ6PYvsjHJI5xu5znG1rucXG3eVhtvidIU4Q+lY9jysGwQGSOpkYLMke0a7Ne5ov3ArZSa4M5ToU5vMop+6Pfy6fbzerJ/dZ15dTXZaHYvsjASSbkkk6STpJPaVodkklhHqORzTdrnNPW0kHzCym1wMThGaxJZ9zL8tm28vqSf3WdeXU5bNR7F9kPls+2l9ST+6a8uo2Wj2L7IxPe5xu5xJPS4knzKw23xOsIKCxFYPKwbH1shabtcQRqIJB8wsrPFHOo4NYnj+TIa2XbS+o/wDut8z/AHOXh23SP/B8NXI4WMryD0F7iD3i61cn1N1QpLeor7GNanYID4Wg6wgaTRv02MVcWiOpmaOoSPt+Emy3VSS4Mizsbef1QX2M0mUde4WdVzeDy39Nls603zNFo21TyoI5j3Fzs5xLnHW5xJce8nSubeeJLjTjBYikj4sGxsUNdNTvz4ZHMdaxLTrHU4aiOwraM5R4HGtb0qyxUWTYr8cqp2cXJMSy9y0BrGE/6msAB8VtKrJrGTjRsKFKWtGO/wDfec5cyYEwaxlGXBn1DYIAgMsFNJILxxveOtjHOHm0LZQk+COUq9KDxKSX8mN7C05rgWuHQ4EOHeDpWGmuJvGcZrMXn2PiwbBAEAQBAEAQBAEAQBAEAQBAEAQBAEAQBAEBY+D1zsNwNtQ1rTJLLnAOvmnPksL20+42/gp8H4dHJ5K4pbZpF028Jf2OZ7SazYw/895c9qfQnP8AD9PvZvV4p8Vw2WsEDYqimDiS22ksaHEE/SaWnp1FbyUatPW5kKk6theRouWYsr0dA6SbAdJJ6AOtQUsnq20llmeaimjbnPhla36zo3tb5kWWzhJcUco3NGTxGSb9zAtTsenRuBALXAu1Ag3P/aOnwWdVmiqwabytxkno5oxnSQyMB6Xse0ae0iyy4SXFGkLilN4jJN+55gp3yENY0kuIboBNi42F7JGOszNWtGlFybJPwgYVDTSxRU8OaGw573NDiCSbDOdq+gfNd7imo4SRT6Hup1VJ1JZ37kyKKMXoQEnyFwlkkrqyfRBRDjHE6i8DOA8Bzvw9akW8MvWfBFLpe6cYqhT+qW7+DrZf1Aq6GkrmttnPc23SA9pNj4xLrctSgpIg6FUqFzUoSfL4/wDpAlCPUBATPJjAaaKmOJV4vGNMcZ0h3QCW/SJOpurp7pdKlGMdeZ53SF9Vq1tlt+PNnis4RKsutBHFFGNDWluc63abgeACxK6l/SdKWgKWM1W2zr4FjEeNNfR1sTONDDIyRgtqsCW30tcM4dNiLrrTmqyxJbyBeWs9GyVWjJ6ud6K9rKd0Mj4n64nuYT0c0kX7tF1BksNo9RRqqrTU+qPcdBO5uc2CZzfrCOQt8CAsqEnyNXdUU8Oa+6Nfs6QbEdIPUQtWsHZNNZR9LCG5xBzfrWOb56lnDMeJHOrneZJKaVrQ90b2tcbBzmODTovocRY6FlxaWWjWFanOWrGSbMS1OgQBAEAQBAEAQBAEAQBAEAQBAfCD0a+jv6ERiTSWWW1lJkvLUUdNSxSRsFPmk5+dpLY8wWsO1ysqtLWioo8TZX6o3E6sot5I4zg1qSbGoh8A8ny0LgrV9S2l+IIpZ8N/5/B6ygroMOo34XTlzpH/APWe5paLOtnWuNNwABbQB0rapJU46iOVlRqXtwrup9K4Iy0TG4PQx1PEiSrqhzbgni2EX6NQAIvbWSOjVmMfChnG9mlao7+5dPWxTj/ya+D5b15qGNqAHxSPDHN4q1g42uCOq/TfQtYV5t71uOt1ou0jScqUsSW/ic/KrAmRYoKaNtmVDo3NaNTRK/NcB2XDj3LSrTSqpLmSrG8lOwc5cY5X2JRlvlK2jnaynjYagRAcY4XEUbjcNaPrG1z2AXvoXatVUHhLeVOi9HyuYuVRvVzw6s85GY9PiDKmGrzXsZCDfNA0OzgQbaDqv4JRqOompG2k7KnaTpyotptke4OMSnZVMp4s3MndnyEtu7NYwkWdfRqH4lyt5PW1UWOmbenKh4s/qSwjYy0yrqXzVFG0s4jO4r3eeQA3O51/rAjVqStXlrOK4GmitF0lThWedbiQ1RT0BlpKZ80jIYxd8jgxo7T19msnsBWYxcnhHKvWjRpucuCJbltVxUVPFhMLhzQJJzcAuJ0gHvPOPYGqXWepFQiUOi6bua0rup/BlorVGTsgBuaaYn8L2v8A0vKzHfQwa1H4WlU+4hChHpT3DFxj2x7R7WficG/1WYrLSOdaepTlLomyccKc+Y6mpGaGRRmTN6L+4zyDX+al3UsJRR57QFNSdSq+OSCKGelMlPO+N2fG9zHWtnMcWusdYuNKym1wNKlOFRas1lHayWr6OKofU1znOLW5zAWufnSEm7nGx0iwtf61+hdqM4qWtIrdI0K8qSpW+5c+WEbnL7E5ZM6HNIvojZHn6Ookc494IW/j1G9yIvlFlCH+pLf1ybnCjG3OpZnMDZpYXGQD/TmWB67Fzgs3WN3U56AlL/UinmKe469bPBh+GUfHR8Y9gEkcR910xbnF7+wZ5PeR02XWTVOmslfSp1bu8qKDwnxf7ELygymqa8NE2YGxuLmhgI0kW0kk3/8AaiVKrmejstG0rRuUW231OMuRYBAEAQBAEAQBAEAQBAEAQBAEB0smqXjq2ni+tO1x7mc8/kwrpRWtNIhaRqeHbTl+2PvuOvwmziXECw2IhiYzTpsTd5/UPJdbqX58IgaCopW2s1xZGaJpbKx0fNeJG5pGgh2cLaQuEG9ZFpcQg6UtZbsMmXC1m/KYb6+Idndds/R/+lJucayKPQOt4NTHXcdzLbKWqoXQfJxHxcsZOc5pcC4W0Ahw+iQV1rVJQxggaMsKN1KfiN5T5M42EZY4vVzCCEQF5BdpY4NAHS452gah3kLlTrVJvCSJ91ouytoa9SUvv/4ecEfUVmOMNSWGSla4O4u+ZaIOAt9+QeSzDMq2/kYuY0rfRzVLOJdeP+biOZT1XHV1RJfQZnNHczmD9Kj1pZmy40dS8O2gv2+SRZN//XwatqdRmPEt8hGP+UjlIpflpNlTf/62kKdLkt/9zzwWwD5RNUHVT09vF5v/AAjPmsWq3tm+n5/khSXNkPmmMj3SHXI90h73Eu/qosnltl5RhqU4w6JHhYOhOsiqNlFSyYtUD6BZC3pIJtcdrnWA7AetTaEdSPiM8zpWtK6rq0p/z/n7GI8I850mkg83LXas8jrHQEUsKo/8/k72TmOuxSCrgfExhEVgGXsRI14ub9rR5rtTqeJFrBW31lsVWnNSb38/2Krbe2nWq7meyTysmSnm4t7JNm9sn4HB39FmLw0zStDXpyj1TROuE+kMggroxnROizHOGkAE5zCew5zhfrt1qZdRylJcDzmgq0acp0J7nkgN7aVCPTkww/JyCPDZK2tY7OP/AEW5zmnSLMuAdJLtOnoClxoxUHKZQV9I1al3Gjbvdz/ubWGMp8OwyKvMDZp6h+a0v0tZfOtbqFmHVpJNlmCjTpqWMsj15Vby8dupasUeMJyuxKsqY6eMxsD3jO4uPS2MG7zdxNtF9PWR1pTrTnLCOl3oy1t6LqSbb/d8zDl481WLMpxpDeKp7dRe7OcfJ48lis9aqom2io+BYSq8M5f/AEfOFCpzq1kQ92CBoHY55JP5BixdP82DfQFPFGVR82RBRS+CAIAgCAIAgCAIAgCABAEAQBAEB0snsW+RVAqBGJC1rmhpdmgFwte9j0X810pVNSWSHf2juqXh62DWxStdUTyTuFjK8vIve19Qv3ABazlrNs621BUKSprkYaeQse141xva8dpa4O/osReHk6VYa8JQ6rB1Mp8eNfK2Z0QjLY+LsHFwIuTfSB1ldKtXxHnBC0fY7JBxznLOhhGWTooBS1MDKiFosA+1wBqBuCCB0dS6QuMLVkskW50Op1PFoy1WZqjLbMjdFQ0kVMH63NAz+8ANAv2m6O4wsQWDSnoZympXE3LHI5WTOPuoJHytiD3SR8WC5xGbpuTqN9IHktKdXUbZMvrBXUYwzhL9jj6TpOs6fFcXvZYRjqpJcjsVGUDnUDKARBrWPzy/OJLzdztLbaNLgdfQuzq5hqFdT0eldu4b48F0PeS2UkmHueWxtkbMAHNcSPdvYg2P1joSlVdPcNI6OjdpPOGuBq47iUdTKHx08cDWtzcyMCxNyS42A06R5LWrNTeUjrZWsreDjOTk/wBznttcXFxcXF7XF9Iv0d60XElyTcWlxO5lHlM+tZFFxTYooNTGuLgTbNBOgahcAdpXWrW11hcCusdGK2lKbeW+ZwVxLM7WS+UL8PlfI2MP4xmYWlxbqNwbgHt812o1fDyV+kbBXcUs4wcmZ+c9zgLZz3OtrtnEm1/FcpPLJtOOrBR6I8LBuSLJ3LCejZxJa2WE/Qfozb6812nR2EEdykU67iscSovdEU7iWvF6sup0m5X4ew8ZHhMQkGkG0QsesENuPJb+PBb1EieU3clqyrbv5ODlDlDUV7w6UgNZ7sbfcbfp063dp/JcalV1OJZ2Oj6dovy73zZ0MByuNPTmknp2Tw3JDXWuLm5FiCCL6exb06+rHVayiLeaJ8ar41OWrI2G5biFzRR0cMDM8OeGgZ0gH0SQ0W79K22nD/KsHJ6FlUi/GqOT5fsadflMySvjrmUrWmM5xbnaZH5uaHPcG9AtbR0LWVZOalg7UtGThbSoOec/8HJxjEHVVRJUOFjK4HNBuGgNDQAe4Bcqk9aWSfaW6t6SprkadloSQgPiAm/s1q9vD8TdUvZJdTzvqOj2MezWr28PxN1Njl1HqOj2MezWr28PxN1Nkl1HqOj2MezWr28PxN1Njl1HqOj2MezWr28PxN1Njl1HqOj2MezWr28PxN1Njl1HqOj2MezWr28PxN1Njl1HqOj2MezWr28PxN1Njl1HqOj2MezWr28PxN1Nkl1HqOj2MezWr28PxN1Njl1HqOj2MezWr28PxN1Njl1HqOj2MezWr28PxN1Njl1HqOj2MezWr28PxN1Nkl1HqOj2MezWr28PxN1Nkl1HqOj2MezWr28PxN1Njl1HqOj2MezWr28PxN1Njl1HqOj2MezWr28PxN1Nkl1HqSj2MezWr28PxN1Njl1HqOj2MezWr28PxN1Njl1HqOj2MezWr28PxN1Njl1HqOj2MezWr28PxN1Njl1HqOj2MezWr28PxN1Nkl1HqOj2MezWr28PxN1Njl1HqOj2MezWr28PxN1Njl1HqOj2MezWr28PxN1Nkl1HqOj2MezWr28PxN1Njl1HqOj2MezWr28PxN1Njl1Meo6PYx7Navbw/E3U2SXUz6jo9jHs1q9vD8TdTY5dR6jo9jHs1q9vD8TdTY5dR6jo9jHs1q9vD8TdTY5dR6jo9jHs1q9vD8TdTZJdR6jo9jHs1q9vD8TdTZJdR6jo9jHs1q9vD8TdTY5dR6jo9jHs1q9vD8TdTZJdR6jo9jHs1q9vD8TdTY5dR6jo9jHs1q9vD8TdTY5dR6jo9jHs1q9vD8TdTY5dR6jo9jHs1q9vD8TdTY5dR6jo9jHs0q9vB8TdTY5dR6jo9jLQVgeOCAIAgCAIAgCAIAgCAIAgCAIAgCAIAgCAIAgCAIAgCAIAgCAIAgCAIAgCAIAgCAIAgCAIAgCAIAgCAIAgCAIAgCAIAgCAIAgCAIAgCAIAgCAIAgCAIAgCAIAgCAIAgCAIAgCA/9k="/>
          <p:cNvSpPr>
            <a:spLocks noChangeAspect="1" noChangeArrowheads="1"/>
          </p:cNvSpPr>
          <p:nvPr/>
        </p:nvSpPr>
        <p:spPr bwMode="auto">
          <a:xfrm>
            <a:off x="173236" y="647402"/>
            <a:ext cx="171450" cy="171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pPr defTabSz="514350" eaLnBrk="0" fontAlgn="base" hangingPunct="0">
              <a:spcBef>
                <a:spcPct val="0"/>
              </a:spcBef>
              <a:spcAft>
                <a:spcPct val="0"/>
              </a:spcAft>
            </a:pPr>
            <a:endParaRPr lang="en-US" sz="1350">
              <a:solidFill>
                <a:srgbClr val="000000"/>
              </a:solidFill>
              <a:latin typeface="FrankGoth BT"/>
            </a:endParaRPr>
          </a:p>
        </p:txBody>
      </p:sp>
      <p:pic>
        <p:nvPicPr>
          <p:cNvPr id="14" name="Picture 9"/>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903" b="15617"/>
          <a:stretch/>
        </p:blipFill>
        <p:spPr bwMode="auto">
          <a:xfrm>
            <a:off x="1141840" y="2385905"/>
            <a:ext cx="814152" cy="295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AutoShape 11" descr="data:image/jpeg;base64,/9j/4AAQSkZJRgABAQAAAQABAAD/2wCEAAkGBw8NDg0NDxAPDw0NDA4ODQwNDhANDQ0NFhEWFhgRFBMYHCkgGBolHRQTITEhJTUrMC4uFx81ODMsNyktLisBCgoKDgwOFw0QGiwcHBwsLDIrLCsrLCw3NyssLCwsLCssLCssLCwsNyssLCsrKysrKysrKyw3LCsrKysrKysrK//AABEIAMIBAwMBIgACEQEDEQH/xAAbAAEAAgMBAQAAAAAAAAAAAAAABgcCBAUDAf/EAEoQAAIBAgIDBw8KBQMFAAAAAAABAgMEBREGBxITITFBlLPSFyQlNFFSVFVhcXJzdJPRCBQVFiKBkaGytCNCU5KxMmXiQ2JkouH/xAAXAQEBAQEAAAAAAAAAAAAAAAAAAQID/8QAGhEBAQEBAQEBAAAAAAAAAAAAAAERMUEhAv/aAAwDAQACEQMRAD8AvEAAAAAAAAAAAAAAAAAAAAAAAAAAAAAAAAAAAAAAAAAAAAAAAAAAAAAAAAAAAcLSHS6yw1qFxV/itZqhSi6lXZ7rS/0rz5HB6q2G97de5h0y5ROwQPqr4b3t17mHTHVYw3vbr3MOmMongIF1WcM7269zDpnzqt4Z3t37mHTGUT4EA6rmGd7d+5h0x1XcM7279zDpjKJ+Cv8AqvYX3t37mHTPnVfwvvbv3MOmMosEFfdWDC+9u/cw6Z72OtfCa01CVSrQ2nkqlxS2KS88otqK8ryQyidAxhNSSlFpxkk1JPNNPgaZkQAAAAAAAAAAAAAAAAAAAAAAAADzuau5051OHYhKeXdyWZ6Grina9x6ir+hgVLq5wWli1a9xG/8A42xNSdOTexKpJOTlJcaSSSXB+COg9JdGPAoNcT+Yx313RqafWOI+nHmWVPDgXmRvtFqvSTRnwKPIYfExekmjPgUeQw+JVbZi2XBaT0j0Z8CjyGHxMHpHo14FHkMPiVc2YsYLQekWjXgUeQw+Jg9ItGvA48hh8SsGzFsYqznpDo34HHkMPiYPSHRvwOPIofErJsxbGCzHpDo54HHkUPie1bCsJxaxuatlRjQqUNvZqRpbhKNWMNtKUVvSi0/z4mVW2WVqxfY7EvWVP26JUSvUXilSvh1ahN5xtLnc6Le/s0ZQjJQ+5uWXkyXEWQVR8n3tS/8AaqXNItczegACAAAAAAAAAAAAAAAAAAAAAAGrina9x6ir+hm0auKdr3HqKv6GBWept9Y4j6ceZZU8HvLzItXU4+scR9OPMsqiL3l5kdJ2jewfDql7c0bWnkqleezFy3oxWTbk/Ikm/uLD6kkct+9lnx5Wyyz/ALyI6uX2XsfTq8xULd0zxyeHWc7qEI1JQqUo7E24xalLLPNEtohz1Sw8NlyddMg+l+jlTC7iNGc1VhUp7pSqxWxtRzaacc3k015eFEnetm58Foe8qEX0t0nqYrUo1KlOFJ0acoJU5SkpJyzzeYmji0o7c4Q4NqcY58OWbSzLJlqpgs+vJcnXTKxz+58TW80Tm31o3cYRjOjQqzSydVucHPytLez8xbquk9VUPDJcnXTIvpjofPC406qqqtRqT3Pa2NznCpk2k1m800nv+QmeiOnNbEbv5tOhSpx3GpU24Sm5Zxy3sn5zz1uPrGh7bDmqhNuoqdssnVk+x2Jesqft0Vo2WRqzfY7EvWVP26LeKkPye+1MQ9qpcyi2Cpvk89qYh7XS5lFsmP11AAEAAAAAAAAAAAAAAAAAAAAAANXFO17j1FX9DNo1cU7XuPUVf0MCrdTr6xxH048yyqIPeXmRamp59Y4j6ceZZVMHvLzI6TtEm1dPsvY+nV5ioWPrWfYmt6+35xFa6u32XsfTq8xMsbWq+xVX19vziJeilGzFsNmLZpRsxbDZi2BLtVz7Jr2Wt/mBJ9bb6xoe2Q5qoRXVe+yS9lrf5gSbWy+saPtkOaqGb1PVVNlj6tH2OxH1lT9uitmyxtWr7H4j6yp+3RatSX5PHamIe10uZiW0VJ8nbtTEPa6XMxLbMfrqAAIAAAAAAAAAAAAAAAAAAAAAAauK9r3HqKv6GbRq4r2vceoq/oYFT6nn1jiHpx5llVQe8vMi0dT76yxD048yyrIPeXmR09qpLq8fZay9OrzNQsTWo+xVX19vziKy0IuFSxSxnJ5Ld9jPyzhKC/OSLU1hWU7nDLqEE5TgoVlFLNyUJqTSXG9lSJeoo1sxbPmZ8bNKNmLYbMWwJZqwfZJey1v8wJNrYfWVH2yHN1Dgaq7SUrutcZfw6NvKm5cTqTlHKP4Rk/w7p1dbNwlb2tLP7U7iVTL/ALYwab/GcTPqeqzbLE1bPsfiPrKn7dFctlh6t32PxH1tT9ui1alXyde1MQ9rpczEtwqL5OnaeIe10uZiW6YvUAAQAAAAAAAAAAAAAAAAAAAAAA1cV7XuPZ6v6GbRq4r2tcez1f0MCodUL6yxD04cyyrIPeXmRZ+qF9ZYh6cOZZV0HvLzI6e1Wam0002pJpxknk4tcDXlLs0Q0spYjSjFyjC8hHKtRbScmuGpBccX+RSDZ8jNxakm1KLzjKLakn3U1wCzRdGLaC4fczlU3OVGcm3KVvLc4uT4XsNOOfmRyZas7P8ArXX91LoEItdNMSopJXU5RXAqsYVf/aSz/M2XrCxL+pS9xAmVMSqWrSz/AK11/dS6BlR1dWMXnKVxUXeyqRin/bFMiD1g4l/Upe4geNfTvEprLdow8sKNJP8ANMfV+rTytcOt97c7e3p7/exzf5yk/vbKg0ux14hcuqk40YR3OhCXCoZ5uTXdb3/w7hzb/EK1zLbr1alWS4HUk5KPmXAvuNVsYYNlhauH2PxH1lT9uiu2ywdXL7H4h6ypzCLSpf8AJy7TxD2ulzMS3Sofk49p4h7XS5mJbxi9SgAIAAAAAAAAAAAAAAAAAAAAAAauLdrXHs9X9DNowq01OMoS34yi4yXdTWTApPVE+sr/ANOHMsq6EvsrzL/BPrK7r6K3txaXNKdS2qvOnOOSdWEc1GrTb3pPJ5SjvZPLg496WnODPf8AmE83/wCJadM6Cs2zFsst6cYN4BPklp0zB6b4P4BPktp0xqq1bMWyyXptg/gE+S2nTPN6bYP4BPktp0wK4bMWyxnpthHgE+S2nTMHprhHgE+S2nTArpyMXIsR6aYT4DPktp0zB6aYT4DPktp0wK8ciwdXL6wxD1lTmEfHpnhPgM+TWvTNfEtOKMqE7axtqlOpXzpxzp04JOX2c4wg3tSfAvu8xBOfk4dpYh7XS5lFvkE1OaLVcKw1q4jsXN3W+cVKT4aUdlRhB+XJZvuOWXETszUAAQAAAAAAAAAAAAAAAAAAAAAAAAeF5ZUriDp1qdOtTe+6dWEakG+7lJZHL+qGF+L7LktL4HbAHE+p+F+L7LktH4D6n4X4vsuS0fgdsAcP6nYX4vsuS0eiPqdhXi+x5LR6J3ABw/qbhXi6x5JR6J8+pmFeLrHklHondAHC+pmFeLrHklHonz6l4T4useSUeid4AcH6lYT4tsOSUeibWHaOWFpLdLeztaFTg3Sjb0qc8u5tJZnUAAAAAAAAAAAAAAAAAAAAAAAAAHySzTXE1kQ3Vw50/pSzdSpUo2OI1KNvustucKWW9Da418SZkK0EqJX2kFF71RYluri+Hc5p7MvvyAmpDLyT+s1qs3l9DVHlnvZ7tLfyJmQmvJT0ooKO+6WDT3TL+Rus8s/7l+IE2AAFb3GAW+JaQYlSuVOUKVpazgoVZ0spOEV/K0dbqZYX3lflVfpHHuMFd9pDiVP5zdWqhaWsnKzq7jUqNwgknLuLf3jsfUH/AHTGeXPogc+4wyOB3+GKzq1txvrl21exq1ZVoSjlnu0U99OOe+/N5SwitL3BHguI4Ze7vWvYXFyrCXz6e716MqqeU6c+Lgf3Nrj3rLAEB1h2ELvEcCtau1uVad7GooScJNKFOXCvKkT4r/WNZO5xHAaCq1KDq1LyO70ZbNWmtim24S4nkms/KBudTHDO5ccpqGxYavMPt61KvTVfdKNSNSG1cTlHai81mnwmt1Pv91xnlv8AxJTg9h81oU7fda1fc01u1zPdK085N/alx8OX3AbgAAgusi0hc3OCW9TadKte1IVFGTg3FxjxrfRs9TPC/wCnX5XX6Rqayo1pXOBq3lGFd301SnUW1CE9mP2muNI2/ovH/GNpyJAaWMaC29lbV7uwq3NrdW1KdeFRXNSdOexFy2KkZNpxeT/+8BK9GsRleWVpdSWzOvb06k4rgU2t/LyZ5kAjHEb+9rYNiV9uENlVNzoUIU3iNvv5qFXiWS31v/zcOTLNtbeFGnTpU4qFOlCMIQXBGEVkl+CA9QAAAAAAAAAAAAAAAAAAIxpDok7i4V/aXE7K/UNiVaEVOnXhvZRqQfDwLf8AxzyWUnAEJ+itIpfYeI2kY8G6wtU6mXd2XHLM7Gi+jFPD91qOpUuLu5alc3lZ51KjXBFL+WK7nwWXeAAAAQ3E9F794hc39leUrZ3FKlTlGduqz2YRS497hQ+h8f8AGtvyGn8CZACI4fopczuaN3iV588latytqMKMaFCnUf8A1JJf6pdwlwAAi+l+jlze17G5tbiFtWsnXcZzpbrm6iis0uDgi+HukoAEL+hMf8bUeQ0vgZ0MGx1Tg54rRlBTi5wVlTTlBNZxzy3s1miYgAAAOFpBgUry5w2vGpGCsbmVaUXFt1E0lknxcB3QAOBpbo3HEadOUJ7heW01VtLuKzlSmmnk+7F5LNeRG9gNK8hR2b6pRq3G3L+JbwcIOHEmnx8P5HRAAAAAAAAAAAAAAAAAAAAAAAAAAAAAAAAAAAAAAAAAAAAAAAAAAAAAAAAAAAAAAAAAAAAAAAAAAAAAAAAAAAAAAAAAAAAAAAAAAAAAAB//2Q=="/>
          <p:cNvSpPr>
            <a:spLocks noChangeAspect="1" noChangeArrowheads="1"/>
          </p:cNvSpPr>
          <p:nvPr/>
        </p:nvSpPr>
        <p:spPr bwMode="auto">
          <a:xfrm>
            <a:off x="258961" y="733127"/>
            <a:ext cx="171450" cy="171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pPr defTabSz="514350" eaLnBrk="0" fontAlgn="base" hangingPunct="0">
              <a:spcBef>
                <a:spcPct val="0"/>
              </a:spcBef>
              <a:spcAft>
                <a:spcPct val="0"/>
              </a:spcAft>
            </a:pPr>
            <a:endParaRPr lang="en-US" sz="1350">
              <a:solidFill>
                <a:srgbClr val="000000"/>
              </a:solidFill>
              <a:latin typeface="FrankGoth BT"/>
            </a:endParaRPr>
          </a:p>
        </p:txBody>
      </p:sp>
      <p:pic>
        <p:nvPicPr>
          <p:cNvPr id="18"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3423" y="2241555"/>
            <a:ext cx="825103" cy="439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6408" b="14824"/>
          <a:stretch/>
        </p:blipFill>
        <p:spPr bwMode="auto">
          <a:xfrm>
            <a:off x="5162225" y="1959815"/>
            <a:ext cx="515271" cy="354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85961" y="1743746"/>
            <a:ext cx="609036" cy="313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1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7533" y="1688535"/>
            <a:ext cx="658673" cy="485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1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3300" y="2714950"/>
            <a:ext cx="491422" cy="652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52491" y="1900108"/>
            <a:ext cx="709830" cy="40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 descr="https://images-na.ssl-images-amazon.com/images/I/51mogRTmKbL._SX327_BO1,204,203,200_.jpg"/>
          <p:cNvPicPr>
            <a:picLocks noChangeAspect="1" noChangeArrowheads="1"/>
          </p:cNvPicPr>
          <p:nvPr/>
        </p:nvPicPr>
        <p:blipFill>
          <a:blip r:embed="rId10" cstate="print"/>
          <a:srcRect/>
          <a:stretch>
            <a:fillRect/>
          </a:stretch>
        </p:blipFill>
        <p:spPr bwMode="auto">
          <a:xfrm>
            <a:off x="3293231" y="2214998"/>
            <a:ext cx="464021" cy="703788"/>
          </a:xfrm>
          <a:prstGeom prst="rect">
            <a:avLst/>
          </a:prstGeom>
          <a:ln>
            <a:noFill/>
          </a:ln>
          <a:effectLst>
            <a:outerShdw blurRad="292100" dist="139700" dir="2700000" algn="tl" rotWithShape="0">
              <a:srgbClr val="333333">
                <a:alpha val="65000"/>
              </a:srgbClr>
            </a:outerShdw>
          </a:effectLst>
        </p:spPr>
      </p:pic>
      <p:pic>
        <p:nvPicPr>
          <p:cNvPr id="226306" name="Picture 2" descr="Image result for walm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2779" y="3284284"/>
            <a:ext cx="1638122" cy="390992"/>
          </a:xfrm>
          <a:prstGeom prst="rect">
            <a:avLst/>
          </a:prstGeom>
          <a:noFill/>
          <a:extLst>
            <a:ext uri="{909E8E84-426E-40DD-AFC4-6F175D3DCCD1}">
              <a14:hiddenFill xmlns:a14="http://schemas.microsoft.com/office/drawing/2010/main">
                <a:solidFill>
                  <a:srgbClr val="FFFFFF"/>
                </a:solidFill>
              </a14:hiddenFill>
            </a:ext>
          </a:extLst>
        </p:spPr>
      </p:pic>
      <p:pic>
        <p:nvPicPr>
          <p:cNvPr id="226308" name="Picture 4" descr="Image result for airbnb"/>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8741" t="19101" r="8425" b="19737"/>
          <a:stretch/>
        </p:blipFill>
        <p:spPr bwMode="auto">
          <a:xfrm>
            <a:off x="5157678" y="1334514"/>
            <a:ext cx="1363794" cy="448617"/>
          </a:xfrm>
          <a:prstGeom prst="rect">
            <a:avLst/>
          </a:prstGeom>
          <a:noFill/>
          <a:extLst>
            <a:ext uri="{909E8E84-426E-40DD-AFC4-6F175D3DCCD1}">
              <a14:hiddenFill xmlns:a14="http://schemas.microsoft.com/office/drawing/2010/main">
                <a:solidFill>
                  <a:srgbClr val="FFFFFF"/>
                </a:solidFill>
              </a14:hiddenFill>
            </a:ext>
          </a:extLst>
        </p:spPr>
      </p:pic>
      <p:pic>
        <p:nvPicPr>
          <p:cNvPr id="226310" name="Picture 6" descr="Image result for digital platform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41238" y="2480125"/>
            <a:ext cx="1022506" cy="86913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14"/>
          <a:stretch>
            <a:fillRect/>
          </a:stretch>
        </p:blipFill>
        <p:spPr>
          <a:xfrm>
            <a:off x="2155290" y="1671894"/>
            <a:ext cx="2703275" cy="1986432"/>
          </a:xfrm>
          <a:prstGeom prst="rect">
            <a:avLst/>
          </a:prstGeom>
          <a:ln w="76200">
            <a:solidFill>
              <a:srgbClr val="0000FF"/>
            </a:solidFill>
          </a:ln>
        </p:spPr>
      </p:pic>
      <p:pic>
        <p:nvPicPr>
          <p:cNvPr id="26" name="Picture 25"/>
          <p:cNvPicPr>
            <a:picLocks noChangeAspect="1"/>
          </p:cNvPicPr>
          <p:nvPr/>
        </p:nvPicPr>
        <p:blipFill>
          <a:blip r:embed="rId15"/>
          <a:stretch>
            <a:fillRect/>
          </a:stretch>
        </p:blipFill>
        <p:spPr>
          <a:xfrm>
            <a:off x="5522060" y="3408827"/>
            <a:ext cx="480329" cy="480329"/>
          </a:xfrm>
          <a:prstGeom prst="rect">
            <a:avLst/>
          </a:prstGeom>
        </p:spPr>
      </p:pic>
      <p:sp>
        <p:nvSpPr>
          <p:cNvPr id="27" name="Arrow: Left-Right 26"/>
          <p:cNvSpPr/>
          <p:nvPr/>
        </p:nvSpPr>
        <p:spPr>
          <a:xfrm>
            <a:off x="385763" y="3948727"/>
            <a:ext cx="5957887" cy="558719"/>
          </a:xfrm>
          <a:prstGeom prst="leftRightArrow">
            <a:avLst/>
          </a:prstGeom>
          <a:solidFill>
            <a:schemeClr val="bg1">
              <a:lumMod val="85000"/>
            </a:schemeClr>
          </a:solidFill>
          <a:ln w="38100">
            <a:noFill/>
          </a:ln>
        </p:spPr>
        <p:txBody>
          <a:bodyPr wrap="square" rtlCol="0" anchor="t" anchorCtr="0">
            <a:noAutofit/>
          </a:bodyPr>
          <a:lstStyle/>
          <a:p>
            <a:pPr algn="ctr" defTabSz="514350" eaLnBrk="0" fontAlgn="base" hangingPunct="0">
              <a:spcBef>
                <a:spcPct val="0"/>
              </a:spcBef>
              <a:spcAft>
                <a:spcPct val="0"/>
              </a:spcAft>
            </a:pPr>
            <a:endParaRPr lang="en-US" sz="1013">
              <a:solidFill>
                <a:srgbClr val="000000"/>
              </a:solidFill>
              <a:latin typeface="FrankGoth BT"/>
            </a:endParaRPr>
          </a:p>
        </p:txBody>
      </p:sp>
      <p:sp>
        <p:nvSpPr>
          <p:cNvPr id="28" name="TextBox 27"/>
          <p:cNvSpPr txBox="1"/>
          <p:nvPr/>
        </p:nvSpPr>
        <p:spPr>
          <a:xfrm>
            <a:off x="5406869" y="4122444"/>
            <a:ext cx="833883" cy="251736"/>
          </a:xfrm>
          <a:prstGeom prst="rect">
            <a:avLst/>
          </a:prstGeom>
          <a:noFill/>
        </p:spPr>
        <p:txBody>
          <a:bodyPr wrap="none" rtlCol="0">
            <a:spAutoFit/>
          </a:bodyPr>
          <a:lstStyle/>
          <a:p>
            <a:pPr defTabSz="514350" eaLnBrk="0" fontAlgn="base" hangingPunct="0">
              <a:spcBef>
                <a:spcPct val="0"/>
              </a:spcBef>
              <a:spcAft>
                <a:spcPct val="0"/>
              </a:spcAft>
            </a:pPr>
            <a:r>
              <a:rPr lang="en-US" sz="1036" b="1" dirty="0">
                <a:solidFill>
                  <a:srgbClr val="000000"/>
                </a:solidFill>
                <a:latin typeface="Segoe UI Black" panose="020B0A02040204020203" pitchFamily="34" charset="0"/>
                <a:ea typeface="Segoe UI Black" panose="020B0A02040204020203" pitchFamily="34" charset="0"/>
                <a:cs typeface="Segoe UI Black" panose="020B0A02040204020203" pitchFamily="34" charset="0"/>
              </a:rPr>
              <a:t>Platforms</a:t>
            </a:r>
          </a:p>
        </p:txBody>
      </p:sp>
      <p:sp>
        <p:nvSpPr>
          <p:cNvPr id="29" name="TextBox 28"/>
          <p:cNvSpPr txBox="1"/>
          <p:nvPr/>
        </p:nvSpPr>
        <p:spPr>
          <a:xfrm>
            <a:off x="525245" y="4128910"/>
            <a:ext cx="776175" cy="251736"/>
          </a:xfrm>
          <a:prstGeom prst="rect">
            <a:avLst/>
          </a:prstGeom>
          <a:noFill/>
        </p:spPr>
        <p:txBody>
          <a:bodyPr wrap="none" rtlCol="0">
            <a:spAutoFit/>
          </a:bodyPr>
          <a:lstStyle/>
          <a:p>
            <a:pPr defTabSz="514350" eaLnBrk="0" fontAlgn="base" hangingPunct="0">
              <a:spcBef>
                <a:spcPct val="0"/>
              </a:spcBef>
              <a:spcAft>
                <a:spcPct val="0"/>
              </a:spcAft>
            </a:pPr>
            <a:r>
              <a:rPr lang="en-US" sz="1036" b="1" dirty="0">
                <a:solidFill>
                  <a:srgbClr val="000000"/>
                </a:solidFill>
                <a:latin typeface="Segoe UI Black" panose="020B0A02040204020203" pitchFamily="34" charset="0"/>
                <a:ea typeface="Segoe UI Black" panose="020B0A02040204020203" pitchFamily="34" charset="0"/>
                <a:cs typeface="Segoe UI Black" panose="020B0A02040204020203" pitchFamily="34" charset="0"/>
              </a:rPr>
              <a:t>Pipelines</a:t>
            </a:r>
          </a:p>
        </p:txBody>
      </p:sp>
      <p:sp>
        <p:nvSpPr>
          <p:cNvPr id="2" name="TextBox 1">
            <a:extLst>
              <a:ext uri="{FF2B5EF4-FFF2-40B4-BE49-F238E27FC236}">
                <a16:creationId xmlns:a16="http://schemas.microsoft.com/office/drawing/2014/main" id="{36BBE3D4-3ACC-4927-93D8-1E438368DA97}"/>
              </a:ext>
            </a:extLst>
          </p:cNvPr>
          <p:cNvSpPr txBox="1"/>
          <p:nvPr/>
        </p:nvSpPr>
        <p:spPr>
          <a:xfrm>
            <a:off x="1790154" y="3815462"/>
            <a:ext cx="3362681" cy="300082"/>
          </a:xfrm>
          <a:prstGeom prst="rect">
            <a:avLst/>
          </a:prstGeom>
          <a:noFill/>
        </p:spPr>
        <p:txBody>
          <a:bodyPr wrap="square" rtlCol="0">
            <a:spAutoFit/>
          </a:bodyPr>
          <a:lstStyle/>
          <a:p>
            <a:pPr defTabSz="514350" eaLnBrk="0" fontAlgn="base" hangingPunct="0">
              <a:spcBef>
                <a:spcPct val="0"/>
              </a:spcBef>
              <a:spcAft>
                <a:spcPct val="0"/>
              </a:spcAft>
            </a:pPr>
            <a:r>
              <a:rPr lang="en-US" sz="675" dirty="0">
                <a:solidFill>
                  <a:srgbClr val="000000"/>
                </a:solidFill>
                <a:latin typeface="FrankGoth BT"/>
              </a:rPr>
              <a:t>Van </a:t>
            </a:r>
            <a:r>
              <a:rPr lang="en-US" sz="675" dirty="0" err="1">
                <a:solidFill>
                  <a:srgbClr val="000000"/>
                </a:solidFill>
                <a:latin typeface="FrankGoth BT"/>
              </a:rPr>
              <a:t>Alstyne</a:t>
            </a:r>
            <a:r>
              <a:rPr lang="en-US" sz="675" dirty="0">
                <a:solidFill>
                  <a:srgbClr val="000000"/>
                </a:solidFill>
                <a:latin typeface="FrankGoth BT"/>
              </a:rPr>
              <a:t>, M. W., Parker, G., and </a:t>
            </a:r>
            <a:r>
              <a:rPr lang="en-US" sz="675" dirty="0" err="1">
                <a:solidFill>
                  <a:srgbClr val="000000"/>
                </a:solidFill>
                <a:latin typeface="FrankGoth BT"/>
              </a:rPr>
              <a:t>Choudary</a:t>
            </a:r>
            <a:r>
              <a:rPr lang="en-US" sz="675" dirty="0">
                <a:solidFill>
                  <a:srgbClr val="000000"/>
                </a:solidFill>
                <a:latin typeface="FrankGoth BT"/>
              </a:rPr>
              <a:t>, S. P. 2016. "Pipelines, platforms, and the new rules of strategy," </a:t>
            </a:r>
            <a:r>
              <a:rPr lang="en-US" sz="675" i="1" dirty="0">
                <a:solidFill>
                  <a:srgbClr val="000000"/>
                </a:solidFill>
                <a:latin typeface="FrankGoth BT"/>
              </a:rPr>
              <a:t>Harvard Business Review</a:t>
            </a:r>
            <a:r>
              <a:rPr lang="en-US" sz="675" dirty="0">
                <a:solidFill>
                  <a:srgbClr val="000000"/>
                </a:solidFill>
                <a:latin typeface="FrankGoth BT"/>
              </a:rPr>
              <a:t> (April), pp. 54-62</a:t>
            </a:r>
          </a:p>
        </p:txBody>
      </p:sp>
    </p:spTree>
    <p:extLst>
      <p:ext uri="{BB962C8B-B14F-4D97-AF65-F5344CB8AC3E}">
        <p14:creationId xmlns:p14="http://schemas.microsoft.com/office/powerpoint/2010/main" val="2657470666"/>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4F91D-84E9-46F8-9D12-F50527A423CB}"/>
              </a:ext>
            </a:extLst>
          </p:cNvPr>
          <p:cNvSpPr>
            <a:spLocks noGrp="1"/>
          </p:cNvSpPr>
          <p:nvPr>
            <p:ph type="title"/>
          </p:nvPr>
        </p:nvSpPr>
        <p:spPr>
          <a:xfrm>
            <a:off x="314325" y="951905"/>
            <a:ext cx="6057900" cy="392181"/>
          </a:xfrm>
        </p:spPr>
        <p:txBody>
          <a:bodyPr/>
          <a:lstStyle/>
          <a:p>
            <a:r>
              <a:rPr lang="en-US" dirty="0"/>
              <a:t>Digital platforms for </a:t>
            </a:r>
            <a:r>
              <a:rPr lang="en-US" dirty="0" err="1"/>
              <a:t>microsourcing</a:t>
            </a:r>
            <a:endParaRPr lang="en-US" dirty="0"/>
          </a:p>
        </p:txBody>
      </p:sp>
      <p:sp>
        <p:nvSpPr>
          <p:cNvPr id="3" name="Footer Placeholder 2">
            <a:extLst>
              <a:ext uri="{FF2B5EF4-FFF2-40B4-BE49-F238E27FC236}">
                <a16:creationId xmlns:a16="http://schemas.microsoft.com/office/drawing/2014/main" id="{2B9247C4-71A9-45AB-9D56-902EF568076C}"/>
              </a:ext>
            </a:extLst>
          </p:cNvPr>
          <p:cNvSpPr>
            <a:spLocks noGrp="1"/>
          </p:cNvSpPr>
          <p:nvPr>
            <p:ph type="ftr" sz="quarter" idx="10"/>
          </p:nvPr>
        </p:nvSpPr>
        <p:spPr/>
        <p:txBody>
          <a:bodyPr/>
          <a:lstStyle/>
          <a:p>
            <a:pPr defTabSz="514350" eaLnBrk="0" fontAlgn="base" hangingPunct="0">
              <a:spcBef>
                <a:spcPct val="0"/>
              </a:spcBef>
              <a:spcAft>
                <a:spcPct val="0"/>
              </a:spcAft>
              <a:defRPr/>
            </a:pPr>
            <a:endParaRPr lang="en-US">
              <a:solidFill>
                <a:srgbClr val="FFFFFF"/>
              </a:solidFill>
            </a:endParaRPr>
          </a:p>
        </p:txBody>
      </p:sp>
      <p:pic>
        <p:nvPicPr>
          <p:cNvPr id="4" name="Picture 3">
            <a:extLst>
              <a:ext uri="{FF2B5EF4-FFF2-40B4-BE49-F238E27FC236}">
                <a16:creationId xmlns:a16="http://schemas.microsoft.com/office/drawing/2014/main" id="{20E4CFA1-71F9-4A60-9FAA-2D53DBD765D5}"/>
              </a:ext>
            </a:extLst>
          </p:cNvPr>
          <p:cNvPicPr>
            <a:picLocks noChangeAspect="1"/>
          </p:cNvPicPr>
          <p:nvPr/>
        </p:nvPicPr>
        <p:blipFill rotWithShape="1">
          <a:blip r:embed="rId3"/>
          <a:srcRect l="21875" t="19352" r="34375" b="10000"/>
          <a:stretch/>
        </p:blipFill>
        <p:spPr>
          <a:xfrm>
            <a:off x="3138395" y="1551980"/>
            <a:ext cx="3000375" cy="2725341"/>
          </a:xfrm>
          <a:prstGeom prst="rect">
            <a:avLst/>
          </a:prstGeom>
        </p:spPr>
      </p:pic>
      <p:sp>
        <p:nvSpPr>
          <p:cNvPr id="5" name="AutoShape 2" descr="Workers on tap">
            <a:extLst>
              <a:ext uri="{FF2B5EF4-FFF2-40B4-BE49-F238E27FC236}">
                <a16:creationId xmlns:a16="http://schemas.microsoft.com/office/drawing/2014/main" id="{ED55EB10-97FF-44E4-A280-0A60A986B1A1}"/>
              </a:ext>
            </a:extLst>
          </p:cNvPr>
          <p:cNvSpPr>
            <a:spLocks noChangeAspect="1" noChangeArrowheads="1"/>
          </p:cNvSpPr>
          <p:nvPr/>
        </p:nvSpPr>
        <p:spPr bwMode="auto">
          <a:xfrm>
            <a:off x="3343275" y="2486025"/>
            <a:ext cx="171450" cy="171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pPr defTabSz="514350" eaLnBrk="0" fontAlgn="base" hangingPunct="0">
              <a:spcBef>
                <a:spcPct val="0"/>
              </a:spcBef>
              <a:spcAft>
                <a:spcPct val="0"/>
              </a:spcAft>
            </a:pPr>
            <a:endParaRPr lang="en-US" sz="1350">
              <a:solidFill>
                <a:srgbClr val="000000"/>
              </a:solidFill>
              <a:latin typeface="FrankGoth BT"/>
            </a:endParaRPr>
          </a:p>
        </p:txBody>
      </p:sp>
      <p:sp>
        <p:nvSpPr>
          <p:cNvPr id="6" name="AutoShape 4" descr="Workers on tap">
            <a:extLst>
              <a:ext uri="{FF2B5EF4-FFF2-40B4-BE49-F238E27FC236}">
                <a16:creationId xmlns:a16="http://schemas.microsoft.com/office/drawing/2014/main" id="{595FB3D2-2318-47DA-8D4F-C94B3FDA6417}"/>
              </a:ext>
            </a:extLst>
          </p:cNvPr>
          <p:cNvSpPr>
            <a:spLocks noChangeAspect="1" noChangeArrowheads="1"/>
          </p:cNvSpPr>
          <p:nvPr/>
        </p:nvSpPr>
        <p:spPr bwMode="auto">
          <a:xfrm>
            <a:off x="3429000" y="2571750"/>
            <a:ext cx="171450" cy="171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pPr defTabSz="514350" eaLnBrk="0" fontAlgn="base" hangingPunct="0">
              <a:spcBef>
                <a:spcPct val="0"/>
              </a:spcBef>
              <a:spcAft>
                <a:spcPct val="0"/>
              </a:spcAft>
            </a:pPr>
            <a:endParaRPr lang="en-US" sz="1350">
              <a:solidFill>
                <a:srgbClr val="000000"/>
              </a:solidFill>
              <a:latin typeface="FrankGoth BT"/>
            </a:endParaRPr>
          </a:p>
        </p:txBody>
      </p:sp>
      <p:sp>
        <p:nvSpPr>
          <p:cNvPr id="7" name="AutoShape 6" descr="Workers on tap">
            <a:extLst>
              <a:ext uri="{FF2B5EF4-FFF2-40B4-BE49-F238E27FC236}">
                <a16:creationId xmlns:a16="http://schemas.microsoft.com/office/drawing/2014/main" id="{B33B3E1D-B974-44BB-9237-BFC7C0E35C90}"/>
              </a:ext>
            </a:extLst>
          </p:cNvPr>
          <p:cNvSpPr>
            <a:spLocks noChangeAspect="1" noChangeArrowheads="1"/>
          </p:cNvSpPr>
          <p:nvPr/>
        </p:nvSpPr>
        <p:spPr bwMode="auto">
          <a:xfrm>
            <a:off x="3514725" y="2657475"/>
            <a:ext cx="171450" cy="171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pPr defTabSz="514350" eaLnBrk="0" fontAlgn="base" hangingPunct="0">
              <a:spcBef>
                <a:spcPct val="0"/>
              </a:spcBef>
              <a:spcAft>
                <a:spcPct val="0"/>
              </a:spcAft>
            </a:pPr>
            <a:endParaRPr lang="en-US" sz="1350">
              <a:solidFill>
                <a:srgbClr val="000000"/>
              </a:solidFill>
              <a:latin typeface="FrankGoth BT"/>
            </a:endParaRPr>
          </a:p>
        </p:txBody>
      </p:sp>
      <p:sp>
        <p:nvSpPr>
          <p:cNvPr id="8" name="AutoShape 8" descr="Workers on tap">
            <a:extLst>
              <a:ext uri="{FF2B5EF4-FFF2-40B4-BE49-F238E27FC236}">
                <a16:creationId xmlns:a16="http://schemas.microsoft.com/office/drawing/2014/main" id="{EB4C0718-CEA6-4F4B-94FE-472D6385DE07}"/>
              </a:ext>
            </a:extLst>
          </p:cNvPr>
          <p:cNvSpPr>
            <a:spLocks noChangeAspect="1" noChangeArrowheads="1"/>
          </p:cNvSpPr>
          <p:nvPr/>
        </p:nvSpPr>
        <p:spPr bwMode="auto">
          <a:xfrm>
            <a:off x="3600450" y="2747486"/>
            <a:ext cx="167164" cy="16716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pPr defTabSz="514350" eaLnBrk="0" fontAlgn="base" hangingPunct="0">
              <a:spcBef>
                <a:spcPct val="0"/>
              </a:spcBef>
              <a:spcAft>
                <a:spcPct val="0"/>
              </a:spcAft>
            </a:pPr>
            <a:endParaRPr lang="en-US" sz="1350">
              <a:solidFill>
                <a:srgbClr val="000000"/>
              </a:solidFill>
              <a:latin typeface="FrankGoth BT"/>
            </a:endParaRPr>
          </a:p>
        </p:txBody>
      </p:sp>
      <p:pic>
        <p:nvPicPr>
          <p:cNvPr id="3082" name="Picture 10" descr="http://cdn.static-economist.com/sites/default/files/imagecache/print-cover-thumbnail/print-covers/20150103_cuk400.jpg">
            <a:extLst>
              <a:ext uri="{FF2B5EF4-FFF2-40B4-BE49-F238E27FC236}">
                <a16:creationId xmlns:a16="http://schemas.microsoft.com/office/drawing/2014/main" id="{DD1D54D8-13D7-4AEB-8DB2-ECC7BBE2D4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6714" y="1685032"/>
            <a:ext cx="1091275" cy="143637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5A13D56-1284-444C-91EE-3F268111E332}"/>
              </a:ext>
            </a:extLst>
          </p:cNvPr>
          <p:cNvSpPr txBox="1"/>
          <p:nvPr/>
        </p:nvSpPr>
        <p:spPr>
          <a:xfrm>
            <a:off x="330309" y="2775347"/>
            <a:ext cx="2257247" cy="923330"/>
          </a:xfrm>
          <a:prstGeom prst="rect">
            <a:avLst/>
          </a:prstGeom>
          <a:noFill/>
        </p:spPr>
        <p:txBody>
          <a:bodyPr wrap="square" rtlCol="0">
            <a:spAutoFit/>
          </a:bodyPr>
          <a:lstStyle/>
          <a:p>
            <a:pPr defTabSz="514350" eaLnBrk="0" fontAlgn="base" hangingPunct="0">
              <a:spcBef>
                <a:spcPct val="0"/>
              </a:spcBef>
              <a:spcAft>
                <a:spcPct val="0"/>
              </a:spcAft>
            </a:pPr>
            <a:r>
              <a:rPr lang="en-US" sz="1350" dirty="0">
                <a:solidFill>
                  <a:srgbClr val="000000"/>
                </a:solidFill>
                <a:latin typeface="Times New Roman" pitchFamily="18" charset="0"/>
              </a:rPr>
              <a:t>“…Freelancer.com and </a:t>
            </a:r>
            <a:r>
              <a:rPr lang="en-US" sz="1350" dirty="0" err="1">
                <a:solidFill>
                  <a:srgbClr val="000000"/>
                </a:solidFill>
                <a:latin typeface="Times New Roman" pitchFamily="18" charset="0"/>
              </a:rPr>
              <a:t>Elance-oDesk</a:t>
            </a:r>
            <a:r>
              <a:rPr lang="en-US" sz="1350" dirty="0">
                <a:solidFill>
                  <a:srgbClr val="000000"/>
                </a:solidFill>
                <a:latin typeface="Times New Roman" pitchFamily="18" charset="0"/>
              </a:rPr>
              <a:t> links up 9.3m workers for hire with 3.7m companies.”</a:t>
            </a:r>
            <a:endParaRPr lang="en-US" sz="1350" dirty="0">
              <a:solidFill>
                <a:srgbClr val="000000"/>
              </a:solidFill>
              <a:latin typeface="FrankGoth BT"/>
            </a:endParaRPr>
          </a:p>
        </p:txBody>
      </p:sp>
    </p:spTree>
    <p:extLst>
      <p:ext uri="{BB962C8B-B14F-4D97-AF65-F5344CB8AC3E}">
        <p14:creationId xmlns:p14="http://schemas.microsoft.com/office/powerpoint/2010/main" val="456101632"/>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79A9D-9368-4954-88E9-7FF09E0E76BF}"/>
              </a:ext>
            </a:extLst>
          </p:cNvPr>
          <p:cNvSpPr>
            <a:spLocks noGrp="1"/>
          </p:cNvSpPr>
          <p:nvPr>
            <p:ph type="title"/>
          </p:nvPr>
        </p:nvSpPr>
        <p:spPr/>
        <p:txBody>
          <a:bodyPr/>
          <a:lstStyle/>
          <a:p>
            <a:r>
              <a:rPr lang="en-US" dirty="0"/>
              <a:t>Freelancer.com</a:t>
            </a:r>
          </a:p>
        </p:txBody>
      </p:sp>
      <p:sp>
        <p:nvSpPr>
          <p:cNvPr id="3" name="Footer Placeholder 2">
            <a:extLst>
              <a:ext uri="{FF2B5EF4-FFF2-40B4-BE49-F238E27FC236}">
                <a16:creationId xmlns:a16="http://schemas.microsoft.com/office/drawing/2014/main" id="{A94D95FE-6272-4660-A0F5-27E4B77571DD}"/>
              </a:ext>
            </a:extLst>
          </p:cNvPr>
          <p:cNvSpPr>
            <a:spLocks noGrp="1"/>
          </p:cNvSpPr>
          <p:nvPr>
            <p:ph type="ftr" sz="quarter" idx="10"/>
          </p:nvPr>
        </p:nvSpPr>
        <p:spPr/>
        <p:txBody>
          <a:bodyPr/>
          <a:lstStyle/>
          <a:p>
            <a:pPr defTabSz="514350" eaLnBrk="0" fontAlgn="base" hangingPunct="0">
              <a:spcBef>
                <a:spcPct val="0"/>
              </a:spcBef>
              <a:spcAft>
                <a:spcPct val="0"/>
              </a:spcAft>
              <a:defRPr/>
            </a:pPr>
            <a:endParaRPr lang="en-US">
              <a:solidFill>
                <a:srgbClr val="FFFFFF"/>
              </a:solidFill>
            </a:endParaRPr>
          </a:p>
        </p:txBody>
      </p:sp>
      <p:pic>
        <p:nvPicPr>
          <p:cNvPr id="4" name="Picture 3">
            <a:extLst>
              <a:ext uri="{FF2B5EF4-FFF2-40B4-BE49-F238E27FC236}">
                <a16:creationId xmlns:a16="http://schemas.microsoft.com/office/drawing/2014/main" id="{52F999BD-86EC-4E3E-BF60-B9862EA7A54E}"/>
              </a:ext>
            </a:extLst>
          </p:cNvPr>
          <p:cNvPicPr>
            <a:picLocks noChangeAspect="1"/>
          </p:cNvPicPr>
          <p:nvPr/>
        </p:nvPicPr>
        <p:blipFill rotWithShape="1">
          <a:blip r:embed="rId2"/>
          <a:srcRect l="10001" t="11111" r="3749" b="12223"/>
          <a:stretch/>
        </p:blipFill>
        <p:spPr>
          <a:xfrm>
            <a:off x="2014537" y="2700338"/>
            <a:ext cx="2786063" cy="1393031"/>
          </a:xfrm>
          <a:prstGeom prst="rect">
            <a:avLst/>
          </a:prstGeom>
        </p:spPr>
      </p:pic>
      <p:sp>
        <p:nvSpPr>
          <p:cNvPr id="5" name="TextBox 4">
            <a:extLst>
              <a:ext uri="{FF2B5EF4-FFF2-40B4-BE49-F238E27FC236}">
                <a16:creationId xmlns:a16="http://schemas.microsoft.com/office/drawing/2014/main" id="{D81AA5E6-B9D6-4546-BBCE-FD7390F89CD3}"/>
              </a:ext>
            </a:extLst>
          </p:cNvPr>
          <p:cNvSpPr txBox="1"/>
          <p:nvPr/>
        </p:nvSpPr>
        <p:spPr>
          <a:xfrm>
            <a:off x="1328738" y="1846598"/>
            <a:ext cx="1200150" cy="507831"/>
          </a:xfrm>
          <a:prstGeom prst="rect">
            <a:avLst/>
          </a:prstGeom>
          <a:noFill/>
        </p:spPr>
        <p:txBody>
          <a:bodyPr wrap="square" rtlCol="0">
            <a:spAutoFit/>
          </a:bodyPr>
          <a:lstStyle/>
          <a:p>
            <a:pPr defTabSz="514350" eaLnBrk="0" fontAlgn="base" hangingPunct="0">
              <a:spcBef>
                <a:spcPct val="0"/>
              </a:spcBef>
              <a:spcAft>
                <a:spcPct val="0"/>
              </a:spcAft>
            </a:pPr>
            <a:r>
              <a:rPr lang="en-US" sz="1350" dirty="0">
                <a:solidFill>
                  <a:srgbClr val="000000"/>
                </a:solidFill>
                <a:latin typeface="FrankGoth BT"/>
              </a:rPr>
              <a:t>Vendors or IT Workers</a:t>
            </a:r>
          </a:p>
        </p:txBody>
      </p:sp>
      <p:sp>
        <p:nvSpPr>
          <p:cNvPr id="6" name="TextBox 5">
            <a:extLst>
              <a:ext uri="{FF2B5EF4-FFF2-40B4-BE49-F238E27FC236}">
                <a16:creationId xmlns:a16="http://schemas.microsoft.com/office/drawing/2014/main" id="{9D677AB2-5AE2-4E13-B89A-7E69332D1EB1}"/>
              </a:ext>
            </a:extLst>
          </p:cNvPr>
          <p:cNvSpPr txBox="1"/>
          <p:nvPr/>
        </p:nvSpPr>
        <p:spPr>
          <a:xfrm>
            <a:off x="4672013" y="1866188"/>
            <a:ext cx="1200150" cy="300082"/>
          </a:xfrm>
          <a:prstGeom prst="rect">
            <a:avLst/>
          </a:prstGeom>
          <a:noFill/>
        </p:spPr>
        <p:txBody>
          <a:bodyPr wrap="square" rtlCol="0">
            <a:spAutoFit/>
          </a:bodyPr>
          <a:lstStyle/>
          <a:p>
            <a:pPr defTabSz="514350" eaLnBrk="0" fontAlgn="base" hangingPunct="0">
              <a:spcBef>
                <a:spcPct val="0"/>
              </a:spcBef>
              <a:spcAft>
                <a:spcPct val="0"/>
              </a:spcAft>
            </a:pPr>
            <a:r>
              <a:rPr lang="en-US" sz="1350" dirty="0">
                <a:solidFill>
                  <a:srgbClr val="000000"/>
                </a:solidFill>
                <a:latin typeface="FrankGoth BT"/>
              </a:rPr>
              <a:t>Clients</a:t>
            </a:r>
          </a:p>
        </p:txBody>
      </p:sp>
      <p:sp>
        <p:nvSpPr>
          <p:cNvPr id="7" name="TextBox 6">
            <a:extLst>
              <a:ext uri="{FF2B5EF4-FFF2-40B4-BE49-F238E27FC236}">
                <a16:creationId xmlns:a16="http://schemas.microsoft.com/office/drawing/2014/main" id="{44D6562E-6908-4DDC-B8F7-ACC1C4930D5C}"/>
              </a:ext>
            </a:extLst>
          </p:cNvPr>
          <p:cNvSpPr txBox="1"/>
          <p:nvPr/>
        </p:nvSpPr>
        <p:spPr>
          <a:xfrm>
            <a:off x="2957512" y="2427116"/>
            <a:ext cx="1328738" cy="300082"/>
          </a:xfrm>
          <a:prstGeom prst="rect">
            <a:avLst/>
          </a:prstGeom>
          <a:noFill/>
        </p:spPr>
        <p:txBody>
          <a:bodyPr wrap="square" rtlCol="0">
            <a:spAutoFit/>
          </a:bodyPr>
          <a:lstStyle/>
          <a:p>
            <a:pPr defTabSz="514350" eaLnBrk="0" fontAlgn="base" hangingPunct="0">
              <a:spcBef>
                <a:spcPct val="0"/>
              </a:spcBef>
              <a:spcAft>
                <a:spcPct val="0"/>
              </a:spcAft>
            </a:pPr>
            <a:r>
              <a:rPr lang="en-US" sz="1350" dirty="0">
                <a:solidFill>
                  <a:srgbClr val="000000"/>
                </a:solidFill>
                <a:latin typeface="FrankGoth BT"/>
              </a:rPr>
              <a:t>Platform</a:t>
            </a:r>
          </a:p>
        </p:txBody>
      </p:sp>
    </p:spTree>
    <p:extLst>
      <p:ext uri="{BB962C8B-B14F-4D97-AF65-F5344CB8AC3E}">
        <p14:creationId xmlns:p14="http://schemas.microsoft.com/office/powerpoint/2010/main" val="780186225"/>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A73D0D-DD1A-4C7A-B9CC-E24D0456C7D3}"/>
              </a:ext>
            </a:extLst>
          </p:cNvPr>
          <p:cNvSpPr>
            <a:spLocks noGrp="1"/>
          </p:cNvSpPr>
          <p:nvPr>
            <p:ph type="title"/>
          </p:nvPr>
        </p:nvSpPr>
        <p:spPr>
          <a:xfrm>
            <a:off x="435769" y="864162"/>
            <a:ext cx="6400800" cy="642938"/>
          </a:xfrm>
        </p:spPr>
        <p:txBody>
          <a:bodyPr/>
          <a:lstStyle/>
          <a:p>
            <a:r>
              <a:rPr lang="en-US" dirty="0"/>
              <a:t>Digital platforms suffer from the problem of </a:t>
            </a:r>
            <a:r>
              <a:rPr lang="en-US" dirty="0">
                <a:solidFill>
                  <a:srgbClr val="FF0000"/>
                </a:solidFill>
              </a:rPr>
              <a:t>information asymmetry</a:t>
            </a:r>
          </a:p>
        </p:txBody>
      </p:sp>
      <p:sp>
        <p:nvSpPr>
          <p:cNvPr id="2" name="Footer Placeholder 1">
            <a:extLst>
              <a:ext uri="{FF2B5EF4-FFF2-40B4-BE49-F238E27FC236}">
                <a16:creationId xmlns:a16="http://schemas.microsoft.com/office/drawing/2014/main" id="{0C4A6CA0-D27E-4A9C-8603-2470FE1926D2}"/>
              </a:ext>
            </a:extLst>
          </p:cNvPr>
          <p:cNvSpPr>
            <a:spLocks noGrp="1"/>
          </p:cNvSpPr>
          <p:nvPr>
            <p:ph type="ftr" sz="quarter" idx="10"/>
          </p:nvPr>
        </p:nvSpPr>
        <p:spPr/>
        <p:txBody>
          <a:bodyPr/>
          <a:lstStyle/>
          <a:p>
            <a:pPr defTabSz="514350" eaLnBrk="0" fontAlgn="base" hangingPunct="0">
              <a:spcBef>
                <a:spcPct val="0"/>
              </a:spcBef>
              <a:spcAft>
                <a:spcPct val="0"/>
              </a:spcAft>
              <a:defRPr/>
            </a:pPr>
            <a:endParaRPr lang="en-US">
              <a:solidFill>
                <a:srgbClr val="FFFFFF"/>
              </a:solidFill>
            </a:endParaRPr>
          </a:p>
        </p:txBody>
      </p:sp>
      <p:sp>
        <p:nvSpPr>
          <p:cNvPr id="6" name="Pentagon 4">
            <a:extLst>
              <a:ext uri="{FF2B5EF4-FFF2-40B4-BE49-F238E27FC236}">
                <a16:creationId xmlns:a16="http://schemas.microsoft.com/office/drawing/2014/main" id="{CFFD37DC-70E1-4AFB-9F45-8CA4B8F73BC1}"/>
              </a:ext>
            </a:extLst>
          </p:cNvPr>
          <p:cNvSpPr/>
          <p:nvPr/>
        </p:nvSpPr>
        <p:spPr>
          <a:xfrm>
            <a:off x="952617" y="2701093"/>
            <a:ext cx="4779042" cy="367393"/>
          </a:xfrm>
          <a:prstGeom prst="homePlate">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pPr>
            <a:endParaRPr lang="en-US" sz="788">
              <a:solidFill>
                <a:srgbClr val="FFFFFF"/>
              </a:solidFill>
              <a:latin typeface="NewsGoth BT"/>
            </a:endParaRPr>
          </a:p>
        </p:txBody>
      </p:sp>
      <p:sp>
        <p:nvSpPr>
          <p:cNvPr id="7" name="Content Placeholder 2">
            <a:extLst>
              <a:ext uri="{FF2B5EF4-FFF2-40B4-BE49-F238E27FC236}">
                <a16:creationId xmlns:a16="http://schemas.microsoft.com/office/drawing/2014/main" id="{F16F8BF4-E032-4412-A06B-25BE859EC310}"/>
              </a:ext>
            </a:extLst>
          </p:cNvPr>
          <p:cNvSpPr txBox="1">
            <a:spLocks/>
          </p:cNvSpPr>
          <p:nvPr/>
        </p:nvSpPr>
        <p:spPr>
          <a:xfrm>
            <a:off x="2653162" y="1906474"/>
            <a:ext cx="1636883" cy="638807"/>
          </a:xfrm>
          <a:prstGeom prst="rect">
            <a:avLst/>
          </a:prstGeom>
        </p:spPr>
        <p:txBody>
          <a:bodyPr>
            <a:normAutofit fontScale="25000" lnSpcReduction="20000"/>
          </a:bodyPr>
          <a:lstStyle>
            <a:lvl1pPr marL="342900" indent="-342900" algn="l" rtl="0" eaLnBrk="0" fontAlgn="base" hangingPunct="0">
              <a:spcBef>
                <a:spcPct val="10000"/>
              </a:spcBef>
              <a:spcAft>
                <a:spcPct val="0"/>
              </a:spcAft>
              <a:buClr>
                <a:schemeClr val="tx2"/>
              </a:buClr>
              <a:buChar char="•"/>
              <a:defRPr sz="2400">
                <a:solidFill>
                  <a:schemeClr val="tx1"/>
                </a:solidFill>
                <a:latin typeface="+mn-lt"/>
                <a:ea typeface="+mn-ea"/>
                <a:cs typeface="+mn-cs"/>
              </a:defRPr>
            </a:lvl1pPr>
            <a:lvl2pPr marL="742950" indent="-285750" algn="l" rtl="0" eaLnBrk="0" fontAlgn="base" hangingPunct="0">
              <a:spcBef>
                <a:spcPct val="10000"/>
              </a:spcBef>
              <a:spcAft>
                <a:spcPct val="0"/>
              </a:spcAft>
              <a:buClr>
                <a:schemeClr val="tx2"/>
              </a:buClr>
              <a:buChar char="–"/>
              <a:defRPr sz="2400">
                <a:solidFill>
                  <a:schemeClr val="tx1"/>
                </a:solidFill>
                <a:latin typeface="+mn-lt"/>
              </a:defRPr>
            </a:lvl2pPr>
            <a:lvl3pPr marL="1085850" indent="-228600" algn="l" rtl="0" eaLnBrk="0" fontAlgn="base" hangingPunct="0">
              <a:spcBef>
                <a:spcPct val="10000"/>
              </a:spcBef>
              <a:spcAft>
                <a:spcPct val="0"/>
              </a:spcAft>
              <a:buClr>
                <a:schemeClr val="tx2"/>
              </a:buClr>
              <a:buChar char="•"/>
              <a:defRPr sz="2400">
                <a:solidFill>
                  <a:schemeClr val="tx1"/>
                </a:solidFill>
                <a:latin typeface="+mn-lt"/>
              </a:defRPr>
            </a:lvl3pPr>
            <a:lvl4pPr marL="1428750" indent="-228600" algn="l" rtl="0" eaLnBrk="0" fontAlgn="base" hangingPunct="0">
              <a:spcBef>
                <a:spcPct val="10000"/>
              </a:spcBef>
              <a:spcAft>
                <a:spcPct val="0"/>
              </a:spcAft>
              <a:buClr>
                <a:schemeClr val="tx2"/>
              </a:buClr>
              <a:buChar char="–"/>
              <a:defRPr sz="2400">
                <a:solidFill>
                  <a:schemeClr val="tx1"/>
                </a:solidFill>
                <a:latin typeface="+mn-lt"/>
              </a:defRPr>
            </a:lvl4pPr>
            <a:lvl5pPr marL="1771650" indent="-228600" algn="l" rtl="0" eaLnBrk="0" fontAlgn="base" hangingPunct="0">
              <a:spcBef>
                <a:spcPct val="10000"/>
              </a:spcBef>
              <a:spcAft>
                <a:spcPct val="0"/>
              </a:spcAft>
              <a:buClr>
                <a:schemeClr val="tx2"/>
              </a:buClr>
              <a:buChar char="»"/>
              <a:defRPr sz="2400">
                <a:solidFill>
                  <a:schemeClr val="tx1"/>
                </a:solidFill>
                <a:latin typeface="+mn-lt"/>
              </a:defRPr>
            </a:lvl5pPr>
            <a:lvl6pPr marL="2228850" indent="-228600" algn="l" rtl="0" eaLnBrk="0" fontAlgn="base" hangingPunct="0">
              <a:spcBef>
                <a:spcPct val="10000"/>
              </a:spcBef>
              <a:spcAft>
                <a:spcPct val="0"/>
              </a:spcAft>
              <a:buClr>
                <a:schemeClr val="tx2"/>
              </a:buClr>
              <a:buChar char="»"/>
              <a:defRPr sz="2400">
                <a:solidFill>
                  <a:schemeClr val="tx1"/>
                </a:solidFill>
                <a:latin typeface="+mn-lt"/>
              </a:defRPr>
            </a:lvl6pPr>
            <a:lvl7pPr marL="2686050" indent="-228600" algn="l" rtl="0" eaLnBrk="0" fontAlgn="base" hangingPunct="0">
              <a:spcBef>
                <a:spcPct val="10000"/>
              </a:spcBef>
              <a:spcAft>
                <a:spcPct val="0"/>
              </a:spcAft>
              <a:buClr>
                <a:schemeClr val="tx2"/>
              </a:buClr>
              <a:buChar char="»"/>
              <a:defRPr sz="2400">
                <a:solidFill>
                  <a:schemeClr val="tx1"/>
                </a:solidFill>
                <a:latin typeface="+mn-lt"/>
              </a:defRPr>
            </a:lvl7pPr>
            <a:lvl8pPr marL="3143250" indent="-228600" algn="l" rtl="0" eaLnBrk="0" fontAlgn="base" hangingPunct="0">
              <a:spcBef>
                <a:spcPct val="10000"/>
              </a:spcBef>
              <a:spcAft>
                <a:spcPct val="0"/>
              </a:spcAft>
              <a:buClr>
                <a:schemeClr val="tx2"/>
              </a:buClr>
              <a:buChar char="»"/>
              <a:defRPr sz="2400">
                <a:solidFill>
                  <a:schemeClr val="tx1"/>
                </a:solidFill>
                <a:latin typeface="+mn-lt"/>
              </a:defRPr>
            </a:lvl8pPr>
            <a:lvl9pPr marL="3600450" indent="-228600" algn="l" rtl="0" eaLnBrk="0" fontAlgn="base" hangingPunct="0">
              <a:spcBef>
                <a:spcPct val="10000"/>
              </a:spcBef>
              <a:spcAft>
                <a:spcPct val="0"/>
              </a:spcAft>
              <a:buClr>
                <a:schemeClr val="tx2"/>
              </a:buClr>
              <a:buChar char="»"/>
              <a:defRPr sz="2400">
                <a:solidFill>
                  <a:schemeClr val="tx1"/>
                </a:solidFill>
                <a:latin typeface="+mn-lt"/>
              </a:defRPr>
            </a:lvl9pPr>
          </a:lstStyle>
          <a:p>
            <a:pPr marL="0" indent="0" defTabSz="514350">
              <a:spcBef>
                <a:spcPct val="0"/>
              </a:spcBef>
              <a:buClr>
                <a:srgbClr val="0E1196"/>
              </a:buClr>
              <a:buNone/>
            </a:pPr>
            <a:r>
              <a:rPr lang="en-US" altLang="en-US" sz="5400" kern="0">
                <a:solidFill>
                  <a:srgbClr val="000000"/>
                </a:solidFill>
                <a:latin typeface="Times New Roman" panose="02020603050405020304" pitchFamily="18" charset="0"/>
                <a:cs typeface="Times New Roman" panose="02020603050405020304" pitchFamily="18" charset="0"/>
              </a:rPr>
              <a:t>Job Complexities</a:t>
            </a:r>
          </a:p>
          <a:p>
            <a:pPr marL="192881" indent="-192881" defTabSz="514350">
              <a:spcBef>
                <a:spcPct val="0"/>
              </a:spcBef>
              <a:buClr>
                <a:srgbClr val="0E1196"/>
              </a:buClr>
            </a:pPr>
            <a:r>
              <a:rPr lang="en-US" altLang="en-US" sz="5400" kern="0">
                <a:solidFill>
                  <a:srgbClr val="000000"/>
                </a:solidFill>
                <a:latin typeface="Times New Roman" panose="02020603050405020304" pitchFamily="18" charset="0"/>
                <a:cs typeface="Times New Roman" panose="02020603050405020304" pitchFamily="18" charset="0"/>
              </a:rPr>
              <a:t>Duration</a:t>
            </a:r>
          </a:p>
          <a:p>
            <a:pPr marL="192881" indent="-192881" defTabSz="514350">
              <a:spcBef>
                <a:spcPct val="0"/>
              </a:spcBef>
              <a:buClr>
                <a:srgbClr val="0E1196"/>
              </a:buClr>
            </a:pPr>
            <a:r>
              <a:rPr lang="en-US" altLang="en-US" sz="5400" kern="0">
                <a:solidFill>
                  <a:srgbClr val="000000"/>
                </a:solidFill>
                <a:latin typeface="Times New Roman" panose="02020603050405020304" pitchFamily="18" charset="0"/>
                <a:cs typeface="Times New Roman" panose="02020603050405020304" pitchFamily="18" charset="0"/>
              </a:rPr>
              <a:t>Cultural distance</a:t>
            </a:r>
          </a:p>
          <a:p>
            <a:pPr marL="192881" indent="-192881" defTabSz="514350">
              <a:buClr>
                <a:srgbClr val="0E1196"/>
              </a:buClr>
            </a:pPr>
            <a:endParaRPr lang="en-US" altLang="en-US" sz="900" kern="0" dirty="0">
              <a:solidFill>
                <a:srgbClr val="000000"/>
              </a:solidFill>
              <a:latin typeface="Times New Roman" panose="02020603050405020304" pitchFamily="18" charset="0"/>
              <a:cs typeface="Times New Roman" panose="02020603050405020304" pitchFamily="18" charset="0"/>
            </a:endParaRPr>
          </a:p>
        </p:txBody>
      </p:sp>
      <p:sp>
        <p:nvSpPr>
          <p:cNvPr id="8" name="TextBox 8">
            <a:extLst>
              <a:ext uri="{FF2B5EF4-FFF2-40B4-BE49-F238E27FC236}">
                <a16:creationId xmlns:a16="http://schemas.microsoft.com/office/drawing/2014/main" id="{7EDD6D9E-492D-4635-B5A1-87A8660207BE}"/>
              </a:ext>
            </a:extLst>
          </p:cNvPr>
          <p:cNvSpPr txBox="1">
            <a:spLocks noChangeArrowheads="1"/>
          </p:cNvSpPr>
          <p:nvPr/>
        </p:nvSpPr>
        <p:spPr bwMode="auto">
          <a:xfrm>
            <a:off x="944453" y="2005651"/>
            <a:ext cx="142927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514350" eaLnBrk="0" fontAlgn="base" hangingPunct="0">
              <a:spcBef>
                <a:spcPct val="0"/>
              </a:spcBef>
              <a:spcAft>
                <a:spcPct val="0"/>
              </a:spcAft>
            </a:pPr>
            <a:r>
              <a:rPr lang="en-US" altLang="en-US" sz="1350" dirty="0">
                <a:solidFill>
                  <a:srgbClr val="FF0000"/>
                </a:solidFill>
                <a:latin typeface="Times New Roman" panose="02020603050405020304" pitchFamily="18" charset="0"/>
                <a:cs typeface="Times New Roman" panose="02020603050405020304" pitchFamily="18" charset="0"/>
              </a:rPr>
              <a:t>Adverse Selection</a:t>
            </a:r>
          </a:p>
        </p:txBody>
      </p:sp>
      <p:sp>
        <p:nvSpPr>
          <p:cNvPr id="9" name="TextBox 9">
            <a:extLst>
              <a:ext uri="{FF2B5EF4-FFF2-40B4-BE49-F238E27FC236}">
                <a16:creationId xmlns:a16="http://schemas.microsoft.com/office/drawing/2014/main" id="{390D30CE-589A-4B20-988F-10370F3601A3}"/>
              </a:ext>
            </a:extLst>
          </p:cNvPr>
          <p:cNvSpPr txBox="1">
            <a:spLocks noChangeArrowheads="1"/>
          </p:cNvSpPr>
          <p:nvPr/>
        </p:nvSpPr>
        <p:spPr bwMode="auto">
          <a:xfrm>
            <a:off x="944453" y="2751864"/>
            <a:ext cx="119088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514350" eaLnBrk="0" fontAlgn="base" hangingPunct="0">
              <a:spcBef>
                <a:spcPct val="0"/>
              </a:spcBef>
              <a:spcAft>
                <a:spcPct val="0"/>
              </a:spcAft>
            </a:pPr>
            <a:r>
              <a:rPr lang="en-US" altLang="en-US" sz="1350" b="1" dirty="0">
                <a:solidFill>
                  <a:srgbClr val="000000"/>
                </a:solidFill>
                <a:latin typeface="Times New Roman" panose="02020603050405020304" pitchFamily="18" charset="0"/>
                <a:cs typeface="Times New Roman" panose="02020603050405020304" pitchFamily="18" charset="0"/>
              </a:rPr>
              <a:t>Pre Contract</a:t>
            </a:r>
          </a:p>
        </p:txBody>
      </p:sp>
      <p:sp>
        <p:nvSpPr>
          <p:cNvPr id="10" name="TextBox 12">
            <a:extLst>
              <a:ext uri="{FF2B5EF4-FFF2-40B4-BE49-F238E27FC236}">
                <a16:creationId xmlns:a16="http://schemas.microsoft.com/office/drawing/2014/main" id="{4746D22C-DF19-4AF9-BFD2-CD54EB1906CD}"/>
              </a:ext>
            </a:extLst>
          </p:cNvPr>
          <p:cNvSpPr txBox="1">
            <a:spLocks noChangeArrowheads="1"/>
          </p:cNvSpPr>
          <p:nvPr/>
        </p:nvSpPr>
        <p:spPr bwMode="auto">
          <a:xfrm>
            <a:off x="4067624" y="2766464"/>
            <a:ext cx="146890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514350" eaLnBrk="0" fontAlgn="base" hangingPunct="0">
              <a:spcBef>
                <a:spcPct val="0"/>
              </a:spcBef>
              <a:spcAft>
                <a:spcPct val="0"/>
              </a:spcAft>
            </a:pPr>
            <a:r>
              <a:rPr lang="en-US" altLang="en-US" sz="1350" b="1" dirty="0">
                <a:solidFill>
                  <a:srgbClr val="000000"/>
                </a:solidFill>
                <a:latin typeface="Times New Roman" panose="02020603050405020304" pitchFamily="18" charset="0"/>
                <a:cs typeface="Times New Roman" panose="02020603050405020304" pitchFamily="18" charset="0"/>
              </a:rPr>
              <a:t>Post Contract</a:t>
            </a:r>
          </a:p>
        </p:txBody>
      </p:sp>
      <p:sp>
        <p:nvSpPr>
          <p:cNvPr id="11" name="TextBox 13">
            <a:extLst>
              <a:ext uri="{FF2B5EF4-FFF2-40B4-BE49-F238E27FC236}">
                <a16:creationId xmlns:a16="http://schemas.microsoft.com/office/drawing/2014/main" id="{359C9802-9B3B-4E69-B141-CC3705F1F13B}"/>
              </a:ext>
            </a:extLst>
          </p:cNvPr>
          <p:cNvSpPr txBox="1">
            <a:spLocks noChangeArrowheads="1"/>
          </p:cNvSpPr>
          <p:nvPr/>
        </p:nvSpPr>
        <p:spPr bwMode="auto">
          <a:xfrm>
            <a:off x="4497576" y="1995481"/>
            <a:ext cx="123408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514350" eaLnBrk="0" fontAlgn="base" hangingPunct="0">
              <a:spcBef>
                <a:spcPct val="0"/>
              </a:spcBef>
              <a:spcAft>
                <a:spcPct val="0"/>
              </a:spcAft>
            </a:pPr>
            <a:r>
              <a:rPr lang="en-US" altLang="en-US" sz="1350" dirty="0">
                <a:solidFill>
                  <a:srgbClr val="FF0000"/>
                </a:solidFill>
                <a:latin typeface="Times New Roman" panose="02020603050405020304" pitchFamily="18" charset="0"/>
                <a:cs typeface="Times New Roman" panose="02020603050405020304" pitchFamily="18" charset="0"/>
              </a:rPr>
              <a:t>Moral Hazard</a:t>
            </a:r>
          </a:p>
        </p:txBody>
      </p:sp>
      <p:sp>
        <p:nvSpPr>
          <p:cNvPr id="12" name="Content Placeholder 2">
            <a:extLst>
              <a:ext uri="{FF2B5EF4-FFF2-40B4-BE49-F238E27FC236}">
                <a16:creationId xmlns:a16="http://schemas.microsoft.com/office/drawing/2014/main" id="{2B82480F-9A52-4EC5-A8C8-BC03142FC1F5}"/>
              </a:ext>
            </a:extLst>
          </p:cNvPr>
          <p:cNvSpPr txBox="1">
            <a:spLocks/>
          </p:cNvSpPr>
          <p:nvPr/>
        </p:nvSpPr>
        <p:spPr bwMode="auto">
          <a:xfrm>
            <a:off x="944453" y="3498077"/>
            <a:ext cx="1628775" cy="385763"/>
          </a:xfrm>
          <a:prstGeom prst="rect">
            <a:avLst/>
          </a:prstGeom>
          <a:solidFill>
            <a:schemeClr val="bg1"/>
          </a:solidFill>
          <a:ln>
            <a:noFill/>
          </a:ln>
          <a:extLst/>
        </p:spPr>
        <p:txBody>
          <a:bodyPr/>
          <a:lst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anose="05000000000000000000"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anose="05000000000000000000"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a:lstStyle>
          <a:p>
            <a:pPr marL="0" indent="0" defTabSz="514350">
              <a:spcBef>
                <a:spcPts val="0"/>
              </a:spcBef>
              <a:buClr>
                <a:srgbClr val="0E1196"/>
              </a:buClr>
              <a:buNone/>
              <a:defRPr/>
            </a:pPr>
            <a:r>
              <a:rPr lang="en-US" altLang="en-US" sz="1350" dirty="0">
                <a:solidFill>
                  <a:srgbClr val="000000"/>
                </a:solidFill>
                <a:latin typeface="Times New Roman" panose="02020603050405020304" pitchFamily="18" charset="0"/>
                <a:cs typeface="Times New Roman" panose="02020603050405020304" pitchFamily="18" charset="0"/>
              </a:rPr>
              <a:t>Information Signals</a:t>
            </a:r>
          </a:p>
          <a:p>
            <a:pPr marL="192881" indent="-192881" defTabSz="514350">
              <a:spcBef>
                <a:spcPts val="0"/>
              </a:spcBef>
              <a:buClr>
                <a:srgbClr val="0E1196"/>
              </a:buClr>
              <a:defRPr/>
            </a:pPr>
            <a:r>
              <a:rPr lang="en-US" altLang="en-US" sz="1350" kern="0" dirty="0">
                <a:solidFill>
                  <a:srgbClr val="000000"/>
                </a:solidFill>
                <a:latin typeface="Times New Roman" panose="02020603050405020304" pitchFamily="18" charset="0"/>
                <a:cs typeface="Times New Roman" panose="02020603050405020304" pitchFamily="18" charset="0"/>
              </a:rPr>
              <a:t>Competency signal</a:t>
            </a:r>
          </a:p>
          <a:p>
            <a:pPr marL="192881" indent="-192881" defTabSz="514350">
              <a:spcBef>
                <a:spcPts val="0"/>
              </a:spcBef>
              <a:buClr>
                <a:srgbClr val="0E1196"/>
              </a:buClr>
              <a:defRPr/>
            </a:pPr>
            <a:r>
              <a:rPr lang="en-US" altLang="en-US" sz="1350" kern="0" dirty="0">
                <a:solidFill>
                  <a:srgbClr val="000000"/>
                </a:solidFill>
                <a:latin typeface="Times New Roman" panose="02020603050405020304" pitchFamily="18" charset="0"/>
                <a:cs typeface="Times New Roman" panose="02020603050405020304" pitchFamily="18" charset="0"/>
              </a:rPr>
              <a:t>Goal signal</a:t>
            </a:r>
          </a:p>
        </p:txBody>
      </p:sp>
      <p:sp>
        <p:nvSpPr>
          <p:cNvPr id="13" name="Rectangle 12">
            <a:extLst>
              <a:ext uri="{FF2B5EF4-FFF2-40B4-BE49-F238E27FC236}">
                <a16:creationId xmlns:a16="http://schemas.microsoft.com/office/drawing/2014/main" id="{08359072-0C72-47B6-958F-5B98D00F6818}"/>
              </a:ext>
            </a:extLst>
          </p:cNvPr>
          <p:cNvSpPr/>
          <p:nvPr/>
        </p:nvSpPr>
        <p:spPr>
          <a:xfrm>
            <a:off x="857250" y="1543050"/>
            <a:ext cx="4983874" cy="270031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pPr>
            <a:endParaRPr lang="en-US" sz="1350">
              <a:solidFill>
                <a:srgbClr val="FFFFFF"/>
              </a:solidFill>
              <a:latin typeface="NewsGoth BT"/>
            </a:endParaRPr>
          </a:p>
        </p:txBody>
      </p:sp>
    </p:spTree>
    <p:extLst>
      <p:ext uri="{BB962C8B-B14F-4D97-AF65-F5344CB8AC3E}">
        <p14:creationId xmlns:p14="http://schemas.microsoft.com/office/powerpoint/2010/main" val="2853649389"/>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A73D0D-DD1A-4C7A-B9CC-E24D0456C7D3}"/>
              </a:ext>
            </a:extLst>
          </p:cNvPr>
          <p:cNvSpPr>
            <a:spLocks noGrp="1"/>
          </p:cNvSpPr>
          <p:nvPr>
            <p:ph type="title"/>
          </p:nvPr>
        </p:nvSpPr>
        <p:spPr>
          <a:xfrm>
            <a:off x="435769" y="864162"/>
            <a:ext cx="6400800" cy="642938"/>
          </a:xfrm>
        </p:spPr>
        <p:txBody>
          <a:bodyPr/>
          <a:lstStyle/>
          <a:p>
            <a:r>
              <a:rPr lang="en-US" dirty="0">
                <a:solidFill>
                  <a:srgbClr val="FF0000"/>
                </a:solidFill>
              </a:rPr>
              <a:t>I</a:t>
            </a:r>
            <a:r>
              <a:rPr lang="en-US" dirty="0">
                <a:solidFill>
                  <a:srgbClr val="FF0000"/>
                </a:solidFill>
              </a:rPr>
              <a:t>nformation signals </a:t>
            </a:r>
            <a:r>
              <a:rPr lang="en-US" dirty="0"/>
              <a:t>as solution</a:t>
            </a:r>
          </a:p>
        </p:txBody>
      </p:sp>
      <p:sp>
        <p:nvSpPr>
          <p:cNvPr id="2" name="Footer Placeholder 1">
            <a:extLst>
              <a:ext uri="{FF2B5EF4-FFF2-40B4-BE49-F238E27FC236}">
                <a16:creationId xmlns:a16="http://schemas.microsoft.com/office/drawing/2014/main" id="{0C4A6CA0-D27E-4A9C-8603-2470FE1926D2}"/>
              </a:ext>
            </a:extLst>
          </p:cNvPr>
          <p:cNvSpPr>
            <a:spLocks noGrp="1"/>
          </p:cNvSpPr>
          <p:nvPr>
            <p:ph type="ftr" sz="quarter" idx="10"/>
          </p:nvPr>
        </p:nvSpPr>
        <p:spPr/>
        <p:txBody>
          <a:bodyPr/>
          <a:lstStyle/>
          <a:p>
            <a:pPr defTabSz="514350" eaLnBrk="0" fontAlgn="base" hangingPunct="0">
              <a:spcBef>
                <a:spcPct val="0"/>
              </a:spcBef>
              <a:spcAft>
                <a:spcPct val="0"/>
              </a:spcAft>
              <a:defRPr/>
            </a:pPr>
            <a:endParaRPr lang="en-US">
              <a:solidFill>
                <a:srgbClr val="FFFFFF"/>
              </a:solidFill>
            </a:endParaRPr>
          </a:p>
        </p:txBody>
      </p:sp>
      <p:sp>
        <p:nvSpPr>
          <p:cNvPr id="6" name="Pentagon 4">
            <a:extLst>
              <a:ext uri="{FF2B5EF4-FFF2-40B4-BE49-F238E27FC236}">
                <a16:creationId xmlns:a16="http://schemas.microsoft.com/office/drawing/2014/main" id="{CFFD37DC-70E1-4AFB-9F45-8CA4B8F73BC1}"/>
              </a:ext>
            </a:extLst>
          </p:cNvPr>
          <p:cNvSpPr/>
          <p:nvPr/>
        </p:nvSpPr>
        <p:spPr>
          <a:xfrm>
            <a:off x="952617" y="2701093"/>
            <a:ext cx="4779042" cy="367393"/>
          </a:xfrm>
          <a:prstGeom prst="homePlate">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pPr>
            <a:endParaRPr lang="en-US" sz="788">
              <a:solidFill>
                <a:srgbClr val="FFFFFF"/>
              </a:solidFill>
              <a:latin typeface="NewsGoth BT"/>
            </a:endParaRPr>
          </a:p>
        </p:txBody>
      </p:sp>
      <p:sp>
        <p:nvSpPr>
          <p:cNvPr id="7" name="Content Placeholder 2">
            <a:extLst>
              <a:ext uri="{FF2B5EF4-FFF2-40B4-BE49-F238E27FC236}">
                <a16:creationId xmlns:a16="http://schemas.microsoft.com/office/drawing/2014/main" id="{F16F8BF4-E032-4412-A06B-25BE859EC310}"/>
              </a:ext>
            </a:extLst>
          </p:cNvPr>
          <p:cNvSpPr txBox="1">
            <a:spLocks/>
          </p:cNvSpPr>
          <p:nvPr/>
        </p:nvSpPr>
        <p:spPr>
          <a:xfrm>
            <a:off x="2653162" y="1906474"/>
            <a:ext cx="1636883" cy="638807"/>
          </a:xfrm>
          <a:prstGeom prst="rect">
            <a:avLst/>
          </a:prstGeom>
        </p:spPr>
        <p:txBody>
          <a:bodyPr>
            <a:normAutofit fontScale="25000" lnSpcReduction="20000"/>
          </a:bodyPr>
          <a:lstStyle>
            <a:lvl1pPr marL="342900" indent="-342900" algn="l" rtl="0" eaLnBrk="0" fontAlgn="base" hangingPunct="0">
              <a:spcBef>
                <a:spcPct val="10000"/>
              </a:spcBef>
              <a:spcAft>
                <a:spcPct val="0"/>
              </a:spcAft>
              <a:buClr>
                <a:schemeClr val="tx2"/>
              </a:buClr>
              <a:buChar char="•"/>
              <a:defRPr sz="2400">
                <a:solidFill>
                  <a:schemeClr val="tx1"/>
                </a:solidFill>
                <a:latin typeface="+mn-lt"/>
                <a:ea typeface="+mn-ea"/>
                <a:cs typeface="+mn-cs"/>
              </a:defRPr>
            </a:lvl1pPr>
            <a:lvl2pPr marL="742950" indent="-285750" algn="l" rtl="0" eaLnBrk="0" fontAlgn="base" hangingPunct="0">
              <a:spcBef>
                <a:spcPct val="10000"/>
              </a:spcBef>
              <a:spcAft>
                <a:spcPct val="0"/>
              </a:spcAft>
              <a:buClr>
                <a:schemeClr val="tx2"/>
              </a:buClr>
              <a:buChar char="–"/>
              <a:defRPr sz="2400">
                <a:solidFill>
                  <a:schemeClr val="tx1"/>
                </a:solidFill>
                <a:latin typeface="+mn-lt"/>
              </a:defRPr>
            </a:lvl2pPr>
            <a:lvl3pPr marL="1085850" indent="-228600" algn="l" rtl="0" eaLnBrk="0" fontAlgn="base" hangingPunct="0">
              <a:spcBef>
                <a:spcPct val="10000"/>
              </a:spcBef>
              <a:spcAft>
                <a:spcPct val="0"/>
              </a:spcAft>
              <a:buClr>
                <a:schemeClr val="tx2"/>
              </a:buClr>
              <a:buChar char="•"/>
              <a:defRPr sz="2400">
                <a:solidFill>
                  <a:schemeClr val="tx1"/>
                </a:solidFill>
                <a:latin typeface="+mn-lt"/>
              </a:defRPr>
            </a:lvl3pPr>
            <a:lvl4pPr marL="1428750" indent="-228600" algn="l" rtl="0" eaLnBrk="0" fontAlgn="base" hangingPunct="0">
              <a:spcBef>
                <a:spcPct val="10000"/>
              </a:spcBef>
              <a:spcAft>
                <a:spcPct val="0"/>
              </a:spcAft>
              <a:buClr>
                <a:schemeClr val="tx2"/>
              </a:buClr>
              <a:buChar char="–"/>
              <a:defRPr sz="2400">
                <a:solidFill>
                  <a:schemeClr val="tx1"/>
                </a:solidFill>
                <a:latin typeface="+mn-lt"/>
              </a:defRPr>
            </a:lvl4pPr>
            <a:lvl5pPr marL="1771650" indent="-228600" algn="l" rtl="0" eaLnBrk="0" fontAlgn="base" hangingPunct="0">
              <a:spcBef>
                <a:spcPct val="10000"/>
              </a:spcBef>
              <a:spcAft>
                <a:spcPct val="0"/>
              </a:spcAft>
              <a:buClr>
                <a:schemeClr val="tx2"/>
              </a:buClr>
              <a:buChar char="»"/>
              <a:defRPr sz="2400">
                <a:solidFill>
                  <a:schemeClr val="tx1"/>
                </a:solidFill>
                <a:latin typeface="+mn-lt"/>
              </a:defRPr>
            </a:lvl5pPr>
            <a:lvl6pPr marL="2228850" indent="-228600" algn="l" rtl="0" eaLnBrk="0" fontAlgn="base" hangingPunct="0">
              <a:spcBef>
                <a:spcPct val="10000"/>
              </a:spcBef>
              <a:spcAft>
                <a:spcPct val="0"/>
              </a:spcAft>
              <a:buClr>
                <a:schemeClr val="tx2"/>
              </a:buClr>
              <a:buChar char="»"/>
              <a:defRPr sz="2400">
                <a:solidFill>
                  <a:schemeClr val="tx1"/>
                </a:solidFill>
                <a:latin typeface="+mn-lt"/>
              </a:defRPr>
            </a:lvl6pPr>
            <a:lvl7pPr marL="2686050" indent="-228600" algn="l" rtl="0" eaLnBrk="0" fontAlgn="base" hangingPunct="0">
              <a:spcBef>
                <a:spcPct val="10000"/>
              </a:spcBef>
              <a:spcAft>
                <a:spcPct val="0"/>
              </a:spcAft>
              <a:buClr>
                <a:schemeClr val="tx2"/>
              </a:buClr>
              <a:buChar char="»"/>
              <a:defRPr sz="2400">
                <a:solidFill>
                  <a:schemeClr val="tx1"/>
                </a:solidFill>
                <a:latin typeface="+mn-lt"/>
              </a:defRPr>
            </a:lvl7pPr>
            <a:lvl8pPr marL="3143250" indent="-228600" algn="l" rtl="0" eaLnBrk="0" fontAlgn="base" hangingPunct="0">
              <a:spcBef>
                <a:spcPct val="10000"/>
              </a:spcBef>
              <a:spcAft>
                <a:spcPct val="0"/>
              </a:spcAft>
              <a:buClr>
                <a:schemeClr val="tx2"/>
              </a:buClr>
              <a:buChar char="»"/>
              <a:defRPr sz="2400">
                <a:solidFill>
                  <a:schemeClr val="tx1"/>
                </a:solidFill>
                <a:latin typeface="+mn-lt"/>
              </a:defRPr>
            </a:lvl8pPr>
            <a:lvl9pPr marL="3600450" indent="-228600" algn="l" rtl="0" eaLnBrk="0" fontAlgn="base" hangingPunct="0">
              <a:spcBef>
                <a:spcPct val="10000"/>
              </a:spcBef>
              <a:spcAft>
                <a:spcPct val="0"/>
              </a:spcAft>
              <a:buClr>
                <a:schemeClr val="tx2"/>
              </a:buClr>
              <a:buChar char="»"/>
              <a:defRPr sz="2400">
                <a:solidFill>
                  <a:schemeClr val="tx1"/>
                </a:solidFill>
                <a:latin typeface="+mn-lt"/>
              </a:defRPr>
            </a:lvl9pPr>
          </a:lstStyle>
          <a:p>
            <a:pPr marL="0" indent="0" defTabSz="514350">
              <a:spcBef>
                <a:spcPct val="0"/>
              </a:spcBef>
              <a:buClr>
                <a:srgbClr val="0E1196"/>
              </a:buClr>
              <a:buNone/>
            </a:pPr>
            <a:r>
              <a:rPr lang="en-US" altLang="en-US" sz="5400" kern="0">
                <a:solidFill>
                  <a:srgbClr val="000000"/>
                </a:solidFill>
                <a:latin typeface="Times New Roman" panose="02020603050405020304" pitchFamily="18" charset="0"/>
                <a:cs typeface="Times New Roman" panose="02020603050405020304" pitchFamily="18" charset="0"/>
              </a:rPr>
              <a:t>Job Complexities</a:t>
            </a:r>
          </a:p>
          <a:p>
            <a:pPr marL="192881" indent="-192881" defTabSz="514350">
              <a:spcBef>
                <a:spcPct val="0"/>
              </a:spcBef>
              <a:buClr>
                <a:srgbClr val="0E1196"/>
              </a:buClr>
            </a:pPr>
            <a:r>
              <a:rPr lang="en-US" altLang="en-US" sz="5400" kern="0">
                <a:solidFill>
                  <a:srgbClr val="000000"/>
                </a:solidFill>
                <a:latin typeface="Times New Roman" panose="02020603050405020304" pitchFamily="18" charset="0"/>
                <a:cs typeface="Times New Roman" panose="02020603050405020304" pitchFamily="18" charset="0"/>
              </a:rPr>
              <a:t>Duration</a:t>
            </a:r>
          </a:p>
          <a:p>
            <a:pPr marL="192881" indent="-192881" defTabSz="514350">
              <a:spcBef>
                <a:spcPct val="0"/>
              </a:spcBef>
              <a:buClr>
                <a:srgbClr val="0E1196"/>
              </a:buClr>
            </a:pPr>
            <a:r>
              <a:rPr lang="en-US" altLang="en-US" sz="5400" kern="0">
                <a:solidFill>
                  <a:srgbClr val="000000"/>
                </a:solidFill>
                <a:latin typeface="Times New Roman" panose="02020603050405020304" pitchFamily="18" charset="0"/>
                <a:cs typeface="Times New Roman" panose="02020603050405020304" pitchFamily="18" charset="0"/>
              </a:rPr>
              <a:t>Cultural distance</a:t>
            </a:r>
          </a:p>
          <a:p>
            <a:pPr marL="192881" indent="-192881" defTabSz="514350">
              <a:buClr>
                <a:srgbClr val="0E1196"/>
              </a:buClr>
            </a:pPr>
            <a:endParaRPr lang="en-US" altLang="en-US" sz="900" kern="0" dirty="0">
              <a:solidFill>
                <a:srgbClr val="000000"/>
              </a:solidFill>
              <a:latin typeface="Times New Roman" panose="02020603050405020304" pitchFamily="18" charset="0"/>
              <a:cs typeface="Times New Roman" panose="02020603050405020304" pitchFamily="18" charset="0"/>
            </a:endParaRPr>
          </a:p>
        </p:txBody>
      </p:sp>
      <p:sp>
        <p:nvSpPr>
          <p:cNvPr id="8" name="TextBox 8">
            <a:extLst>
              <a:ext uri="{FF2B5EF4-FFF2-40B4-BE49-F238E27FC236}">
                <a16:creationId xmlns:a16="http://schemas.microsoft.com/office/drawing/2014/main" id="{7EDD6D9E-492D-4635-B5A1-87A8660207BE}"/>
              </a:ext>
            </a:extLst>
          </p:cNvPr>
          <p:cNvSpPr txBox="1">
            <a:spLocks noChangeArrowheads="1"/>
          </p:cNvSpPr>
          <p:nvPr/>
        </p:nvSpPr>
        <p:spPr bwMode="auto">
          <a:xfrm>
            <a:off x="944453" y="2005651"/>
            <a:ext cx="142927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514350" eaLnBrk="0" fontAlgn="base" hangingPunct="0">
              <a:spcBef>
                <a:spcPct val="0"/>
              </a:spcBef>
              <a:spcAft>
                <a:spcPct val="0"/>
              </a:spcAft>
            </a:pPr>
            <a:r>
              <a:rPr lang="en-US" altLang="en-US" sz="1350" dirty="0">
                <a:solidFill>
                  <a:srgbClr val="000000"/>
                </a:solidFill>
                <a:latin typeface="Times New Roman" panose="02020603050405020304" pitchFamily="18" charset="0"/>
                <a:cs typeface="Times New Roman" panose="02020603050405020304" pitchFamily="18" charset="0"/>
              </a:rPr>
              <a:t>Adverse Selection</a:t>
            </a:r>
          </a:p>
        </p:txBody>
      </p:sp>
      <p:sp>
        <p:nvSpPr>
          <p:cNvPr id="9" name="TextBox 9">
            <a:extLst>
              <a:ext uri="{FF2B5EF4-FFF2-40B4-BE49-F238E27FC236}">
                <a16:creationId xmlns:a16="http://schemas.microsoft.com/office/drawing/2014/main" id="{390D30CE-589A-4B20-988F-10370F3601A3}"/>
              </a:ext>
            </a:extLst>
          </p:cNvPr>
          <p:cNvSpPr txBox="1">
            <a:spLocks noChangeArrowheads="1"/>
          </p:cNvSpPr>
          <p:nvPr/>
        </p:nvSpPr>
        <p:spPr bwMode="auto">
          <a:xfrm>
            <a:off x="944453" y="2751864"/>
            <a:ext cx="119088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514350" eaLnBrk="0" fontAlgn="base" hangingPunct="0">
              <a:spcBef>
                <a:spcPct val="0"/>
              </a:spcBef>
              <a:spcAft>
                <a:spcPct val="0"/>
              </a:spcAft>
            </a:pPr>
            <a:r>
              <a:rPr lang="en-US" altLang="en-US" sz="1350" b="1" dirty="0">
                <a:solidFill>
                  <a:srgbClr val="000000"/>
                </a:solidFill>
                <a:latin typeface="Times New Roman" panose="02020603050405020304" pitchFamily="18" charset="0"/>
                <a:cs typeface="Times New Roman" panose="02020603050405020304" pitchFamily="18" charset="0"/>
              </a:rPr>
              <a:t>Pre Contract</a:t>
            </a:r>
          </a:p>
        </p:txBody>
      </p:sp>
      <p:sp>
        <p:nvSpPr>
          <p:cNvPr id="10" name="TextBox 12">
            <a:extLst>
              <a:ext uri="{FF2B5EF4-FFF2-40B4-BE49-F238E27FC236}">
                <a16:creationId xmlns:a16="http://schemas.microsoft.com/office/drawing/2014/main" id="{4746D22C-DF19-4AF9-BFD2-CD54EB1906CD}"/>
              </a:ext>
            </a:extLst>
          </p:cNvPr>
          <p:cNvSpPr txBox="1">
            <a:spLocks noChangeArrowheads="1"/>
          </p:cNvSpPr>
          <p:nvPr/>
        </p:nvSpPr>
        <p:spPr bwMode="auto">
          <a:xfrm>
            <a:off x="4067624" y="2766464"/>
            <a:ext cx="146890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514350" eaLnBrk="0" fontAlgn="base" hangingPunct="0">
              <a:spcBef>
                <a:spcPct val="0"/>
              </a:spcBef>
              <a:spcAft>
                <a:spcPct val="0"/>
              </a:spcAft>
            </a:pPr>
            <a:r>
              <a:rPr lang="en-US" altLang="en-US" sz="1350" b="1" dirty="0">
                <a:solidFill>
                  <a:srgbClr val="000000"/>
                </a:solidFill>
                <a:latin typeface="Times New Roman" panose="02020603050405020304" pitchFamily="18" charset="0"/>
                <a:cs typeface="Times New Roman" panose="02020603050405020304" pitchFamily="18" charset="0"/>
              </a:rPr>
              <a:t>Post Contract</a:t>
            </a:r>
          </a:p>
        </p:txBody>
      </p:sp>
      <p:sp>
        <p:nvSpPr>
          <p:cNvPr id="11" name="TextBox 13">
            <a:extLst>
              <a:ext uri="{FF2B5EF4-FFF2-40B4-BE49-F238E27FC236}">
                <a16:creationId xmlns:a16="http://schemas.microsoft.com/office/drawing/2014/main" id="{359C9802-9B3B-4E69-B141-CC3705F1F13B}"/>
              </a:ext>
            </a:extLst>
          </p:cNvPr>
          <p:cNvSpPr txBox="1">
            <a:spLocks noChangeArrowheads="1"/>
          </p:cNvSpPr>
          <p:nvPr/>
        </p:nvSpPr>
        <p:spPr bwMode="auto">
          <a:xfrm>
            <a:off x="4497576" y="1995481"/>
            <a:ext cx="123408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514350" eaLnBrk="0" fontAlgn="base" hangingPunct="0">
              <a:spcBef>
                <a:spcPct val="0"/>
              </a:spcBef>
              <a:spcAft>
                <a:spcPct val="0"/>
              </a:spcAft>
            </a:pPr>
            <a:r>
              <a:rPr lang="en-US" altLang="en-US" sz="1350" dirty="0">
                <a:solidFill>
                  <a:srgbClr val="000000"/>
                </a:solidFill>
                <a:latin typeface="Times New Roman" panose="02020603050405020304" pitchFamily="18" charset="0"/>
                <a:cs typeface="Times New Roman" panose="02020603050405020304" pitchFamily="18" charset="0"/>
              </a:rPr>
              <a:t>Moral Hazard</a:t>
            </a:r>
          </a:p>
        </p:txBody>
      </p:sp>
      <p:sp>
        <p:nvSpPr>
          <p:cNvPr id="12" name="Content Placeholder 2">
            <a:extLst>
              <a:ext uri="{FF2B5EF4-FFF2-40B4-BE49-F238E27FC236}">
                <a16:creationId xmlns:a16="http://schemas.microsoft.com/office/drawing/2014/main" id="{2B82480F-9A52-4EC5-A8C8-BC03142FC1F5}"/>
              </a:ext>
            </a:extLst>
          </p:cNvPr>
          <p:cNvSpPr txBox="1">
            <a:spLocks/>
          </p:cNvSpPr>
          <p:nvPr/>
        </p:nvSpPr>
        <p:spPr bwMode="auto">
          <a:xfrm>
            <a:off x="944453" y="3498077"/>
            <a:ext cx="1628775" cy="385763"/>
          </a:xfrm>
          <a:prstGeom prst="rect">
            <a:avLst/>
          </a:prstGeom>
          <a:solidFill>
            <a:schemeClr val="bg1"/>
          </a:solidFill>
          <a:ln>
            <a:noFill/>
          </a:ln>
          <a:extLst/>
        </p:spPr>
        <p:txBody>
          <a:bodyPr/>
          <a:lst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anose="05000000000000000000"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anose="05000000000000000000"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a:lstStyle>
          <a:p>
            <a:pPr marL="0" indent="0" defTabSz="514350">
              <a:spcBef>
                <a:spcPts val="0"/>
              </a:spcBef>
              <a:buClr>
                <a:srgbClr val="0E1196"/>
              </a:buClr>
              <a:buNone/>
              <a:defRPr/>
            </a:pPr>
            <a:r>
              <a:rPr lang="en-US" altLang="en-US" sz="1350" dirty="0">
                <a:solidFill>
                  <a:srgbClr val="FF0000"/>
                </a:solidFill>
                <a:latin typeface="Times New Roman" panose="02020603050405020304" pitchFamily="18" charset="0"/>
                <a:cs typeface="Times New Roman" panose="02020603050405020304" pitchFamily="18" charset="0"/>
              </a:rPr>
              <a:t>Information Signals</a:t>
            </a:r>
          </a:p>
          <a:p>
            <a:pPr marL="192881" indent="-192881" defTabSz="514350">
              <a:spcBef>
                <a:spcPts val="0"/>
              </a:spcBef>
              <a:buClr>
                <a:srgbClr val="0E1196"/>
              </a:buClr>
              <a:defRPr/>
            </a:pPr>
            <a:r>
              <a:rPr lang="en-US" altLang="en-US" sz="1350" kern="0" dirty="0">
                <a:solidFill>
                  <a:srgbClr val="FF0000"/>
                </a:solidFill>
                <a:latin typeface="Times New Roman" panose="02020603050405020304" pitchFamily="18" charset="0"/>
                <a:cs typeface="Times New Roman" panose="02020603050405020304" pitchFamily="18" charset="0"/>
              </a:rPr>
              <a:t>Competency signal</a:t>
            </a:r>
          </a:p>
          <a:p>
            <a:pPr marL="192881" indent="-192881" defTabSz="514350">
              <a:spcBef>
                <a:spcPts val="0"/>
              </a:spcBef>
              <a:buClr>
                <a:srgbClr val="0E1196"/>
              </a:buClr>
              <a:defRPr/>
            </a:pPr>
            <a:r>
              <a:rPr lang="en-US" altLang="en-US" sz="1350" kern="0" dirty="0">
                <a:solidFill>
                  <a:srgbClr val="FF0000"/>
                </a:solidFill>
                <a:latin typeface="Times New Roman" panose="02020603050405020304" pitchFamily="18" charset="0"/>
                <a:cs typeface="Times New Roman" panose="02020603050405020304" pitchFamily="18" charset="0"/>
              </a:rPr>
              <a:t>Goal signal</a:t>
            </a:r>
          </a:p>
        </p:txBody>
      </p:sp>
      <p:sp>
        <p:nvSpPr>
          <p:cNvPr id="13" name="Rectangle 12">
            <a:extLst>
              <a:ext uri="{FF2B5EF4-FFF2-40B4-BE49-F238E27FC236}">
                <a16:creationId xmlns:a16="http://schemas.microsoft.com/office/drawing/2014/main" id="{08359072-0C72-47B6-958F-5B98D00F6818}"/>
              </a:ext>
            </a:extLst>
          </p:cNvPr>
          <p:cNvSpPr/>
          <p:nvPr/>
        </p:nvSpPr>
        <p:spPr>
          <a:xfrm>
            <a:off x="857250" y="1543050"/>
            <a:ext cx="4983874" cy="270031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pPr>
            <a:endParaRPr lang="en-US" sz="1350">
              <a:solidFill>
                <a:srgbClr val="FFFFFF"/>
              </a:solidFill>
              <a:latin typeface="NewsGoth BT"/>
            </a:endParaRPr>
          </a:p>
        </p:txBody>
      </p:sp>
    </p:spTree>
    <p:extLst>
      <p:ext uri="{BB962C8B-B14F-4D97-AF65-F5344CB8AC3E}">
        <p14:creationId xmlns:p14="http://schemas.microsoft.com/office/powerpoint/2010/main" val="4073012825"/>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63496-7370-456C-B7B4-751CEE40A9E6}"/>
              </a:ext>
            </a:extLst>
          </p:cNvPr>
          <p:cNvSpPr>
            <a:spLocks noGrp="1"/>
          </p:cNvSpPr>
          <p:nvPr>
            <p:ph type="title"/>
          </p:nvPr>
        </p:nvSpPr>
        <p:spPr/>
        <p:txBody>
          <a:bodyPr/>
          <a:lstStyle/>
          <a:p>
            <a:r>
              <a:rPr lang="en-US" dirty="0"/>
              <a:t>What do we know about information signals?</a:t>
            </a:r>
          </a:p>
        </p:txBody>
      </p:sp>
      <p:sp>
        <p:nvSpPr>
          <p:cNvPr id="4" name="Footer Placeholder 3">
            <a:extLst>
              <a:ext uri="{FF2B5EF4-FFF2-40B4-BE49-F238E27FC236}">
                <a16:creationId xmlns:a16="http://schemas.microsoft.com/office/drawing/2014/main" id="{5B1F432F-F89E-4BC5-8314-C357EB018E70}"/>
              </a:ext>
            </a:extLst>
          </p:cNvPr>
          <p:cNvSpPr>
            <a:spLocks noGrp="1"/>
          </p:cNvSpPr>
          <p:nvPr>
            <p:ph type="ftr" sz="quarter" idx="10"/>
          </p:nvPr>
        </p:nvSpPr>
        <p:spPr/>
        <p:txBody>
          <a:bodyPr/>
          <a:lstStyle/>
          <a:p>
            <a:pPr defTabSz="514350" eaLnBrk="0" fontAlgn="base" hangingPunct="0">
              <a:spcBef>
                <a:spcPct val="0"/>
              </a:spcBef>
              <a:spcAft>
                <a:spcPct val="0"/>
              </a:spcAft>
              <a:defRPr/>
            </a:pPr>
            <a:endParaRPr lang="en-US">
              <a:solidFill>
                <a:srgbClr val="FFFFFF"/>
              </a:solidFill>
            </a:endParaRPr>
          </a:p>
        </p:txBody>
      </p:sp>
      <p:pic>
        <p:nvPicPr>
          <p:cNvPr id="5" name="Picture 4">
            <a:extLst>
              <a:ext uri="{FF2B5EF4-FFF2-40B4-BE49-F238E27FC236}">
                <a16:creationId xmlns:a16="http://schemas.microsoft.com/office/drawing/2014/main" id="{31C92B3F-627A-4231-A750-1E7DEFD0EB31}"/>
              </a:ext>
            </a:extLst>
          </p:cNvPr>
          <p:cNvPicPr>
            <a:picLocks noChangeAspect="1"/>
          </p:cNvPicPr>
          <p:nvPr/>
        </p:nvPicPr>
        <p:blipFill rotWithShape="1">
          <a:blip r:embed="rId3"/>
          <a:srcRect l="14375" t="48888" r="21250" b="32223"/>
          <a:stretch/>
        </p:blipFill>
        <p:spPr>
          <a:xfrm>
            <a:off x="1943100" y="2184201"/>
            <a:ext cx="4414838" cy="728663"/>
          </a:xfrm>
          <a:prstGeom prst="rect">
            <a:avLst/>
          </a:prstGeom>
        </p:spPr>
      </p:pic>
      <p:sp>
        <p:nvSpPr>
          <p:cNvPr id="6" name="TextBox 5">
            <a:extLst>
              <a:ext uri="{FF2B5EF4-FFF2-40B4-BE49-F238E27FC236}">
                <a16:creationId xmlns:a16="http://schemas.microsoft.com/office/drawing/2014/main" id="{0CFDAD1C-C8EF-4B8F-9103-1A5EAF8C484D}"/>
              </a:ext>
            </a:extLst>
          </p:cNvPr>
          <p:cNvSpPr txBox="1"/>
          <p:nvPr/>
        </p:nvSpPr>
        <p:spPr>
          <a:xfrm>
            <a:off x="685800" y="3171825"/>
            <a:ext cx="5829300" cy="300082"/>
          </a:xfrm>
          <a:prstGeom prst="rect">
            <a:avLst/>
          </a:prstGeom>
          <a:noFill/>
        </p:spPr>
        <p:txBody>
          <a:bodyPr wrap="square" rtlCol="0">
            <a:spAutoFit/>
          </a:bodyPr>
          <a:lstStyle/>
          <a:p>
            <a:pPr defTabSz="514350" eaLnBrk="0" fontAlgn="base" hangingPunct="0">
              <a:spcBef>
                <a:spcPct val="0"/>
              </a:spcBef>
              <a:spcAft>
                <a:spcPct val="0"/>
              </a:spcAft>
            </a:pPr>
            <a:endParaRPr lang="en-US" sz="1350" dirty="0">
              <a:solidFill>
                <a:srgbClr val="000000"/>
              </a:solidFill>
              <a:latin typeface="FrankGoth BT"/>
            </a:endParaRPr>
          </a:p>
        </p:txBody>
      </p:sp>
      <p:sp>
        <p:nvSpPr>
          <p:cNvPr id="7" name="TextBox 6">
            <a:extLst>
              <a:ext uri="{FF2B5EF4-FFF2-40B4-BE49-F238E27FC236}">
                <a16:creationId xmlns:a16="http://schemas.microsoft.com/office/drawing/2014/main" id="{F7CBD65B-7E11-455F-9D99-B971185A510E}"/>
              </a:ext>
            </a:extLst>
          </p:cNvPr>
          <p:cNvSpPr txBox="1"/>
          <p:nvPr/>
        </p:nvSpPr>
        <p:spPr>
          <a:xfrm>
            <a:off x="428625" y="3392455"/>
            <a:ext cx="6075759" cy="923330"/>
          </a:xfrm>
          <a:prstGeom prst="rect">
            <a:avLst/>
          </a:prstGeom>
          <a:noFill/>
        </p:spPr>
        <p:txBody>
          <a:bodyPr wrap="square" rtlCol="0">
            <a:spAutoFit/>
          </a:bodyPr>
          <a:lstStyle/>
          <a:p>
            <a:pPr defTabSz="514350" eaLnBrk="0" fontAlgn="base" hangingPunct="0">
              <a:spcBef>
                <a:spcPct val="0"/>
              </a:spcBef>
              <a:spcAft>
                <a:spcPct val="0"/>
              </a:spcAft>
            </a:pPr>
            <a:r>
              <a:rPr lang="en-US" sz="1350" dirty="0">
                <a:solidFill>
                  <a:srgbClr val="000000"/>
                </a:solidFill>
                <a:latin typeface="FrankGoth BT"/>
              </a:rPr>
              <a:t>“…In academic settings, new faculty members often receive disproportionately high salaries given their sparse publication records. ..Accordingly, we propose …</a:t>
            </a:r>
            <a:r>
              <a:rPr lang="en-US" sz="1350" b="1" dirty="0">
                <a:solidFill>
                  <a:srgbClr val="FF0000"/>
                </a:solidFill>
                <a:latin typeface="FrankGoth BT"/>
              </a:rPr>
              <a:t>the potential for X is valued more than X itself</a:t>
            </a:r>
            <a:r>
              <a:rPr lang="en-US" sz="1350" dirty="0">
                <a:solidFill>
                  <a:srgbClr val="000000"/>
                </a:solidFill>
                <a:latin typeface="FrankGoth BT"/>
              </a:rPr>
              <a:t>.”</a:t>
            </a:r>
          </a:p>
        </p:txBody>
      </p:sp>
      <p:sp>
        <p:nvSpPr>
          <p:cNvPr id="3" name="TextBox 2">
            <a:extLst>
              <a:ext uri="{FF2B5EF4-FFF2-40B4-BE49-F238E27FC236}">
                <a16:creationId xmlns:a16="http://schemas.microsoft.com/office/drawing/2014/main" id="{070463FF-2369-4A27-B4C2-CCE4D34DF7A8}"/>
              </a:ext>
            </a:extLst>
          </p:cNvPr>
          <p:cNvSpPr txBox="1"/>
          <p:nvPr/>
        </p:nvSpPr>
        <p:spPr>
          <a:xfrm>
            <a:off x="428625" y="1757363"/>
            <a:ext cx="5400675" cy="300082"/>
          </a:xfrm>
          <a:prstGeom prst="rect">
            <a:avLst/>
          </a:prstGeom>
          <a:noFill/>
        </p:spPr>
        <p:txBody>
          <a:bodyPr wrap="square" rtlCol="0">
            <a:spAutoFit/>
          </a:bodyPr>
          <a:lstStyle/>
          <a:p>
            <a:pPr defTabSz="514350" eaLnBrk="0" fontAlgn="base" hangingPunct="0">
              <a:spcBef>
                <a:spcPct val="0"/>
              </a:spcBef>
              <a:spcAft>
                <a:spcPct val="0"/>
              </a:spcAft>
            </a:pPr>
            <a:endParaRPr lang="en-US" sz="1350" dirty="0">
              <a:solidFill>
                <a:srgbClr val="000000"/>
              </a:solidFill>
              <a:latin typeface="FrankGoth BT"/>
            </a:endParaRPr>
          </a:p>
        </p:txBody>
      </p:sp>
    </p:spTree>
    <p:extLst>
      <p:ext uri="{BB962C8B-B14F-4D97-AF65-F5344CB8AC3E}">
        <p14:creationId xmlns:p14="http://schemas.microsoft.com/office/powerpoint/2010/main" val="123132225"/>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A73D0D-DD1A-4C7A-B9CC-E24D0456C7D3}"/>
              </a:ext>
            </a:extLst>
          </p:cNvPr>
          <p:cNvSpPr>
            <a:spLocks noGrp="1"/>
          </p:cNvSpPr>
          <p:nvPr>
            <p:ph type="title"/>
          </p:nvPr>
        </p:nvSpPr>
        <p:spPr>
          <a:xfrm>
            <a:off x="342900" y="900112"/>
            <a:ext cx="6286500" cy="642938"/>
          </a:xfrm>
        </p:spPr>
        <p:txBody>
          <a:bodyPr/>
          <a:lstStyle/>
          <a:p>
            <a:r>
              <a:rPr lang="en-US" sz="2025" dirty="0">
                <a:solidFill>
                  <a:srgbClr val="0E1196"/>
                </a:solidFill>
                <a:latin typeface="Segoe UI Black" panose="020B0A02040204020203" pitchFamily="34" charset="0"/>
                <a:ea typeface="Segoe UI Black" panose="020B0A02040204020203" pitchFamily="34" charset="0"/>
                <a:cs typeface="Segoe UI Black" panose="020B0A02040204020203" pitchFamily="34" charset="0"/>
              </a:rPr>
              <a:t>Research Questions</a:t>
            </a:r>
          </a:p>
        </p:txBody>
      </p:sp>
      <p:sp>
        <p:nvSpPr>
          <p:cNvPr id="3" name="Content Placeholder 2">
            <a:extLst>
              <a:ext uri="{FF2B5EF4-FFF2-40B4-BE49-F238E27FC236}">
                <a16:creationId xmlns:a16="http://schemas.microsoft.com/office/drawing/2014/main" id="{0C5C04DA-378E-4238-91A8-DDF91E9B7B77}"/>
              </a:ext>
            </a:extLst>
          </p:cNvPr>
          <p:cNvSpPr>
            <a:spLocks noGrp="1"/>
          </p:cNvSpPr>
          <p:nvPr>
            <p:ph idx="1"/>
          </p:nvPr>
        </p:nvSpPr>
        <p:spPr/>
        <p:txBody>
          <a:bodyPr/>
          <a:lstStyle/>
          <a:p>
            <a:endParaRPr lang="en-US" dirty="0"/>
          </a:p>
          <a:p>
            <a:r>
              <a:rPr lang="en-US" dirty="0"/>
              <a:t>Does </a:t>
            </a:r>
            <a:r>
              <a:rPr lang="en-US" dirty="0">
                <a:solidFill>
                  <a:srgbClr val="FF0000"/>
                </a:solidFill>
              </a:rPr>
              <a:t>potential</a:t>
            </a:r>
            <a:r>
              <a:rPr lang="en-US" dirty="0"/>
              <a:t> always trump </a:t>
            </a:r>
            <a:r>
              <a:rPr lang="en-US" dirty="0">
                <a:solidFill>
                  <a:srgbClr val="FF0000"/>
                </a:solidFill>
              </a:rPr>
              <a:t>achievement</a:t>
            </a:r>
            <a:r>
              <a:rPr lang="en-US" dirty="0"/>
              <a:t>? </a:t>
            </a:r>
          </a:p>
          <a:p>
            <a:pPr lvl="1"/>
            <a:r>
              <a:rPr lang="en-US" dirty="0"/>
              <a:t>Which signals are </a:t>
            </a:r>
            <a:r>
              <a:rPr lang="en-US" dirty="0">
                <a:solidFill>
                  <a:srgbClr val="FF0000"/>
                </a:solidFill>
              </a:rPr>
              <a:t>more informative of future performance </a:t>
            </a:r>
            <a:r>
              <a:rPr lang="en-US" dirty="0"/>
              <a:t>in digital platforms?</a:t>
            </a:r>
          </a:p>
          <a:p>
            <a:endParaRPr lang="en-US" dirty="0"/>
          </a:p>
          <a:p>
            <a:endParaRPr lang="en-US" dirty="0"/>
          </a:p>
          <a:p>
            <a:r>
              <a:rPr lang="en-US" dirty="0"/>
              <a:t>How does the predictive power of signals vary depending on job and vendor characteristics? </a:t>
            </a:r>
          </a:p>
        </p:txBody>
      </p:sp>
      <p:sp>
        <p:nvSpPr>
          <p:cNvPr id="2" name="Footer Placeholder 1">
            <a:extLst>
              <a:ext uri="{FF2B5EF4-FFF2-40B4-BE49-F238E27FC236}">
                <a16:creationId xmlns:a16="http://schemas.microsoft.com/office/drawing/2014/main" id="{0C4A6CA0-D27E-4A9C-8603-2470FE1926D2}"/>
              </a:ext>
            </a:extLst>
          </p:cNvPr>
          <p:cNvSpPr>
            <a:spLocks noGrp="1"/>
          </p:cNvSpPr>
          <p:nvPr>
            <p:ph type="ftr" sz="quarter" idx="10"/>
          </p:nvPr>
        </p:nvSpPr>
        <p:spPr/>
        <p:txBody>
          <a:bodyPr/>
          <a:lstStyle/>
          <a:p>
            <a:pPr defTabSz="514350" eaLnBrk="0" fontAlgn="base" hangingPunct="0">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4103032950"/>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xfrm>
            <a:off x="4932465" y="4226488"/>
            <a:ext cx="108227" cy="231313"/>
          </a:xfrm>
          <a:prstGeom prst="rect">
            <a:avLst/>
          </a:prstGeom>
        </p:spPr>
        <p:txBody>
          <a:bodyPr vert="horz" wrap="square" lIns="0" tIns="476" rIns="0" bIns="0" rtlCol="0">
            <a:spAutoFit/>
          </a:bodyPr>
          <a:lstStyle/>
          <a:p>
            <a:pPr marL="19050">
              <a:spcBef>
                <a:spcPts val="4"/>
              </a:spcBef>
            </a:pPr>
            <a:fld id="{81D60167-4931-47E6-BA6A-407CBD079E47}" type="slidenum">
              <a:rPr spc="-4" dirty="0"/>
              <a:pPr marL="19050">
                <a:spcBef>
                  <a:spcPts val="4"/>
                </a:spcBef>
              </a:pPr>
              <a:t>19</a:t>
            </a:fld>
            <a:endParaRPr spc="-4" dirty="0"/>
          </a:p>
        </p:txBody>
      </p:sp>
      <p:sp>
        <p:nvSpPr>
          <p:cNvPr id="2" name="object 2"/>
          <p:cNvSpPr txBox="1">
            <a:spLocks noGrp="1"/>
          </p:cNvSpPr>
          <p:nvPr>
            <p:ph type="title"/>
          </p:nvPr>
        </p:nvSpPr>
        <p:spPr>
          <a:xfrm>
            <a:off x="288544" y="1030332"/>
            <a:ext cx="3500438" cy="323165"/>
          </a:xfrm>
          <a:prstGeom prst="rect">
            <a:avLst/>
          </a:prstGeom>
        </p:spPr>
        <p:txBody>
          <a:bodyPr vert="horz" wrap="square" lIns="0" tIns="0" rIns="0" bIns="0" rtlCol="0">
            <a:spAutoFit/>
          </a:bodyPr>
          <a:lstStyle/>
          <a:p>
            <a:pPr marL="9525"/>
            <a:r>
              <a:rPr sz="2100" spc="-4" dirty="0"/>
              <a:t>Empirical portion of the</a:t>
            </a:r>
            <a:r>
              <a:rPr sz="2100" spc="4" dirty="0"/>
              <a:t> </a:t>
            </a:r>
            <a:r>
              <a:rPr sz="2100" spc="-4" dirty="0"/>
              <a:t>paper</a:t>
            </a:r>
            <a:endParaRPr sz="2100"/>
          </a:p>
        </p:txBody>
      </p:sp>
      <p:sp>
        <p:nvSpPr>
          <p:cNvPr id="3" name="object 3"/>
          <p:cNvSpPr txBox="1">
            <a:spLocks noGrp="1"/>
          </p:cNvSpPr>
          <p:nvPr>
            <p:ph type="body" idx="1"/>
          </p:nvPr>
        </p:nvSpPr>
        <p:spPr>
          <a:xfrm>
            <a:off x="226120" y="1522393"/>
            <a:ext cx="6403280" cy="1911292"/>
          </a:xfrm>
          <a:prstGeom prst="rect">
            <a:avLst/>
          </a:prstGeom>
        </p:spPr>
        <p:txBody>
          <a:bodyPr vert="horz" wrap="square" lIns="0" tIns="0" rIns="0" bIns="0" rtlCol="0">
            <a:spAutoFit/>
          </a:bodyPr>
          <a:lstStyle/>
          <a:p>
            <a:pPr marL="338613" marR="858203" indent="-309086">
              <a:lnSpc>
                <a:spcPct val="114599"/>
              </a:lnSpc>
              <a:buChar char="●"/>
              <a:tabLst>
                <a:tab pos="339090" algn="l"/>
                <a:tab pos="339566" algn="l"/>
              </a:tabLst>
            </a:pPr>
            <a:r>
              <a:rPr spc="-4" dirty="0"/>
              <a:t>Assess the "no policy arbitrage" assumption using  apartment rental listings in</a:t>
            </a:r>
            <a:r>
              <a:rPr spc="11" dirty="0"/>
              <a:t> </a:t>
            </a:r>
            <a:r>
              <a:rPr spc="-4" dirty="0"/>
              <a:t>NYC</a:t>
            </a:r>
          </a:p>
          <a:p>
            <a:pPr marL="338613" marR="3810" indent="-309086">
              <a:lnSpc>
                <a:spcPct val="114599"/>
              </a:lnSpc>
              <a:buChar char="●"/>
              <a:tabLst>
                <a:tab pos="339090" algn="l"/>
                <a:tab pos="339566" algn="l"/>
              </a:tabLst>
            </a:pPr>
            <a:r>
              <a:rPr spc="-4" dirty="0"/>
              <a:t>Uses the building owner decision regarding subletting as a  proxy for</a:t>
            </a:r>
            <a:r>
              <a:rPr spc="-11" dirty="0"/>
              <a:t> </a:t>
            </a:r>
            <a:r>
              <a:rPr spc="-4" dirty="0"/>
              <a:t>home-sharing</a:t>
            </a:r>
          </a:p>
          <a:p>
            <a:pPr marL="338613" marR="752951" indent="-309086">
              <a:lnSpc>
                <a:spcPct val="114599"/>
              </a:lnSpc>
              <a:buFont typeface="Arial"/>
              <a:buChar char="●"/>
              <a:tabLst>
                <a:tab pos="339090" algn="l"/>
                <a:tab pos="339566" algn="l"/>
              </a:tabLst>
            </a:pPr>
            <a:r>
              <a:rPr b="1" spc="-4" dirty="0"/>
              <a:t>Key result</a:t>
            </a:r>
            <a:r>
              <a:rPr spc="-4" dirty="0"/>
              <a:t>: No evidence of arbitrage opportunities,  consistent with our modeling</a:t>
            </a:r>
            <a:r>
              <a:rPr spc="41" dirty="0"/>
              <a:t> </a:t>
            </a:r>
            <a:r>
              <a:rPr spc="-4" dirty="0"/>
              <a:t>assumptions</a:t>
            </a:r>
          </a:p>
        </p:txBody>
      </p:sp>
    </p:spTree>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a:extLst>
              <a:ext uri="{FF2B5EF4-FFF2-40B4-BE49-F238E27FC236}">
                <a16:creationId xmlns:a16="http://schemas.microsoft.com/office/drawing/2014/main" id="{D3ABD022-ED07-4DF5-8D18-0FE761875DF3}"/>
              </a:ext>
            </a:extLst>
          </p:cNvPr>
          <p:cNvSpPr>
            <a:spLocks noGrp="1"/>
          </p:cNvSpPr>
          <p:nvPr>
            <p:ph type="sldNum"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417909" indent="-160734">
              <a:defRPr>
                <a:solidFill>
                  <a:schemeClr val="tx1"/>
                </a:solidFill>
                <a:latin typeface="Arial" panose="020B0604020202020204" pitchFamily="34" charset="0"/>
                <a:cs typeface="Arial" panose="020B0604020202020204" pitchFamily="34" charset="0"/>
              </a:defRPr>
            </a:lvl2pPr>
            <a:lvl3pPr marL="642938" indent="-128588">
              <a:defRPr>
                <a:solidFill>
                  <a:schemeClr val="tx1"/>
                </a:solidFill>
                <a:latin typeface="Arial" panose="020B0604020202020204" pitchFamily="34" charset="0"/>
                <a:cs typeface="Arial" panose="020B0604020202020204" pitchFamily="34" charset="0"/>
              </a:defRPr>
            </a:lvl3pPr>
            <a:lvl4pPr marL="900113" indent="-128588">
              <a:defRPr>
                <a:solidFill>
                  <a:schemeClr val="tx1"/>
                </a:solidFill>
                <a:latin typeface="Arial" panose="020B0604020202020204" pitchFamily="34" charset="0"/>
                <a:cs typeface="Arial" panose="020B0604020202020204" pitchFamily="34" charset="0"/>
              </a:defRPr>
            </a:lvl4pPr>
            <a:lvl5pPr marL="1157288" indent="-128588">
              <a:defRPr>
                <a:solidFill>
                  <a:schemeClr val="tx1"/>
                </a:solidFill>
                <a:latin typeface="Arial" panose="020B0604020202020204" pitchFamily="34" charset="0"/>
                <a:cs typeface="Arial" panose="020B0604020202020204" pitchFamily="34" charset="0"/>
              </a:defRPr>
            </a:lvl5pPr>
            <a:lvl6pPr marL="1414463" indent="-1285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1671638" indent="-1285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1928813" indent="-1285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185988" indent="-1285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514350" eaLnBrk="0" fontAlgn="base" hangingPunct="0">
              <a:spcBef>
                <a:spcPct val="0"/>
              </a:spcBef>
              <a:spcAft>
                <a:spcPct val="0"/>
              </a:spcAft>
            </a:pPr>
            <a:fld id="{EF222962-24DA-47F2-A379-276A104AABC7}" type="slidenum">
              <a:rPr lang="en-US" altLang="en-US" sz="1350">
                <a:solidFill>
                  <a:srgbClr val="0E1196"/>
                </a:solidFill>
              </a:rPr>
              <a:pPr defTabSz="514350" eaLnBrk="0" fontAlgn="base" hangingPunct="0">
                <a:spcBef>
                  <a:spcPct val="0"/>
                </a:spcBef>
                <a:spcAft>
                  <a:spcPct val="0"/>
                </a:spcAft>
              </a:pPr>
              <a:t>190</a:t>
            </a:fld>
            <a:r>
              <a:rPr lang="en-US" altLang="en-US" sz="1350">
                <a:solidFill>
                  <a:srgbClr val="0E1196"/>
                </a:solidFill>
              </a:rPr>
              <a:t>  </a:t>
            </a:r>
          </a:p>
        </p:txBody>
      </p:sp>
      <p:sp>
        <p:nvSpPr>
          <p:cNvPr id="13" name="Title 1">
            <a:extLst>
              <a:ext uri="{FF2B5EF4-FFF2-40B4-BE49-F238E27FC236}">
                <a16:creationId xmlns:a16="http://schemas.microsoft.com/office/drawing/2014/main" id="{4B3EAFF6-58D0-452C-AFB7-71CA9B5BCDCC}"/>
              </a:ext>
            </a:extLst>
          </p:cNvPr>
          <p:cNvSpPr>
            <a:spLocks noGrp="1"/>
          </p:cNvSpPr>
          <p:nvPr>
            <p:ph type="title"/>
          </p:nvPr>
        </p:nvSpPr>
        <p:spPr>
          <a:xfrm>
            <a:off x="257175" y="900112"/>
            <a:ext cx="6372225" cy="489347"/>
          </a:xfrm>
        </p:spPr>
        <p:txBody>
          <a:bodyPr/>
          <a:lstStyle/>
          <a:p>
            <a:pPr eaLnBrk="1" hangingPunct="1">
              <a:defRPr/>
            </a:pPr>
            <a:r>
              <a:rPr lang="en-US" sz="2025" dirty="0">
                <a:solidFill>
                  <a:srgbClr val="0E1196"/>
                </a:solidFill>
                <a:latin typeface="Segoe UI Black" panose="020B0A02040204020203" pitchFamily="34" charset="0"/>
                <a:ea typeface="Segoe UI Black" panose="020B0A02040204020203" pitchFamily="34" charset="0"/>
                <a:cs typeface="Segoe UI Black" panose="020B0A02040204020203" pitchFamily="34" charset="0"/>
              </a:rPr>
              <a:t>Research Model</a:t>
            </a:r>
          </a:p>
        </p:txBody>
      </p:sp>
      <p:sp>
        <p:nvSpPr>
          <p:cNvPr id="2" name="Footer Placeholder 1">
            <a:extLst>
              <a:ext uri="{FF2B5EF4-FFF2-40B4-BE49-F238E27FC236}">
                <a16:creationId xmlns:a16="http://schemas.microsoft.com/office/drawing/2014/main" id="{29D976EC-B65F-422C-AB6D-F7EFC90758B4}"/>
              </a:ext>
            </a:extLst>
          </p:cNvPr>
          <p:cNvSpPr>
            <a:spLocks noGrp="1"/>
          </p:cNvSpPr>
          <p:nvPr>
            <p:ph type="ftr" sz="quarter" idx="10"/>
          </p:nvPr>
        </p:nvSpPr>
        <p:spPr/>
        <p:txBody>
          <a:bodyPr/>
          <a:lstStyle/>
          <a:p>
            <a:pPr defTabSz="514350" eaLnBrk="0" fontAlgn="base" hangingPunct="0">
              <a:spcBef>
                <a:spcPct val="0"/>
              </a:spcBef>
              <a:spcAft>
                <a:spcPct val="0"/>
              </a:spcAft>
              <a:defRPr/>
            </a:pPr>
            <a:endParaRPr lang="en-US">
              <a:solidFill>
                <a:srgbClr val="FFFFFF"/>
              </a:solidFill>
            </a:endParaRPr>
          </a:p>
        </p:txBody>
      </p:sp>
      <p:sp>
        <p:nvSpPr>
          <p:cNvPr id="6" name="Rectangle 5">
            <a:extLst>
              <a:ext uri="{FF2B5EF4-FFF2-40B4-BE49-F238E27FC236}">
                <a16:creationId xmlns:a16="http://schemas.microsoft.com/office/drawing/2014/main" id="{BD4DB707-815C-4796-B035-781D758A348D}"/>
              </a:ext>
            </a:extLst>
          </p:cNvPr>
          <p:cNvSpPr/>
          <p:nvPr/>
        </p:nvSpPr>
        <p:spPr>
          <a:xfrm>
            <a:off x="2202585" y="2144114"/>
            <a:ext cx="1082278" cy="2828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pPr>
            <a:r>
              <a:rPr lang="en-US" sz="1350" dirty="0">
                <a:solidFill>
                  <a:srgbClr val="000000"/>
                </a:solidFill>
                <a:latin typeface="Times New Roman" panose="02020603050405020304" pitchFamily="18" charset="0"/>
                <a:cs typeface="Times New Roman" panose="02020603050405020304" pitchFamily="18" charset="0"/>
              </a:rPr>
              <a:t>Job Duration </a:t>
            </a:r>
          </a:p>
        </p:txBody>
      </p:sp>
      <p:sp>
        <p:nvSpPr>
          <p:cNvPr id="7" name="Rectangle 6">
            <a:extLst>
              <a:ext uri="{FF2B5EF4-FFF2-40B4-BE49-F238E27FC236}">
                <a16:creationId xmlns:a16="http://schemas.microsoft.com/office/drawing/2014/main" id="{F3F7B2B3-D249-4E46-A0CC-66D855A4E4E5}"/>
              </a:ext>
            </a:extLst>
          </p:cNvPr>
          <p:cNvSpPr/>
          <p:nvPr/>
        </p:nvSpPr>
        <p:spPr>
          <a:xfrm>
            <a:off x="4346463" y="3257286"/>
            <a:ext cx="1243013" cy="3365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pPr>
            <a:r>
              <a:rPr lang="en-US" sz="1350" dirty="0">
                <a:solidFill>
                  <a:srgbClr val="000000"/>
                </a:solidFill>
                <a:latin typeface="Times New Roman" panose="02020603050405020304" pitchFamily="18" charset="0"/>
                <a:cs typeface="Times New Roman" panose="02020603050405020304" pitchFamily="18" charset="0"/>
              </a:rPr>
              <a:t>Vendor Quality</a:t>
            </a:r>
          </a:p>
        </p:txBody>
      </p:sp>
      <p:cxnSp>
        <p:nvCxnSpPr>
          <p:cNvPr id="8" name="Straight Arrow Connector 7">
            <a:extLst>
              <a:ext uri="{FF2B5EF4-FFF2-40B4-BE49-F238E27FC236}">
                <a16:creationId xmlns:a16="http://schemas.microsoft.com/office/drawing/2014/main" id="{60E04C11-75DF-4BA2-BE1E-5B77F04220E1}"/>
              </a:ext>
            </a:extLst>
          </p:cNvPr>
          <p:cNvCxnSpPr>
            <a:cxnSpLocks/>
            <a:stCxn id="6" idx="2"/>
          </p:cNvCxnSpPr>
          <p:nvPr/>
        </p:nvCxnSpPr>
        <p:spPr>
          <a:xfrm flipH="1">
            <a:off x="2415112" y="2427007"/>
            <a:ext cx="328613" cy="71214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6ECD7FE1-925E-4D17-B9A0-482EBDF42C24}"/>
              </a:ext>
            </a:extLst>
          </p:cNvPr>
          <p:cNvSpPr/>
          <p:nvPr/>
        </p:nvSpPr>
        <p:spPr>
          <a:xfrm>
            <a:off x="3433574" y="2136129"/>
            <a:ext cx="1330866" cy="28156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pPr>
            <a:r>
              <a:rPr lang="en-US" sz="1350" dirty="0">
                <a:solidFill>
                  <a:srgbClr val="000000"/>
                </a:solidFill>
                <a:latin typeface="Times New Roman" panose="02020603050405020304" pitchFamily="18" charset="0"/>
                <a:cs typeface="Times New Roman" panose="02020603050405020304" pitchFamily="18" charset="0"/>
              </a:rPr>
              <a:t>Cultural Distance</a:t>
            </a:r>
          </a:p>
        </p:txBody>
      </p:sp>
      <p:cxnSp>
        <p:nvCxnSpPr>
          <p:cNvPr id="10" name="Straight Arrow Connector 9">
            <a:extLst>
              <a:ext uri="{FF2B5EF4-FFF2-40B4-BE49-F238E27FC236}">
                <a16:creationId xmlns:a16="http://schemas.microsoft.com/office/drawing/2014/main" id="{7A7EF772-1087-4163-8317-D4E1630FF393}"/>
              </a:ext>
            </a:extLst>
          </p:cNvPr>
          <p:cNvCxnSpPr>
            <a:cxnSpLocks/>
            <a:stCxn id="9" idx="2"/>
          </p:cNvCxnSpPr>
          <p:nvPr/>
        </p:nvCxnSpPr>
        <p:spPr>
          <a:xfrm flipH="1">
            <a:off x="3433365" y="2417695"/>
            <a:ext cx="665642" cy="80486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E495C93-5145-446F-805C-F567E22C7C19}"/>
              </a:ext>
            </a:extLst>
          </p:cNvPr>
          <p:cNvCxnSpPr>
            <a:cxnSpLocks/>
            <a:stCxn id="15" idx="3"/>
            <a:endCxn id="7" idx="1"/>
          </p:cNvCxnSpPr>
          <p:nvPr/>
        </p:nvCxnSpPr>
        <p:spPr>
          <a:xfrm flipV="1">
            <a:off x="2027757" y="3425550"/>
            <a:ext cx="2318706" cy="245678"/>
          </a:xfrm>
          <a:prstGeom prst="straightConnector1">
            <a:avLst/>
          </a:prstGeom>
          <a:ln w="19050">
            <a:solidFill>
              <a:schemeClr val="tx1"/>
            </a:solidFill>
            <a:prstDash val="sysDot"/>
            <a:tailEnd type="stealth" w="lg" len="lg"/>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E655DC81-3EDD-4BDB-B980-221D8215B91A}"/>
              </a:ext>
            </a:extLst>
          </p:cNvPr>
          <p:cNvCxnSpPr>
            <a:cxnSpLocks/>
            <a:stCxn id="14" idx="3"/>
          </p:cNvCxnSpPr>
          <p:nvPr/>
        </p:nvCxnSpPr>
        <p:spPr>
          <a:xfrm>
            <a:off x="2027757" y="3089307"/>
            <a:ext cx="2318706" cy="251425"/>
          </a:xfrm>
          <a:prstGeom prst="straightConnector1">
            <a:avLst/>
          </a:prstGeom>
          <a:ln w="19050">
            <a:solidFill>
              <a:schemeClr val="tx1"/>
            </a:solidFill>
            <a:prstDash val="sysDot"/>
            <a:tailEnd type="stealth" w="lg" len="lg"/>
          </a:ln>
        </p:spPr>
        <p:style>
          <a:lnRef idx="1">
            <a:schemeClr val="dk1"/>
          </a:lnRef>
          <a:fillRef idx="0">
            <a:schemeClr val="dk1"/>
          </a:fillRef>
          <a:effectRef idx="0">
            <a:schemeClr val="dk1"/>
          </a:effectRef>
          <a:fontRef idx="minor">
            <a:schemeClr val="tx1"/>
          </a:fontRef>
        </p:style>
      </p:cxnSp>
      <p:sp>
        <p:nvSpPr>
          <p:cNvPr id="14" name="Rectangle 13">
            <a:extLst>
              <a:ext uri="{FF2B5EF4-FFF2-40B4-BE49-F238E27FC236}">
                <a16:creationId xmlns:a16="http://schemas.microsoft.com/office/drawing/2014/main" id="{E5A9A5DB-C7B9-423B-8A40-2A966B8B7AAA}"/>
              </a:ext>
            </a:extLst>
          </p:cNvPr>
          <p:cNvSpPr/>
          <p:nvPr/>
        </p:nvSpPr>
        <p:spPr>
          <a:xfrm>
            <a:off x="968242" y="2813597"/>
            <a:ext cx="1059515" cy="55142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pPr>
            <a:r>
              <a:rPr lang="en-US" sz="1350" dirty="0">
                <a:solidFill>
                  <a:srgbClr val="000000"/>
                </a:solidFill>
                <a:latin typeface="Times New Roman" panose="02020603050405020304" pitchFamily="18" charset="0"/>
                <a:cs typeface="Times New Roman" panose="02020603050405020304" pitchFamily="18" charset="0"/>
              </a:rPr>
              <a:t>Competency Signal</a:t>
            </a:r>
          </a:p>
        </p:txBody>
      </p:sp>
      <p:sp>
        <p:nvSpPr>
          <p:cNvPr id="15" name="Rectangle 14">
            <a:extLst>
              <a:ext uri="{FF2B5EF4-FFF2-40B4-BE49-F238E27FC236}">
                <a16:creationId xmlns:a16="http://schemas.microsoft.com/office/drawing/2014/main" id="{26618A0B-3276-43C9-B721-9B733C323E48}"/>
              </a:ext>
            </a:extLst>
          </p:cNvPr>
          <p:cNvSpPr/>
          <p:nvPr/>
        </p:nvSpPr>
        <p:spPr>
          <a:xfrm>
            <a:off x="959938" y="3474876"/>
            <a:ext cx="1067820" cy="39270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pPr>
            <a:r>
              <a:rPr lang="en-US" sz="1350" dirty="0">
                <a:solidFill>
                  <a:srgbClr val="000000"/>
                </a:solidFill>
                <a:latin typeface="Times New Roman" panose="02020603050405020304" pitchFamily="18" charset="0"/>
                <a:cs typeface="Times New Roman" panose="02020603050405020304" pitchFamily="18" charset="0"/>
              </a:rPr>
              <a:t>Goal Signal</a:t>
            </a:r>
          </a:p>
        </p:txBody>
      </p:sp>
      <p:cxnSp>
        <p:nvCxnSpPr>
          <p:cNvPr id="16" name="Straight Arrow Connector 15">
            <a:extLst>
              <a:ext uri="{FF2B5EF4-FFF2-40B4-BE49-F238E27FC236}">
                <a16:creationId xmlns:a16="http://schemas.microsoft.com/office/drawing/2014/main" id="{71420010-FC67-4432-BA6C-85413EDC9038}"/>
              </a:ext>
            </a:extLst>
          </p:cNvPr>
          <p:cNvCxnSpPr>
            <a:stCxn id="6" idx="2"/>
          </p:cNvCxnSpPr>
          <p:nvPr/>
        </p:nvCxnSpPr>
        <p:spPr>
          <a:xfrm>
            <a:off x="2743724" y="2427006"/>
            <a:ext cx="197132" cy="112138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5510070-31EC-4146-9771-AFB178BABA8C}"/>
              </a:ext>
            </a:extLst>
          </p:cNvPr>
          <p:cNvCxnSpPr>
            <a:cxnSpLocks/>
            <a:stCxn id="9" idx="2"/>
          </p:cNvCxnSpPr>
          <p:nvPr/>
        </p:nvCxnSpPr>
        <p:spPr>
          <a:xfrm flipH="1">
            <a:off x="3906370" y="2417695"/>
            <a:ext cx="192637" cy="105718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C5C5EDB-923B-409C-969E-F4FD6F449E02}"/>
              </a:ext>
            </a:extLst>
          </p:cNvPr>
          <p:cNvSpPr/>
          <p:nvPr/>
        </p:nvSpPr>
        <p:spPr>
          <a:xfrm>
            <a:off x="857251" y="1885950"/>
            <a:ext cx="4776623" cy="2168251"/>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pPr>
            <a:endParaRPr lang="en-US" sz="1350">
              <a:solidFill>
                <a:srgbClr val="FFFFFF"/>
              </a:solidFill>
              <a:latin typeface="NewsGoth BT"/>
            </a:endParaRPr>
          </a:p>
        </p:txBody>
      </p:sp>
    </p:spTree>
    <p:extLst>
      <p:ext uri="{BB962C8B-B14F-4D97-AF65-F5344CB8AC3E}">
        <p14:creationId xmlns:p14="http://schemas.microsoft.com/office/powerpoint/2010/main" val="2164595369"/>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85763" y="2057400"/>
            <a:ext cx="6437411" cy="2282428"/>
          </a:xfrm>
          <a:prstGeom prst="rect">
            <a:avLst/>
          </a:prstGeom>
        </p:spPr>
      </p:pic>
      <p:sp>
        <p:nvSpPr>
          <p:cNvPr id="30722" name="Title 1">
            <a:extLst>
              <a:ext uri="{FF2B5EF4-FFF2-40B4-BE49-F238E27FC236}">
                <a16:creationId xmlns:a16="http://schemas.microsoft.com/office/drawing/2014/main" id="{5B1B0702-AF82-4E39-8B80-1A9B7F354BBD}"/>
              </a:ext>
            </a:extLst>
          </p:cNvPr>
          <p:cNvSpPr>
            <a:spLocks noGrp="1"/>
          </p:cNvSpPr>
          <p:nvPr>
            <p:ph type="title"/>
          </p:nvPr>
        </p:nvSpPr>
        <p:spPr>
          <a:xfrm>
            <a:off x="300038" y="771525"/>
            <a:ext cx="6315075" cy="642938"/>
          </a:xfrm>
        </p:spPr>
        <p:txBody>
          <a:bodyPr/>
          <a:lstStyle/>
          <a:p>
            <a:r>
              <a:rPr lang="en-US" altLang="en-US" sz="2025" dirty="0">
                <a:solidFill>
                  <a:srgbClr val="0E1196"/>
                </a:solidFill>
                <a:latin typeface="Segoe UI Black" panose="020B0A02040204020203" pitchFamily="34" charset="0"/>
                <a:ea typeface="Segoe UI Black" panose="020B0A02040204020203" pitchFamily="34" charset="0"/>
                <a:cs typeface="Segoe UI Black" panose="020B0A02040204020203" pitchFamily="34" charset="0"/>
              </a:rPr>
              <a:t>Data</a:t>
            </a:r>
          </a:p>
        </p:txBody>
      </p:sp>
      <p:sp>
        <p:nvSpPr>
          <p:cNvPr id="30723" name="Slide Number Placeholder 5">
            <a:extLst>
              <a:ext uri="{FF2B5EF4-FFF2-40B4-BE49-F238E27FC236}">
                <a16:creationId xmlns:a16="http://schemas.microsoft.com/office/drawing/2014/main" id="{9BAD821A-9BC5-43EA-B036-960BAEBE70CB}"/>
              </a:ext>
            </a:extLst>
          </p:cNvPr>
          <p:cNvSpPr>
            <a:spLocks noGrp="1"/>
          </p:cNvSpPr>
          <p:nvPr>
            <p:ph type="sldNum"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417909" indent="-160734">
              <a:defRPr>
                <a:solidFill>
                  <a:schemeClr val="tx1"/>
                </a:solidFill>
                <a:latin typeface="Arial" panose="020B0604020202020204" pitchFamily="34" charset="0"/>
                <a:cs typeface="Arial" panose="020B0604020202020204" pitchFamily="34" charset="0"/>
              </a:defRPr>
            </a:lvl2pPr>
            <a:lvl3pPr marL="642938" indent="-128588">
              <a:defRPr>
                <a:solidFill>
                  <a:schemeClr val="tx1"/>
                </a:solidFill>
                <a:latin typeface="Arial" panose="020B0604020202020204" pitchFamily="34" charset="0"/>
                <a:cs typeface="Arial" panose="020B0604020202020204" pitchFamily="34" charset="0"/>
              </a:defRPr>
            </a:lvl3pPr>
            <a:lvl4pPr marL="900113" indent="-128588">
              <a:defRPr>
                <a:solidFill>
                  <a:schemeClr val="tx1"/>
                </a:solidFill>
                <a:latin typeface="Arial" panose="020B0604020202020204" pitchFamily="34" charset="0"/>
                <a:cs typeface="Arial" panose="020B0604020202020204" pitchFamily="34" charset="0"/>
              </a:defRPr>
            </a:lvl4pPr>
            <a:lvl5pPr marL="1157288" indent="-128588">
              <a:defRPr>
                <a:solidFill>
                  <a:schemeClr val="tx1"/>
                </a:solidFill>
                <a:latin typeface="Arial" panose="020B0604020202020204" pitchFamily="34" charset="0"/>
                <a:cs typeface="Arial" panose="020B0604020202020204" pitchFamily="34" charset="0"/>
              </a:defRPr>
            </a:lvl5pPr>
            <a:lvl6pPr marL="1414463" indent="-1285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1671638" indent="-1285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1928813" indent="-1285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185988" indent="-1285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514350" eaLnBrk="0" fontAlgn="base" hangingPunct="0">
              <a:spcBef>
                <a:spcPct val="0"/>
              </a:spcBef>
              <a:spcAft>
                <a:spcPct val="0"/>
              </a:spcAft>
            </a:pPr>
            <a:fld id="{99F565A5-90FB-4064-8673-8F26C53A8263}" type="slidenum">
              <a:rPr lang="en-US" altLang="en-US" sz="1350">
                <a:solidFill>
                  <a:srgbClr val="0E1196"/>
                </a:solidFill>
              </a:rPr>
              <a:pPr defTabSz="514350" eaLnBrk="0" fontAlgn="base" hangingPunct="0">
                <a:spcBef>
                  <a:spcPct val="0"/>
                </a:spcBef>
                <a:spcAft>
                  <a:spcPct val="0"/>
                </a:spcAft>
              </a:pPr>
              <a:t>191</a:t>
            </a:fld>
            <a:r>
              <a:rPr lang="en-US" altLang="en-US" sz="1350">
                <a:solidFill>
                  <a:srgbClr val="0E1196"/>
                </a:solidFill>
              </a:rPr>
              <a:t>  </a:t>
            </a:r>
          </a:p>
        </p:txBody>
      </p:sp>
      <p:sp>
        <p:nvSpPr>
          <p:cNvPr id="4" name="Footer Placeholder 3">
            <a:extLst>
              <a:ext uri="{FF2B5EF4-FFF2-40B4-BE49-F238E27FC236}">
                <a16:creationId xmlns:a16="http://schemas.microsoft.com/office/drawing/2014/main" id="{1FD00366-B2AB-4285-A8FB-0185EA0002BD}"/>
              </a:ext>
            </a:extLst>
          </p:cNvPr>
          <p:cNvSpPr>
            <a:spLocks noGrp="1"/>
          </p:cNvSpPr>
          <p:nvPr>
            <p:ph type="ftr" sz="quarter" idx="10"/>
          </p:nvPr>
        </p:nvSpPr>
        <p:spPr/>
        <p:txBody>
          <a:bodyPr/>
          <a:lstStyle/>
          <a:p>
            <a:pPr defTabSz="514350" eaLnBrk="0" fontAlgn="base" hangingPunct="0">
              <a:spcBef>
                <a:spcPct val="0"/>
              </a:spcBef>
              <a:spcAft>
                <a:spcPct val="0"/>
              </a:spcAft>
              <a:defRPr/>
            </a:pPr>
            <a:endParaRPr lang="en-US">
              <a:solidFill>
                <a:srgbClr val="FFFFFF"/>
              </a:solidFill>
            </a:endParaRPr>
          </a:p>
        </p:txBody>
      </p:sp>
      <p:sp>
        <p:nvSpPr>
          <p:cNvPr id="2" name="TextBox 1">
            <a:extLst>
              <a:ext uri="{FF2B5EF4-FFF2-40B4-BE49-F238E27FC236}">
                <a16:creationId xmlns:a16="http://schemas.microsoft.com/office/drawing/2014/main" id="{87EE146E-824F-4946-8665-8C10E23328C4}"/>
              </a:ext>
            </a:extLst>
          </p:cNvPr>
          <p:cNvSpPr txBox="1"/>
          <p:nvPr/>
        </p:nvSpPr>
        <p:spPr>
          <a:xfrm>
            <a:off x="1298734" y="1389460"/>
            <a:ext cx="5444966" cy="507831"/>
          </a:xfrm>
          <a:prstGeom prst="rect">
            <a:avLst/>
          </a:prstGeom>
          <a:noFill/>
        </p:spPr>
        <p:txBody>
          <a:bodyPr wrap="square" rtlCol="0">
            <a:spAutoFit/>
          </a:bodyPr>
          <a:lstStyle/>
          <a:p>
            <a:pPr defTabSz="514350" eaLnBrk="0" fontAlgn="base" hangingPunct="0">
              <a:spcBef>
                <a:spcPct val="0"/>
              </a:spcBef>
              <a:spcAft>
                <a:spcPct val="0"/>
              </a:spcAft>
            </a:pPr>
            <a:r>
              <a:rPr lang="en-US" sz="1350" b="1" dirty="0">
                <a:solidFill>
                  <a:srgbClr val="000000"/>
                </a:solidFill>
                <a:latin typeface="FrankGoth BT"/>
              </a:rPr>
              <a:t>Freelancer.com platform, Jan-Aug 2013</a:t>
            </a:r>
          </a:p>
          <a:p>
            <a:pPr defTabSz="514350" eaLnBrk="0" fontAlgn="base" hangingPunct="0">
              <a:spcBef>
                <a:spcPct val="0"/>
              </a:spcBef>
              <a:spcAft>
                <a:spcPct val="0"/>
              </a:spcAft>
              <a:defRPr/>
            </a:pPr>
            <a:r>
              <a:rPr lang="en-US" sz="1350" dirty="0">
                <a:solidFill>
                  <a:srgbClr val="000000"/>
                </a:solidFill>
                <a:latin typeface="FrankGoth BT"/>
              </a:rPr>
              <a:t>5432 IT jobs in web services, software, mobile app development </a:t>
            </a:r>
          </a:p>
        </p:txBody>
      </p:sp>
    </p:spTree>
    <p:extLst>
      <p:ext uri="{BB962C8B-B14F-4D97-AF65-F5344CB8AC3E}">
        <p14:creationId xmlns:p14="http://schemas.microsoft.com/office/powerpoint/2010/main" val="2677164394"/>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5B1B0702-AF82-4E39-8B80-1A9B7F354BBD}"/>
              </a:ext>
            </a:extLst>
          </p:cNvPr>
          <p:cNvSpPr>
            <a:spLocks noGrp="1"/>
          </p:cNvSpPr>
          <p:nvPr>
            <p:ph type="title"/>
          </p:nvPr>
        </p:nvSpPr>
        <p:spPr>
          <a:xfrm>
            <a:off x="300038" y="771525"/>
            <a:ext cx="6315075" cy="642938"/>
          </a:xfrm>
        </p:spPr>
        <p:txBody>
          <a:bodyPr/>
          <a:lstStyle/>
          <a:p>
            <a:r>
              <a:rPr lang="en-US" altLang="en-US" sz="2025" dirty="0">
                <a:solidFill>
                  <a:srgbClr val="0E1196"/>
                </a:solidFill>
                <a:latin typeface="Segoe UI Black" panose="020B0A02040204020203" pitchFamily="34" charset="0"/>
                <a:ea typeface="Segoe UI Black" panose="020B0A02040204020203" pitchFamily="34" charset="0"/>
                <a:cs typeface="Segoe UI Black" panose="020B0A02040204020203" pitchFamily="34" charset="0"/>
              </a:rPr>
              <a:t>Global distribution of vendors and clients</a:t>
            </a:r>
          </a:p>
        </p:txBody>
      </p:sp>
      <p:sp>
        <p:nvSpPr>
          <p:cNvPr id="30723" name="Slide Number Placeholder 5">
            <a:extLst>
              <a:ext uri="{FF2B5EF4-FFF2-40B4-BE49-F238E27FC236}">
                <a16:creationId xmlns:a16="http://schemas.microsoft.com/office/drawing/2014/main" id="{9BAD821A-9BC5-43EA-B036-960BAEBE70CB}"/>
              </a:ext>
            </a:extLst>
          </p:cNvPr>
          <p:cNvSpPr>
            <a:spLocks noGrp="1"/>
          </p:cNvSpPr>
          <p:nvPr>
            <p:ph type="sldNum"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417909" indent="-160734">
              <a:defRPr>
                <a:solidFill>
                  <a:schemeClr val="tx1"/>
                </a:solidFill>
                <a:latin typeface="Arial" panose="020B0604020202020204" pitchFamily="34" charset="0"/>
                <a:cs typeface="Arial" panose="020B0604020202020204" pitchFamily="34" charset="0"/>
              </a:defRPr>
            </a:lvl2pPr>
            <a:lvl3pPr marL="642938" indent="-128588">
              <a:defRPr>
                <a:solidFill>
                  <a:schemeClr val="tx1"/>
                </a:solidFill>
                <a:latin typeface="Arial" panose="020B0604020202020204" pitchFamily="34" charset="0"/>
                <a:cs typeface="Arial" panose="020B0604020202020204" pitchFamily="34" charset="0"/>
              </a:defRPr>
            </a:lvl3pPr>
            <a:lvl4pPr marL="900113" indent="-128588">
              <a:defRPr>
                <a:solidFill>
                  <a:schemeClr val="tx1"/>
                </a:solidFill>
                <a:latin typeface="Arial" panose="020B0604020202020204" pitchFamily="34" charset="0"/>
                <a:cs typeface="Arial" panose="020B0604020202020204" pitchFamily="34" charset="0"/>
              </a:defRPr>
            </a:lvl4pPr>
            <a:lvl5pPr marL="1157288" indent="-128588">
              <a:defRPr>
                <a:solidFill>
                  <a:schemeClr val="tx1"/>
                </a:solidFill>
                <a:latin typeface="Arial" panose="020B0604020202020204" pitchFamily="34" charset="0"/>
                <a:cs typeface="Arial" panose="020B0604020202020204" pitchFamily="34" charset="0"/>
              </a:defRPr>
            </a:lvl5pPr>
            <a:lvl6pPr marL="1414463" indent="-1285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1671638" indent="-1285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1928813" indent="-1285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185988" indent="-1285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514350" eaLnBrk="0" fontAlgn="base" hangingPunct="0">
              <a:spcBef>
                <a:spcPct val="0"/>
              </a:spcBef>
              <a:spcAft>
                <a:spcPct val="0"/>
              </a:spcAft>
            </a:pPr>
            <a:fld id="{99F565A5-90FB-4064-8673-8F26C53A8263}" type="slidenum">
              <a:rPr lang="en-US" altLang="en-US" sz="1350">
                <a:solidFill>
                  <a:srgbClr val="0E1196"/>
                </a:solidFill>
              </a:rPr>
              <a:pPr defTabSz="514350" eaLnBrk="0" fontAlgn="base" hangingPunct="0">
                <a:spcBef>
                  <a:spcPct val="0"/>
                </a:spcBef>
                <a:spcAft>
                  <a:spcPct val="0"/>
                </a:spcAft>
              </a:pPr>
              <a:t>192</a:t>
            </a:fld>
            <a:r>
              <a:rPr lang="en-US" altLang="en-US" sz="1350">
                <a:solidFill>
                  <a:srgbClr val="0E1196"/>
                </a:solidFill>
              </a:rPr>
              <a:t>  </a:t>
            </a:r>
          </a:p>
        </p:txBody>
      </p:sp>
      <p:sp>
        <p:nvSpPr>
          <p:cNvPr id="4" name="Footer Placeholder 3">
            <a:extLst>
              <a:ext uri="{FF2B5EF4-FFF2-40B4-BE49-F238E27FC236}">
                <a16:creationId xmlns:a16="http://schemas.microsoft.com/office/drawing/2014/main" id="{1FD00366-B2AB-4285-A8FB-0185EA0002BD}"/>
              </a:ext>
            </a:extLst>
          </p:cNvPr>
          <p:cNvSpPr>
            <a:spLocks noGrp="1"/>
          </p:cNvSpPr>
          <p:nvPr>
            <p:ph type="ftr" sz="quarter" idx="10"/>
          </p:nvPr>
        </p:nvSpPr>
        <p:spPr/>
        <p:txBody>
          <a:bodyPr/>
          <a:lstStyle/>
          <a:p>
            <a:pPr defTabSz="514350" eaLnBrk="0" fontAlgn="base" hangingPunct="0">
              <a:spcBef>
                <a:spcPct val="0"/>
              </a:spcBef>
              <a:spcAft>
                <a:spcPct val="0"/>
              </a:spcAft>
              <a:defRPr/>
            </a:pPr>
            <a:endParaRPr lang="en-US">
              <a:solidFill>
                <a:srgbClr val="FFFFFF"/>
              </a:solidFill>
            </a:endParaRPr>
          </a:p>
        </p:txBody>
      </p:sp>
      <p:pic>
        <p:nvPicPr>
          <p:cNvPr id="7" name="Picture 6">
            <a:extLst>
              <a:ext uri="{FF2B5EF4-FFF2-40B4-BE49-F238E27FC236}">
                <a16:creationId xmlns:a16="http://schemas.microsoft.com/office/drawing/2014/main" id="{79E22F76-FCC9-4E11-8DE8-7DFB22B0E8EA}"/>
              </a:ext>
            </a:extLst>
          </p:cNvPr>
          <p:cNvPicPr/>
          <p:nvPr/>
        </p:nvPicPr>
        <p:blipFill>
          <a:blip r:embed="rId3"/>
          <a:stretch>
            <a:fillRect/>
          </a:stretch>
        </p:blipFill>
        <p:spPr>
          <a:xfrm>
            <a:off x="354330" y="2185988"/>
            <a:ext cx="2731770" cy="1193335"/>
          </a:xfrm>
          <a:prstGeom prst="rect">
            <a:avLst/>
          </a:prstGeom>
        </p:spPr>
      </p:pic>
      <p:pic>
        <p:nvPicPr>
          <p:cNvPr id="8" name="Picture 7">
            <a:extLst>
              <a:ext uri="{FF2B5EF4-FFF2-40B4-BE49-F238E27FC236}">
                <a16:creationId xmlns:a16="http://schemas.microsoft.com/office/drawing/2014/main" id="{B03AFAC1-AB26-492D-ACD8-7558BFA0035D}"/>
              </a:ext>
            </a:extLst>
          </p:cNvPr>
          <p:cNvPicPr/>
          <p:nvPr/>
        </p:nvPicPr>
        <p:blipFill>
          <a:blip r:embed="rId4"/>
          <a:stretch>
            <a:fillRect/>
          </a:stretch>
        </p:blipFill>
        <p:spPr>
          <a:xfrm>
            <a:off x="3643313" y="2185988"/>
            <a:ext cx="2828925" cy="1193335"/>
          </a:xfrm>
          <a:prstGeom prst="rect">
            <a:avLst/>
          </a:prstGeom>
        </p:spPr>
      </p:pic>
      <p:sp>
        <p:nvSpPr>
          <p:cNvPr id="5" name="TextBox 4">
            <a:extLst>
              <a:ext uri="{FF2B5EF4-FFF2-40B4-BE49-F238E27FC236}">
                <a16:creationId xmlns:a16="http://schemas.microsoft.com/office/drawing/2014/main" id="{B21BCA95-D4E5-4779-B3E4-44FE42744CCA}"/>
              </a:ext>
            </a:extLst>
          </p:cNvPr>
          <p:cNvSpPr txBox="1"/>
          <p:nvPr/>
        </p:nvSpPr>
        <p:spPr>
          <a:xfrm>
            <a:off x="814388" y="1714500"/>
            <a:ext cx="1543050" cy="300082"/>
          </a:xfrm>
          <a:prstGeom prst="rect">
            <a:avLst/>
          </a:prstGeom>
          <a:noFill/>
        </p:spPr>
        <p:txBody>
          <a:bodyPr wrap="square" rtlCol="0">
            <a:spAutoFit/>
          </a:bodyPr>
          <a:lstStyle/>
          <a:p>
            <a:pPr defTabSz="514350" eaLnBrk="0" fontAlgn="base" hangingPunct="0">
              <a:spcBef>
                <a:spcPct val="0"/>
              </a:spcBef>
              <a:spcAft>
                <a:spcPct val="0"/>
              </a:spcAft>
            </a:pPr>
            <a:r>
              <a:rPr lang="en-US" sz="1350" dirty="0">
                <a:solidFill>
                  <a:srgbClr val="000000"/>
                </a:solidFill>
                <a:latin typeface="FrankGoth BT"/>
              </a:rPr>
              <a:t>Vendors</a:t>
            </a:r>
          </a:p>
        </p:txBody>
      </p:sp>
      <p:sp>
        <p:nvSpPr>
          <p:cNvPr id="10" name="TextBox 9">
            <a:extLst>
              <a:ext uri="{FF2B5EF4-FFF2-40B4-BE49-F238E27FC236}">
                <a16:creationId xmlns:a16="http://schemas.microsoft.com/office/drawing/2014/main" id="{3196EE67-7C07-4438-A137-26B1A478E199}"/>
              </a:ext>
            </a:extLst>
          </p:cNvPr>
          <p:cNvSpPr txBox="1"/>
          <p:nvPr/>
        </p:nvSpPr>
        <p:spPr>
          <a:xfrm>
            <a:off x="4543425" y="1714500"/>
            <a:ext cx="1543050" cy="300082"/>
          </a:xfrm>
          <a:prstGeom prst="rect">
            <a:avLst/>
          </a:prstGeom>
          <a:noFill/>
        </p:spPr>
        <p:txBody>
          <a:bodyPr wrap="square" rtlCol="0">
            <a:spAutoFit/>
          </a:bodyPr>
          <a:lstStyle/>
          <a:p>
            <a:pPr defTabSz="514350" eaLnBrk="0" fontAlgn="base" hangingPunct="0">
              <a:spcBef>
                <a:spcPct val="0"/>
              </a:spcBef>
              <a:spcAft>
                <a:spcPct val="0"/>
              </a:spcAft>
            </a:pPr>
            <a:r>
              <a:rPr lang="en-US" sz="1350" dirty="0">
                <a:solidFill>
                  <a:srgbClr val="000000"/>
                </a:solidFill>
                <a:latin typeface="FrankGoth BT"/>
              </a:rPr>
              <a:t>Clients</a:t>
            </a:r>
          </a:p>
        </p:txBody>
      </p:sp>
      <p:sp>
        <p:nvSpPr>
          <p:cNvPr id="2" name="TextBox 1">
            <a:extLst>
              <a:ext uri="{FF2B5EF4-FFF2-40B4-BE49-F238E27FC236}">
                <a16:creationId xmlns:a16="http://schemas.microsoft.com/office/drawing/2014/main" id="{D7E0BEA7-3AF6-475E-A8C0-10CEB3234332}"/>
              </a:ext>
            </a:extLst>
          </p:cNvPr>
          <p:cNvSpPr txBox="1"/>
          <p:nvPr/>
        </p:nvSpPr>
        <p:spPr>
          <a:xfrm>
            <a:off x="1709499" y="3686175"/>
            <a:ext cx="4157663" cy="715581"/>
          </a:xfrm>
          <a:prstGeom prst="rect">
            <a:avLst/>
          </a:prstGeom>
          <a:noFill/>
        </p:spPr>
        <p:txBody>
          <a:bodyPr wrap="square" rtlCol="0">
            <a:spAutoFit/>
          </a:bodyPr>
          <a:lstStyle/>
          <a:p>
            <a:pPr defTabSz="514350" eaLnBrk="0" fontAlgn="base" hangingPunct="0">
              <a:spcBef>
                <a:spcPct val="0"/>
              </a:spcBef>
              <a:spcAft>
                <a:spcPct val="0"/>
              </a:spcAft>
              <a:defRPr/>
            </a:pPr>
            <a:r>
              <a:rPr lang="en-US" sz="1350" dirty="0">
                <a:solidFill>
                  <a:srgbClr val="000000"/>
                </a:solidFill>
                <a:latin typeface="FrankGoth BT"/>
              </a:rPr>
              <a:t>3221 clients across 64 countries</a:t>
            </a:r>
          </a:p>
          <a:p>
            <a:pPr defTabSz="514350" eaLnBrk="0" fontAlgn="base" hangingPunct="0">
              <a:spcBef>
                <a:spcPct val="0"/>
              </a:spcBef>
              <a:spcAft>
                <a:spcPct val="0"/>
              </a:spcAft>
              <a:defRPr/>
            </a:pPr>
            <a:r>
              <a:rPr lang="en-US" sz="1350" dirty="0">
                <a:solidFill>
                  <a:srgbClr val="000000"/>
                </a:solidFill>
                <a:latin typeface="FrankGoth BT"/>
              </a:rPr>
              <a:t>642 vendors from 49 countries</a:t>
            </a:r>
          </a:p>
          <a:p>
            <a:pPr defTabSz="514350" eaLnBrk="0" fontAlgn="base" hangingPunct="0">
              <a:spcBef>
                <a:spcPct val="0"/>
              </a:spcBef>
              <a:spcAft>
                <a:spcPct val="0"/>
              </a:spcAft>
              <a:defRPr/>
            </a:pPr>
            <a:r>
              <a:rPr lang="en-US" sz="1350" dirty="0">
                <a:solidFill>
                  <a:srgbClr val="000000"/>
                </a:solidFill>
                <a:latin typeface="FrankGoth BT"/>
              </a:rPr>
              <a:t>638 distinct client-vendor country dyads</a:t>
            </a:r>
          </a:p>
        </p:txBody>
      </p:sp>
    </p:spTree>
    <p:extLst>
      <p:ext uri="{BB962C8B-B14F-4D97-AF65-F5344CB8AC3E}">
        <p14:creationId xmlns:p14="http://schemas.microsoft.com/office/powerpoint/2010/main" val="249294447"/>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E4A79-7FF9-4E20-817B-0CA5D3163F33}"/>
              </a:ext>
            </a:extLst>
          </p:cNvPr>
          <p:cNvSpPr>
            <a:spLocks noGrp="1"/>
          </p:cNvSpPr>
          <p:nvPr>
            <p:ph type="title"/>
          </p:nvPr>
        </p:nvSpPr>
        <p:spPr>
          <a:xfrm>
            <a:off x="300038" y="857250"/>
            <a:ext cx="6057900" cy="214313"/>
          </a:xfrm>
        </p:spPr>
        <p:txBody>
          <a:bodyPr/>
          <a:lstStyle/>
          <a:p>
            <a:r>
              <a:rPr lang="en-US" dirty="0"/>
              <a:t>Key Variables</a:t>
            </a:r>
          </a:p>
        </p:txBody>
      </p:sp>
      <p:sp>
        <p:nvSpPr>
          <p:cNvPr id="3" name="Footer Placeholder 2">
            <a:extLst>
              <a:ext uri="{FF2B5EF4-FFF2-40B4-BE49-F238E27FC236}">
                <a16:creationId xmlns:a16="http://schemas.microsoft.com/office/drawing/2014/main" id="{FFDF6568-CFAC-45DB-B1E9-EA73EF2DD2FB}"/>
              </a:ext>
            </a:extLst>
          </p:cNvPr>
          <p:cNvSpPr>
            <a:spLocks noGrp="1"/>
          </p:cNvSpPr>
          <p:nvPr>
            <p:ph type="ftr" sz="quarter" idx="10"/>
          </p:nvPr>
        </p:nvSpPr>
        <p:spPr/>
        <p:txBody>
          <a:bodyPr/>
          <a:lstStyle/>
          <a:p>
            <a:pPr defTabSz="514350" eaLnBrk="0" fontAlgn="base" hangingPunct="0">
              <a:spcBef>
                <a:spcPct val="0"/>
              </a:spcBef>
              <a:spcAft>
                <a:spcPct val="0"/>
              </a:spcAft>
              <a:defRPr/>
            </a:pPr>
            <a:endParaRPr lang="en-US">
              <a:solidFill>
                <a:srgbClr val="FFFFFF"/>
              </a:solidFill>
            </a:endParaRPr>
          </a:p>
        </p:txBody>
      </p:sp>
      <p:graphicFrame>
        <p:nvGraphicFramePr>
          <p:cNvPr id="4" name="Table 3">
            <a:extLst>
              <a:ext uri="{FF2B5EF4-FFF2-40B4-BE49-F238E27FC236}">
                <a16:creationId xmlns:a16="http://schemas.microsoft.com/office/drawing/2014/main" id="{51CB07FD-355A-4DEF-A446-1DE7DE5575AD}"/>
              </a:ext>
            </a:extLst>
          </p:cNvPr>
          <p:cNvGraphicFramePr>
            <a:graphicFrameLocks noGrp="1"/>
          </p:cNvGraphicFramePr>
          <p:nvPr>
            <p:extLst/>
          </p:nvPr>
        </p:nvGraphicFramePr>
        <p:xfrm>
          <a:off x="342900" y="1200150"/>
          <a:ext cx="6386513" cy="2947660"/>
        </p:xfrm>
        <a:graphic>
          <a:graphicData uri="http://schemas.openxmlformats.org/drawingml/2006/table">
            <a:tbl>
              <a:tblPr firstRow="1" firstCol="1" bandRow="1">
                <a:tableStyleId>{5C22544A-7EE6-4342-B048-85BDC9FD1C3A}</a:tableStyleId>
              </a:tblPr>
              <a:tblGrid>
                <a:gridCol w="857250">
                  <a:extLst>
                    <a:ext uri="{9D8B030D-6E8A-4147-A177-3AD203B41FA5}">
                      <a16:colId xmlns:a16="http://schemas.microsoft.com/office/drawing/2014/main" val="2311787553"/>
                    </a:ext>
                  </a:extLst>
                </a:gridCol>
                <a:gridCol w="5529263">
                  <a:extLst>
                    <a:ext uri="{9D8B030D-6E8A-4147-A177-3AD203B41FA5}">
                      <a16:colId xmlns:a16="http://schemas.microsoft.com/office/drawing/2014/main" val="1883401637"/>
                    </a:ext>
                  </a:extLst>
                </a:gridCol>
              </a:tblGrid>
              <a:tr h="197168">
                <a:tc>
                  <a:txBody>
                    <a:bodyPr/>
                    <a:lstStyle/>
                    <a:p>
                      <a:pPr marL="0" marR="0">
                        <a:lnSpc>
                          <a:spcPct val="115000"/>
                        </a:lnSpc>
                        <a:spcBef>
                          <a:spcPts val="0"/>
                        </a:spcBef>
                        <a:spcAft>
                          <a:spcPts val="0"/>
                        </a:spcAft>
                      </a:pPr>
                      <a:r>
                        <a:rPr lang="en-US" sz="1100" dirty="0">
                          <a:effectLst/>
                        </a:rPr>
                        <a:t>Variable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0358" marR="10358" marT="0" marB="0"/>
                </a:tc>
                <a:tc>
                  <a:txBody>
                    <a:bodyPr/>
                    <a:lstStyle/>
                    <a:p>
                      <a:pPr marL="0" marR="0">
                        <a:lnSpc>
                          <a:spcPct val="115000"/>
                        </a:lnSpc>
                        <a:spcBef>
                          <a:spcPts val="0"/>
                        </a:spcBef>
                        <a:spcAft>
                          <a:spcPts val="0"/>
                        </a:spcAft>
                      </a:pPr>
                      <a:r>
                        <a:rPr lang="en-US" sz="1100" dirty="0">
                          <a:effectLst/>
                        </a:rPr>
                        <a:t>Operationalization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0358" marR="10358" marT="0" marB="0"/>
                </a:tc>
                <a:extLst>
                  <a:ext uri="{0D108BD9-81ED-4DB2-BD59-A6C34878D82A}">
                    <a16:rowId xmlns:a16="http://schemas.microsoft.com/office/drawing/2014/main" val="3482843095"/>
                  </a:ext>
                </a:extLst>
              </a:tr>
              <a:tr h="581650">
                <a:tc>
                  <a:txBody>
                    <a:bodyPr/>
                    <a:lstStyle/>
                    <a:p>
                      <a:pPr marL="0" marR="0">
                        <a:lnSpc>
                          <a:spcPct val="115000"/>
                        </a:lnSpc>
                        <a:spcBef>
                          <a:spcPts val="0"/>
                        </a:spcBef>
                        <a:spcAft>
                          <a:spcPts val="0"/>
                        </a:spcAft>
                      </a:pPr>
                      <a:r>
                        <a:rPr lang="en-US" sz="1100" dirty="0">
                          <a:effectLst/>
                        </a:rPr>
                        <a:t>Vendor Quality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0358" marR="10358" marT="0" marB="0"/>
                </a:tc>
                <a:tc>
                  <a:txBody>
                    <a:bodyPr/>
                    <a:lstStyle/>
                    <a:p>
                      <a:pPr marL="0" marR="0">
                        <a:lnSpc>
                          <a:spcPct val="115000"/>
                        </a:lnSpc>
                        <a:spcBef>
                          <a:spcPts val="0"/>
                        </a:spcBef>
                        <a:spcAft>
                          <a:spcPts val="0"/>
                        </a:spcAft>
                      </a:pPr>
                      <a:r>
                        <a:rPr lang="en-US" sz="1100" dirty="0">
                          <a:effectLst/>
                        </a:rPr>
                        <a:t>The overall evaluation rating after the job’s completion on a continuous scale of 0 to 5,. This variable is log transformed as log (1+ Vendor Quality) to account for skewness.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0358" marR="10358" marT="0" marB="0"/>
                </a:tc>
                <a:extLst>
                  <a:ext uri="{0D108BD9-81ED-4DB2-BD59-A6C34878D82A}">
                    <a16:rowId xmlns:a16="http://schemas.microsoft.com/office/drawing/2014/main" val="3228152741"/>
                  </a:ext>
                </a:extLst>
              </a:tr>
              <a:tr h="788670">
                <a:tc>
                  <a:txBody>
                    <a:bodyPr/>
                    <a:lstStyle/>
                    <a:p>
                      <a:pPr marL="0" marR="0">
                        <a:lnSpc>
                          <a:spcPct val="115000"/>
                        </a:lnSpc>
                        <a:spcBef>
                          <a:spcPts val="0"/>
                        </a:spcBef>
                        <a:spcAft>
                          <a:spcPts val="0"/>
                        </a:spcAft>
                      </a:pPr>
                      <a:r>
                        <a:rPr lang="en-US" sz="1100" dirty="0">
                          <a:effectLst/>
                        </a:rPr>
                        <a:t>Competency Signal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0358" marR="10358" marT="0" marB="0"/>
                </a:tc>
                <a:tc>
                  <a:txBody>
                    <a:bodyPr/>
                    <a:lstStyle/>
                    <a:p>
                      <a:pPr marL="0" marR="0">
                        <a:lnSpc>
                          <a:spcPct val="115000"/>
                        </a:lnSpc>
                        <a:spcBef>
                          <a:spcPts val="0"/>
                        </a:spcBef>
                        <a:spcAft>
                          <a:spcPts val="0"/>
                        </a:spcAft>
                      </a:pPr>
                      <a:r>
                        <a:rPr lang="en-US" sz="1100" dirty="0">
                          <a:effectLst/>
                        </a:rPr>
                        <a:t>Number of IT exams (e.g., PHP programming, iPhone software development) and process-related exams (e.g., vendor orientation, employer orientation) completed by the vendor prior to the focal job. For ease of interpretation, we used the standardized value in the estimations.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0358" marR="10358" marT="0" marB="0"/>
                </a:tc>
                <a:extLst>
                  <a:ext uri="{0D108BD9-81ED-4DB2-BD59-A6C34878D82A}">
                    <a16:rowId xmlns:a16="http://schemas.microsoft.com/office/drawing/2014/main" val="1291279763"/>
                  </a:ext>
                </a:extLst>
              </a:tr>
              <a:tr h="985838">
                <a:tc>
                  <a:txBody>
                    <a:bodyPr/>
                    <a:lstStyle/>
                    <a:p>
                      <a:pPr marL="0" marR="0">
                        <a:lnSpc>
                          <a:spcPct val="115000"/>
                        </a:lnSpc>
                        <a:spcBef>
                          <a:spcPts val="0"/>
                        </a:spcBef>
                        <a:spcAft>
                          <a:spcPts val="0"/>
                        </a:spcAft>
                      </a:pPr>
                      <a:r>
                        <a:rPr lang="en-US" sz="1100">
                          <a:effectLst/>
                        </a:rPr>
                        <a:t>Goal Signal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10358" marR="10358" marT="0" marB="0"/>
                </a:tc>
                <a:tc>
                  <a:txBody>
                    <a:bodyPr/>
                    <a:lstStyle/>
                    <a:p>
                      <a:pPr marL="0" marR="0">
                        <a:lnSpc>
                          <a:spcPct val="115000"/>
                        </a:lnSpc>
                        <a:spcBef>
                          <a:spcPts val="0"/>
                        </a:spcBef>
                        <a:spcAft>
                          <a:spcPts val="0"/>
                        </a:spcAft>
                      </a:pPr>
                      <a:r>
                        <a:rPr lang="en-US" sz="1100" dirty="0">
                          <a:effectLst/>
                        </a:rPr>
                        <a:t>Three-way product of proportion of jobs completed on time, the proportion of jobs completed on-budget, and the proportion of successfully completed jobs in the past. Goal signal = (on-time proportion) x (within-budget proportion) x (completion rate proportion).</a:t>
                      </a:r>
                    </a:p>
                    <a:p>
                      <a:pPr marL="0" marR="0">
                        <a:lnSpc>
                          <a:spcPct val="115000"/>
                        </a:lnSpc>
                        <a:spcBef>
                          <a:spcPts val="0"/>
                        </a:spcBef>
                        <a:spcAft>
                          <a:spcPts val="0"/>
                        </a:spcAft>
                      </a:pPr>
                      <a:r>
                        <a:rPr lang="en-US" sz="1100" dirty="0">
                          <a:effectLst/>
                        </a:rPr>
                        <a:t>For ease of interpretation, we used the standardized value in the estimations.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0358" marR="10358" marT="0" marB="0"/>
                </a:tc>
                <a:extLst>
                  <a:ext uri="{0D108BD9-81ED-4DB2-BD59-A6C34878D82A}">
                    <a16:rowId xmlns:a16="http://schemas.microsoft.com/office/drawing/2014/main" val="722558460"/>
                  </a:ext>
                </a:extLst>
              </a:tr>
              <a:tr h="394335">
                <a:tc>
                  <a:txBody>
                    <a:bodyPr/>
                    <a:lstStyle/>
                    <a:p>
                      <a:pPr marL="0" marR="0">
                        <a:lnSpc>
                          <a:spcPct val="115000"/>
                        </a:lnSpc>
                        <a:spcBef>
                          <a:spcPts val="0"/>
                        </a:spcBef>
                        <a:spcAft>
                          <a:spcPts val="0"/>
                        </a:spcAft>
                      </a:pPr>
                      <a:r>
                        <a:rPr lang="en-US" sz="1100">
                          <a:effectLst/>
                        </a:rPr>
                        <a:t>Job Duration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10358" marR="10358" marT="0" marB="0"/>
                </a:tc>
                <a:tc>
                  <a:txBody>
                    <a:bodyPr/>
                    <a:lstStyle/>
                    <a:p>
                      <a:pPr marL="0" marR="0">
                        <a:lnSpc>
                          <a:spcPct val="115000"/>
                        </a:lnSpc>
                        <a:spcBef>
                          <a:spcPts val="0"/>
                        </a:spcBef>
                        <a:spcAft>
                          <a:spcPts val="0"/>
                        </a:spcAft>
                      </a:pPr>
                      <a:r>
                        <a:rPr lang="en-US" sz="1100" dirty="0">
                          <a:effectLst/>
                        </a:rPr>
                        <a:t>Duration of the focal job, measured in number of days.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0358" marR="10358" marT="0" marB="0"/>
                </a:tc>
                <a:extLst>
                  <a:ext uri="{0D108BD9-81ED-4DB2-BD59-A6C34878D82A}">
                    <a16:rowId xmlns:a16="http://schemas.microsoft.com/office/drawing/2014/main" val="3178042015"/>
                  </a:ext>
                </a:extLst>
              </a:tr>
              <a:tr h="591503">
                <a:tc>
                  <a:txBody>
                    <a:bodyPr/>
                    <a:lstStyle/>
                    <a:p>
                      <a:pPr marL="0" marR="0">
                        <a:lnSpc>
                          <a:spcPct val="115000"/>
                        </a:lnSpc>
                        <a:spcBef>
                          <a:spcPts val="0"/>
                        </a:spcBef>
                        <a:spcAft>
                          <a:spcPts val="0"/>
                        </a:spcAft>
                      </a:pPr>
                      <a:r>
                        <a:rPr lang="en-US" sz="1100">
                          <a:effectLst/>
                        </a:rPr>
                        <a:t>Cultural </a:t>
                      </a:r>
                    </a:p>
                    <a:p>
                      <a:pPr marL="0" marR="0">
                        <a:lnSpc>
                          <a:spcPct val="115000"/>
                        </a:lnSpc>
                        <a:spcBef>
                          <a:spcPts val="0"/>
                        </a:spcBef>
                        <a:spcAft>
                          <a:spcPts val="0"/>
                        </a:spcAft>
                      </a:pPr>
                      <a:r>
                        <a:rPr lang="en-US" sz="1100">
                          <a:effectLst/>
                        </a:rPr>
                        <a:t>Distance</a:t>
                      </a:r>
                    </a:p>
                    <a:p>
                      <a:pPr marL="0" marR="0">
                        <a:lnSpc>
                          <a:spcPct val="115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10358" marR="10358" marT="0" marB="0"/>
                </a:tc>
                <a:tc>
                  <a:txBody>
                    <a:bodyPr/>
                    <a:lstStyle/>
                    <a:p>
                      <a:pPr marL="0" marR="0">
                        <a:lnSpc>
                          <a:spcPct val="115000"/>
                        </a:lnSpc>
                        <a:spcBef>
                          <a:spcPts val="0"/>
                        </a:spcBef>
                        <a:spcAft>
                          <a:spcPts val="0"/>
                        </a:spcAft>
                      </a:pPr>
                      <a:r>
                        <a:rPr lang="en-US" sz="1100" dirty="0">
                          <a:effectLst/>
                        </a:rPr>
                        <a:t>Cultural distance between the country of location of the vendor and country of location of the client, calculated based on the cultural dimensions identified and used in prior studies.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0358" marR="10358" marT="0" marB="0"/>
                </a:tc>
                <a:extLst>
                  <a:ext uri="{0D108BD9-81ED-4DB2-BD59-A6C34878D82A}">
                    <a16:rowId xmlns:a16="http://schemas.microsoft.com/office/drawing/2014/main" val="2927342274"/>
                  </a:ext>
                </a:extLst>
              </a:tr>
            </a:tbl>
          </a:graphicData>
        </a:graphic>
      </p:graphicFrame>
    </p:spTree>
    <p:extLst>
      <p:ext uri="{BB962C8B-B14F-4D97-AF65-F5344CB8AC3E}">
        <p14:creationId xmlns:p14="http://schemas.microsoft.com/office/powerpoint/2010/main" val="1332752987"/>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29C94-B134-45D8-A9B4-3DF45445F17E}"/>
              </a:ext>
            </a:extLst>
          </p:cNvPr>
          <p:cNvSpPr>
            <a:spLocks noGrp="1"/>
          </p:cNvSpPr>
          <p:nvPr>
            <p:ph type="title"/>
          </p:nvPr>
        </p:nvSpPr>
        <p:spPr/>
        <p:txBody>
          <a:bodyPr/>
          <a:lstStyle/>
          <a:p>
            <a:r>
              <a:rPr lang="en-US" dirty="0" err="1"/>
              <a:t>Descriptives</a:t>
            </a:r>
            <a:r>
              <a:rPr lang="en-US" dirty="0"/>
              <a:t> and Correlations</a:t>
            </a:r>
          </a:p>
        </p:txBody>
      </p:sp>
      <p:sp>
        <p:nvSpPr>
          <p:cNvPr id="3" name="Footer Placeholder 2">
            <a:extLst>
              <a:ext uri="{FF2B5EF4-FFF2-40B4-BE49-F238E27FC236}">
                <a16:creationId xmlns:a16="http://schemas.microsoft.com/office/drawing/2014/main" id="{76472397-0CEB-4EC1-A837-F406BB25F054}"/>
              </a:ext>
            </a:extLst>
          </p:cNvPr>
          <p:cNvSpPr>
            <a:spLocks noGrp="1"/>
          </p:cNvSpPr>
          <p:nvPr>
            <p:ph type="ftr" sz="quarter" idx="10"/>
          </p:nvPr>
        </p:nvSpPr>
        <p:spPr/>
        <p:txBody>
          <a:bodyPr/>
          <a:lstStyle/>
          <a:p>
            <a:pPr defTabSz="514350" eaLnBrk="0" fontAlgn="base" hangingPunct="0">
              <a:spcBef>
                <a:spcPct val="0"/>
              </a:spcBef>
              <a:spcAft>
                <a:spcPct val="0"/>
              </a:spcAft>
              <a:defRPr/>
            </a:pPr>
            <a:endParaRPr lang="en-US">
              <a:solidFill>
                <a:srgbClr val="FFFFFF"/>
              </a:solidFill>
            </a:endParaRPr>
          </a:p>
        </p:txBody>
      </p:sp>
      <p:graphicFrame>
        <p:nvGraphicFramePr>
          <p:cNvPr id="7" name="Object 6">
            <a:extLst>
              <a:ext uri="{FF2B5EF4-FFF2-40B4-BE49-F238E27FC236}">
                <a16:creationId xmlns:a16="http://schemas.microsoft.com/office/drawing/2014/main" id="{2CA5C3DA-4292-4F05-BF20-FA4B713921FB}"/>
              </a:ext>
            </a:extLst>
          </p:cNvPr>
          <p:cNvGraphicFramePr>
            <a:graphicFrameLocks noChangeAspect="1"/>
          </p:cNvGraphicFramePr>
          <p:nvPr>
            <p:extLst/>
          </p:nvPr>
        </p:nvGraphicFramePr>
        <p:xfrm>
          <a:off x="802779" y="1671638"/>
          <a:ext cx="5775157" cy="2571750"/>
        </p:xfrm>
        <a:graphic>
          <a:graphicData uri="http://schemas.openxmlformats.org/presentationml/2006/ole">
            <mc:AlternateContent xmlns:mc="http://schemas.openxmlformats.org/markup-compatibility/2006">
              <mc:Choice xmlns:v="urn:schemas-microsoft-com:vml" Requires="v">
                <p:oleObj spid="_x0000_s1031" name="Document" r:id="rId3" imgW="8184417" imgH="3634386" progId="Word.Document.12">
                  <p:embed/>
                </p:oleObj>
              </mc:Choice>
              <mc:Fallback>
                <p:oleObj name="Document" r:id="rId3" imgW="8184417" imgH="3634386" progId="Word.Document.12">
                  <p:embed/>
                  <p:pic>
                    <p:nvPicPr>
                      <p:cNvPr id="7" name="Object 6">
                        <a:extLst>
                          <a:ext uri="{FF2B5EF4-FFF2-40B4-BE49-F238E27FC236}">
                            <a16:creationId xmlns:a16="http://schemas.microsoft.com/office/drawing/2014/main" id="{2CA5C3DA-4292-4F05-BF20-FA4B713921FB}"/>
                          </a:ext>
                        </a:extLst>
                      </p:cNvPr>
                      <p:cNvPicPr/>
                      <p:nvPr/>
                    </p:nvPicPr>
                    <p:blipFill>
                      <a:blip r:embed="rId4"/>
                      <a:stretch>
                        <a:fillRect/>
                      </a:stretch>
                    </p:blipFill>
                    <p:spPr>
                      <a:xfrm>
                        <a:off x="802779" y="1671638"/>
                        <a:ext cx="5775157" cy="2571750"/>
                      </a:xfrm>
                      <a:prstGeom prst="rect">
                        <a:avLst/>
                      </a:prstGeom>
                    </p:spPr>
                  </p:pic>
                </p:oleObj>
              </mc:Fallback>
            </mc:AlternateContent>
          </a:graphicData>
        </a:graphic>
      </p:graphicFrame>
    </p:spTree>
    <p:extLst>
      <p:ext uri="{BB962C8B-B14F-4D97-AF65-F5344CB8AC3E}">
        <p14:creationId xmlns:p14="http://schemas.microsoft.com/office/powerpoint/2010/main" val="3948641421"/>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037" y="900112"/>
            <a:ext cx="6329363" cy="642938"/>
          </a:xfrm>
        </p:spPr>
        <p:txBody>
          <a:bodyPr/>
          <a:lstStyle/>
          <a:p>
            <a:r>
              <a:rPr lang="en-US" sz="2025" dirty="0">
                <a:solidFill>
                  <a:srgbClr val="0E1196"/>
                </a:solidFill>
                <a:latin typeface="Segoe UI Black" panose="020B0A02040204020203" pitchFamily="34" charset="0"/>
                <a:ea typeface="Segoe UI Black" panose="020B0A02040204020203" pitchFamily="34" charset="0"/>
                <a:cs typeface="Segoe UI Black" panose="020B0A02040204020203" pitchFamily="34" charset="0"/>
              </a:rPr>
              <a:t>Empirical Model and Robustness Tests</a:t>
            </a:r>
          </a:p>
        </p:txBody>
      </p:sp>
      <p:sp>
        <p:nvSpPr>
          <p:cNvPr id="4" name="Footer Placeholder 3"/>
          <p:cNvSpPr>
            <a:spLocks noGrp="1"/>
          </p:cNvSpPr>
          <p:nvPr>
            <p:ph type="ftr" sz="quarter" idx="10"/>
          </p:nvPr>
        </p:nvSpPr>
        <p:spPr/>
        <p:txBody>
          <a:bodyPr/>
          <a:lstStyle/>
          <a:p>
            <a:pPr defTabSz="514350" eaLnBrk="0" fontAlgn="base" hangingPunct="0">
              <a:spcBef>
                <a:spcPct val="0"/>
              </a:spcBef>
              <a:spcAft>
                <a:spcPct val="0"/>
              </a:spcAft>
              <a:defRPr/>
            </a:pPr>
            <a:endParaRPr lang="en-US">
              <a:solidFill>
                <a:srgbClr val="FFFFFF"/>
              </a:solidFill>
            </a:endParaRPr>
          </a:p>
        </p:txBody>
      </p:sp>
      <p:sp>
        <p:nvSpPr>
          <p:cNvPr id="5" name="TextBox 4">
            <a:extLst>
              <a:ext uri="{FF2B5EF4-FFF2-40B4-BE49-F238E27FC236}">
                <a16:creationId xmlns:a16="http://schemas.microsoft.com/office/drawing/2014/main" id="{BDCA362A-08D5-4103-918E-BEDB4BA59E46}"/>
              </a:ext>
            </a:extLst>
          </p:cNvPr>
          <p:cNvSpPr txBox="1"/>
          <p:nvPr/>
        </p:nvSpPr>
        <p:spPr>
          <a:xfrm>
            <a:off x="371475" y="1543050"/>
            <a:ext cx="6386513" cy="3658694"/>
          </a:xfrm>
          <a:prstGeom prst="rect">
            <a:avLst/>
          </a:prstGeom>
          <a:noFill/>
        </p:spPr>
        <p:txBody>
          <a:bodyPr wrap="square" rtlCol="0">
            <a:spAutoFit/>
          </a:bodyPr>
          <a:lstStyle/>
          <a:p>
            <a:pPr defTabSz="514350" eaLnBrk="0" fontAlgn="base" hangingPunct="0">
              <a:spcBef>
                <a:spcPct val="0"/>
              </a:spcBef>
              <a:spcAft>
                <a:spcPct val="0"/>
              </a:spcAft>
              <a:defRPr/>
            </a:pPr>
            <a:r>
              <a:rPr lang="en-US" sz="1350" b="1" dirty="0">
                <a:solidFill>
                  <a:srgbClr val="000000"/>
                </a:solidFill>
                <a:latin typeface="FrankGoth BT"/>
              </a:rPr>
              <a:t>Double-censored Tobit Model</a:t>
            </a:r>
          </a:p>
          <a:p>
            <a:pPr defTabSz="514350" eaLnBrk="0" fontAlgn="base" hangingPunct="0">
              <a:spcBef>
                <a:spcPct val="0"/>
              </a:spcBef>
              <a:spcAft>
                <a:spcPct val="0"/>
              </a:spcAft>
              <a:defRPr/>
            </a:pPr>
            <a:endParaRPr lang="en-US" sz="1350" dirty="0">
              <a:solidFill>
                <a:srgbClr val="000000"/>
              </a:solidFill>
              <a:latin typeface="FrankGoth BT"/>
            </a:endParaRPr>
          </a:p>
          <a:p>
            <a:pPr defTabSz="514350" eaLnBrk="0" fontAlgn="base" hangingPunct="0">
              <a:spcBef>
                <a:spcPct val="0"/>
              </a:spcBef>
              <a:spcAft>
                <a:spcPct val="0"/>
              </a:spcAft>
              <a:defRPr/>
            </a:pPr>
            <a:r>
              <a:rPr lang="en-US" sz="1350" dirty="0">
                <a:solidFill>
                  <a:srgbClr val="000000"/>
                </a:solidFill>
                <a:latin typeface="FrankGoth BT"/>
              </a:rPr>
              <a:t>Robustness Checks: </a:t>
            </a:r>
          </a:p>
          <a:p>
            <a:pPr defTabSz="514350" eaLnBrk="0" fontAlgn="base" hangingPunct="0">
              <a:spcBef>
                <a:spcPct val="0"/>
              </a:spcBef>
              <a:spcAft>
                <a:spcPct val="0"/>
              </a:spcAft>
              <a:defRPr/>
            </a:pPr>
            <a:endParaRPr lang="en-US" sz="1350" dirty="0">
              <a:solidFill>
                <a:srgbClr val="000000"/>
              </a:solidFill>
              <a:latin typeface="FrankGoth BT"/>
            </a:endParaRPr>
          </a:p>
          <a:p>
            <a:pPr defTabSz="514350" eaLnBrk="0" fontAlgn="base" hangingPunct="0">
              <a:spcBef>
                <a:spcPct val="0"/>
              </a:spcBef>
              <a:spcAft>
                <a:spcPct val="0"/>
              </a:spcAft>
              <a:defRPr/>
            </a:pPr>
            <a:r>
              <a:rPr lang="en-US" sz="1350" dirty="0">
                <a:solidFill>
                  <a:srgbClr val="000000"/>
                </a:solidFill>
                <a:latin typeface="FrankGoth BT"/>
              </a:rPr>
              <a:t> 1. Accounting for Endogeneity of Signals (Two-step model approach)</a:t>
            </a:r>
          </a:p>
          <a:p>
            <a:pPr defTabSz="514350" eaLnBrk="0" fontAlgn="base" hangingPunct="0">
              <a:spcBef>
                <a:spcPct val="0"/>
              </a:spcBef>
              <a:spcAft>
                <a:spcPct val="0"/>
              </a:spcAft>
              <a:defRPr/>
            </a:pPr>
            <a:r>
              <a:rPr lang="en-US" sz="1350" dirty="0">
                <a:solidFill>
                  <a:srgbClr val="000000"/>
                </a:solidFill>
                <a:latin typeface="FrankGoth BT"/>
              </a:rPr>
              <a:t>  </a:t>
            </a:r>
          </a:p>
          <a:p>
            <a:pPr defTabSz="514350" eaLnBrk="0" fontAlgn="base" hangingPunct="0">
              <a:spcBef>
                <a:spcPct val="0"/>
              </a:spcBef>
              <a:spcAft>
                <a:spcPct val="0"/>
              </a:spcAft>
              <a:defRPr/>
            </a:pPr>
            <a:r>
              <a:rPr lang="en-US" sz="1350" dirty="0">
                <a:solidFill>
                  <a:srgbClr val="000000"/>
                </a:solidFill>
                <a:latin typeface="FrankGoth BT"/>
              </a:rPr>
              <a:t>  2. Alternate Measures of Cultural Distance</a:t>
            </a:r>
          </a:p>
          <a:p>
            <a:pPr defTabSz="514350" eaLnBrk="0" fontAlgn="base" hangingPunct="0">
              <a:spcBef>
                <a:spcPct val="0"/>
              </a:spcBef>
              <a:spcAft>
                <a:spcPct val="0"/>
              </a:spcAft>
              <a:defRPr/>
            </a:pPr>
            <a:endParaRPr lang="en-US" sz="1350" dirty="0">
              <a:solidFill>
                <a:srgbClr val="000000"/>
              </a:solidFill>
              <a:latin typeface="FrankGoth BT"/>
            </a:endParaRPr>
          </a:p>
          <a:p>
            <a:pPr defTabSz="514350" eaLnBrk="0" fontAlgn="base" hangingPunct="0">
              <a:spcBef>
                <a:spcPct val="0"/>
              </a:spcBef>
              <a:spcAft>
                <a:spcPct val="0"/>
              </a:spcAft>
              <a:defRPr/>
            </a:pPr>
            <a:r>
              <a:rPr lang="en-US" sz="1350" dirty="0">
                <a:solidFill>
                  <a:srgbClr val="000000"/>
                </a:solidFill>
                <a:latin typeface="FrankGoth BT"/>
              </a:rPr>
              <a:t>  3. Clustering of standard errors by vendors and clients</a:t>
            </a:r>
          </a:p>
          <a:p>
            <a:pPr defTabSz="514350" eaLnBrk="0" fontAlgn="base" hangingPunct="0">
              <a:spcBef>
                <a:spcPct val="0"/>
              </a:spcBef>
              <a:spcAft>
                <a:spcPct val="0"/>
              </a:spcAft>
              <a:defRPr/>
            </a:pPr>
            <a:endParaRPr lang="en-US" sz="1350" dirty="0">
              <a:solidFill>
                <a:srgbClr val="000000"/>
              </a:solidFill>
              <a:latin typeface="FrankGoth BT"/>
            </a:endParaRPr>
          </a:p>
          <a:p>
            <a:pPr defTabSz="514350" eaLnBrk="0" fontAlgn="base" hangingPunct="0">
              <a:spcBef>
                <a:spcPct val="0"/>
              </a:spcBef>
              <a:spcAft>
                <a:spcPct val="0"/>
              </a:spcAft>
              <a:defRPr/>
            </a:pPr>
            <a:r>
              <a:rPr lang="en-US" sz="1350" dirty="0">
                <a:solidFill>
                  <a:srgbClr val="000000"/>
                </a:solidFill>
                <a:latin typeface="FrankGoth BT"/>
              </a:rPr>
              <a:t>  4. Common method bias tests</a:t>
            </a:r>
          </a:p>
          <a:p>
            <a:pPr defTabSz="514350" eaLnBrk="0" fontAlgn="base" hangingPunct="0">
              <a:spcBef>
                <a:spcPct val="0"/>
              </a:spcBef>
              <a:spcAft>
                <a:spcPct val="0"/>
              </a:spcAft>
              <a:defRPr/>
            </a:pPr>
            <a:r>
              <a:rPr lang="en-US" sz="1350" dirty="0">
                <a:solidFill>
                  <a:srgbClr val="000000"/>
                </a:solidFill>
                <a:latin typeface="FrankGoth BT"/>
              </a:rPr>
              <a:t> </a:t>
            </a:r>
          </a:p>
          <a:p>
            <a:pPr defTabSz="514350" eaLnBrk="0" fontAlgn="base" hangingPunct="0">
              <a:spcBef>
                <a:spcPct val="0"/>
              </a:spcBef>
              <a:spcAft>
                <a:spcPct val="0"/>
              </a:spcAft>
              <a:defRPr/>
            </a:pPr>
            <a:r>
              <a:rPr lang="en-US" sz="1350" dirty="0">
                <a:solidFill>
                  <a:srgbClr val="000000"/>
                </a:solidFill>
                <a:latin typeface="FrankGoth BT"/>
              </a:rPr>
              <a:t>  5. Multicollinearity tests</a:t>
            </a:r>
            <a:endParaRPr lang="en-US" sz="1125" dirty="0">
              <a:solidFill>
                <a:srgbClr val="000000"/>
              </a:solidFill>
              <a:latin typeface="FrankGoth BT"/>
            </a:endParaRPr>
          </a:p>
          <a:p>
            <a:pPr defTabSz="514350" eaLnBrk="0" fontAlgn="base" hangingPunct="0">
              <a:spcBef>
                <a:spcPct val="0"/>
              </a:spcBef>
              <a:spcAft>
                <a:spcPct val="0"/>
              </a:spcAft>
              <a:defRPr/>
            </a:pPr>
            <a:r>
              <a:rPr lang="en-US" sz="1125" dirty="0">
                <a:solidFill>
                  <a:srgbClr val="000000"/>
                </a:solidFill>
                <a:latin typeface="FrankGoth BT"/>
              </a:rPr>
              <a:t> </a:t>
            </a:r>
          </a:p>
          <a:p>
            <a:pPr defTabSz="514350" eaLnBrk="0" fontAlgn="base" hangingPunct="0">
              <a:spcBef>
                <a:spcPct val="0"/>
              </a:spcBef>
              <a:spcAft>
                <a:spcPct val="0"/>
              </a:spcAft>
              <a:defRPr/>
            </a:pPr>
            <a:r>
              <a:rPr lang="en-US" sz="1125" dirty="0">
                <a:solidFill>
                  <a:srgbClr val="000000"/>
                </a:solidFill>
                <a:latin typeface="FrankGoth BT"/>
              </a:rPr>
              <a:t>  </a:t>
            </a:r>
          </a:p>
          <a:p>
            <a:pPr defTabSz="514350" eaLnBrk="0" fontAlgn="base" hangingPunct="0">
              <a:spcBef>
                <a:spcPct val="0"/>
              </a:spcBef>
              <a:spcAft>
                <a:spcPct val="0"/>
              </a:spcAft>
              <a:defRPr/>
            </a:pPr>
            <a:endParaRPr lang="en-US" sz="1125" dirty="0">
              <a:solidFill>
                <a:srgbClr val="000000"/>
              </a:solidFill>
              <a:latin typeface="FrankGoth BT"/>
            </a:endParaRPr>
          </a:p>
          <a:p>
            <a:pPr defTabSz="514350" eaLnBrk="0" fontAlgn="base" hangingPunct="0">
              <a:spcBef>
                <a:spcPct val="0"/>
              </a:spcBef>
              <a:spcAft>
                <a:spcPct val="0"/>
              </a:spcAft>
              <a:defRPr/>
            </a:pPr>
            <a:r>
              <a:rPr lang="en-US" sz="1125" dirty="0">
                <a:solidFill>
                  <a:srgbClr val="000000"/>
                </a:solidFill>
                <a:latin typeface="FrankGoth BT"/>
              </a:rPr>
              <a:t> </a:t>
            </a:r>
          </a:p>
          <a:p>
            <a:pPr defTabSz="514350" eaLnBrk="0" fontAlgn="base" hangingPunct="0">
              <a:spcBef>
                <a:spcPct val="0"/>
              </a:spcBef>
              <a:spcAft>
                <a:spcPct val="0"/>
              </a:spcAft>
              <a:defRPr/>
            </a:pPr>
            <a:r>
              <a:rPr lang="en-US" sz="1125" dirty="0">
                <a:solidFill>
                  <a:srgbClr val="000000"/>
                </a:solidFill>
                <a:latin typeface="FrankGoth BT"/>
              </a:rPr>
              <a:t> </a:t>
            </a:r>
            <a:endParaRPr lang="en-US" sz="1350" dirty="0">
              <a:solidFill>
                <a:srgbClr val="000000"/>
              </a:solidFill>
              <a:latin typeface="FrankGoth BT"/>
            </a:endParaRPr>
          </a:p>
        </p:txBody>
      </p:sp>
    </p:spTree>
    <p:extLst>
      <p:ext uri="{BB962C8B-B14F-4D97-AF65-F5344CB8AC3E}">
        <p14:creationId xmlns:p14="http://schemas.microsoft.com/office/powerpoint/2010/main" val="2088133570"/>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59EE5-309A-4525-95CA-341404178257}"/>
              </a:ext>
            </a:extLst>
          </p:cNvPr>
          <p:cNvSpPr>
            <a:spLocks noGrp="1"/>
          </p:cNvSpPr>
          <p:nvPr>
            <p:ph type="title"/>
          </p:nvPr>
        </p:nvSpPr>
        <p:spPr>
          <a:xfrm>
            <a:off x="407194" y="709587"/>
            <a:ext cx="6057900" cy="642938"/>
          </a:xfrm>
        </p:spPr>
        <p:txBody>
          <a:bodyPr/>
          <a:lstStyle/>
          <a:p>
            <a:r>
              <a:rPr lang="en-US" dirty="0"/>
              <a:t>Key Results</a:t>
            </a:r>
          </a:p>
        </p:txBody>
      </p:sp>
      <p:sp>
        <p:nvSpPr>
          <p:cNvPr id="4" name="Footer Placeholder 3">
            <a:extLst>
              <a:ext uri="{FF2B5EF4-FFF2-40B4-BE49-F238E27FC236}">
                <a16:creationId xmlns:a16="http://schemas.microsoft.com/office/drawing/2014/main" id="{E832D176-515F-4B44-97AA-0A0A8719ED85}"/>
              </a:ext>
            </a:extLst>
          </p:cNvPr>
          <p:cNvSpPr>
            <a:spLocks noGrp="1"/>
          </p:cNvSpPr>
          <p:nvPr>
            <p:ph type="ftr" sz="quarter" idx="4294967295"/>
          </p:nvPr>
        </p:nvSpPr>
        <p:spPr/>
        <p:txBody>
          <a:bodyPr/>
          <a:lstStyle/>
          <a:p>
            <a:pPr defTabSz="514350" eaLnBrk="0" fontAlgn="base" hangingPunct="0">
              <a:spcBef>
                <a:spcPct val="0"/>
              </a:spcBef>
              <a:spcAft>
                <a:spcPct val="0"/>
              </a:spcAft>
              <a:defRPr/>
            </a:pPr>
            <a:endParaRPr lang="en-US" altLang="en-US" sz="1350" dirty="0">
              <a:solidFill>
                <a:srgbClr val="000000"/>
              </a:solidFill>
              <a:latin typeface="FrankGoth BT"/>
            </a:endParaRPr>
          </a:p>
        </p:txBody>
      </p:sp>
      <p:sp>
        <p:nvSpPr>
          <p:cNvPr id="5" name="Slide Number Placeholder 4">
            <a:extLst>
              <a:ext uri="{FF2B5EF4-FFF2-40B4-BE49-F238E27FC236}">
                <a16:creationId xmlns:a16="http://schemas.microsoft.com/office/drawing/2014/main" id="{521D3AEC-1F0D-4790-B813-3852486F8669}"/>
              </a:ext>
            </a:extLst>
          </p:cNvPr>
          <p:cNvSpPr>
            <a:spLocks noGrp="1"/>
          </p:cNvSpPr>
          <p:nvPr>
            <p:ph type="sldNum" sz="quarter" idx="4294967295"/>
          </p:nvPr>
        </p:nvSpPr>
        <p:spPr/>
        <p:txBody>
          <a:bodyPr/>
          <a:lstStyle/>
          <a:p>
            <a:pPr defTabSz="514350" eaLnBrk="0" fontAlgn="base" hangingPunct="0">
              <a:spcBef>
                <a:spcPct val="0"/>
              </a:spcBef>
              <a:spcAft>
                <a:spcPct val="0"/>
              </a:spcAft>
              <a:defRPr/>
            </a:pPr>
            <a:endParaRPr lang="en-US" altLang="en-US" sz="1350" dirty="0">
              <a:solidFill>
                <a:srgbClr val="000000"/>
              </a:solidFill>
              <a:latin typeface="FrankGoth BT"/>
            </a:endParaRPr>
          </a:p>
        </p:txBody>
      </p:sp>
      <p:pic>
        <p:nvPicPr>
          <p:cNvPr id="6" name="Picture 5"/>
          <p:cNvPicPr>
            <a:picLocks noChangeAspect="1"/>
          </p:cNvPicPr>
          <p:nvPr/>
        </p:nvPicPr>
        <p:blipFill>
          <a:blip r:embed="rId3"/>
          <a:stretch>
            <a:fillRect/>
          </a:stretch>
        </p:blipFill>
        <p:spPr>
          <a:xfrm>
            <a:off x="728662" y="1352525"/>
            <a:ext cx="5529263" cy="2920008"/>
          </a:xfrm>
          <a:prstGeom prst="rect">
            <a:avLst/>
          </a:prstGeom>
        </p:spPr>
      </p:pic>
    </p:spTree>
    <p:extLst>
      <p:ext uri="{BB962C8B-B14F-4D97-AF65-F5344CB8AC3E}">
        <p14:creationId xmlns:p14="http://schemas.microsoft.com/office/powerpoint/2010/main" val="3769347484"/>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59EE5-309A-4525-95CA-341404178257}"/>
              </a:ext>
            </a:extLst>
          </p:cNvPr>
          <p:cNvSpPr>
            <a:spLocks noGrp="1"/>
          </p:cNvSpPr>
          <p:nvPr>
            <p:ph type="title"/>
          </p:nvPr>
        </p:nvSpPr>
        <p:spPr>
          <a:xfrm>
            <a:off x="300038" y="771525"/>
            <a:ext cx="6450806" cy="642938"/>
          </a:xfrm>
        </p:spPr>
        <p:txBody>
          <a:bodyPr/>
          <a:lstStyle/>
          <a:p>
            <a:r>
              <a:rPr lang="en-US" dirty="0"/>
              <a:t>Signals and job complexity</a:t>
            </a:r>
          </a:p>
        </p:txBody>
      </p:sp>
      <p:sp>
        <p:nvSpPr>
          <p:cNvPr id="4" name="Footer Placeholder 3">
            <a:extLst>
              <a:ext uri="{FF2B5EF4-FFF2-40B4-BE49-F238E27FC236}">
                <a16:creationId xmlns:a16="http://schemas.microsoft.com/office/drawing/2014/main" id="{E832D176-515F-4B44-97AA-0A0A8719ED85}"/>
              </a:ext>
            </a:extLst>
          </p:cNvPr>
          <p:cNvSpPr>
            <a:spLocks noGrp="1"/>
          </p:cNvSpPr>
          <p:nvPr>
            <p:ph type="ftr" sz="quarter" idx="4294967295"/>
          </p:nvPr>
        </p:nvSpPr>
        <p:spPr/>
        <p:txBody>
          <a:bodyPr/>
          <a:lstStyle/>
          <a:p>
            <a:pPr defTabSz="514350" eaLnBrk="0" fontAlgn="base" hangingPunct="0">
              <a:spcBef>
                <a:spcPct val="0"/>
              </a:spcBef>
              <a:spcAft>
                <a:spcPct val="0"/>
              </a:spcAft>
              <a:defRPr/>
            </a:pPr>
            <a:endParaRPr lang="en-US" altLang="en-US" sz="1350" dirty="0">
              <a:solidFill>
                <a:srgbClr val="000000"/>
              </a:solidFill>
              <a:latin typeface="FrankGoth BT"/>
            </a:endParaRPr>
          </a:p>
        </p:txBody>
      </p:sp>
      <p:sp>
        <p:nvSpPr>
          <p:cNvPr id="5" name="Slide Number Placeholder 4">
            <a:extLst>
              <a:ext uri="{FF2B5EF4-FFF2-40B4-BE49-F238E27FC236}">
                <a16:creationId xmlns:a16="http://schemas.microsoft.com/office/drawing/2014/main" id="{521D3AEC-1F0D-4790-B813-3852486F8669}"/>
              </a:ext>
            </a:extLst>
          </p:cNvPr>
          <p:cNvSpPr>
            <a:spLocks noGrp="1"/>
          </p:cNvSpPr>
          <p:nvPr>
            <p:ph type="sldNum" sz="quarter" idx="4294967295"/>
          </p:nvPr>
        </p:nvSpPr>
        <p:spPr/>
        <p:txBody>
          <a:bodyPr/>
          <a:lstStyle/>
          <a:p>
            <a:pPr defTabSz="514350" eaLnBrk="0" fontAlgn="base" hangingPunct="0">
              <a:spcBef>
                <a:spcPct val="0"/>
              </a:spcBef>
              <a:spcAft>
                <a:spcPct val="0"/>
              </a:spcAft>
              <a:defRPr/>
            </a:pPr>
            <a:fld id="{6ECBE0AF-117A-4864-B881-C06E3D828A69}" type="slidenum">
              <a:rPr lang="en-US" altLang="en-US" sz="1350">
                <a:solidFill>
                  <a:srgbClr val="000000"/>
                </a:solidFill>
                <a:latin typeface="FrankGoth BT"/>
              </a:rPr>
              <a:pPr defTabSz="514350" eaLnBrk="0" fontAlgn="base" hangingPunct="0">
                <a:spcBef>
                  <a:spcPct val="0"/>
                </a:spcBef>
                <a:spcAft>
                  <a:spcPct val="0"/>
                </a:spcAft>
                <a:defRPr/>
              </a:pPr>
              <a:t>197</a:t>
            </a:fld>
            <a:r>
              <a:rPr lang="en-US" altLang="en-US" sz="1350" dirty="0">
                <a:solidFill>
                  <a:srgbClr val="000000"/>
                </a:solidFill>
                <a:latin typeface="FrankGoth BT"/>
              </a:rPr>
              <a:t>  </a:t>
            </a:r>
          </a:p>
        </p:txBody>
      </p:sp>
      <p:pic>
        <p:nvPicPr>
          <p:cNvPr id="12" name="Picture 11">
            <a:extLst>
              <a:ext uri="{FF2B5EF4-FFF2-40B4-BE49-F238E27FC236}">
                <a16:creationId xmlns:a16="http://schemas.microsoft.com/office/drawing/2014/main" id="{F4C2DC3C-0A67-40A5-A47C-04CBA00C1925}"/>
              </a:ext>
            </a:extLst>
          </p:cNvPr>
          <p:cNvPicPr>
            <a:picLocks noChangeAspect="1"/>
          </p:cNvPicPr>
          <p:nvPr/>
        </p:nvPicPr>
        <p:blipFill>
          <a:blip r:embed="rId3"/>
          <a:stretch>
            <a:fillRect/>
          </a:stretch>
        </p:blipFill>
        <p:spPr>
          <a:xfrm>
            <a:off x="300038" y="1352525"/>
            <a:ext cx="3209826" cy="2864073"/>
          </a:xfrm>
          <a:prstGeom prst="rect">
            <a:avLst/>
          </a:prstGeom>
        </p:spPr>
      </p:pic>
      <p:pic>
        <p:nvPicPr>
          <p:cNvPr id="13" name="Picture 12">
            <a:extLst>
              <a:ext uri="{FF2B5EF4-FFF2-40B4-BE49-F238E27FC236}">
                <a16:creationId xmlns:a16="http://schemas.microsoft.com/office/drawing/2014/main" id="{BB59E24F-A924-4453-AEEC-5F95B01C5020}"/>
              </a:ext>
            </a:extLst>
          </p:cNvPr>
          <p:cNvPicPr>
            <a:picLocks noChangeAspect="1"/>
          </p:cNvPicPr>
          <p:nvPr/>
        </p:nvPicPr>
        <p:blipFill>
          <a:blip r:embed="rId4"/>
          <a:stretch>
            <a:fillRect/>
          </a:stretch>
        </p:blipFill>
        <p:spPr>
          <a:xfrm>
            <a:off x="3643313" y="1414463"/>
            <a:ext cx="3102173" cy="2662833"/>
          </a:xfrm>
          <a:prstGeom prst="rect">
            <a:avLst/>
          </a:prstGeom>
        </p:spPr>
      </p:pic>
    </p:spTree>
    <p:extLst>
      <p:ext uri="{BB962C8B-B14F-4D97-AF65-F5344CB8AC3E}">
        <p14:creationId xmlns:p14="http://schemas.microsoft.com/office/powerpoint/2010/main" val="2477992266"/>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FE243-F64B-4D4E-BD4E-2A64A03A7708}"/>
              </a:ext>
            </a:extLst>
          </p:cNvPr>
          <p:cNvSpPr>
            <a:spLocks noGrp="1"/>
          </p:cNvSpPr>
          <p:nvPr>
            <p:ph type="title"/>
          </p:nvPr>
        </p:nvSpPr>
        <p:spPr>
          <a:xfrm>
            <a:off x="300037" y="900112"/>
            <a:ext cx="6329363" cy="642938"/>
          </a:xfrm>
        </p:spPr>
        <p:txBody>
          <a:bodyPr/>
          <a:lstStyle/>
          <a:p>
            <a:r>
              <a:rPr lang="en-US" sz="2025" dirty="0">
                <a:solidFill>
                  <a:srgbClr val="0E1196"/>
                </a:solidFill>
                <a:latin typeface="Segoe UI Black" panose="020B0A02040204020203" pitchFamily="34" charset="0"/>
                <a:ea typeface="Segoe UI Black" panose="020B0A02040204020203" pitchFamily="34" charset="0"/>
                <a:cs typeface="Segoe UI Black" panose="020B0A02040204020203" pitchFamily="34" charset="0"/>
              </a:rPr>
              <a:t>Summary of Findings</a:t>
            </a:r>
          </a:p>
        </p:txBody>
      </p:sp>
      <p:sp>
        <p:nvSpPr>
          <p:cNvPr id="3" name="Content Placeholder 2">
            <a:extLst>
              <a:ext uri="{FF2B5EF4-FFF2-40B4-BE49-F238E27FC236}">
                <a16:creationId xmlns:a16="http://schemas.microsoft.com/office/drawing/2014/main" id="{32C9086D-1661-4EC2-BAB2-532A1C689B98}"/>
              </a:ext>
            </a:extLst>
          </p:cNvPr>
          <p:cNvSpPr>
            <a:spLocks noGrp="1"/>
          </p:cNvSpPr>
          <p:nvPr>
            <p:ph idx="1"/>
          </p:nvPr>
        </p:nvSpPr>
        <p:spPr/>
        <p:txBody>
          <a:bodyPr/>
          <a:lstStyle/>
          <a:p>
            <a:r>
              <a:rPr lang="en-US" dirty="0"/>
              <a:t>Goal signals (</a:t>
            </a:r>
            <a:r>
              <a:rPr lang="en-US" dirty="0">
                <a:solidFill>
                  <a:srgbClr val="FF0000"/>
                </a:solidFill>
              </a:rPr>
              <a:t>achievement</a:t>
            </a:r>
            <a:r>
              <a:rPr lang="en-US" dirty="0"/>
              <a:t>) are more reliable indicators of vendor quality than competency signals (</a:t>
            </a:r>
            <a:r>
              <a:rPr lang="en-US" dirty="0">
                <a:solidFill>
                  <a:srgbClr val="FF0000"/>
                </a:solidFill>
              </a:rPr>
              <a:t>potential</a:t>
            </a:r>
            <a:r>
              <a:rPr lang="en-US" dirty="0"/>
              <a:t>) when one does not account for job complexity</a:t>
            </a:r>
          </a:p>
          <a:p>
            <a:endParaRPr lang="en-US" dirty="0"/>
          </a:p>
          <a:p>
            <a:r>
              <a:rPr lang="en-US" dirty="0"/>
              <a:t>Goal and competency signals are more reliable indicators of quality in jobs of </a:t>
            </a:r>
            <a:r>
              <a:rPr lang="en-US" b="1" dirty="0"/>
              <a:t>longer duration, and higher cultural distance</a:t>
            </a:r>
            <a:endParaRPr lang="en-US" dirty="0"/>
          </a:p>
          <a:p>
            <a:pPr lvl="0"/>
            <a:endParaRPr lang="en-US" dirty="0"/>
          </a:p>
          <a:p>
            <a:r>
              <a:rPr lang="en-US" dirty="0"/>
              <a:t>Goal signals become even more reliable indicators than competency signals in jobs of </a:t>
            </a:r>
            <a:r>
              <a:rPr lang="en-US" b="1" dirty="0"/>
              <a:t>longer duration, and higher cultural distance</a:t>
            </a:r>
            <a:endParaRPr lang="en-US" dirty="0"/>
          </a:p>
          <a:p>
            <a:pPr lvl="0"/>
            <a:endParaRPr lang="en-US" dirty="0"/>
          </a:p>
        </p:txBody>
      </p:sp>
      <p:sp>
        <p:nvSpPr>
          <p:cNvPr id="4" name="Footer Placeholder 3">
            <a:extLst>
              <a:ext uri="{FF2B5EF4-FFF2-40B4-BE49-F238E27FC236}">
                <a16:creationId xmlns:a16="http://schemas.microsoft.com/office/drawing/2014/main" id="{55629E52-EB09-4C57-A3E8-1B90B987CC9D}"/>
              </a:ext>
            </a:extLst>
          </p:cNvPr>
          <p:cNvSpPr>
            <a:spLocks noGrp="1"/>
          </p:cNvSpPr>
          <p:nvPr>
            <p:ph type="ftr" sz="quarter" idx="10"/>
          </p:nvPr>
        </p:nvSpPr>
        <p:spPr/>
        <p:txBody>
          <a:bodyPr/>
          <a:lstStyle/>
          <a:p>
            <a:pPr defTabSz="514350" eaLnBrk="0" fontAlgn="base" hangingPunct="0">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631025959"/>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FE243-F64B-4D4E-BD4E-2A64A03A7708}"/>
              </a:ext>
            </a:extLst>
          </p:cNvPr>
          <p:cNvSpPr>
            <a:spLocks noGrp="1"/>
          </p:cNvSpPr>
          <p:nvPr>
            <p:ph type="title"/>
          </p:nvPr>
        </p:nvSpPr>
        <p:spPr>
          <a:xfrm>
            <a:off x="300037" y="900112"/>
            <a:ext cx="6329363" cy="642938"/>
          </a:xfrm>
        </p:spPr>
        <p:txBody>
          <a:bodyPr/>
          <a:lstStyle/>
          <a:p>
            <a:r>
              <a:rPr lang="en-US" sz="2025" dirty="0">
                <a:solidFill>
                  <a:srgbClr val="0E1196"/>
                </a:solidFill>
                <a:latin typeface="Segoe UI Black" panose="020B0A02040204020203" pitchFamily="34" charset="0"/>
                <a:ea typeface="Segoe UI Black" panose="020B0A02040204020203" pitchFamily="34" charset="0"/>
                <a:cs typeface="Segoe UI Black" panose="020B0A02040204020203" pitchFamily="34" charset="0"/>
              </a:rPr>
              <a:t>Implications for platform design and participants</a:t>
            </a:r>
          </a:p>
        </p:txBody>
      </p:sp>
      <p:sp>
        <p:nvSpPr>
          <p:cNvPr id="3" name="Content Placeholder 2">
            <a:extLst>
              <a:ext uri="{FF2B5EF4-FFF2-40B4-BE49-F238E27FC236}">
                <a16:creationId xmlns:a16="http://schemas.microsoft.com/office/drawing/2014/main" id="{32C9086D-1661-4EC2-BAB2-532A1C689B98}"/>
              </a:ext>
            </a:extLst>
          </p:cNvPr>
          <p:cNvSpPr>
            <a:spLocks noGrp="1"/>
          </p:cNvSpPr>
          <p:nvPr>
            <p:ph idx="1"/>
          </p:nvPr>
        </p:nvSpPr>
        <p:spPr>
          <a:xfrm>
            <a:off x="571500" y="1669315"/>
            <a:ext cx="6057900" cy="2794100"/>
          </a:xfrm>
        </p:spPr>
        <p:txBody>
          <a:bodyPr/>
          <a:lstStyle/>
          <a:p>
            <a:r>
              <a:rPr lang="en-US" dirty="0"/>
              <a:t>Platform providers should emphasize greater salience of goal signals (</a:t>
            </a:r>
            <a:r>
              <a:rPr lang="en-US" dirty="0">
                <a:solidFill>
                  <a:srgbClr val="FF0000"/>
                </a:solidFill>
              </a:rPr>
              <a:t>achievement</a:t>
            </a:r>
            <a:r>
              <a:rPr lang="en-US" dirty="0"/>
              <a:t>) than competency signals (</a:t>
            </a:r>
            <a:r>
              <a:rPr lang="en-US" dirty="0">
                <a:solidFill>
                  <a:srgbClr val="FF0000"/>
                </a:solidFill>
              </a:rPr>
              <a:t>potential</a:t>
            </a:r>
            <a:r>
              <a:rPr lang="en-US" dirty="0"/>
              <a:t>) in general</a:t>
            </a:r>
          </a:p>
          <a:p>
            <a:endParaRPr lang="en-US" dirty="0"/>
          </a:p>
          <a:p>
            <a:r>
              <a:rPr lang="en-US" dirty="0"/>
              <a:t>Clients should choose vendors based on goal signals (</a:t>
            </a:r>
            <a:r>
              <a:rPr lang="en-US" dirty="0">
                <a:solidFill>
                  <a:srgbClr val="FF0000"/>
                </a:solidFill>
              </a:rPr>
              <a:t>achievement</a:t>
            </a:r>
            <a:r>
              <a:rPr lang="en-US" dirty="0"/>
              <a:t>) than competency signals (</a:t>
            </a:r>
            <a:r>
              <a:rPr lang="en-US" dirty="0">
                <a:solidFill>
                  <a:srgbClr val="FF0000"/>
                </a:solidFill>
              </a:rPr>
              <a:t>potential</a:t>
            </a:r>
            <a:r>
              <a:rPr lang="en-US" dirty="0"/>
              <a:t>), particularly for jobs of </a:t>
            </a:r>
            <a:r>
              <a:rPr lang="en-US" b="1" dirty="0"/>
              <a:t>longer duration, and involving higher cultural distance</a:t>
            </a:r>
            <a:endParaRPr lang="en-US" dirty="0"/>
          </a:p>
          <a:p>
            <a:pPr lvl="0"/>
            <a:endParaRPr lang="en-US" dirty="0"/>
          </a:p>
          <a:p>
            <a:r>
              <a:rPr lang="en-US" dirty="0"/>
              <a:t>Vendors should assess their capabilities before bidding for jobs of </a:t>
            </a:r>
            <a:r>
              <a:rPr lang="en-US" b="1" dirty="0"/>
              <a:t>longer duration, and involving higher cultural distance</a:t>
            </a:r>
            <a:endParaRPr lang="en-US" dirty="0"/>
          </a:p>
        </p:txBody>
      </p:sp>
      <p:sp>
        <p:nvSpPr>
          <p:cNvPr id="4" name="Footer Placeholder 3">
            <a:extLst>
              <a:ext uri="{FF2B5EF4-FFF2-40B4-BE49-F238E27FC236}">
                <a16:creationId xmlns:a16="http://schemas.microsoft.com/office/drawing/2014/main" id="{55629E52-EB09-4C57-A3E8-1B90B987CC9D}"/>
              </a:ext>
            </a:extLst>
          </p:cNvPr>
          <p:cNvSpPr>
            <a:spLocks noGrp="1"/>
          </p:cNvSpPr>
          <p:nvPr>
            <p:ph type="ftr" sz="quarter" idx="10"/>
          </p:nvPr>
        </p:nvSpPr>
        <p:spPr/>
        <p:txBody>
          <a:bodyPr/>
          <a:lstStyle/>
          <a:p>
            <a:pPr defTabSz="514350" eaLnBrk="0" fontAlgn="base" hangingPunct="0">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1192986552"/>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xfrm>
            <a:off x="4932465" y="4226488"/>
            <a:ext cx="108227" cy="115897"/>
          </a:xfrm>
          <a:prstGeom prst="rect">
            <a:avLst/>
          </a:prstGeom>
        </p:spPr>
        <p:txBody>
          <a:bodyPr vert="horz" wrap="square" lIns="0" tIns="476" rIns="0" bIns="0" rtlCol="0">
            <a:spAutoFit/>
          </a:bodyPr>
          <a:lstStyle/>
          <a:p>
            <a:pPr marL="71914">
              <a:spcBef>
                <a:spcPts val="4"/>
              </a:spcBef>
            </a:pPr>
            <a:fld id="{81D60167-4931-47E6-BA6A-407CBD079E47}" type="slidenum">
              <a:rPr spc="-4" dirty="0"/>
              <a:pPr marL="71914">
                <a:spcBef>
                  <a:spcPts val="4"/>
                </a:spcBef>
              </a:pPr>
              <a:t>2</a:t>
            </a:fld>
            <a:endParaRPr spc="-4" dirty="0"/>
          </a:p>
        </p:txBody>
      </p:sp>
      <p:sp>
        <p:nvSpPr>
          <p:cNvPr id="2" name="object 2"/>
          <p:cNvSpPr txBox="1">
            <a:spLocks noGrp="1"/>
          </p:cNvSpPr>
          <p:nvPr>
            <p:ph type="title"/>
          </p:nvPr>
        </p:nvSpPr>
        <p:spPr>
          <a:xfrm>
            <a:off x="288544" y="1030332"/>
            <a:ext cx="1278731" cy="323165"/>
          </a:xfrm>
          <a:prstGeom prst="rect">
            <a:avLst/>
          </a:prstGeom>
        </p:spPr>
        <p:txBody>
          <a:bodyPr vert="horz" wrap="square" lIns="0" tIns="0" rIns="0" bIns="0" rtlCol="0">
            <a:spAutoFit/>
          </a:bodyPr>
          <a:lstStyle/>
          <a:p>
            <a:pPr marL="9525"/>
            <a:r>
              <a:rPr sz="2100" spc="-4" dirty="0"/>
              <a:t>This</a:t>
            </a:r>
            <a:r>
              <a:rPr sz="2100" spc="-49" dirty="0"/>
              <a:t> </a:t>
            </a:r>
            <a:r>
              <a:rPr sz="2100" spc="-4" dirty="0"/>
              <a:t>paper</a:t>
            </a:r>
            <a:endParaRPr sz="2100"/>
          </a:p>
        </p:txBody>
      </p:sp>
      <p:sp>
        <p:nvSpPr>
          <p:cNvPr id="3" name="object 3"/>
          <p:cNvSpPr txBox="1"/>
          <p:nvPr/>
        </p:nvSpPr>
        <p:spPr>
          <a:xfrm>
            <a:off x="321919" y="1522393"/>
            <a:ext cx="5966936" cy="2632259"/>
          </a:xfrm>
          <a:prstGeom prst="rect">
            <a:avLst/>
          </a:prstGeom>
        </p:spPr>
        <p:txBody>
          <a:bodyPr vert="horz" wrap="square" lIns="0" tIns="0" rIns="0" bIns="0" rtlCol="0">
            <a:spAutoFit/>
          </a:bodyPr>
          <a:lstStyle/>
          <a:p>
            <a:pPr marL="318611" marR="663416" indent="-309086">
              <a:lnSpc>
                <a:spcPct val="114599"/>
              </a:lnSpc>
              <a:buChar char="●"/>
              <a:tabLst>
                <a:tab pos="318611" algn="l"/>
                <a:tab pos="319088" algn="l"/>
              </a:tabLst>
            </a:pPr>
            <a:r>
              <a:rPr spc="-4" dirty="0">
                <a:solidFill>
                  <a:srgbClr val="595959"/>
                </a:solidFill>
                <a:latin typeface="Arial"/>
                <a:cs typeface="Arial"/>
              </a:rPr>
              <a:t>Considers some public policy options to deal with  often-leveled critique against</a:t>
            </a:r>
            <a:r>
              <a:rPr spc="56" dirty="0">
                <a:solidFill>
                  <a:srgbClr val="595959"/>
                </a:solidFill>
                <a:latin typeface="Arial"/>
                <a:cs typeface="Arial"/>
              </a:rPr>
              <a:t> </a:t>
            </a:r>
            <a:r>
              <a:rPr spc="-4" dirty="0">
                <a:solidFill>
                  <a:srgbClr val="595959"/>
                </a:solidFill>
                <a:latin typeface="Arial"/>
                <a:cs typeface="Arial"/>
              </a:rPr>
              <a:t>home-sharing</a:t>
            </a:r>
            <a:endParaRPr>
              <a:latin typeface="Arial"/>
              <a:cs typeface="Arial"/>
            </a:endParaRPr>
          </a:p>
          <a:p>
            <a:pPr marL="318611" marR="207169" indent="-309086">
              <a:lnSpc>
                <a:spcPct val="114599"/>
              </a:lnSpc>
              <a:buChar char="●"/>
              <a:tabLst>
                <a:tab pos="318611" algn="l"/>
                <a:tab pos="319088" algn="l"/>
              </a:tabLst>
            </a:pPr>
            <a:r>
              <a:rPr spc="-4" dirty="0">
                <a:solidFill>
                  <a:srgbClr val="595959"/>
                </a:solidFill>
                <a:latin typeface="Arial"/>
                <a:cs typeface="Arial"/>
              </a:rPr>
              <a:t>Finds that policies that allow building owners---but not  individual tenants or cities---to set policy are socially  efficient</a:t>
            </a:r>
            <a:endParaRPr>
              <a:latin typeface="Arial"/>
              <a:cs typeface="Arial"/>
            </a:endParaRPr>
          </a:p>
          <a:p>
            <a:pPr marL="318611" indent="-309086">
              <a:spcBef>
                <a:spcPts val="315"/>
              </a:spcBef>
              <a:buChar char="●"/>
              <a:tabLst>
                <a:tab pos="318611" algn="l"/>
                <a:tab pos="319088" algn="l"/>
              </a:tabLst>
            </a:pPr>
            <a:r>
              <a:rPr spc="-4" dirty="0">
                <a:solidFill>
                  <a:srgbClr val="595959"/>
                </a:solidFill>
                <a:latin typeface="Arial"/>
                <a:cs typeface="Arial"/>
              </a:rPr>
              <a:t>Also</a:t>
            </a:r>
            <a:r>
              <a:rPr spc="-38" dirty="0">
                <a:solidFill>
                  <a:srgbClr val="595959"/>
                </a:solidFill>
                <a:latin typeface="Arial"/>
                <a:cs typeface="Arial"/>
              </a:rPr>
              <a:t> </a:t>
            </a:r>
            <a:r>
              <a:rPr spc="-4" dirty="0">
                <a:solidFill>
                  <a:srgbClr val="595959"/>
                </a:solidFill>
                <a:latin typeface="Arial"/>
                <a:cs typeface="Arial"/>
              </a:rPr>
              <a:t>contains:</a:t>
            </a:r>
            <a:endParaRPr>
              <a:latin typeface="Arial"/>
              <a:cs typeface="Arial"/>
            </a:endParaRPr>
          </a:p>
          <a:p>
            <a:pPr marL="661511" lvl="1" indent="-274796">
              <a:spcBef>
                <a:spcPts val="330"/>
              </a:spcBef>
              <a:buChar char="○"/>
              <a:tabLst>
                <a:tab pos="661511" algn="l"/>
                <a:tab pos="661988" algn="l"/>
              </a:tabLst>
            </a:pPr>
            <a:r>
              <a:rPr sz="1350" spc="-4" dirty="0">
                <a:solidFill>
                  <a:srgbClr val="595959"/>
                </a:solidFill>
                <a:latin typeface="Arial"/>
                <a:cs typeface="Arial"/>
              </a:rPr>
              <a:t>empirical investigation of </a:t>
            </a:r>
            <a:r>
              <a:rPr sz="1350" dirty="0">
                <a:solidFill>
                  <a:srgbClr val="595959"/>
                </a:solidFill>
                <a:latin typeface="Arial"/>
                <a:cs typeface="Arial"/>
              </a:rPr>
              <a:t>key </a:t>
            </a:r>
            <a:r>
              <a:rPr sz="1350" spc="-4" dirty="0">
                <a:solidFill>
                  <a:srgbClr val="595959"/>
                </a:solidFill>
                <a:latin typeface="Arial"/>
                <a:cs typeface="Arial"/>
              </a:rPr>
              <a:t>modeling</a:t>
            </a:r>
            <a:r>
              <a:rPr sz="1350" spc="68" dirty="0">
                <a:solidFill>
                  <a:srgbClr val="595959"/>
                </a:solidFill>
                <a:latin typeface="Arial"/>
                <a:cs typeface="Arial"/>
              </a:rPr>
              <a:t> </a:t>
            </a:r>
            <a:r>
              <a:rPr sz="1350" spc="-4" dirty="0">
                <a:solidFill>
                  <a:srgbClr val="595959"/>
                </a:solidFill>
                <a:latin typeface="Arial"/>
                <a:cs typeface="Arial"/>
              </a:rPr>
              <a:t>assumptions</a:t>
            </a:r>
            <a:endParaRPr sz="1350">
              <a:latin typeface="Arial"/>
              <a:cs typeface="Arial"/>
            </a:endParaRPr>
          </a:p>
          <a:p>
            <a:pPr marL="661511" marR="3810" lvl="1" indent="-274796">
              <a:lnSpc>
                <a:spcPct val="114599"/>
              </a:lnSpc>
              <a:buChar char="○"/>
              <a:tabLst>
                <a:tab pos="661511" algn="l"/>
                <a:tab pos="661988" algn="l"/>
              </a:tabLst>
            </a:pPr>
            <a:r>
              <a:rPr sz="1350" spc="-4" dirty="0">
                <a:solidFill>
                  <a:srgbClr val="595959"/>
                </a:solidFill>
                <a:latin typeface="Arial"/>
                <a:cs typeface="Arial"/>
              </a:rPr>
              <a:t>simulations of the market to investigate considerations not captured in  the simple</a:t>
            </a:r>
            <a:r>
              <a:rPr sz="1350" spc="-30" dirty="0">
                <a:solidFill>
                  <a:srgbClr val="595959"/>
                </a:solidFill>
                <a:latin typeface="Arial"/>
                <a:cs typeface="Arial"/>
              </a:rPr>
              <a:t> </a:t>
            </a:r>
            <a:r>
              <a:rPr sz="1350" spc="-4" dirty="0">
                <a:solidFill>
                  <a:srgbClr val="595959"/>
                </a:solidFill>
                <a:latin typeface="Arial"/>
                <a:cs typeface="Arial"/>
              </a:rPr>
              <a:t>model</a:t>
            </a:r>
            <a:endParaRPr sz="1350">
              <a:latin typeface="Arial"/>
              <a:cs typeface="Arial"/>
            </a:endParaRPr>
          </a:p>
        </p:txBody>
      </p:sp>
    </p:spTree>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6586144" y="4226488"/>
            <a:ext cx="125254" cy="115897"/>
          </a:xfrm>
          <a:prstGeom prst="rect">
            <a:avLst/>
          </a:prstGeom>
        </p:spPr>
        <p:txBody>
          <a:bodyPr vert="horz" wrap="square" lIns="0" tIns="476" rIns="0" bIns="0" rtlCol="0">
            <a:spAutoFit/>
          </a:bodyPr>
          <a:lstStyle/>
          <a:p>
            <a:pPr marL="9525">
              <a:spcBef>
                <a:spcPts val="4"/>
              </a:spcBef>
            </a:pPr>
            <a:r>
              <a:rPr sz="750" spc="-4" dirty="0">
                <a:solidFill>
                  <a:srgbClr val="595959"/>
                </a:solidFill>
                <a:latin typeface="Arial"/>
                <a:cs typeface="Arial"/>
              </a:rPr>
              <a:t>20</a:t>
            </a:r>
            <a:endParaRPr sz="750">
              <a:latin typeface="Arial"/>
              <a:cs typeface="Arial"/>
            </a:endParaRPr>
          </a:p>
        </p:txBody>
      </p:sp>
      <p:sp>
        <p:nvSpPr>
          <p:cNvPr id="2" name="object 2"/>
          <p:cNvSpPr txBox="1">
            <a:spLocks noGrp="1"/>
          </p:cNvSpPr>
          <p:nvPr>
            <p:ph type="title"/>
          </p:nvPr>
        </p:nvSpPr>
        <p:spPr>
          <a:xfrm>
            <a:off x="288544" y="1030332"/>
            <a:ext cx="1263967" cy="323165"/>
          </a:xfrm>
          <a:prstGeom prst="rect">
            <a:avLst/>
          </a:prstGeom>
        </p:spPr>
        <p:txBody>
          <a:bodyPr vert="horz" wrap="square" lIns="0" tIns="0" rIns="0" bIns="0" rtlCol="0">
            <a:spAutoFit/>
          </a:bodyPr>
          <a:lstStyle/>
          <a:p>
            <a:pPr marL="9525"/>
            <a:r>
              <a:rPr sz="2100" spc="-4" dirty="0"/>
              <a:t>Thank</a:t>
            </a:r>
            <a:r>
              <a:rPr sz="2100" spc="-53" dirty="0"/>
              <a:t> </a:t>
            </a:r>
            <a:r>
              <a:rPr sz="2100" spc="-4" dirty="0"/>
              <a:t>you</a:t>
            </a:r>
            <a:endParaRPr sz="2100"/>
          </a:p>
        </p:txBody>
      </p:sp>
      <p:sp>
        <p:nvSpPr>
          <p:cNvPr id="3" name="object 3"/>
          <p:cNvSpPr txBox="1"/>
          <p:nvPr/>
        </p:nvSpPr>
        <p:spPr>
          <a:xfrm>
            <a:off x="288544" y="1562444"/>
            <a:ext cx="5737384" cy="2477601"/>
          </a:xfrm>
          <a:prstGeom prst="rect">
            <a:avLst/>
          </a:prstGeom>
        </p:spPr>
        <p:txBody>
          <a:bodyPr vert="horz" wrap="square" lIns="0" tIns="0" rIns="0" bIns="0" rtlCol="0">
            <a:spAutoFit/>
          </a:bodyPr>
          <a:lstStyle/>
          <a:p>
            <a:pPr marL="9525"/>
            <a:r>
              <a:rPr b="1" spc="-4" dirty="0">
                <a:solidFill>
                  <a:srgbClr val="595959"/>
                </a:solidFill>
                <a:latin typeface="Arial"/>
                <a:cs typeface="Arial"/>
              </a:rPr>
              <a:t>Paper</a:t>
            </a:r>
            <a:r>
              <a:rPr b="1" spc="-64" dirty="0">
                <a:solidFill>
                  <a:srgbClr val="595959"/>
                </a:solidFill>
                <a:latin typeface="Arial"/>
                <a:cs typeface="Arial"/>
              </a:rPr>
              <a:t> </a:t>
            </a:r>
            <a:r>
              <a:rPr b="1" dirty="0">
                <a:solidFill>
                  <a:srgbClr val="595959"/>
                </a:solidFill>
                <a:latin typeface="Arial"/>
                <a:cs typeface="Arial"/>
              </a:rPr>
              <a:t>Title</a:t>
            </a:r>
            <a:r>
              <a:rPr dirty="0">
                <a:solidFill>
                  <a:srgbClr val="595959"/>
                </a:solidFill>
                <a:latin typeface="Arial"/>
                <a:cs typeface="Arial"/>
              </a:rPr>
              <a:t>:</a:t>
            </a:r>
            <a:endParaRPr>
              <a:latin typeface="Arial"/>
              <a:cs typeface="Arial"/>
            </a:endParaRPr>
          </a:p>
          <a:p>
            <a:pPr marL="352425">
              <a:spcBef>
                <a:spcPts val="315"/>
              </a:spcBef>
            </a:pPr>
            <a:r>
              <a:rPr spc="-4" dirty="0">
                <a:solidFill>
                  <a:srgbClr val="595959"/>
                </a:solidFill>
                <a:latin typeface="Arial"/>
                <a:cs typeface="Arial"/>
              </a:rPr>
              <a:t>The Tragedy of Your Upstairs</a:t>
            </a:r>
            <a:r>
              <a:rPr spc="30" dirty="0">
                <a:solidFill>
                  <a:srgbClr val="595959"/>
                </a:solidFill>
                <a:latin typeface="Arial"/>
                <a:cs typeface="Arial"/>
              </a:rPr>
              <a:t> </a:t>
            </a:r>
            <a:r>
              <a:rPr spc="-4" dirty="0">
                <a:solidFill>
                  <a:srgbClr val="595959"/>
                </a:solidFill>
                <a:latin typeface="Arial"/>
                <a:cs typeface="Arial"/>
              </a:rPr>
              <a:t>Neighbors:</a:t>
            </a:r>
            <a:endParaRPr>
              <a:latin typeface="Arial"/>
              <a:cs typeface="Arial"/>
            </a:endParaRPr>
          </a:p>
          <a:p>
            <a:pPr marL="352425">
              <a:spcBef>
                <a:spcPts val="315"/>
              </a:spcBef>
            </a:pPr>
            <a:r>
              <a:rPr spc="-4" dirty="0">
                <a:solidFill>
                  <a:srgbClr val="595959"/>
                </a:solidFill>
                <a:latin typeface="Arial"/>
                <a:cs typeface="Arial"/>
              </a:rPr>
              <a:t>Is the Home-Sharing Externality</a:t>
            </a:r>
            <a:r>
              <a:rPr spc="53" dirty="0">
                <a:solidFill>
                  <a:srgbClr val="595959"/>
                </a:solidFill>
                <a:latin typeface="Arial"/>
                <a:cs typeface="Arial"/>
              </a:rPr>
              <a:t> </a:t>
            </a:r>
            <a:r>
              <a:rPr spc="-4" dirty="0">
                <a:solidFill>
                  <a:srgbClr val="595959"/>
                </a:solidFill>
                <a:latin typeface="Arial"/>
                <a:cs typeface="Arial"/>
              </a:rPr>
              <a:t>Internalized?</a:t>
            </a:r>
            <a:endParaRPr>
              <a:latin typeface="Arial"/>
              <a:cs typeface="Arial"/>
            </a:endParaRPr>
          </a:p>
          <a:p>
            <a:pPr marL="9525">
              <a:spcBef>
                <a:spcPts val="1496"/>
              </a:spcBef>
            </a:pPr>
            <a:r>
              <a:rPr b="1" spc="-4" dirty="0">
                <a:solidFill>
                  <a:srgbClr val="595959"/>
                </a:solidFill>
                <a:latin typeface="Arial"/>
                <a:cs typeface="Arial"/>
              </a:rPr>
              <a:t>Authors</a:t>
            </a:r>
            <a:r>
              <a:rPr spc="-4" dirty="0">
                <a:solidFill>
                  <a:srgbClr val="595959"/>
                </a:solidFill>
                <a:latin typeface="Arial"/>
                <a:cs typeface="Arial"/>
              </a:rPr>
              <a:t>:</a:t>
            </a:r>
            <a:endParaRPr>
              <a:latin typeface="Arial"/>
              <a:cs typeface="Arial"/>
            </a:endParaRPr>
          </a:p>
          <a:p>
            <a:pPr marL="352425">
              <a:spcBef>
                <a:spcPts val="315"/>
              </a:spcBef>
            </a:pPr>
            <a:r>
              <a:rPr spc="-4" dirty="0">
                <a:solidFill>
                  <a:srgbClr val="595959"/>
                </a:solidFill>
                <a:latin typeface="Arial"/>
                <a:cs typeface="Arial"/>
              </a:rPr>
              <a:t>Apostolos Filippas and John</a:t>
            </a:r>
            <a:r>
              <a:rPr spc="19" dirty="0">
                <a:solidFill>
                  <a:srgbClr val="595959"/>
                </a:solidFill>
                <a:latin typeface="Arial"/>
                <a:cs typeface="Arial"/>
              </a:rPr>
              <a:t> </a:t>
            </a:r>
            <a:r>
              <a:rPr spc="-4" dirty="0">
                <a:solidFill>
                  <a:srgbClr val="595959"/>
                </a:solidFill>
                <a:latin typeface="Arial"/>
                <a:cs typeface="Arial"/>
              </a:rPr>
              <a:t>Horton</a:t>
            </a:r>
            <a:endParaRPr>
              <a:latin typeface="Arial"/>
              <a:cs typeface="Arial"/>
            </a:endParaRPr>
          </a:p>
          <a:p>
            <a:pPr marL="9525">
              <a:spcBef>
                <a:spcPts val="1496"/>
              </a:spcBef>
            </a:pPr>
            <a:r>
              <a:rPr b="1" spc="-4" dirty="0">
                <a:solidFill>
                  <a:srgbClr val="595959"/>
                </a:solidFill>
                <a:latin typeface="Arial"/>
                <a:cs typeface="Arial"/>
              </a:rPr>
              <a:t>Draft</a:t>
            </a:r>
            <a:r>
              <a:rPr spc="-4" dirty="0">
                <a:solidFill>
                  <a:srgbClr val="595959"/>
                </a:solidFill>
                <a:latin typeface="Arial"/>
                <a:cs typeface="Arial"/>
              </a:rPr>
              <a:t>:</a:t>
            </a:r>
            <a:endParaRPr>
              <a:latin typeface="Arial"/>
              <a:cs typeface="Arial"/>
            </a:endParaRPr>
          </a:p>
          <a:p>
            <a:pPr marL="351949">
              <a:spcBef>
                <a:spcPts val="315"/>
              </a:spcBef>
            </a:pPr>
            <a:r>
              <a:rPr u="heavy" spc="-450" dirty="0">
                <a:solidFill>
                  <a:srgbClr val="0097A7"/>
                </a:solidFill>
                <a:latin typeface="Times New Roman"/>
                <a:cs typeface="Times New Roman"/>
              </a:rPr>
              <a:t> </a:t>
            </a:r>
            <a:r>
              <a:rPr u="heavy" spc="-4" dirty="0">
                <a:solidFill>
                  <a:srgbClr val="0097A7"/>
                </a:solidFill>
                <a:latin typeface="Arial"/>
                <a:cs typeface="Arial"/>
                <a:hlinkClick r:id="rId2"/>
              </a:rPr>
              <a:t>http://www.john-joseph-horton.com/papers/airbnb.pd</a:t>
            </a:r>
            <a:r>
              <a:rPr u="heavy" spc="19" dirty="0">
                <a:solidFill>
                  <a:srgbClr val="0097A7"/>
                </a:solidFill>
                <a:latin typeface="Arial"/>
                <a:cs typeface="Arial"/>
                <a:hlinkClick r:id="rId2"/>
              </a:rPr>
              <a:t>f</a:t>
            </a:r>
            <a:endParaRPr>
              <a:latin typeface="Arial"/>
              <a:cs typeface="Arial"/>
            </a:endParaRPr>
          </a:p>
        </p:txBody>
      </p:sp>
    </p:spTree>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FE243-F64B-4D4E-BD4E-2A64A03A7708}"/>
              </a:ext>
            </a:extLst>
          </p:cNvPr>
          <p:cNvSpPr>
            <a:spLocks noGrp="1"/>
          </p:cNvSpPr>
          <p:nvPr>
            <p:ph type="title"/>
          </p:nvPr>
        </p:nvSpPr>
        <p:spPr>
          <a:xfrm>
            <a:off x="300037" y="900112"/>
            <a:ext cx="6329363" cy="642938"/>
          </a:xfrm>
        </p:spPr>
        <p:txBody>
          <a:bodyPr/>
          <a:lstStyle/>
          <a:p>
            <a:r>
              <a:rPr lang="en-US" sz="2025" dirty="0">
                <a:solidFill>
                  <a:srgbClr val="0E1196"/>
                </a:solidFill>
                <a:latin typeface="Segoe UI Black" panose="020B0A02040204020203" pitchFamily="34" charset="0"/>
                <a:ea typeface="Segoe UI Black" panose="020B0A02040204020203" pitchFamily="34" charset="0"/>
                <a:cs typeface="Segoe UI Black" panose="020B0A02040204020203" pitchFamily="34" charset="0"/>
              </a:rPr>
              <a:t>Implications for platform design and participants</a:t>
            </a:r>
          </a:p>
        </p:txBody>
      </p:sp>
      <p:sp>
        <p:nvSpPr>
          <p:cNvPr id="3" name="Content Placeholder 2">
            <a:extLst>
              <a:ext uri="{FF2B5EF4-FFF2-40B4-BE49-F238E27FC236}">
                <a16:creationId xmlns:a16="http://schemas.microsoft.com/office/drawing/2014/main" id="{32C9086D-1661-4EC2-BAB2-532A1C689B98}"/>
              </a:ext>
            </a:extLst>
          </p:cNvPr>
          <p:cNvSpPr>
            <a:spLocks noGrp="1"/>
          </p:cNvSpPr>
          <p:nvPr>
            <p:ph idx="1"/>
          </p:nvPr>
        </p:nvSpPr>
        <p:spPr>
          <a:xfrm>
            <a:off x="571500" y="1669315"/>
            <a:ext cx="6057900" cy="2794100"/>
          </a:xfrm>
        </p:spPr>
        <p:txBody>
          <a:bodyPr/>
          <a:lstStyle/>
          <a:p>
            <a:r>
              <a:rPr lang="en-US" dirty="0"/>
              <a:t>Platform providers should emphasize greater salience of goal signals (</a:t>
            </a:r>
            <a:r>
              <a:rPr lang="en-US" dirty="0">
                <a:solidFill>
                  <a:srgbClr val="FF0000"/>
                </a:solidFill>
              </a:rPr>
              <a:t>achievement</a:t>
            </a:r>
            <a:r>
              <a:rPr lang="en-US" dirty="0"/>
              <a:t>) than competency signals (</a:t>
            </a:r>
            <a:r>
              <a:rPr lang="en-US" dirty="0">
                <a:solidFill>
                  <a:srgbClr val="FF0000"/>
                </a:solidFill>
              </a:rPr>
              <a:t>potential</a:t>
            </a:r>
            <a:r>
              <a:rPr lang="en-US" dirty="0"/>
              <a:t>) in general</a:t>
            </a:r>
          </a:p>
          <a:p>
            <a:endParaRPr lang="en-US" dirty="0"/>
          </a:p>
          <a:p>
            <a:r>
              <a:rPr lang="en-US" dirty="0"/>
              <a:t>Clients should choose vendors based on goal signals (</a:t>
            </a:r>
            <a:r>
              <a:rPr lang="en-US" dirty="0">
                <a:solidFill>
                  <a:srgbClr val="FF0000"/>
                </a:solidFill>
              </a:rPr>
              <a:t>achievement</a:t>
            </a:r>
            <a:r>
              <a:rPr lang="en-US" dirty="0"/>
              <a:t>) than competency signals (</a:t>
            </a:r>
            <a:r>
              <a:rPr lang="en-US" dirty="0">
                <a:solidFill>
                  <a:srgbClr val="FF0000"/>
                </a:solidFill>
              </a:rPr>
              <a:t>potential</a:t>
            </a:r>
            <a:r>
              <a:rPr lang="en-US" dirty="0"/>
              <a:t>), particularly for jobs of </a:t>
            </a:r>
            <a:r>
              <a:rPr lang="en-US" b="1" dirty="0"/>
              <a:t>longer duration, and involving higher cultural distance</a:t>
            </a:r>
            <a:endParaRPr lang="en-US" dirty="0"/>
          </a:p>
          <a:p>
            <a:pPr lvl="0"/>
            <a:endParaRPr lang="en-US" dirty="0"/>
          </a:p>
          <a:p>
            <a:r>
              <a:rPr lang="en-US" dirty="0"/>
              <a:t>Vendors should assess their capabilities before bidding for jobs of </a:t>
            </a:r>
            <a:r>
              <a:rPr lang="en-US" b="1" dirty="0"/>
              <a:t>longer duration, and involving higher cultural distance</a:t>
            </a:r>
            <a:endParaRPr lang="en-US" dirty="0"/>
          </a:p>
        </p:txBody>
      </p:sp>
      <p:sp>
        <p:nvSpPr>
          <p:cNvPr id="4" name="Footer Placeholder 3">
            <a:extLst>
              <a:ext uri="{FF2B5EF4-FFF2-40B4-BE49-F238E27FC236}">
                <a16:creationId xmlns:a16="http://schemas.microsoft.com/office/drawing/2014/main" id="{55629E52-EB09-4C57-A3E8-1B90B987CC9D}"/>
              </a:ext>
            </a:extLst>
          </p:cNvPr>
          <p:cNvSpPr>
            <a:spLocks noGrp="1"/>
          </p:cNvSpPr>
          <p:nvPr>
            <p:ph type="ftr" sz="quarter" idx="10"/>
          </p:nvPr>
        </p:nvSpPr>
        <p:spPr/>
        <p:txBody>
          <a:bodyPr/>
          <a:lstStyle/>
          <a:p>
            <a:pPr defTabSz="514350" eaLnBrk="0" fontAlgn="base" hangingPunct="0">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3660085557"/>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
</file>

<file path=ppt/slides/slide2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Market Power and Mergers in Multi-Sided Markets</a:t>
            </a:r>
            <a:endParaRPr lang="en-CA" dirty="0"/>
          </a:p>
        </p:txBody>
      </p:sp>
      <p:sp>
        <p:nvSpPr>
          <p:cNvPr id="3" name="Subtitle 2"/>
          <p:cNvSpPr>
            <a:spLocks noGrp="1"/>
          </p:cNvSpPr>
          <p:nvPr>
            <p:ph type="subTitle" idx="1"/>
          </p:nvPr>
        </p:nvSpPr>
        <p:spPr>
          <a:xfrm>
            <a:off x="857250" y="3075813"/>
            <a:ext cx="5143500" cy="954740"/>
          </a:xfrm>
        </p:spPr>
        <p:txBody>
          <a:bodyPr>
            <a:normAutofit/>
          </a:bodyPr>
          <a:lstStyle/>
          <a:p>
            <a:r>
              <a:rPr lang="en-CA" dirty="0" smtClean="0"/>
              <a:t>Mark J. Tremblay</a:t>
            </a:r>
          </a:p>
          <a:p>
            <a:r>
              <a:rPr lang="en-CA" dirty="0" smtClean="0"/>
              <a:t>Platform Strategies Research Symposium</a:t>
            </a:r>
          </a:p>
          <a:p>
            <a:r>
              <a:rPr lang="en-CA" dirty="0" smtClean="0"/>
              <a:t>July 13, 2017</a:t>
            </a:r>
            <a:endParaRPr lang="en-CA" dirty="0"/>
          </a:p>
        </p:txBody>
      </p:sp>
    </p:spTree>
    <p:extLst>
      <p:ext uri="{BB962C8B-B14F-4D97-AF65-F5344CB8AC3E}">
        <p14:creationId xmlns:p14="http://schemas.microsoft.com/office/powerpoint/2010/main" val="1145224786"/>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Market Power and Mergers in Multi-Sided Markets</a:t>
            </a:r>
            <a:endParaRPr lang="en-CA" dirty="0"/>
          </a:p>
        </p:txBody>
      </p:sp>
      <p:sp>
        <p:nvSpPr>
          <p:cNvPr id="3" name="Subtitle 2"/>
          <p:cNvSpPr>
            <a:spLocks noGrp="1"/>
          </p:cNvSpPr>
          <p:nvPr>
            <p:ph type="subTitle" idx="1"/>
          </p:nvPr>
        </p:nvSpPr>
        <p:spPr>
          <a:xfrm>
            <a:off x="857250" y="3075813"/>
            <a:ext cx="5143500" cy="954740"/>
          </a:xfrm>
        </p:spPr>
        <p:txBody>
          <a:bodyPr>
            <a:normAutofit/>
          </a:bodyPr>
          <a:lstStyle/>
          <a:p>
            <a:r>
              <a:rPr lang="en-CA" dirty="0" smtClean="0"/>
              <a:t>Mark J. Tremblay</a:t>
            </a:r>
          </a:p>
          <a:p>
            <a:r>
              <a:rPr lang="en-CA" dirty="0" smtClean="0"/>
              <a:t>Platform Strategies Research Symposium</a:t>
            </a:r>
          </a:p>
          <a:p>
            <a:r>
              <a:rPr lang="en-CA" dirty="0" smtClean="0"/>
              <a:t>July 13, 2017</a:t>
            </a:r>
            <a:endParaRPr lang="en-CA" dirty="0"/>
          </a:p>
        </p:txBody>
      </p:sp>
    </p:spTree>
    <p:extLst>
      <p:ext uri="{BB962C8B-B14F-4D97-AF65-F5344CB8AC3E}">
        <p14:creationId xmlns:p14="http://schemas.microsoft.com/office/powerpoint/2010/main" val="3452465397"/>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Market Power and Mergers in Multi-Sided Markets</a:t>
            </a:r>
            <a:endParaRPr lang="en-CA" dirty="0"/>
          </a:p>
        </p:txBody>
      </p:sp>
      <p:sp>
        <p:nvSpPr>
          <p:cNvPr id="3" name="Subtitle 2"/>
          <p:cNvSpPr>
            <a:spLocks noGrp="1"/>
          </p:cNvSpPr>
          <p:nvPr>
            <p:ph type="subTitle" idx="1"/>
          </p:nvPr>
        </p:nvSpPr>
        <p:spPr>
          <a:xfrm>
            <a:off x="857250" y="3075813"/>
            <a:ext cx="5143500" cy="954740"/>
          </a:xfrm>
        </p:spPr>
        <p:txBody>
          <a:bodyPr>
            <a:normAutofit/>
          </a:bodyPr>
          <a:lstStyle/>
          <a:p>
            <a:r>
              <a:rPr lang="en-CA" dirty="0" smtClean="0"/>
              <a:t>Mark J. Tremblay</a:t>
            </a:r>
          </a:p>
          <a:p>
            <a:r>
              <a:rPr lang="en-CA" dirty="0" smtClean="0"/>
              <a:t>Platform Strategies Research Symposium</a:t>
            </a:r>
          </a:p>
          <a:p>
            <a:r>
              <a:rPr lang="en-CA" dirty="0" smtClean="0"/>
              <a:t>July 13, 2017</a:t>
            </a:r>
            <a:endParaRPr lang="en-CA" dirty="0"/>
          </a:p>
        </p:txBody>
      </p:sp>
    </p:spTree>
    <p:extLst>
      <p:ext uri="{BB962C8B-B14F-4D97-AF65-F5344CB8AC3E}">
        <p14:creationId xmlns:p14="http://schemas.microsoft.com/office/powerpoint/2010/main" val="2013477962"/>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17220" y="804152"/>
            <a:ext cx="5657850" cy="530498"/>
          </a:xfrm>
        </p:spPr>
        <p:txBody>
          <a:bodyPr>
            <a:normAutofit/>
          </a:bodyPr>
          <a:lstStyle/>
          <a:p>
            <a:r>
              <a:rPr lang="en-CA" dirty="0" smtClean="0"/>
              <a:t>Platform Market Power</a:t>
            </a:r>
            <a:endParaRPr lang="en-CA" dirty="0"/>
          </a:p>
        </p:txBody>
      </p:sp>
      <p:sp>
        <p:nvSpPr>
          <p:cNvPr id="3" name="Content Placeholder 2"/>
          <p:cNvSpPr>
            <a:spLocks noGrp="1"/>
          </p:cNvSpPr>
          <p:nvPr>
            <p:ph idx="1"/>
          </p:nvPr>
        </p:nvSpPr>
        <p:spPr>
          <a:xfrm>
            <a:off x="617220" y="1452891"/>
            <a:ext cx="5657850" cy="2491412"/>
          </a:xfrm>
        </p:spPr>
        <p:txBody>
          <a:bodyPr>
            <a:normAutofit/>
          </a:bodyPr>
          <a:lstStyle/>
          <a:p>
            <a:pPr lvl="1">
              <a:buFont typeface="Wingdings" panose="05000000000000000000" pitchFamily="2" charset="2"/>
              <a:buChar char="§"/>
            </a:pPr>
            <a:r>
              <a:rPr lang="en-CA" sz="1575" dirty="0"/>
              <a:t> Traditional Measures:</a:t>
            </a:r>
            <a:endParaRPr lang="en-CA" sz="1575" dirty="0"/>
          </a:p>
          <a:p>
            <a:pPr lvl="2">
              <a:buFont typeface="Wingdings" panose="05000000000000000000" pitchFamily="2" charset="2"/>
              <a:buChar char="§"/>
            </a:pPr>
            <a:r>
              <a:rPr lang="en-CA" sz="1125" dirty="0"/>
              <a:t>Price-cost markups</a:t>
            </a:r>
          </a:p>
          <a:p>
            <a:pPr lvl="2">
              <a:buFont typeface="Wingdings" panose="05000000000000000000" pitchFamily="2" charset="2"/>
              <a:buChar char="§"/>
            </a:pPr>
            <a:r>
              <a:rPr lang="en-CA" sz="1125" dirty="0"/>
              <a:t>Market shares</a:t>
            </a:r>
          </a:p>
          <a:p>
            <a:pPr lvl="2">
              <a:buFont typeface="Wingdings" panose="05000000000000000000" pitchFamily="2" charset="2"/>
              <a:buChar char="§"/>
            </a:pPr>
            <a:r>
              <a:rPr lang="en-CA" sz="1125" dirty="0"/>
              <a:t>Profitability</a:t>
            </a:r>
          </a:p>
          <a:p>
            <a:pPr lvl="1">
              <a:buFont typeface="Wingdings" panose="05000000000000000000" pitchFamily="2" charset="2"/>
              <a:buChar char="§"/>
            </a:pPr>
            <a:endParaRPr lang="en-CA" sz="1125" dirty="0"/>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7727" y="1334650"/>
            <a:ext cx="1060995" cy="1425377"/>
          </a:xfrm>
          <a:prstGeom prst="rect">
            <a:avLst/>
          </a:prstGeom>
        </p:spPr>
      </p:pic>
    </p:spTree>
    <p:extLst>
      <p:ext uri="{BB962C8B-B14F-4D97-AF65-F5344CB8AC3E}">
        <p14:creationId xmlns:p14="http://schemas.microsoft.com/office/powerpoint/2010/main" val="2269864920"/>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220" y="804152"/>
            <a:ext cx="5657850" cy="530498"/>
          </a:xfrm>
        </p:spPr>
        <p:txBody>
          <a:bodyPr>
            <a:normAutofit/>
          </a:bodyPr>
          <a:lstStyle/>
          <a:p>
            <a:r>
              <a:rPr lang="en-CA" dirty="0" smtClean="0"/>
              <a:t>Platform Market Power</a:t>
            </a:r>
            <a:endParaRPr lang="en-CA" dirty="0"/>
          </a:p>
        </p:txBody>
      </p:sp>
      <p:sp>
        <p:nvSpPr>
          <p:cNvPr id="3" name="Content Placeholder 2"/>
          <p:cNvSpPr>
            <a:spLocks noGrp="1"/>
          </p:cNvSpPr>
          <p:nvPr>
            <p:ph idx="1"/>
          </p:nvPr>
        </p:nvSpPr>
        <p:spPr>
          <a:xfrm>
            <a:off x="617220" y="1452891"/>
            <a:ext cx="5657850" cy="2491412"/>
          </a:xfrm>
        </p:spPr>
        <p:txBody>
          <a:bodyPr>
            <a:normAutofit/>
          </a:bodyPr>
          <a:lstStyle/>
          <a:p>
            <a:pPr lvl="1">
              <a:buFont typeface="Wingdings" panose="05000000000000000000" pitchFamily="2" charset="2"/>
              <a:buChar char="§"/>
            </a:pPr>
            <a:r>
              <a:rPr lang="en-CA" sz="1575" dirty="0"/>
              <a:t> Traditional Measures:</a:t>
            </a:r>
            <a:endParaRPr lang="en-CA" sz="1575" dirty="0"/>
          </a:p>
          <a:p>
            <a:pPr lvl="2">
              <a:buFont typeface="Wingdings" panose="05000000000000000000" pitchFamily="2" charset="2"/>
              <a:buChar char="§"/>
            </a:pPr>
            <a:r>
              <a:rPr lang="en-CA" sz="1125" dirty="0"/>
              <a:t>Price-cost markups</a:t>
            </a:r>
          </a:p>
          <a:p>
            <a:pPr lvl="2">
              <a:buFont typeface="Wingdings" panose="05000000000000000000" pitchFamily="2" charset="2"/>
              <a:buChar char="§"/>
            </a:pPr>
            <a:r>
              <a:rPr lang="en-CA" sz="1125" dirty="0"/>
              <a:t>Market shares</a:t>
            </a:r>
          </a:p>
          <a:p>
            <a:pPr lvl="2">
              <a:buFont typeface="Wingdings" panose="05000000000000000000" pitchFamily="2" charset="2"/>
              <a:buChar char="§"/>
            </a:pPr>
            <a:r>
              <a:rPr lang="en-CA" sz="1125" dirty="0"/>
              <a:t>Profitability</a:t>
            </a:r>
          </a:p>
          <a:p>
            <a:pPr lvl="1">
              <a:buFont typeface="Wingdings" panose="05000000000000000000" pitchFamily="2" charset="2"/>
              <a:buChar char="§"/>
            </a:pPr>
            <a:endParaRPr lang="en-CA" sz="1125" dirty="0"/>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7727" y="1334650"/>
            <a:ext cx="1060995" cy="1425377"/>
          </a:xfrm>
          <a:prstGeom prst="rect">
            <a:avLst/>
          </a:prstGeom>
        </p:spPr>
      </p:pic>
    </p:spTree>
    <p:extLst>
      <p:ext uri="{BB962C8B-B14F-4D97-AF65-F5344CB8AC3E}">
        <p14:creationId xmlns:p14="http://schemas.microsoft.com/office/powerpoint/2010/main" val="2223520932"/>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17220" y="804152"/>
            <a:ext cx="5657850" cy="530498"/>
          </a:xfrm>
        </p:spPr>
        <p:txBody>
          <a:bodyPr>
            <a:normAutofit/>
          </a:bodyPr>
          <a:lstStyle/>
          <a:p>
            <a:r>
              <a:rPr lang="en-CA" dirty="0" smtClean="0"/>
              <a:t>Platform Market Power</a:t>
            </a:r>
            <a:endParaRPr lang="en-CA" dirty="0"/>
          </a:p>
        </p:txBody>
      </p:sp>
      <p:sp>
        <p:nvSpPr>
          <p:cNvPr id="3" name="Content Placeholder 2"/>
          <p:cNvSpPr>
            <a:spLocks noGrp="1"/>
          </p:cNvSpPr>
          <p:nvPr>
            <p:ph idx="1"/>
          </p:nvPr>
        </p:nvSpPr>
        <p:spPr>
          <a:xfrm>
            <a:off x="617220" y="1452891"/>
            <a:ext cx="5657850" cy="2491412"/>
          </a:xfrm>
        </p:spPr>
        <p:txBody>
          <a:bodyPr>
            <a:normAutofit/>
          </a:bodyPr>
          <a:lstStyle/>
          <a:p>
            <a:pPr lvl="1">
              <a:buFont typeface="Wingdings" panose="05000000000000000000" pitchFamily="2" charset="2"/>
              <a:buChar char="§"/>
            </a:pPr>
            <a:r>
              <a:rPr lang="en-CA" sz="1575" dirty="0"/>
              <a:t> Traditional Measures:</a:t>
            </a:r>
            <a:endParaRPr lang="en-CA" sz="1575" dirty="0"/>
          </a:p>
          <a:p>
            <a:pPr lvl="2">
              <a:buFont typeface="Wingdings" panose="05000000000000000000" pitchFamily="2" charset="2"/>
              <a:buChar char="§"/>
            </a:pPr>
            <a:r>
              <a:rPr lang="en-CA" sz="1125" dirty="0"/>
              <a:t>Price-cost markups</a:t>
            </a:r>
          </a:p>
          <a:p>
            <a:pPr lvl="2">
              <a:buFont typeface="Wingdings" panose="05000000000000000000" pitchFamily="2" charset="2"/>
              <a:buChar char="§"/>
            </a:pPr>
            <a:r>
              <a:rPr lang="en-CA" sz="1125" dirty="0"/>
              <a:t>Market shares</a:t>
            </a:r>
          </a:p>
          <a:p>
            <a:pPr lvl="2">
              <a:buFont typeface="Wingdings" panose="05000000000000000000" pitchFamily="2" charset="2"/>
              <a:buChar char="§"/>
            </a:pPr>
            <a:r>
              <a:rPr lang="en-CA" sz="1125" dirty="0"/>
              <a:t>Profitability</a:t>
            </a:r>
          </a:p>
          <a:p>
            <a:pPr lvl="1">
              <a:buFont typeface="Wingdings" panose="05000000000000000000" pitchFamily="2" charset="2"/>
              <a:buChar char="§"/>
            </a:pPr>
            <a:r>
              <a:rPr lang="en-CA" sz="1575" dirty="0"/>
              <a:t> What about platforms?</a:t>
            </a:r>
          </a:p>
          <a:p>
            <a:pPr lvl="2">
              <a:buFont typeface="Wingdings" panose="05000000000000000000" pitchFamily="2" charset="2"/>
              <a:buChar char="§"/>
            </a:pPr>
            <a:r>
              <a:rPr lang="en-CA" sz="1125" dirty="0"/>
              <a:t>Price-cost markup of which side? Negative markups?</a:t>
            </a:r>
          </a:p>
          <a:p>
            <a:pPr lvl="2">
              <a:buFont typeface="Wingdings" panose="05000000000000000000" pitchFamily="2" charset="2"/>
              <a:buChar char="§"/>
            </a:pPr>
            <a:r>
              <a:rPr lang="en-CA" sz="1125" dirty="0"/>
              <a:t>Market shares of which side?</a:t>
            </a:r>
          </a:p>
          <a:p>
            <a:pPr lvl="2">
              <a:buFont typeface="Wingdings" panose="05000000000000000000" pitchFamily="2" charset="2"/>
              <a:buChar char="§"/>
            </a:pPr>
            <a:r>
              <a:rPr lang="en-CA" sz="1125" dirty="0"/>
              <a:t>Single side or total profitability?</a:t>
            </a:r>
          </a:p>
          <a:p>
            <a:pPr marL="216027" lvl="2" indent="0">
              <a:buNone/>
            </a:pPr>
            <a:endParaRPr lang="en-CA" sz="1125" dirty="0"/>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7727" y="1334650"/>
            <a:ext cx="1060995" cy="1425377"/>
          </a:xfrm>
          <a:prstGeom prst="rect">
            <a:avLst/>
          </a:prstGeom>
        </p:spPr>
      </p:pic>
    </p:spTree>
    <p:extLst>
      <p:ext uri="{BB962C8B-B14F-4D97-AF65-F5344CB8AC3E}">
        <p14:creationId xmlns:p14="http://schemas.microsoft.com/office/powerpoint/2010/main" val="1202816676"/>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220" y="804152"/>
            <a:ext cx="5657850" cy="530498"/>
          </a:xfrm>
        </p:spPr>
        <p:txBody>
          <a:bodyPr>
            <a:normAutofit/>
          </a:bodyPr>
          <a:lstStyle/>
          <a:p>
            <a:r>
              <a:rPr lang="en-CA" dirty="0" smtClean="0"/>
              <a:t>Platform Market Power</a:t>
            </a:r>
            <a:endParaRPr lang="en-CA" dirty="0"/>
          </a:p>
        </p:txBody>
      </p:sp>
      <p:sp>
        <p:nvSpPr>
          <p:cNvPr id="3" name="Content Placeholder 2"/>
          <p:cNvSpPr>
            <a:spLocks noGrp="1"/>
          </p:cNvSpPr>
          <p:nvPr>
            <p:ph idx="1"/>
          </p:nvPr>
        </p:nvSpPr>
        <p:spPr>
          <a:xfrm>
            <a:off x="617220" y="1452891"/>
            <a:ext cx="5657850" cy="2491412"/>
          </a:xfrm>
        </p:spPr>
        <p:txBody>
          <a:bodyPr>
            <a:normAutofit/>
          </a:bodyPr>
          <a:lstStyle/>
          <a:p>
            <a:pPr lvl="1">
              <a:buFont typeface="Wingdings" panose="05000000000000000000" pitchFamily="2" charset="2"/>
              <a:buChar char="§"/>
            </a:pPr>
            <a:r>
              <a:rPr lang="en-CA" sz="1575" dirty="0"/>
              <a:t> Traditional Measures:</a:t>
            </a:r>
            <a:endParaRPr lang="en-CA" sz="1575" dirty="0"/>
          </a:p>
          <a:p>
            <a:pPr lvl="2">
              <a:buFont typeface="Wingdings" panose="05000000000000000000" pitchFamily="2" charset="2"/>
              <a:buChar char="§"/>
            </a:pPr>
            <a:r>
              <a:rPr lang="en-CA" sz="1125" dirty="0"/>
              <a:t>Price-cost markups</a:t>
            </a:r>
          </a:p>
          <a:p>
            <a:pPr lvl="2">
              <a:buFont typeface="Wingdings" panose="05000000000000000000" pitchFamily="2" charset="2"/>
              <a:buChar char="§"/>
            </a:pPr>
            <a:r>
              <a:rPr lang="en-CA" sz="1125" dirty="0"/>
              <a:t>Market shares</a:t>
            </a:r>
          </a:p>
          <a:p>
            <a:pPr lvl="2">
              <a:buFont typeface="Wingdings" panose="05000000000000000000" pitchFamily="2" charset="2"/>
              <a:buChar char="§"/>
            </a:pPr>
            <a:r>
              <a:rPr lang="en-CA" sz="1125" dirty="0"/>
              <a:t>Profitability</a:t>
            </a:r>
          </a:p>
          <a:p>
            <a:pPr lvl="1">
              <a:buFont typeface="Wingdings" panose="05000000000000000000" pitchFamily="2" charset="2"/>
              <a:buChar char="§"/>
            </a:pPr>
            <a:r>
              <a:rPr lang="en-CA" sz="1575" dirty="0"/>
              <a:t> What about platforms?</a:t>
            </a:r>
          </a:p>
          <a:p>
            <a:pPr lvl="2">
              <a:buFont typeface="Wingdings" panose="05000000000000000000" pitchFamily="2" charset="2"/>
              <a:buChar char="§"/>
            </a:pPr>
            <a:r>
              <a:rPr lang="en-CA" sz="1125" dirty="0"/>
              <a:t>Price-cost markup of which side? Negative markups?</a:t>
            </a:r>
          </a:p>
          <a:p>
            <a:pPr lvl="2">
              <a:buFont typeface="Wingdings" panose="05000000000000000000" pitchFamily="2" charset="2"/>
              <a:buChar char="§"/>
            </a:pPr>
            <a:r>
              <a:rPr lang="en-CA" sz="1125" dirty="0"/>
              <a:t>Market shares of which side?</a:t>
            </a:r>
          </a:p>
          <a:p>
            <a:pPr lvl="2">
              <a:buFont typeface="Wingdings" panose="05000000000000000000" pitchFamily="2" charset="2"/>
              <a:buChar char="§"/>
            </a:pPr>
            <a:r>
              <a:rPr lang="en-CA" sz="1125" dirty="0"/>
              <a:t>Single side or total profitability?</a:t>
            </a:r>
          </a:p>
          <a:p>
            <a:pPr marL="216027" lvl="2" indent="0">
              <a:buNone/>
            </a:pPr>
            <a:endParaRPr lang="en-CA" sz="1125" dirty="0"/>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7727" y="1334650"/>
            <a:ext cx="1060995" cy="1425377"/>
          </a:xfrm>
          <a:prstGeom prst="rect">
            <a:avLst/>
          </a:prstGeom>
        </p:spPr>
      </p:pic>
    </p:spTree>
    <p:extLst>
      <p:ext uri="{BB962C8B-B14F-4D97-AF65-F5344CB8AC3E}">
        <p14:creationId xmlns:p14="http://schemas.microsoft.com/office/powerpoint/2010/main" val="3411691070"/>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17220" y="804152"/>
            <a:ext cx="5657850" cy="530498"/>
          </a:xfrm>
        </p:spPr>
        <p:txBody>
          <a:bodyPr>
            <a:normAutofit/>
          </a:bodyPr>
          <a:lstStyle/>
          <a:p>
            <a:r>
              <a:rPr lang="en-CA" dirty="0" smtClean="0"/>
              <a:t>Platform Market Power</a:t>
            </a:r>
            <a:endParaRPr lang="en-CA" dirty="0"/>
          </a:p>
        </p:txBody>
      </p:sp>
      <p:sp>
        <p:nvSpPr>
          <p:cNvPr id="3" name="Content Placeholder 2"/>
          <p:cNvSpPr>
            <a:spLocks noGrp="1"/>
          </p:cNvSpPr>
          <p:nvPr>
            <p:ph idx="1"/>
          </p:nvPr>
        </p:nvSpPr>
        <p:spPr>
          <a:xfrm>
            <a:off x="617220" y="1452891"/>
            <a:ext cx="5657850" cy="2491412"/>
          </a:xfrm>
        </p:spPr>
        <p:txBody>
          <a:bodyPr>
            <a:normAutofit/>
          </a:bodyPr>
          <a:lstStyle/>
          <a:p>
            <a:pPr lvl="1">
              <a:buFont typeface="Wingdings" panose="05000000000000000000" pitchFamily="2" charset="2"/>
              <a:buChar char="§"/>
            </a:pPr>
            <a:r>
              <a:rPr lang="en-CA" sz="1575" dirty="0"/>
              <a:t> Traditional Measures:</a:t>
            </a:r>
            <a:endParaRPr lang="en-CA" sz="1575" dirty="0"/>
          </a:p>
          <a:p>
            <a:pPr lvl="2">
              <a:buFont typeface="Wingdings" panose="05000000000000000000" pitchFamily="2" charset="2"/>
              <a:buChar char="§"/>
            </a:pPr>
            <a:r>
              <a:rPr lang="en-CA" sz="1125" dirty="0"/>
              <a:t>Price-cost markups</a:t>
            </a:r>
          </a:p>
          <a:p>
            <a:pPr lvl="2">
              <a:buFont typeface="Wingdings" panose="05000000000000000000" pitchFamily="2" charset="2"/>
              <a:buChar char="§"/>
            </a:pPr>
            <a:r>
              <a:rPr lang="en-CA" sz="1125" dirty="0"/>
              <a:t>Market shares</a:t>
            </a:r>
          </a:p>
          <a:p>
            <a:pPr lvl="2">
              <a:buFont typeface="Wingdings" panose="05000000000000000000" pitchFamily="2" charset="2"/>
              <a:buChar char="§"/>
            </a:pPr>
            <a:r>
              <a:rPr lang="en-CA" sz="1125" dirty="0"/>
              <a:t>Profitability</a:t>
            </a:r>
          </a:p>
          <a:p>
            <a:pPr lvl="1">
              <a:buFont typeface="Wingdings" panose="05000000000000000000" pitchFamily="2" charset="2"/>
              <a:buChar char="§"/>
            </a:pPr>
            <a:r>
              <a:rPr lang="en-CA" sz="1575" dirty="0"/>
              <a:t> What about platforms?</a:t>
            </a:r>
          </a:p>
          <a:p>
            <a:pPr lvl="2">
              <a:buFont typeface="Wingdings" panose="05000000000000000000" pitchFamily="2" charset="2"/>
              <a:buChar char="§"/>
            </a:pPr>
            <a:r>
              <a:rPr lang="en-CA" sz="1125" dirty="0"/>
              <a:t>Price-cost markup of which side? Negative markups?</a:t>
            </a:r>
          </a:p>
          <a:p>
            <a:pPr lvl="2">
              <a:buFont typeface="Wingdings" panose="05000000000000000000" pitchFamily="2" charset="2"/>
              <a:buChar char="§"/>
            </a:pPr>
            <a:r>
              <a:rPr lang="en-CA" sz="1125" dirty="0"/>
              <a:t>Market shares of which side?</a:t>
            </a:r>
          </a:p>
          <a:p>
            <a:pPr lvl="2">
              <a:buFont typeface="Wingdings" panose="05000000000000000000" pitchFamily="2" charset="2"/>
              <a:buChar char="§"/>
            </a:pPr>
            <a:r>
              <a:rPr lang="en-CA" sz="1125" dirty="0"/>
              <a:t>Single side or total profitability?</a:t>
            </a:r>
          </a:p>
          <a:p>
            <a:pPr marL="216027" lvl="2" indent="0">
              <a:buNone/>
            </a:pPr>
            <a:endParaRPr lang="en-CA" sz="1125" dirty="0"/>
          </a:p>
          <a:p>
            <a:pPr lvl="1">
              <a:buFont typeface="Wingdings" panose="05000000000000000000" pitchFamily="2" charset="2"/>
              <a:buChar char="§"/>
            </a:pPr>
            <a:r>
              <a:rPr lang="en-CA" sz="1575" dirty="0"/>
              <a:t> I combine markups/market share across sides.</a:t>
            </a: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7727" y="1334650"/>
            <a:ext cx="1060995" cy="1425377"/>
          </a:xfrm>
          <a:prstGeom prst="rect">
            <a:avLst/>
          </a:prstGeom>
        </p:spPr>
      </p:pic>
    </p:spTree>
    <p:extLst>
      <p:ext uri="{BB962C8B-B14F-4D97-AF65-F5344CB8AC3E}">
        <p14:creationId xmlns:p14="http://schemas.microsoft.com/office/powerpoint/2010/main" val="3348925827"/>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17220" y="804152"/>
            <a:ext cx="5657850" cy="530498"/>
          </a:xfrm>
        </p:spPr>
        <p:txBody>
          <a:bodyPr>
            <a:normAutofit/>
          </a:bodyPr>
          <a:lstStyle/>
          <a:p>
            <a:r>
              <a:rPr lang="en-CA" dirty="0" smtClean="0"/>
              <a:t>Platform Market Power Measure</a:t>
            </a:r>
            <a:endParaRPr lang="en-CA"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617220" y="1452891"/>
                <a:ext cx="5657850" cy="2491412"/>
              </a:xfrm>
            </p:spPr>
            <p:txBody>
              <a:bodyPr>
                <a:normAutofit/>
              </a:bodyPr>
              <a:lstStyle/>
              <a:p>
                <a:pPr lvl="1">
                  <a:buFont typeface="Wingdings" panose="05000000000000000000" pitchFamily="2" charset="2"/>
                  <a:buChar char="§"/>
                </a:pPr>
                <a:r>
                  <a:rPr lang="en-CA" sz="1575" dirty="0"/>
                  <a:t> Platform A in a Two-Sided Market:</a:t>
                </a:r>
              </a:p>
              <a:p>
                <a:pPr marL="113157" lvl="1" indent="0">
                  <a:buNone/>
                </a:pPr>
                <a:endParaRPr lang="en-CA" sz="1575" dirty="0"/>
              </a:p>
              <a:p>
                <a:pPr marL="113157" lvl="1" indent="0">
                  <a:buNone/>
                </a:pPr>
                <a14:m>
                  <m:oMathPara xmlns:m="http://schemas.openxmlformats.org/officeDocument/2006/math">
                    <m:oMathParaPr>
                      <m:jc m:val="centerGroup"/>
                    </m:oMathParaPr>
                    <m:oMath xmlns:m="http://schemas.openxmlformats.org/officeDocument/2006/math">
                      <m:sSup>
                        <m:sSupPr>
                          <m:ctrlPr>
                            <a:rPr lang="en-CA" sz="1575" i="1">
                              <a:latin typeface="Cambria Math" panose="02040503050406030204" pitchFamily="18" charset="0"/>
                            </a:rPr>
                          </m:ctrlPr>
                        </m:sSupPr>
                        <m:e>
                          <m:r>
                            <a:rPr lang="en-CA" sz="1575" i="1">
                              <a:latin typeface="Cambria Math" panose="02040503050406030204" pitchFamily="18" charset="0"/>
                            </a:rPr>
                            <m:t>𝐿</m:t>
                          </m:r>
                        </m:e>
                        <m:sup>
                          <m:r>
                            <a:rPr lang="en-CA" sz="1575" i="1">
                              <a:latin typeface="Cambria Math" panose="02040503050406030204" pitchFamily="18" charset="0"/>
                            </a:rPr>
                            <m:t>𝐴</m:t>
                          </m:r>
                        </m:sup>
                      </m:sSup>
                      <m:r>
                        <a:rPr lang="en-CA" sz="1575" i="1">
                          <a:latin typeface="Cambria Math" panose="02040503050406030204" pitchFamily="18" charset="0"/>
                        </a:rPr>
                        <m:t>= </m:t>
                      </m:r>
                      <m:f>
                        <m:fPr>
                          <m:ctrlPr>
                            <a:rPr lang="en-CA" sz="1575" i="1">
                              <a:latin typeface="Cambria Math" panose="02040503050406030204" pitchFamily="18" charset="0"/>
                            </a:rPr>
                          </m:ctrlPr>
                        </m:fPr>
                        <m:num>
                          <m:d>
                            <m:dPr>
                              <m:ctrlPr>
                                <a:rPr lang="en-CA" sz="1575" i="1">
                                  <a:latin typeface="Cambria Math" panose="02040503050406030204" pitchFamily="18" charset="0"/>
                                </a:rPr>
                              </m:ctrlPr>
                            </m:dPr>
                            <m:e>
                              <m:sSubSup>
                                <m:sSubSupPr>
                                  <m:ctrlPr>
                                    <a:rPr lang="en-CA" sz="1575" i="1">
                                      <a:latin typeface="Cambria Math" panose="02040503050406030204" pitchFamily="18" charset="0"/>
                                    </a:rPr>
                                  </m:ctrlPr>
                                </m:sSubSupPr>
                                <m:e>
                                  <m:r>
                                    <a:rPr lang="en-CA" sz="1575" i="1">
                                      <a:latin typeface="Cambria Math" panose="02040503050406030204" pitchFamily="18" charset="0"/>
                                    </a:rPr>
                                    <m:t>𝑝</m:t>
                                  </m:r>
                                </m:e>
                                <m:sub>
                                  <m:r>
                                    <a:rPr lang="en-CA" sz="1575" i="1">
                                      <a:latin typeface="Cambria Math" panose="02040503050406030204" pitchFamily="18" charset="0"/>
                                    </a:rPr>
                                    <m:t>1</m:t>
                                  </m:r>
                                </m:sub>
                                <m:sup>
                                  <m:r>
                                    <a:rPr lang="en-CA" sz="1575" i="1">
                                      <a:latin typeface="Cambria Math" panose="02040503050406030204" pitchFamily="18" charset="0"/>
                                    </a:rPr>
                                    <m:t>𝐴</m:t>
                                  </m:r>
                                </m:sup>
                              </m:sSubSup>
                              <m:r>
                                <a:rPr lang="en-CA" sz="1575" i="1">
                                  <a:latin typeface="Cambria Math" panose="02040503050406030204" pitchFamily="18" charset="0"/>
                                </a:rPr>
                                <m:t>−</m:t>
                              </m:r>
                              <m:sSubSup>
                                <m:sSubSupPr>
                                  <m:ctrlPr>
                                    <a:rPr lang="en-CA" sz="1575" i="1">
                                      <a:latin typeface="Cambria Math" panose="02040503050406030204" pitchFamily="18" charset="0"/>
                                    </a:rPr>
                                  </m:ctrlPr>
                                </m:sSubSupPr>
                                <m:e>
                                  <m:r>
                                    <a:rPr lang="en-CA" sz="1575" i="1">
                                      <a:latin typeface="Cambria Math" panose="02040503050406030204" pitchFamily="18" charset="0"/>
                                    </a:rPr>
                                    <m:t>𝑐</m:t>
                                  </m:r>
                                </m:e>
                                <m:sub>
                                  <m:r>
                                    <a:rPr lang="en-CA" sz="1575" i="1">
                                      <a:latin typeface="Cambria Math" panose="02040503050406030204" pitchFamily="18" charset="0"/>
                                    </a:rPr>
                                    <m:t>1</m:t>
                                  </m:r>
                                </m:sub>
                                <m:sup>
                                  <m:r>
                                    <a:rPr lang="en-CA" sz="1575" i="1">
                                      <a:latin typeface="Cambria Math" panose="02040503050406030204" pitchFamily="18" charset="0"/>
                                    </a:rPr>
                                    <m:t>𝐴</m:t>
                                  </m:r>
                                </m:sup>
                              </m:sSubSup>
                            </m:e>
                          </m:d>
                          <m:r>
                            <a:rPr lang="en-CA" sz="1575" i="1">
                              <a:latin typeface="Cambria Math" panose="02040503050406030204" pitchFamily="18" charset="0"/>
                              <a:ea typeface="Cambria Math" panose="02040503050406030204" pitchFamily="18" charset="0"/>
                            </a:rPr>
                            <m:t>∙</m:t>
                          </m:r>
                          <m:sSubSup>
                            <m:sSubSupPr>
                              <m:ctrlPr>
                                <a:rPr lang="en-CA" sz="1575" i="1">
                                  <a:latin typeface="Cambria Math" panose="02040503050406030204" pitchFamily="18" charset="0"/>
                                  <a:ea typeface="Cambria Math" panose="02040503050406030204" pitchFamily="18" charset="0"/>
                                </a:rPr>
                              </m:ctrlPr>
                            </m:sSubSupPr>
                            <m:e>
                              <m:r>
                                <a:rPr lang="en-CA" sz="1575" i="1">
                                  <a:latin typeface="Cambria Math" panose="02040503050406030204" pitchFamily="18" charset="0"/>
                                  <a:ea typeface="Cambria Math" panose="02040503050406030204" pitchFamily="18" charset="0"/>
                                </a:rPr>
                                <m:t>𝑠</m:t>
                              </m:r>
                            </m:e>
                            <m:sub>
                              <m:r>
                                <a:rPr lang="en-CA" sz="1575" i="1">
                                  <a:latin typeface="Cambria Math" panose="02040503050406030204" pitchFamily="18" charset="0"/>
                                  <a:ea typeface="Cambria Math" panose="02040503050406030204" pitchFamily="18" charset="0"/>
                                </a:rPr>
                                <m:t>1</m:t>
                              </m:r>
                            </m:sub>
                            <m:sup>
                              <m:r>
                                <a:rPr lang="en-CA" sz="1575" i="1">
                                  <a:latin typeface="Cambria Math" panose="02040503050406030204" pitchFamily="18" charset="0"/>
                                  <a:ea typeface="Cambria Math" panose="02040503050406030204" pitchFamily="18" charset="0"/>
                                </a:rPr>
                                <m:t>𝐴</m:t>
                              </m:r>
                            </m:sup>
                          </m:sSubSup>
                          <m:r>
                            <a:rPr lang="en-CA" sz="1575" i="1">
                              <a:latin typeface="Cambria Math" panose="02040503050406030204" pitchFamily="18" charset="0"/>
                              <a:ea typeface="Cambria Math" panose="02040503050406030204" pitchFamily="18" charset="0"/>
                            </a:rPr>
                            <m:t>+</m:t>
                          </m:r>
                          <m:d>
                            <m:dPr>
                              <m:ctrlPr>
                                <a:rPr lang="en-CA" sz="1575" i="1">
                                  <a:latin typeface="Cambria Math" panose="02040503050406030204" pitchFamily="18" charset="0"/>
                                </a:rPr>
                              </m:ctrlPr>
                            </m:dPr>
                            <m:e>
                              <m:sSubSup>
                                <m:sSubSupPr>
                                  <m:ctrlPr>
                                    <a:rPr lang="en-CA" sz="1575" i="1">
                                      <a:latin typeface="Cambria Math" panose="02040503050406030204" pitchFamily="18" charset="0"/>
                                    </a:rPr>
                                  </m:ctrlPr>
                                </m:sSubSupPr>
                                <m:e>
                                  <m:r>
                                    <a:rPr lang="en-CA" sz="1575" i="1">
                                      <a:latin typeface="Cambria Math" panose="02040503050406030204" pitchFamily="18" charset="0"/>
                                    </a:rPr>
                                    <m:t>𝑝</m:t>
                                  </m:r>
                                </m:e>
                                <m:sub>
                                  <m:r>
                                    <a:rPr lang="en-CA" sz="1575" i="1">
                                      <a:latin typeface="Cambria Math" panose="02040503050406030204" pitchFamily="18" charset="0"/>
                                    </a:rPr>
                                    <m:t>2</m:t>
                                  </m:r>
                                </m:sub>
                                <m:sup>
                                  <m:r>
                                    <a:rPr lang="en-CA" sz="1575" i="1">
                                      <a:latin typeface="Cambria Math" panose="02040503050406030204" pitchFamily="18" charset="0"/>
                                    </a:rPr>
                                    <m:t>𝐴</m:t>
                                  </m:r>
                                </m:sup>
                              </m:sSubSup>
                              <m:r>
                                <a:rPr lang="en-CA" sz="1575" i="1">
                                  <a:latin typeface="Cambria Math" panose="02040503050406030204" pitchFamily="18" charset="0"/>
                                </a:rPr>
                                <m:t>−</m:t>
                              </m:r>
                              <m:sSubSup>
                                <m:sSubSupPr>
                                  <m:ctrlPr>
                                    <a:rPr lang="en-CA" sz="1575" i="1">
                                      <a:latin typeface="Cambria Math" panose="02040503050406030204" pitchFamily="18" charset="0"/>
                                    </a:rPr>
                                  </m:ctrlPr>
                                </m:sSubSupPr>
                                <m:e>
                                  <m:r>
                                    <a:rPr lang="en-CA" sz="1575" i="1">
                                      <a:latin typeface="Cambria Math" panose="02040503050406030204" pitchFamily="18" charset="0"/>
                                    </a:rPr>
                                    <m:t>𝑐</m:t>
                                  </m:r>
                                </m:e>
                                <m:sub>
                                  <m:r>
                                    <a:rPr lang="en-CA" sz="1575" i="1">
                                      <a:latin typeface="Cambria Math" panose="02040503050406030204" pitchFamily="18" charset="0"/>
                                    </a:rPr>
                                    <m:t>2</m:t>
                                  </m:r>
                                </m:sub>
                                <m:sup>
                                  <m:r>
                                    <a:rPr lang="en-CA" sz="1575" i="1">
                                      <a:latin typeface="Cambria Math" panose="02040503050406030204" pitchFamily="18" charset="0"/>
                                    </a:rPr>
                                    <m:t>𝐴</m:t>
                                  </m:r>
                                </m:sup>
                              </m:sSubSup>
                            </m:e>
                          </m:d>
                          <m:r>
                            <a:rPr lang="en-CA" sz="1575" i="1">
                              <a:latin typeface="Cambria Math" panose="02040503050406030204" pitchFamily="18" charset="0"/>
                              <a:ea typeface="Cambria Math" panose="02040503050406030204" pitchFamily="18" charset="0"/>
                            </a:rPr>
                            <m:t>∙</m:t>
                          </m:r>
                          <m:sSubSup>
                            <m:sSubSupPr>
                              <m:ctrlPr>
                                <a:rPr lang="en-CA" sz="1575" i="1">
                                  <a:latin typeface="Cambria Math" panose="02040503050406030204" pitchFamily="18" charset="0"/>
                                  <a:ea typeface="Cambria Math" panose="02040503050406030204" pitchFamily="18" charset="0"/>
                                </a:rPr>
                              </m:ctrlPr>
                            </m:sSubSupPr>
                            <m:e>
                              <m:r>
                                <a:rPr lang="en-CA" sz="1575" i="1">
                                  <a:latin typeface="Cambria Math" panose="02040503050406030204" pitchFamily="18" charset="0"/>
                                  <a:ea typeface="Cambria Math" panose="02040503050406030204" pitchFamily="18" charset="0"/>
                                </a:rPr>
                                <m:t>𝑠</m:t>
                              </m:r>
                            </m:e>
                            <m:sub>
                              <m:r>
                                <a:rPr lang="en-CA" sz="1575" i="1">
                                  <a:latin typeface="Cambria Math" panose="02040503050406030204" pitchFamily="18" charset="0"/>
                                  <a:ea typeface="Cambria Math" panose="02040503050406030204" pitchFamily="18" charset="0"/>
                                </a:rPr>
                                <m:t>2</m:t>
                              </m:r>
                            </m:sub>
                            <m:sup>
                              <m:r>
                                <a:rPr lang="en-CA" sz="1575" i="1">
                                  <a:latin typeface="Cambria Math" panose="02040503050406030204" pitchFamily="18" charset="0"/>
                                  <a:ea typeface="Cambria Math" panose="02040503050406030204" pitchFamily="18" charset="0"/>
                                </a:rPr>
                                <m:t>𝐴</m:t>
                              </m:r>
                            </m:sup>
                          </m:sSubSup>
                        </m:num>
                        <m:den>
                          <m:d>
                            <m:dPr>
                              <m:ctrlPr>
                                <a:rPr lang="en-CA" sz="1575" i="1">
                                  <a:latin typeface="Cambria Math" panose="02040503050406030204" pitchFamily="18" charset="0"/>
                                </a:rPr>
                              </m:ctrlPr>
                            </m:dPr>
                            <m:e>
                              <m:sSubSup>
                                <m:sSubSupPr>
                                  <m:ctrlPr>
                                    <a:rPr lang="en-CA" sz="1575" i="1">
                                      <a:latin typeface="Cambria Math" panose="02040503050406030204" pitchFamily="18" charset="0"/>
                                    </a:rPr>
                                  </m:ctrlPr>
                                </m:sSubSupPr>
                                <m:e>
                                  <m:r>
                                    <a:rPr lang="en-CA" sz="1575" i="1">
                                      <a:latin typeface="Cambria Math" panose="02040503050406030204" pitchFamily="18" charset="0"/>
                                    </a:rPr>
                                    <m:t>𝑝</m:t>
                                  </m:r>
                                </m:e>
                                <m:sub>
                                  <m:r>
                                    <a:rPr lang="en-CA" sz="1575" i="1">
                                      <a:latin typeface="Cambria Math" panose="02040503050406030204" pitchFamily="18" charset="0"/>
                                    </a:rPr>
                                    <m:t>1</m:t>
                                  </m:r>
                                </m:sub>
                                <m:sup>
                                  <m:r>
                                    <a:rPr lang="en-CA" sz="1575" i="1">
                                      <a:latin typeface="Cambria Math" panose="02040503050406030204" pitchFamily="18" charset="0"/>
                                    </a:rPr>
                                    <m:t>𝐴</m:t>
                                  </m:r>
                                </m:sup>
                              </m:sSubSup>
                            </m:e>
                          </m:d>
                          <m:r>
                            <a:rPr lang="en-CA" sz="1575" i="1">
                              <a:latin typeface="Cambria Math" panose="02040503050406030204" pitchFamily="18" charset="0"/>
                              <a:ea typeface="Cambria Math" panose="02040503050406030204" pitchFamily="18" charset="0"/>
                            </a:rPr>
                            <m:t>∙</m:t>
                          </m:r>
                          <m:sSubSup>
                            <m:sSubSupPr>
                              <m:ctrlPr>
                                <a:rPr lang="en-CA" sz="1575" i="1">
                                  <a:latin typeface="Cambria Math" panose="02040503050406030204" pitchFamily="18" charset="0"/>
                                  <a:ea typeface="Cambria Math" panose="02040503050406030204" pitchFamily="18" charset="0"/>
                                </a:rPr>
                              </m:ctrlPr>
                            </m:sSubSupPr>
                            <m:e>
                              <m:r>
                                <a:rPr lang="en-CA" sz="1575" i="1">
                                  <a:latin typeface="Cambria Math" panose="02040503050406030204" pitchFamily="18" charset="0"/>
                                  <a:ea typeface="Cambria Math" panose="02040503050406030204" pitchFamily="18" charset="0"/>
                                </a:rPr>
                                <m:t>𝑠</m:t>
                              </m:r>
                            </m:e>
                            <m:sub>
                              <m:r>
                                <a:rPr lang="en-CA" sz="1575" i="1">
                                  <a:latin typeface="Cambria Math" panose="02040503050406030204" pitchFamily="18" charset="0"/>
                                  <a:ea typeface="Cambria Math" panose="02040503050406030204" pitchFamily="18" charset="0"/>
                                </a:rPr>
                                <m:t>1</m:t>
                              </m:r>
                            </m:sub>
                            <m:sup>
                              <m:r>
                                <a:rPr lang="en-CA" sz="1575" i="1">
                                  <a:latin typeface="Cambria Math" panose="02040503050406030204" pitchFamily="18" charset="0"/>
                                  <a:ea typeface="Cambria Math" panose="02040503050406030204" pitchFamily="18" charset="0"/>
                                </a:rPr>
                                <m:t>𝐴</m:t>
                              </m:r>
                            </m:sup>
                          </m:sSubSup>
                          <m:r>
                            <a:rPr lang="en-CA" sz="1575" i="1">
                              <a:latin typeface="Cambria Math" panose="02040503050406030204" pitchFamily="18" charset="0"/>
                              <a:ea typeface="Cambria Math" panose="02040503050406030204" pitchFamily="18" charset="0"/>
                            </a:rPr>
                            <m:t>+</m:t>
                          </m:r>
                          <m:d>
                            <m:dPr>
                              <m:ctrlPr>
                                <a:rPr lang="en-CA" sz="1575" i="1">
                                  <a:latin typeface="Cambria Math" panose="02040503050406030204" pitchFamily="18" charset="0"/>
                                </a:rPr>
                              </m:ctrlPr>
                            </m:dPr>
                            <m:e>
                              <m:sSubSup>
                                <m:sSubSupPr>
                                  <m:ctrlPr>
                                    <a:rPr lang="en-CA" sz="1575" i="1">
                                      <a:latin typeface="Cambria Math" panose="02040503050406030204" pitchFamily="18" charset="0"/>
                                    </a:rPr>
                                  </m:ctrlPr>
                                </m:sSubSupPr>
                                <m:e>
                                  <m:r>
                                    <a:rPr lang="en-CA" sz="1575" i="1">
                                      <a:latin typeface="Cambria Math" panose="02040503050406030204" pitchFamily="18" charset="0"/>
                                    </a:rPr>
                                    <m:t>𝑝</m:t>
                                  </m:r>
                                </m:e>
                                <m:sub>
                                  <m:r>
                                    <a:rPr lang="en-CA" sz="1575" i="1">
                                      <a:latin typeface="Cambria Math" panose="02040503050406030204" pitchFamily="18" charset="0"/>
                                    </a:rPr>
                                    <m:t>2</m:t>
                                  </m:r>
                                </m:sub>
                                <m:sup>
                                  <m:r>
                                    <a:rPr lang="en-CA" sz="1575" i="1">
                                      <a:latin typeface="Cambria Math" panose="02040503050406030204" pitchFamily="18" charset="0"/>
                                    </a:rPr>
                                    <m:t>𝐴</m:t>
                                  </m:r>
                                </m:sup>
                              </m:sSubSup>
                            </m:e>
                          </m:d>
                          <m:r>
                            <a:rPr lang="en-CA" sz="1575" i="1">
                              <a:latin typeface="Cambria Math" panose="02040503050406030204" pitchFamily="18" charset="0"/>
                              <a:ea typeface="Cambria Math" panose="02040503050406030204" pitchFamily="18" charset="0"/>
                            </a:rPr>
                            <m:t>∙</m:t>
                          </m:r>
                          <m:sSubSup>
                            <m:sSubSupPr>
                              <m:ctrlPr>
                                <a:rPr lang="en-CA" sz="1575" i="1">
                                  <a:latin typeface="Cambria Math" panose="02040503050406030204" pitchFamily="18" charset="0"/>
                                  <a:ea typeface="Cambria Math" panose="02040503050406030204" pitchFamily="18" charset="0"/>
                                </a:rPr>
                              </m:ctrlPr>
                            </m:sSubSupPr>
                            <m:e>
                              <m:r>
                                <a:rPr lang="en-CA" sz="1575" i="1">
                                  <a:latin typeface="Cambria Math" panose="02040503050406030204" pitchFamily="18" charset="0"/>
                                  <a:ea typeface="Cambria Math" panose="02040503050406030204" pitchFamily="18" charset="0"/>
                                </a:rPr>
                                <m:t>𝑠</m:t>
                              </m:r>
                            </m:e>
                            <m:sub>
                              <m:r>
                                <a:rPr lang="en-CA" sz="1575" i="1">
                                  <a:latin typeface="Cambria Math" panose="02040503050406030204" pitchFamily="18" charset="0"/>
                                  <a:ea typeface="Cambria Math" panose="02040503050406030204" pitchFamily="18" charset="0"/>
                                </a:rPr>
                                <m:t>2</m:t>
                              </m:r>
                            </m:sub>
                            <m:sup>
                              <m:r>
                                <a:rPr lang="en-CA" sz="1575" i="1">
                                  <a:latin typeface="Cambria Math" panose="02040503050406030204" pitchFamily="18" charset="0"/>
                                  <a:ea typeface="Cambria Math" panose="02040503050406030204" pitchFamily="18" charset="0"/>
                                </a:rPr>
                                <m:t>𝐴</m:t>
                              </m:r>
                            </m:sup>
                          </m:sSubSup>
                        </m:den>
                      </m:f>
                    </m:oMath>
                  </m:oMathPara>
                </a14:m>
                <a:endParaRPr lang="en-CA" sz="1575"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617220" y="1452891"/>
                <a:ext cx="5657850" cy="2491412"/>
              </a:xfrm>
              <a:blipFill>
                <a:blip r:embed="rId2"/>
                <a:stretch>
                  <a:fillRect t="-1711"/>
                </a:stretch>
              </a:blipFill>
            </p:spPr>
            <p:txBody>
              <a:bodyPr/>
              <a:lstStyle/>
              <a:p>
                <a:r>
                  <a:rPr lang="en-US">
                    <a:noFill/>
                  </a:rPr>
                  <a:t> </a:t>
                </a:r>
              </a:p>
            </p:txBody>
          </p:sp>
        </mc:Fallback>
      </mc:AlternateContent>
    </p:spTree>
    <p:extLst>
      <p:ext uri="{BB962C8B-B14F-4D97-AF65-F5344CB8AC3E}">
        <p14:creationId xmlns:p14="http://schemas.microsoft.com/office/powerpoint/2010/main" val="3106040601"/>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73767" y="2286000"/>
            <a:ext cx="6286500" cy="1200150"/>
          </a:xfrm>
        </p:spPr>
        <p:txBody>
          <a:bodyPr>
            <a:normAutofit fontScale="90000"/>
          </a:bodyPr>
          <a:lstStyle/>
          <a:p>
            <a:pPr algn="ctr"/>
            <a:r>
              <a:rPr lang="en-US" sz="2400" b="1" dirty="0">
                <a:effectLst>
                  <a:outerShdw blurRad="38100" dist="38100" dir="2700000" algn="tl">
                    <a:srgbClr val="000000">
                      <a:alpha val="43137"/>
                    </a:srgbClr>
                  </a:outerShdw>
                </a:effectLst>
              </a:rPr>
              <a:t/>
            </a:r>
            <a:br>
              <a:rPr lang="en-US" sz="2400" b="1" dirty="0">
                <a:effectLst>
                  <a:outerShdw blurRad="38100" dist="38100" dir="2700000" algn="tl">
                    <a:srgbClr val="000000">
                      <a:alpha val="43137"/>
                    </a:srgbClr>
                  </a:outerShdw>
                </a:effectLst>
              </a:rPr>
            </a:br>
            <a:r>
              <a:rPr lang="en-US" sz="2400" b="1" dirty="0">
                <a:effectLst>
                  <a:outerShdw blurRad="38100" dist="38100" dir="2700000" algn="tl">
                    <a:srgbClr val="000000">
                      <a:alpha val="43137"/>
                    </a:srgbClr>
                  </a:outerShdw>
                </a:effectLst>
              </a:rPr>
              <a:t>Uber Might Buy Me a Mercedes Benz: </a:t>
            </a:r>
            <a:br>
              <a:rPr lang="en-US" sz="2400" b="1" dirty="0">
                <a:effectLst>
                  <a:outerShdw blurRad="38100" dist="38100" dir="2700000" algn="tl">
                    <a:srgbClr val="000000">
                      <a:alpha val="43137"/>
                    </a:srgbClr>
                  </a:outerShdw>
                </a:effectLst>
              </a:rPr>
            </a:br>
            <a:r>
              <a:rPr lang="en-US" sz="2400" b="1" dirty="0">
                <a:effectLst>
                  <a:outerShdw blurRad="38100" dist="38100" dir="2700000" algn="tl">
                    <a:srgbClr val="000000">
                      <a:alpha val="43137"/>
                    </a:srgbClr>
                  </a:outerShdw>
                </a:effectLst>
              </a:rPr>
              <a:t>An Empirical Investigation of Ridesharing Platforms and Durable Goods Purchase</a:t>
            </a:r>
            <a:r>
              <a:rPr lang="en-US" sz="2400" dirty="0"/>
              <a:t/>
            </a:r>
            <a:br>
              <a:rPr lang="en-US" sz="2400" dirty="0"/>
            </a:br>
            <a:endParaRPr lang="en-US" sz="2400" i="1" dirty="0"/>
          </a:p>
        </p:txBody>
      </p:sp>
      <p:sp>
        <p:nvSpPr>
          <p:cNvPr id="2053" name="Rectangle 5"/>
          <p:cNvSpPr>
            <a:spLocks noChangeArrowheads="1"/>
          </p:cNvSpPr>
          <p:nvPr/>
        </p:nvSpPr>
        <p:spPr bwMode="auto">
          <a:xfrm>
            <a:off x="714375" y="3010153"/>
            <a:ext cx="5372100" cy="1384995"/>
          </a:xfrm>
          <a:prstGeom prst="rect">
            <a:avLst/>
          </a:prstGeom>
          <a:noFill/>
          <a:ln w="9525">
            <a:noFill/>
            <a:miter lim="800000"/>
            <a:headEnd/>
            <a:tailEnd/>
          </a:ln>
          <a:effectLst/>
        </p:spPr>
        <p:txBody>
          <a:bodyPr wrap="square">
            <a:spAutoFit/>
          </a:bodyPr>
          <a:lstStyle/>
          <a:p>
            <a:pPr algn="ctr" defTabSz="685800"/>
            <a:endParaRPr lang="en-US" sz="1500" dirty="0">
              <a:solidFill>
                <a:srgbClr val="292929"/>
              </a:solidFill>
              <a:latin typeface="Century Gothic" panose="020B0502020202020204"/>
            </a:endParaRPr>
          </a:p>
          <a:p>
            <a:pPr algn="ctr" defTabSz="685800"/>
            <a:r>
              <a:rPr lang="en-US" b="1" dirty="0">
                <a:solidFill>
                  <a:prstClr val="white"/>
                </a:solidFill>
                <a:effectLst>
                  <a:outerShdw blurRad="38100" dist="38100" dir="2700000" algn="tl">
                    <a:srgbClr val="000000">
                      <a:alpha val="43137"/>
                    </a:srgbClr>
                  </a:outerShdw>
                </a:effectLst>
                <a:latin typeface="Century Gothic" panose="020B0502020202020204"/>
              </a:rPr>
              <a:t>Brad N Greenwood</a:t>
            </a:r>
          </a:p>
          <a:p>
            <a:pPr algn="ctr" defTabSz="685800"/>
            <a:endParaRPr lang="en-US" sz="1500" b="1" dirty="0">
              <a:solidFill>
                <a:prstClr val="white"/>
              </a:solidFill>
              <a:effectLst>
                <a:outerShdw blurRad="38100" dist="38100" dir="2700000" algn="tl">
                  <a:srgbClr val="000000">
                    <a:alpha val="43137"/>
                  </a:srgbClr>
                </a:outerShdw>
              </a:effectLst>
              <a:latin typeface="Century Gothic" panose="020B0502020202020204"/>
            </a:endParaRPr>
          </a:p>
          <a:p>
            <a:pPr algn="ctr" defTabSz="685800"/>
            <a:r>
              <a:rPr lang="en-US" sz="1200" b="1" dirty="0">
                <a:solidFill>
                  <a:prstClr val="white"/>
                </a:solidFill>
                <a:effectLst>
                  <a:outerShdw blurRad="38100" dist="38100" dir="2700000" algn="tl">
                    <a:srgbClr val="000000">
                      <a:alpha val="43137"/>
                    </a:srgbClr>
                  </a:outerShdw>
                </a:effectLst>
                <a:latin typeface="Century Gothic" panose="020B0502020202020204"/>
              </a:rPr>
              <a:t>Co-Authored with Jing Gong (Temple) and </a:t>
            </a:r>
            <a:r>
              <a:rPr lang="en-US" sz="1200" b="1" dirty="0" err="1">
                <a:solidFill>
                  <a:prstClr val="white"/>
                </a:solidFill>
                <a:effectLst>
                  <a:outerShdw blurRad="38100" dist="38100" dir="2700000" algn="tl">
                    <a:srgbClr val="000000">
                      <a:alpha val="43137"/>
                    </a:srgbClr>
                  </a:outerShdw>
                </a:effectLst>
                <a:latin typeface="Century Gothic" panose="020B0502020202020204"/>
              </a:rPr>
              <a:t>Yiping</a:t>
            </a:r>
            <a:r>
              <a:rPr lang="en-US" sz="1200" b="1" dirty="0">
                <a:solidFill>
                  <a:prstClr val="white"/>
                </a:solidFill>
                <a:effectLst>
                  <a:outerShdw blurRad="38100" dist="38100" dir="2700000" algn="tl">
                    <a:srgbClr val="000000">
                      <a:alpha val="43137"/>
                    </a:srgbClr>
                  </a:outerShdw>
                </a:effectLst>
                <a:latin typeface="Century Gothic" panose="020B0502020202020204"/>
              </a:rPr>
              <a:t> Song (</a:t>
            </a:r>
            <a:r>
              <a:rPr lang="en-US" sz="1200" b="1" dirty="0" err="1">
                <a:solidFill>
                  <a:prstClr val="white"/>
                </a:solidFill>
                <a:effectLst>
                  <a:outerShdw blurRad="38100" dist="38100" dir="2700000" algn="tl">
                    <a:srgbClr val="000000">
                      <a:alpha val="43137"/>
                    </a:srgbClr>
                  </a:outerShdw>
                </a:effectLst>
                <a:latin typeface="Century Gothic" panose="020B0502020202020204"/>
              </a:rPr>
              <a:t>Fudan</a:t>
            </a:r>
            <a:r>
              <a:rPr lang="en-US" sz="1200" b="1" dirty="0">
                <a:solidFill>
                  <a:prstClr val="white"/>
                </a:solidFill>
                <a:effectLst>
                  <a:outerShdw blurRad="38100" dist="38100" dir="2700000" algn="tl">
                    <a:srgbClr val="000000">
                      <a:alpha val="43137"/>
                    </a:srgbClr>
                  </a:outerShdw>
                </a:effectLst>
                <a:latin typeface="Century Gothic" panose="020B0502020202020204"/>
              </a:rPr>
              <a:t>)</a:t>
            </a:r>
          </a:p>
          <a:p>
            <a:pPr algn="ctr" defTabSz="685800"/>
            <a:r>
              <a:rPr lang="en-US" sz="1200" b="1" i="1" dirty="0">
                <a:solidFill>
                  <a:prstClr val="white"/>
                </a:solidFill>
                <a:effectLst>
                  <a:outerShdw blurRad="38100" dist="38100" dir="2700000" algn="tl">
                    <a:srgbClr val="000000">
                      <a:alpha val="43137"/>
                    </a:srgbClr>
                  </a:outerShdw>
                </a:effectLst>
                <a:latin typeface="Century Gothic" panose="020B0502020202020204"/>
              </a:rPr>
              <a:t>Boston University Platforms Symposium</a:t>
            </a:r>
          </a:p>
          <a:p>
            <a:pPr algn="ctr" defTabSz="685800"/>
            <a:r>
              <a:rPr lang="en-US" sz="1200" b="1" i="1" dirty="0">
                <a:solidFill>
                  <a:prstClr val="white"/>
                </a:solidFill>
                <a:effectLst>
                  <a:outerShdw blurRad="38100" dist="38100" dir="2700000" algn="tl">
                    <a:srgbClr val="000000">
                      <a:alpha val="43137"/>
                    </a:srgbClr>
                  </a:outerShdw>
                </a:effectLst>
                <a:latin typeface="Century Gothic" panose="020B0502020202020204"/>
              </a:rPr>
              <a:t>July 2017</a:t>
            </a:r>
          </a:p>
        </p:txBody>
      </p:sp>
      <p:pic>
        <p:nvPicPr>
          <p:cNvPr id="1028" name="Picture 4" descr="http://upload.wikimedia.org/wikipedia/commons/thumb/1/17/Temple_T_logo.svg/170px-Temple_T_logo.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5116" y="806451"/>
            <a:ext cx="850037" cy="97504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university of minnesota">
            <a:extLst>
              <a:ext uri="{FF2B5EF4-FFF2-40B4-BE49-F238E27FC236}">
                <a16:creationId xmlns:a16="http://schemas.microsoft.com/office/drawing/2014/main" id="{152264F0-A1BC-48CF-90CC-F75D3E3B42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4206" y="656926"/>
            <a:ext cx="1274093" cy="127409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Image result for fudan university">
            <a:extLst>
              <a:ext uri="{FF2B5EF4-FFF2-40B4-BE49-F238E27FC236}">
                <a16:creationId xmlns:a16="http://schemas.microsoft.com/office/drawing/2014/main" id="{B49EFCF7-E74E-41B8-BBF3-325B9044849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47353" y="806452"/>
            <a:ext cx="917894" cy="91789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40343212"/>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220" y="804152"/>
            <a:ext cx="5657850" cy="530498"/>
          </a:xfrm>
        </p:spPr>
        <p:txBody>
          <a:bodyPr>
            <a:normAutofit/>
          </a:bodyPr>
          <a:lstStyle/>
          <a:p>
            <a:r>
              <a:rPr lang="en-CA" dirty="0" smtClean="0"/>
              <a:t>Platform Market Power Measure</a:t>
            </a:r>
            <a:endParaRPr lang="en-CA"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617220" y="1452891"/>
                <a:ext cx="5657850" cy="2491412"/>
              </a:xfrm>
            </p:spPr>
            <p:txBody>
              <a:bodyPr>
                <a:normAutofit/>
              </a:bodyPr>
              <a:lstStyle/>
              <a:p>
                <a:pPr lvl="1">
                  <a:buFont typeface="Wingdings" panose="05000000000000000000" pitchFamily="2" charset="2"/>
                  <a:buChar char="§"/>
                </a:pPr>
                <a:r>
                  <a:rPr lang="en-CA" sz="1575" dirty="0"/>
                  <a:t> Platform A in a Two-Sided Market:</a:t>
                </a:r>
              </a:p>
              <a:p>
                <a:pPr marL="113157" lvl="1" indent="0">
                  <a:buNone/>
                </a:pPr>
                <a:endParaRPr lang="en-CA" sz="1575" dirty="0"/>
              </a:p>
              <a:p>
                <a:pPr marL="113157" lvl="1" indent="0">
                  <a:buNone/>
                </a:pPr>
                <a14:m>
                  <m:oMathPara xmlns:m="http://schemas.openxmlformats.org/officeDocument/2006/math">
                    <m:oMathParaPr>
                      <m:jc m:val="centerGroup"/>
                    </m:oMathParaPr>
                    <m:oMath xmlns:m="http://schemas.openxmlformats.org/officeDocument/2006/math">
                      <m:sSup>
                        <m:sSupPr>
                          <m:ctrlPr>
                            <a:rPr lang="en-CA" sz="1575" i="1">
                              <a:latin typeface="Cambria Math" panose="02040503050406030204" pitchFamily="18" charset="0"/>
                            </a:rPr>
                          </m:ctrlPr>
                        </m:sSupPr>
                        <m:e>
                          <m:r>
                            <a:rPr lang="en-CA" sz="1575" i="1">
                              <a:latin typeface="Cambria Math" panose="02040503050406030204" pitchFamily="18" charset="0"/>
                            </a:rPr>
                            <m:t>𝐿</m:t>
                          </m:r>
                        </m:e>
                        <m:sup>
                          <m:r>
                            <a:rPr lang="en-CA" sz="1575" i="1">
                              <a:latin typeface="Cambria Math" panose="02040503050406030204" pitchFamily="18" charset="0"/>
                            </a:rPr>
                            <m:t>𝐴</m:t>
                          </m:r>
                        </m:sup>
                      </m:sSup>
                      <m:r>
                        <a:rPr lang="en-CA" sz="1575" i="1">
                          <a:latin typeface="Cambria Math" panose="02040503050406030204" pitchFamily="18" charset="0"/>
                        </a:rPr>
                        <m:t>= </m:t>
                      </m:r>
                      <m:f>
                        <m:fPr>
                          <m:ctrlPr>
                            <a:rPr lang="en-CA" sz="1575" i="1">
                              <a:latin typeface="Cambria Math" panose="02040503050406030204" pitchFamily="18" charset="0"/>
                            </a:rPr>
                          </m:ctrlPr>
                        </m:fPr>
                        <m:num>
                          <m:d>
                            <m:dPr>
                              <m:ctrlPr>
                                <a:rPr lang="en-CA" sz="1575" i="1">
                                  <a:latin typeface="Cambria Math" panose="02040503050406030204" pitchFamily="18" charset="0"/>
                                </a:rPr>
                              </m:ctrlPr>
                            </m:dPr>
                            <m:e>
                              <m:sSubSup>
                                <m:sSubSupPr>
                                  <m:ctrlPr>
                                    <a:rPr lang="en-CA" sz="1575" i="1">
                                      <a:latin typeface="Cambria Math" panose="02040503050406030204" pitchFamily="18" charset="0"/>
                                    </a:rPr>
                                  </m:ctrlPr>
                                </m:sSubSupPr>
                                <m:e>
                                  <m:r>
                                    <a:rPr lang="en-CA" sz="1575" i="1">
                                      <a:latin typeface="Cambria Math" panose="02040503050406030204" pitchFamily="18" charset="0"/>
                                    </a:rPr>
                                    <m:t>𝑝</m:t>
                                  </m:r>
                                </m:e>
                                <m:sub>
                                  <m:r>
                                    <a:rPr lang="en-CA" sz="1575" i="1">
                                      <a:latin typeface="Cambria Math" panose="02040503050406030204" pitchFamily="18" charset="0"/>
                                    </a:rPr>
                                    <m:t>1</m:t>
                                  </m:r>
                                </m:sub>
                                <m:sup>
                                  <m:r>
                                    <a:rPr lang="en-CA" sz="1575" i="1">
                                      <a:latin typeface="Cambria Math" panose="02040503050406030204" pitchFamily="18" charset="0"/>
                                    </a:rPr>
                                    <m:t>𝐴</m:t>
                                  </m:r>
                                </m:sup>
                              </m:sSubSup>
                              <m:r>
                                <a:rPr lang="en-CA" sz="1575" i="1">
                                  <a:latin typeface="Cambria Math" panose="02040503050406030204" pitchFamily="18" charset="0"/>
                                </a:rPr>
                                <m:t>−</m:t>
                              </m:r>
                              <m:sSubSup>
                                <m:sSubSupPr>
                                  <m:ctrlPr>
                                    <a:rPr lang="en-CA" sz="1575" i="1">
                                      <a:latin typeface="Cambria Math" panose="02040503050406030204" pitchFamily="18" charset="0"/>
                                    </a:rPr>
                                  </m:ctrlPr>
                                </m:sSubSupPr>
                                <m:e>
                                  <m:r>
                                    <a:rPr lang="en-CA" sz="1575" i="1">
                                      <a:latin typeface="Cambria Math" panose="02040503050406030204" pitchFamily="18" charset="0"/>
                                    </a:rPr>
                                    <m:t>𝑐</m:t>
                                  </m:r>
                                </m:e>
                                <m:sub>
                                  <m:r>
                                    <a:rPr lang="en-CA" sz="1575" i="1">
                                      <a:latin typeface="Cambria Math" panose="02040503050406030204" pitchFamily="18" charset="0"/>
                                    </a:rPr>
                                    <m:t>1</m:t>
                                  </m:r>
                                </m:sub>
                                <m:sup>
                                  <m:r>
                                    <a:rPr lang="en-CA" sz="1575" i="1">
                                      <a:latin typeface="Cambria Math" panose="02040503050406030204" pitchFamily="18" charset="0"/>
                                    </a:rPr>
                                    <m:t>𝐴</m:t>
                                  </m:r>
                                </m:sup>
                              </m:sSubSup>
                            </m:e>
                          </m:d>
                          <m:r>
                            <a:rPr lang="en-CA" sz="1575" i="1">
                              <a:latin typeface="Cambria Math" panose="02040503050406030204" pitchFamily="18" charset="0"/>
                              <a:ea typeface="Cambria Math" panose="02040503050406030204" pitchFamily="18" charset="0"/>
                            </a:rPr>
                            <m:t>∙</m:t>
                          </m:r>
                          <m:sSubSup>
                            <m:sSubSupPr>
                              <m:ctrlPr>
                                <a:rPr lang="en-CA" sz="1575" i="1">
                                  <a:latin typeface="Cambria Math" panose="02040503050406030204" pitchFamily="18" charset="0"/>
                                  <a:ea typeface="Cambria Math" panose="02040503050406030204" pitchFamily="18" charset="0"/>
                                </a:rPr>
                              </m:ctrlPr>
                            </m:sSubSupPr>
                            <m:e>
                              <m:r>
                                <a:rPr lang="en-CA" sz="1575" i="1">
                                  <a:latin typeface="Cambria Math" panose="02040503050406030204" pitchFamily="18" charset="0"/>
                                  <a:ea typeface="Cambria Math" panose="02040503050406030204" pitchFamily="18" charset="0"/>
                                </a:rPr>
                                <m:t>𝑠</m:t>
                              </m:r>
                            </m:e>
                            <m:sub>
                              <m:r>
                                <a:rPr lang="en-CA" sz="1575" i="1">
                                  <a:latin typeface="Cambria Math" panose="02040503050406030204" pitchFamily="18" charset="0"/>
                                  <a:ea typeface="Cambria Math" panose="02040503050406030204" pitchFamily="18" charset="0"/>
                                </a:rPr>
                                <m:t>1</m:t>
                              </m:r>
                            </m:sub>
                            <m:sup>
                              <m:r>
                                <a:rPr lang="en-CA" sz="1575" i="1">
                                  <a:latin typeface="Cambria Math" panose="02040503050406030204" pitchFamily="18" charset="0"/>
                                  <a:ea typeface="Cambria Math" panose="02040503050406030204" pitchFamily="18" charset="0"/>
                                </a:rPr>
                                <m:t>𝐴</m:t>
                              </m:r>
                            </m:sup>
                          </m:sSubSup>
                          <m:r>
                            <a:rPr lang="en-CA" sz="1575" i="1">
                              <a:latin typeface="Cambria Math" panose="02040503050406030204" pitchFamily="18" charset="0"/>
                              <a:ea typeface="Cambria Math" panose="02040503050406030204" pitchFamily="18" charset="0"/>
                            </a:rPr>
                            <m:t>+</m:t>
                          </m:r>
                          <m:d>
                            <m:dPr>
                              <m:ctrlPr>
                                <a:rPr lang="en-CA" sz="1575" i="1">
                                  <a:latin typeface="Cambria Math" panose="02040503050406030204" pitchFamily="18" charset="0"/>
                                </a:rPr>
                              </m:ctrlPr>
                            </m:dPr>
                            <m:e>
                              <m:sSubSup>
                                <m:sSubSupPr>
                                  <m:ctrlPr>
                                    <a:rPr lang="en-CA" sz="1575" i="1">
                                      <a:latin typeface="Cambria Math" panose="02040503050406030204" pitchFamily="18" charset="0"/>
                                    </a:rPr>
                                  </m:ctrlPr>
                                </m:sSubSupPr>
                                <m:e>
                                  <m:r>
                                    <a:rPr lang="en-CA" sz="1575" i="1">
                                      <a:latin typeface="Cambria Math" panose="02040503050406030204" pitchFamily="18" charset="0"/>
                                    </a:rPr>
                                    <m:t>𝑝</m:t>
                                  </m:r>
                                </m:e>
                                <m:sub>
                                  <m:r>
                                    <a:rPr lang="en-CA" sz="1575" i="1">
                                      <a:latin typeface="Cambria Math" panose="02040503050406030204" pitchFamily="18" charset="0"/>
                                    </a:rPr>
                                    <m:t>2</m:t>
                                  </m:r>
                                </m:sub>
                                <m:sup>
                                  <m:r>
                                    <a:rPr lang="en-CA" sz="1575" i="1">
                                      <a:latin typeface="Cambria Math" panose="02040503050406030204" pitchFamily="18" charset="0"/>
                                    </a:rPr>
                                    <m:t>𝐴</m:t>
                                  </m:r>
                                </m:sup>
                              </m:sSubSup>
                              <m:r>
                                <a:rPr lang="en-CA" sz="1575" i="1">
                                  <a:latin typeface="Cambria Math" panose="02040503050406030204" pitchFamily="18" charset="0"/>
                                </a:rPr>
                                <m:t>−</m:t>
                              </m:r>
                              <m:sSubSup>
                                <m:sSubSupPr>
                                  <m:ctrlPr>
                                    <a:rPr lang="en-CA" sz="1575" i="1">
                                      <a:latin typeface="Cambria Math" panose="02040503050406030204" pitchFamily="18" charset="0"/>
                                    </a:rPr>
                                  </m:ctrlPr>
                                </m:sSubSupPr>
                                <m:e>
                                  <m:r>
                                    <a:rPr lang="en-CA" sz="1575" i="1">
                                      <a:latin typeface="Cambria Math" panose="02040503050406030204" pitchFamily="18" charset="0"/>
                                    </a:rPr>
                                    <m:t>𝑐</m:t>
                                  </m:r>
                                </m:e>
                                <m:sub>
                                  <m:r>
                                    <a:rPr lang="en-CA" sz="1575" i="1">
                                      <a:latin typeface="Cambria Math" panose="02040503050406030204" pitchFamily="18" charset="0"/>
                                    </a:rPr>
                                    <m:t>2</m:t>
                                  </m:r>
                                </m:sub>
                                <m:sup>
                                  <m:r>
                                    <a:rPr lang="en-CA" sz="1575" i="1">
                                      <a:latin typeface="Cambria Math" panose="02040503050406030204" pitchFamily="18" charset="0"/>
                                    </a:rPr>
                                    <m:t>𝐴</m:t>
                                  </m:r>
                                </m:sup>
                              </m:sSubSup>
                            </m:e>
                          </m:d>
                          <m:r>
                            <a:rPr lang="en-CA" sz="1575" i="1">
                              <a:latin typeface="Cambria Math" panose="02040503050406030204" pitchFamily="18" charset="0"/>
                              <a:ea typeface="Cambria Math" panose="02040503050406030204" pitchFamily="18" charset="0"/>
                            </a:rPr>
                            <m:t>∙</m:t>
                          </m:r>
                          <m:sSubSup>
                            <m:sSubSupPr>
                              <m:ctrlPr>
                                <a:rPr lang="en-CA" sz="1575" i="1">
                                  <a:latin typeface="Cambria Math" panose="02040503050406030204" pitchFamily="18" charset="0"/>
                                  <a:ea typeface="Cambria Math" panose="02040503050406030204" pitchFamily="18" charset="0"/>
                                </a:rPr>
                              </m:ctrlPr>
                            </m:sSubSupPr>
                            <m:e>
                              <m:r>
                                <a:rPr lang="en-CA" sz="1575" i="1">
                                  <a:latin typeface="Cambria Math" panose="02040503050406030204" pitchFamily="18" charset="0"/>
                                  <a:ea typeface="Cambria Math" panose="02040503050406030204" pitchFamily="18" charset="0"/>
                                </a:rPr>
                                <m:t>𝑠</m:t>
                              </m:r>
                            </m:e>
                            <m:sub>
                              <m:r>
                                <a:rPr lang="en-CA" sz="1575" i="1">
                                  <a:latin typeface="Cambria Math" panose="02040503050406030204" pitchFamily="18" charset="0"/>
                                  <a:ea typeface="Cambria Math" panose="02040503050406030204" pitchFamily="18" charset="0"/>
                                </a:rPr>
                                <m:t>2</m:t>
                              </m:r>
                            </m:sub>
                            <m:sup>
                              <m:r>
                                <a:rPr lang="en-CA" sz="1575" i="1">
                                  <a:latin typeface="Cambria Math" panose="02040503050406030204" pitchFamily="18" charset="0"/>
                                  <a:ea typeface="Cambria Math" panose="02040503050406030204" pitchFamily="18" charset="0"/>
                                </a:rPr>
                                <m:t>𝐴</m:t>
                              </m:r>
                            </m:sup>
                          </m:sSubSup>
                        </m:num>
                        <m:den>
                          <m:d>
                            <m:dPr>
                              <m:ctrlPr>
                                <a:rPr lang="en-CA" sz="1575" i="1">
                                  <a:latin typeface="Cambria Math" panose="02040503050406030204" pitchFamily="18" charset="0"/>
                                </a:rPr>
                              </m:ctrlPr>
                            </m:dPr>
                            <m:e>
                              <m:sSubSup>
                                <m:sSubSupPr>
                                  <m:ctrlPr>
                                    <a:rPr lang="en-CA" sz="1575" i="1">
                                      <a:latin typeface="Cambria Math" panose="02040503050406030204" pitchFamily="18" charset="0"/>
                                    </a:rPr>
                                  </m:ctrlPr>
                                </m:sSubSupPr>
                                <m:e>
                                  <m:r>
                                    <a:rPr lang="en-CA" sz="1575" i="1">
                                      <a:latin typeface="Cambria Math" panose="02040503050406030204" pitchFamily="18" charset="0"/>
                                    </a:rPr>
                                    <m:t>𝑝</m:t>
                                  </m:r>
                                </m:e>
                                <m:sub>
                                  <m:r>
                                    <a:rPr lang="en-CA" sz="1575" i="1">
                                      <a:latin typeface="Cambria Math" panose="02040503050406030204" pitchFamily="18" charset="0"/>
                                    </a:rPr>
                                    <m:t>1</m:t>
                                  </m:r>
                                </m:sub>
                                <m:sup>
                                  <m:r>
                                    <a:rPr lang="en-CA" sz="1575" i="1">
                                      <a:latin typeface="Cambria Math" panose="02040503050406030204" pitchFamily="18" charset="0"/>
                                    </a:rPr>
                                    <m:t>𝐴</m:t>
                                  </m:r>
                                </m:sup>
                              </m:sSubSup>
                            </m:e>
                          </m:d>
                          <m:r>
                            <a:rPr lang="en-CA" sz="1575" i="1">
                              <a:latin typeface="Cambria Math" panose="02040503050406030204" pitchFamily="18" charset="0"/>
                              <a:ea typeface="Cambria Math" panose="02040503050406030204" pitchFamily="18" charset="0"/>
                            </a:rPr>
                            <m:t>∙</m:t>
                          </m:r>
                          <m:sSubSup>
                            <m:sSubSupPr>
                              <m:ctrlPr>
                                <a:rPr lang="en-CA" sz="1575" i="1">
                                  <a:latin typeface="Cambria Math" panose="02040503050406030204" pitchFamily="18" charset="0"/>
                                  <a:ea typeface="Cambria Math" panose="02040503050406030204" pitchFamily="18" charset="0"/>
                                </a:rPr>
                              </m:ctrlPr>
                            </m:sSubSupPr>
                            <m:e>
                              <m:r>
                                <a:rPr lang="en-CA" sz="1575" i="1">
                                  <a:latin typeface="Cambria Math" panose="02040503050406030204" pitchFamily="18" charset="0"/>
                                  <a:ea typeface="Cambria Math" panose="02040503050406030204" pitchFamily="18" charset="0"/>
                                </a:rPr>
                                <m:t>𝑠</m:t>
                              </m:r>
                            </m:e>
                            <m:sub>
                              <m:r>
                                <a:rPr lang="en-CA" sz="1575" i="1">
                                  <a:latin typeface="Cambria Math" panose="02040503050406030204" pitchFamily="18" charset="0"/>
                                  <a:ea typeface="Cambria Math" panose="02040503050406030204" pitchFamily="18" charset="0"/>
                                </a:rPr>
                                <m:t>1</m:t>
                              </m:r>
                            </m:sub>
                            <m:sup>
                              <m:r>
                                <a:rPr lang="en-CA" sz="1575" i="1">
                                  <a:latin typeface="Cambria Math" panose="02040503050406030204" pitchFamily="18" charset="0"/>
                                  <a:ea typeface="Cambria Math" panose="02040503050406030204" pitchFamily="18" charset="0"/>
                                </a:rPr>
                                <m:t>𝐴</m:t>
                              </m:r>
                            </m:sup>
                          </m:sSubSup>
                          <m:r>
                            <a:rPr lang="en-CA" sz="1575" i="1">
                              <a:latin typeface="Cambria Math" panose="02040503050406030204" pitchFamily="18" charset="0"/>
                              <a:ea typeface="Cambria Math" panose="02040503050406030204" pitchFamily="18" charset="0"/>
                            </a:rPr>
                            <m:t>+</m:t>
                          </m:r>
                          <m:d>
                            <m:dPr>
                              <m:ctrlPr>
                                <a:rPr lang="en-CA" sz="1575" i="1">
                                  <a:latin typeface="Cambria Math" panose="02040503050406030204" pitchFamily="18" charset="0"/>
                                </a:rPr>
                              </m:ctrlPr>
                            </m:dPr>
                            <m:e>
                              <m:sSubSup>
                                <m:sSubSupPr>
                                  <m:ctrlPr>
                                    <a:rPr lang="en-CA" sz="1575" i="1">
                                      <a:latin typeface="Cambria Math" panose="02040503050406030204" pitchFamily="18" charset="0"/>
                                    </a:rPr>
                                  </m:ctrlPr>
                                </m:sSubSupPr>
                                <m:e>
                                  <m:r>
                                    <a:rPr lang="en-CA" sz="1575" i="1">
                                      <a:latin typeface="Cambria Math" panose="02040503050406030204" pitchFamily="18" charset="0"/>
                                    </a:rPr>
                                    <m:t>𝑝</m:t>
                                  </m:r>
                                </m:e>
                                <m:sub>
                                  <m:r>
                                    <a:rPr lang="en-CA" sz="1575" i="1">
                                      <a:latin typeface="Cambria Math" panose="02040503050406030204" pitchFamily="18" charset="0"/>
                                    </a:rPr>
                                    <m:t>2</m:t>
                                  </m:r>
                                </m:sub>
                                <m:sup>
                                  <m:r>
                                    <a:rPr lang="en-CA" sz="1575" i="1">
                                      <a:latin typeface="Cambria Math" panose="02040503050406030204" pitchFamily="18" charset="0"/>
                                    </a:rPr>
                                    <m:t>𝐴</m:t>
                                  </m:r>
                                </m:sup>
                              </m:sSubSup>
                            </m:e>
                          </m:d>
                          <m:r>
                            <a:rPr lang="en-CA" sz="1575" i="1">
                              <a:latin typeface="Cambria Math" panose="02040503050406030204" pitchFamily="18" charset="0"/>
                              <a:ea typeface="Cambria Math" panose="02040503050406030204" pitchFamily="18" charset="0"/>
                            </a:rPr>
                            <m:t>∙</m:t>
                          </m:r>
                          <m:sSubSup>
                            <m:sSubSupPr>
                              <m:ctrlPr>
                                <a:rPr lang="en-CA" sz="1575" i="1">
                                  <a:latin typeface="Cambria Math" panose="02040503050406030204" pitchFamily="18" charset="0"/>
                                  <a:ea typeface="Cambria Math" panose="02040503050406030204" pitchFamily="18" charset="0"/>
                                </a:rPr>
                              </m:ctrlPr>
                            </m:sSubSupPr>
                            <m:e>
                              <m:r>
                                <a:rPr lang="en-CA" sz="1575" i="1">
                                  <a:latin typeface="Cambria Math" panose="02040503050406030204" pitchFamily="18" charset="0"/>
                                  <a:ea typeface="Cambria Math" panose="02040503050406030204" pitchFamily="18" charset="0"/>
                                </a:rPr>
                                <m:t>𝑠</m:t>
                              </m:r>
                            </m:e>
                            <m:sub>
                              <m:r>
                                <a:rPr lang="en-CA" sz="1575" i="1">
                                  <a:latin typeface="Cambria Math" panose="02040503050406030204" pitchFamily="18" charset="0"/>
                                  <a:ea typeface="Cambria Math" panose="02040503050406030204" pitchFamily="18" charset="0"/>
                                </a:rPr>
                                <m:t>2</m:t>
                              </m:r>
                            </m:sub>
                            <m:sup>
                              <m:r>
                                <a:rPr lang="en-CA" sz="1575" i="1">
                                  <a:latin typeface="Cambria Math" panose="02040503050406030204" pitchFamily="18" charset="0"/>
                                  <a:ea typeface="Cambria Math" panose="02040503050406030204" pitchFamily="18" charset="0"/>
                                </a:rPr>
                                <m:t>𝐴</m:t>
                              </m:r>
                            </m:sup>
                          </m:sSubSup>
                        </m:den>
                      </m:f>
                    </m:oMath>
                  </m:oMathPara>
                </a14:m>
                <a:endParaRPr lang="en-CA" sz="1575"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617220" y="1452891"/>
                <a:ext cx="5657850" cy="2491412"/>
              </a:xfrm>
              <a:blipFill>
                <a:blip r:embed="rId2"/>
                <a:stretch>
                  <a:fillRect t="-1711"/>
                </a:stretch>
              </a:blipFill>
            </p:spPr>
            <p:txBody>
              <a:bodyPr/>
              <a:lstStyle/>
              <a:p>
                <a:r>
                  <a:rPr lang="en-US">
                    <a:noFill/>
                  </a:rPr>
                  <a:t> </a:t>
                </a:r>
              </a:p>
            </p:txBody>
          </p:sp>
        </mc:Fallback>
      </mc:AlternateContent>
    </p:spTree>
    <p:extLst>
      <p:ext uri="{BB962C8B-B14F-4D97-AF65-F5344CB8AC3E}">
        <p14:creationId xmlns:p14="http://schemas.microsoft.com/office/powerpoint/2010/main" val="2191597568"/>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220" y="804152"/>
            <a:ext cx="5657850" cy="530498"/>
          </a:xfrm>
        </p:spPr>
        <p:txBody>
          <a:bodyPr>
            <a:normAutofit/>
          </a:bodyPr>
          <a:lstStyle/>
          <a:p>
            <a:r>
              <a:rPr lang="en-CA" dirty="0" smtClean="0"/>
              <a:t>Platform Market Power Measure</a:t>
            </a:r>
            <a:endParaRPr lang="en-CA"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617220" y="1452891"/>
                <a:ext cx="5657850" cy="2491412"/>
              </a:xfrm>
            </p:spPr>
            <p:txBody>
              <a:bodyPr>
                <a:normAutofit/>
              </a:bodyPr>
              <a:lstStyle/>
              <a:p>
                <a:pPr lvl="1">
                  <a:buFont typeface="Wingdings" panose="05000000000000000000" pitchFamily="2" charset="2"/>
                  <a:buChar char="§"/>
                </a:pPr>
                <a:r>
                  <a:rPr lang="en-CA" sz="1575" dirty="0"/>
                  <a:t> Platform A in a Two-Sided Market:</a:t>
                </a:r>
              </a:p>
              <a:p>
                <a:pPr marL="113157" lvl="1" indent="0">
                  <a:buNone/>
                </a:pPr>
                <a:endParaRPr lang="en-CA" sz="1575" dirty="0"/>
              </a:p>
              <a:p>
                <a:pPr marL="113157" lvl="1" indent="0">
                  <a:buNone/>
                </a:pPr>
                <a14:m>
                  <m:oMathPara xmlns:m="http://schemas.openxmlformats.org/officeDocument/2006/math">
                    <m:oMathParaPr>
                      <m:jc m:val="centerGroup"/>
                    </m:oMathParaPr>
                    <m:oMath xmlns:m="http://schemas.openxmlformats.org/officeDocument/2006/math">
                      <m:sSup>
                        <m:sSupPr>
                          <m:ctrlPr>
                            <a:rPr lang="en-CA" sz="1575" i="1">
                              <a:latin typeface="Cambria Math" panose="02040503050406030204" pitchFamily="18" charset="0"/>
                            </a:rPr>
                          </m:ctrlPr>
                        </m:sSupPr>
                        <m:e>
                          <m:r>
                            <a:rPr lang="en-CA" sz="1575" i="1">
                              <a:latin typeface="Cambria Math" panose="02040503050406030204" pitchFamily="18" charset="0"/>
                            </a:rPr>
                            <m:t>𝐿</m:t>
                          </m:r>
                        </m:e>
                        <m:sup>
                          <m:r>
                            <a:rPr lang="en-CA" sz="1575" i="1">
                              <a:latin typeface="Cambria Math" panose="02040503050406030204" pitchFamily="18" charset="0"/>
                            </a:rPr>
                            <m:t>𝐴</m:t>
                          </m:r>
                        </m:sup>
                      </m:sSup>
                      <m:r>
                        <a:rPr lang="en-CA" sz="1575" i="1">
                          <a:latin typeface="Cambria Math" panose="02040503050406030204" pitchFamily="18" charset="0"/>
                        </a:rPr>
                        <m:t>= </m:t>
                      </m:r>
                      <m:f>
                        <m:fPr>
                          <m:ctrlPr>
                            <a:rPr lang="en-CA" sz="1575" i="1">
                              <a:latin typeface="Cambria Math" panose="02040503050406030204" pitchFamily="18" charset="0"/>
                            </a:rPr>
                          </m:ctrlPr>
                        </m:fPr>
                        <m:num>
                          <m:d>
                            <m:dPr>
                              <m:ctrlPr>
                                <a:rPr lang="en-CA" sz="1575" i="1">
                                  <a:latin typeface="Cambria Math" panose="02040503050406030204" pitchFamily="18" charset="0"/>
                                </a:rPr>
                              </m:ctrlPr>
                            </m:dPr>
                            <m:e>
                              <m:sSubSup>
                                <m:sSubSupPr>
                                  <m:ctrlPr>
                                    <a:rPr lang="en-CA" sz="1575" i="1">
                                      <a:latin typeface="Cambria Math" panose="02040503050406030204" pitchFamily="18" charset="0"/>
                                    </a:rPr>
                                  </m:ctrlPr>
                                </m:sSubSupPr>
                                <m:e>
                                  <m:r>
                                    <a:rPr lang="en-CA" sz="1575" i="1">
                                      <a:latin typeface="Cambria Math" panose="02040503050406030204" pitchFamily="18" charset="0"/>
                                    </a:rPr>
                                    <m:t>𝑝</m:t>
                                  </m:r>
                                </m:e>
                                <m:sub>
                                  <m:r>
                                    <a:rPr lang="en-CA" sz="1575" i="1">
                                      <a:latin typeface="Cambria Math" panose="02040503050406030204" pitchFamily="18" charset="0"/>
                                    </a:rPr>
                                    <m:t>1</m:t>
                                  </m:r>
                                </m:sub>
                                <m:sup>
                                  <m:r>
                                    <a:rPr lang="en-CA" sz="1575" i="1">
                                      <a:latin typeface="Cambria Math" panose="02040503050406030204" pitchFamily="18" charset="0"/>
                                    </a:rPr>
                                    <m:t>𝐴</m:t>
                                  </m:r>
                                </m:sup>
                              </m:sSubSup>
                              <m:r>
                                <a:rPr lang="en-CA" sz="1575" i="1">
                                  <a:latin typeface="Cambria Math" panose="02040503050406030204" pitchFamily="18" charset="0"/>
                                </a:rPr>
                                <m:t>−</m:t>
                              </m:r>
                              <m:sSubSup>
                                <m:sSubSupPr>
                                  <m:ctrlPr>
                                    <a:rPr lang="en-CA" sz="1575" i="1">
                                      <a:latin typeface="Cambria Math" panose="02040503050406030204" pitchFamily="18" charset="0"/>
                                    </a:rPr>
                                  </m:ctrlPr>
                                </m:sSubSupPr>
                                <m:e>
                                  <m:r>
                                    <a:rPr lang="en-CA" sz="1575" i="1">
                                      <a:latin typeface="Cambria Math" panose="02040503050406030204" pitchFamily="18" charset="0"/>
                                    </a:rPr>
                                    <m:t>𝑐</m:t>
                                  </m:r>
                                </m:e>
                                <m:sub>
                                  <m:r>
                                    <a:rPr lang="en-CA" sz="1575" i="1">
                                      <a:latin typeface="Cambria Math" panose="02040503050406030204" pitchFamily="18" charset="0"/>
                                    </a:rPr>
                                    <m:t>1</m:t>
                                  </m:r>
                                </m:sub>
                                <m:sup>
                                  <m:r>
                                    <a:rPr lang="en-CA" sz="1575" i="1">
                                      <a:latin typeface="Cambria Math" panose="02040503050406030204" pitchFamily="18" charset="0"/>
                                    </a:rPr>
                                    <m:t>𝐴</m:t>
                                  </m:r>
                                </m:sup>
                              </m:sSubSup>
                            </m:e>
                          </m:d>
                          <m:r>
                            <a:rPr lang="en-CA" sz="1575" i="1">
                              <a:latin typeface="Cambria Math" panose="02040503050406030204" pitchFamily="18" charset="0"/>
                              <a:ea typeface="Cambria Math" panose="02040503050406030204" pitchFamily="18" charset="0"/>
                            </a:rPr>
                            <m:t>∙</m:t>
                          </m:r>
                          <m:sSubSup>
                            <m:sSubSupPr>
                              <m:ctrlPr>
                                <a:rPr lang="en-CA" sz="1575" i="1">
                                  <a:latin typeface="Cambria Math" panose="02040503050406030204" pitchFamily="18" charset="0"/>
                                  <a:ea typeface="Cambria Math" panose="02040503050406030204" pitchFamily="18" charset="0"/>
                                </a:rPr>
                              </m:ctrlPr>
                            </m:sSubSupPr>
                            <m:e>
                              <m:r>
                                <a:rPr lang="en-CA" sz="1575" i="1">
                                  <a:latin typeface="Cambria Math" panose="02040503050406030204" pitchFamily="18" charset="0"/>
                                  <a:ea typeface="Cambria Math" panose="02040503050406030204" pitchFamily="18" charset="0"/>
                                </a:rPr>
                                <m:t>𝑠</m:t>
                              </m:r>
                            </m:e>
                            <m:sub>
                              <m:r>
                                <a:rPr lang="en-CA" sz="1575" i="1">
                                  <a:latin typeface="Cambria Math" panose="02040503050406030204" pitchFamily="18" charset="0"/>
                                  <a:ea typeface="Cambria Math" panose="02040503050406030204" pitchFamily="18" charset="0"/>
                                </a:rPr>
                                <m:t>1</m:t>
                              </m:r>
                            </m:sub>
                            <m:sup>
                              <m:r>
                                <a:rPr lang="en-CA" sz="1575" i="1">
                                  <a:latin typeface="Cambria Math" panose="02040503050406030204" pitchFamily="18" charset="0"/>
                                  <a:ea typeface="Cambria Math" panose="02040503050406030204" pitchFamily="18" charset="0"/>
                                </a:rPr>
                                <m:t>𝐴</m:t>
                              </m:r>
                            </m:sup>
                          </m:sSubSup>
                          <m:r>
                            <a:rPr lang="en-CA" sz="1575" i="1">
                              <a:latin typeface="Cambria Math" panose="02040503050406030204" pitchFamily="18" charset="0"/>
                              <a:ea typeface="Cambria Math" panose="02040503050406030204" pitchFamily="18" charset="0"/>
                            </a:rPr>
                            <m:t>+</m:t>
                          </m:r>
                          <m:d>
                            <m:dPr>
                              <m:ctrlPr>
                                <a:rPr lang="en-CA" sz="1575" i="1">
                                  <a:latin typeface="Cambria Math" panose="02040503050406030204" pitchFamily="18" charset="0"/>
                                </a:rPr>
                              </m:ctrlPr>
                            </m:dPr>
                            <m:e>
                              <m:sSubSup>
                                <m:sSubSupPr>
                                  <m:ctrlPr>
                                    <a:rPr lang="en-CA" sz="1575" i="1">
                                      <a:latin typeface="Cambria Math" panose="02040503050406030204" pitchFamily="18" charset="0"/>
                                    </a:rPr>
                                  </m:ctrlPr>
                                </m:sSubSupPr>
                                <m:e>
                                  <m:r>
                                    <a:rPr lang="en-CA" sz="1575" i="1">
                                      <a:latin typeface="Cambria Math" panose="02040503050406030204" pitchFamily="18" charset="0"/>
                                    </a:rPr>
                                    <m:t>𝑝</m:t>
                                  </m:r>
                                </m:e>
                                <m:sub>
                                  <m:r>
                                    <a:rPr lang="en-CA" sz="1575" i="1">
                                      <a:latin typeface="Cambria Math" panose="02040503050406030204" pitchFamily="18" charset="0"/>
                                    </a:rPr>
                                    <m:t>2</m:t>
                                  </m:r>
                                </m:sub>
                                <m:sup>
                                  <m:r>
                                    <a:rPr lang="en-CA" sz="1575" i="1">
                                      <a:latin typeface="Cambria Math" panose="02040503050406030204" pitchFamily="18" charset="0"/>
                                    </a:rPr>
                                    <m:t>𝐴</m:t>
                                  </m:r>
                                </m:sup>
                              </m:sSubSup>
                              <m:r>
                                <a:rPr lang="en-CA" sz="1575" i="1">
                                  <a:latin typeface="Cambria Math" panose="02040503050406030204" pitchFamily="18" charset="0"/>
                                </a:rPr>
                                <m:t>−</m:t>
                              </m:r>
                              <m:sSubSup>
                                <m:sSubSupPr>
                                  <m:ctrlPr>
                                    <a:rPr lang="en-CA" sz="1575" i="1">
                                      <a:latin typeface="Cambria Math" panose="02040503050406030204" pitchFamily="18" charset="0"/>
                                    </a:rPr>
                                  </m:ctrlPr>
                                </m:sSubSupPr>
                                <m:e>
                                  <m:r>
                                    <a:rPr lang="en-CA" sz="1575" i="1">
                                      <a:latin typeface="Cambria Math" panose="02040503050406030204" pitchFamily="18" charset="0"/>
                                    </a:rPr>
                                    <m:t>𝑐</m:t>
                                  </m:r>
                                </m:e>
                                <m:sub>
                                  <m:r>
                                    <a:rPr lang="en-CA" sz="1575" i="1">
                                      <a:latin typeface="Cambria Math" panose="02040503050406030204" pitchFamily="18" charset="0"/>
                                    </a:rPr>
                                    <m:t>2</m:t>
                                  </m:r>
                                </m:sub>
                                <m:sup>
                                  <m:r>
                                    <a:rPr lang="en-CA" sz="1575" i="1">
                                      <a:latin typeface="Cambria Math" panose="02040503050406030204" pitchFamily="18" charset="0"/>
                                    </a:rPr>
                                    <m:t>𝐴</m:t>
                                  </m:r>
                                </m:sup>
                              </m:sSubSup>
                            </m:e>
                          </m:d>
                          <m:r>
                            <a:rPr lang="en-CA" sz="1575" i="1">
                              <a:latin typeface="Cambria Math" panose="02040503050406030204" pitchFamily="18" charset="0"/>
                              <a:ea typeface="Cambria Math" panose="02040503050406030204" pitchFamily="18" charset="0"/>
                            </a:rPr>
                            <m:t>∙</m:t>
                          </m:r>
                          <m:sSubSup>
                            <m:sSubSupPr>
                              <m:ctrlPr>
                                <a:rPr lang="en-CA" sz="1575" i="1">
                                  <a:latin typeface="Cambria Math" panose="02040503050406030204" pitchFamily="18" charset="0"/>
                                  <a:ea typeface="Cambria Math" panose="02040503050406030204" pitchFamily="18" charset="0"/>
                                </a:rPr>
                              </m:ctrlPr>
                            </m:sSubSupPr>
                            <m:e>
                              <m:r>
                                <a:rPr lang="en-CA" sz="1575" i="1">
                                  <a:latin typeface="Cambria Math" panose="02040503050406030204" pitchFamily="18" charset="0"/>
                                  <a:ea typeface="Cambria Math" panose="02040503050406030204" pitchFamily="18" charset="0"/>
                                </a:rPr>
                                <m:t>𝑠</m:t>
                              </m:r>
                            </m:e>
                            <m:sub>
                              <m:r>
                                <a:rPr lang="en-CA" sz="1575" i="1">
                                  <a:latin typeface="Cambria Math" panose="02040503050406030204" pitchFamily="18" charset="0"/>
                                  <a:ea typeface="Cambria Math" panose="02040503050406030204" pitchFamily="18" charset="0"/>
                                </a:rPr>
                                <m:t>2</m:t>
                              </m:r>
                            </m:sub>
                            <m:sup>
                              <m:r>
                                <a:rPr lang="en-CA" sz="1575" i="1">
                                  <a:latin typeface="Cambria Math" panose="02040503050406030204" pitchFamily="18" charset="0"/>
                                  <a:ea typeface="Cambria Math" panose="02040503050406030204" pitchFamily="18" charset="0"/>
                                </a:rPr>
                                <m:t>𝐴</m:t>
                              </m:r>
                            </m:sup>
                          </m:sSubSup>
                        </m:num>
                        <m:den>
                          <m:d>
                            <m:dPr>
                              <m:ctrlPr>
                                <a:rPr lang="en-CA" sz="1575" i="1">
                                  <a:latin typeface="Cambria Math" panose="02040503050406030204" pitchFamily="18" charset="0"/>
                                </a:rPr>
                              </m:ctrlPr>
                            </m:dPr>
                            <m:e>
                              <m:sSubSup>
                                <m:sSubSupPr>
                                  <m:ctrlPr>
                                    <a:rPr lang="en-CA" sz="1575" i="1">
                                      <a:latin typeface="Cambria Math" panose="02040503050406030204" pitchFamily="18" charset="0"/>
                                    </a:rPr>
                                  </m:ctrlPr>
                                </m:sSubSupPr>
                                <m:e>
                                  <m:r>
                                    <a:rPr lang="en-CA" sz="1575" i="1">
                                      <a:latin typeface="Cambria Math" panose="02040503050406030204" pitchFamily="18" charset="0"/>
                                    </a:rPr>
                                    <m:t>𝑝</m:t>
                                  </m:r>
                                </m:e>
                                <m:sub>
                                  <m:r>
                                    <a:rPr lang="en-CA" sz="1575" i="1">
                                      <a:latin typeface="Cambria Math" panose="02040503050406030204" pitchFamily="18" charset="0"/>
                                    </a:rPr>
                                    <m:t>1</m:t>
                                  </m:r>
                                </m:sub>
                                <m:sup>
                                  <m:r>
                                    <a:rPr lang="en-CA" sz="1575" i="1">
                                      <a:latin typeface="Cambria Math" panose="02040503050406030204" pitchFamily="18" charset="0"/>
                                    </a:rPr>
                                    <m:t>𝐴</m:t>
                                  </m:r>
                                </m:sup>
                              </m:sSubSup>
                            </m:e>
                          </m:d>
                          <m:r>
                            <a:rPr lang="en-CA" sz="1575" i="1">
                              <a:latin typeface="Cambria Math" panose="02040503050406030204" pitchFamily="18" charset="0"/>
                              <a:ea typeface="Cambria Math" panose="02040503050406030204" pitchFamily="18" charset="0"/>
                            </a:rPr>
                            <m:t>∙</m:t>
                          </m:r>
                          <m:sSubSup>
                            <m:sSubSupPr>
                              <m:ctrlPr>
                                <a:rPr lang="en-CA" sz="1575" i="1">
                                  <a:latin typeface="Cambria Math" panose="02040503050406030204" pitchFamily="18" charset="0"/>
                                  <a:ea typeface="Cambria Math" panose="02040503050406030204" pitchFamily="18" charset="0"/>
                                </a:rPr>
                              </m:ctrlPr>
                            </m:sSubSupPr>
                            <m:e>
                              <m:r>
                                <a:rPr lang="en-CA" sz="1575" i="1">
                                  <a:latin typeface="Cambria Math" panose="02040503050406030204" pitchFamily="18" charset="0"/>
                                  <a:ea typeface="Cambria Math" panose="02040503050406030204" pitchFamily="18" charset="0"/>
                                </a:rPr>
                                <m:t>𝑠</m:t>
                              </m:r>
                            </m:e>
                            <m:sub>
                              <m:r>
                                <a:rPr lang="en-CA" sz="1575" i="1">
                                  <a:latin typeface="Cambria Math" panose="02040503050406030204" pitchFamily="18" charset="0"/>
                                  <a:ea typeface="Cambria Math" panose="02040503050406030204" pitchFamily="18" charset="0"/>
                                </a:rPr>
                                <m:t>1</m:t>
                              </m:r>
                            </m:sub>
                            <m:sup>
                              <m:r>
                                <a:rPr lang="en-CA" sz="1575" i="1">
                                  <a:latin typeface="Cambria Math" panose="02040503050406030204" pitchFamily="18" charset="0"/>
                                  <a:ea typeface="Cambria Math" panose="02040503050406030204" pitchFamily="18" charset="0"/>
                                </a:rPr>
                                <m:t>𝐴</m:t>
                              </m:r>
                            </m:sup>
                          </m:sSubSup>
                          <m:r>
                            <a:rPr lang="en-CA" sz="1575" i="1">
                              <a:latin typeface="Cambria Math" panose="02040503050406030204" pitchFamily="18" charset="0"/>
                              <a:ea typeface="Cambria Math" panose="02040503050406030204" pitchFamily="18" charset="0"/>
                            </a:rPr>
                            <m:t>+</m:t>
                          </m:r>
                          <m:d>
                            <m:dPr>
                              <m:ctrlPr>
                                <a:rPr lang="en-CA" sz="1575" i="1">
                                  <a:latin typeface="Cambria Math" panose="02040503050406030204" pitchFamily="18" charset="0"/>
                                </a:rPr>
                              </m:ctrlPr>
                            </m:dPr>
                            <m:e>
                              <m:sSubSup>
                                <m:sSubSupPr>
                                  <m:ctrlPr>
                                    <a:rPr lang="en-CA" sz="1575" i="1">
                                      <a:latin typeface="Cambria Math" panose="02040503050406030204" pitchFamily="18" charset="0"/>
                                    </a:rPr>
                                  </m:ctrlPr>
                                </m:sSubSupPr>
                                <m:e>
                                  <m:r>
                                    <a:rPr lang="en-CA" sz="1575" i="1">
                                      <a:latin typeface="Cambria Math" panose="02040503050406030204" pitchFamily="18" charset="0"/>
                                    </a:rPr>
                                    <m:t>𝑝</m:t>
                                  </m:r>
                                </m:e>
                                <m:sub>
                                  <m:r>
                                    <a:rPr lang="en-CA" sz="1575" i="1">
                                      <a:latin typeface="Cambria Math" panose="02040503050406030204" pitchFamily="18" charset="0"/>
                                    </a:rPr>
                                    <m:t>2</m:t>
                                  </m:r>
                                </m:sub>
                                <m:sup>
                                  <m:r>
                                    <a:rPr lang="en-CA" sz="1575" i="1">
                                      <a:latin typeface="Cambria Math" panose="02040503050406030204" pitchFamily="18" charset="0"/>
                                    </a:rPr>
                                    <m:t>𝐴</m:t>
                                  </m:r>
                                </m:sup>
                              </m:sSubSup>
                            </m:e>
                          </m:d>
                          <m:r>
                            <a:rPr lang="en-CA" sz="1575" i="1">
                              <a:latin typeface="Cambria Math" panose="02040503050406030204" pitchFamily="18" charset="0"/>
                              <a:ea typeface="Cambria Math" panose="02040503050406030204" pitchFamily="18" charset="0"/>
                            </a:rPr>
                            <m:t>∙</m:t>
                          </m:r>
                          <m:sSubSup>
                            <m:sSubSupPr>
                              <m:ctrlPr>
                                <a:rPr lang="en-CA" sz="1575" i="1">
                                  <a:latin typeface="Cambria Math" panose="02040503050406030204" pitchFamily="18" charset="0"/>
                                  <a:ea typeface="Cambria Math" panose="02040503050406030204" pitchFamily="18" charset="0"/>
                                </a:rPr>
                              </m:ctrlPr>
                            </m:sSubSupPr>
                            <m:e>
                              <m:r>
                                <a:rPr lang="en-CA" sz="1575" i="1">
                                  <a:latin typeface="Cambria Math" panose="02040503050406030204" pitchFamily="18" charset="0"/>
                                  <a:ea typeface="Cambria Math" panose="02040503050406030204" pitchFamily="18" charset="0"/>
                                </a:rPr>
                                <m:t>𝑠</m:t>
                              </m:r>
                            </m:e>
                            <m:sub>
                              <m:r>
                                <a:rPr lang="en-CA" sz="1575" i="1">
                                  <a:latin typeface="Cambria Math" panose="02040503050406030204" pitchFamily="18" charset="0"/>
                                  <a:ea typeface="Cambria Math" panose="02040503050406030204" pitchFamily="18" charset="0"/>
                                </a:rPr>
                                <m:t>2</m:t>
                              </m:r>
                            </m:sub>
                            <m:sup>
                              <m:r>
                                <a:rPr lang="en-CA" sz="1575" i="1">
                                  <a:latin typeface="Cambria Math" panose="02040503050406030204" pitchFamily="18" charset="0"/>
                                  <a:ea typeface="Cambria Math" panose="02040503050406030204" pitchFamily="18" charset="0"/>
                                </a:rPr>
                                <m:t>𝐴</m:t>
                              </m:r>
                            </m:sup>
                          </m:sSubSup>
                        </m:den>
                      </m:f>
                    </m:oMath>
                  </m:oMathPara>
                </a14:m>
                <a:endParaRPr lang="en-CA" sz="1575" dirty="0"/>
              </a:p>
              <a:p>
                <a:pPr marL="113157" lvl="1" indent="0">
                  <a:buNone/>
                </a:pPr>
                <a:endParaRPr lang="en-CA" sz="1575" dirty="0"/>
              </a:p>
              <a:p>
                <a:pPr lvl="1">
                  <a:buFont typeface="Wingdings" panose="05000000000000000000" pitchFamily="2" charset="2"/>
                  <a:buChar char="§"/>
                </a:pPr>
                <a:r>
                  <a:rPr lang="en-CA" sz="1575" dirty="0"/>
                  <a:t> Also: </a:t>
                </a:r>
              </a:p>
              <a:p>
                <a:pPr marL="113157" lvl="1" indent="0">
                  <a:buNone/>
                </a:pPr>
                <a14:m>
                  <m:oMathPara xmlns:m="http://schemas.openxmlformats.org/officeDocument/2006/math">
                    <m:oMathParaPr>
                      <m:jc m:val="centerGroup"/>
                    </m:oMathParaPr>
                    <m:oMath xmlns:m="http://schemas.openxmlformats.org/officeDocument/2006/math">
                      <m:sSup>
                        <m:sSupPr>
                          <m:ctrlPr>
                            <a:rPr lang="en-CA" sz="1575" i="1">
                              <a:latin typeface="Cambria Math" panose="02040503050406030204" pitchFamily="18" charset="0"/>
                            </a:rPr>
                          </m:ctrlPr>
                        </m:sSupPr>
                        <m:e>
                          <m:r>
                            <a:rPr lang="en-CA" sz="1575" i="1">
                              <a:latin typeface="Cambria Math" panose="02040503050406030204" pitchFamily="18" charset="0"/>
                            </a:rPr>
                            <m:t>𝐿</m:t>
                          </m:r>
                        </m:e>
                        <m:sup>
                          <m:r>
                            <a:rPr lang="en-CA" sz="1575" i="1">
                              <a:latin typeface="Cambria Math" panose="02040503050406030204" pitchFamily="18" charset="0"/>
                            </a:rPr>
                            <m:t>𝐴</m:t>
                          </m:r>
                        </m:sup>
                      </m:sSup>
                      <m:r>
                        <a:rPr lang="en-CA" sz="1575" i="1">
                          <a:latin typeface="Cambria Math" panose="02040503050406030204" pitchFamily="18" charset="0"/>
                        </a:rPr>
                        <m:t>= </m:t>
                      </m:r>
                      <m:f>
                        <m:fPr>
                          <m:ctrlPr>
                            <a:rPr lang="en-CA" sz="1575" i="1">
                              <a:latin typeface="Cambria Math" panose="02040503050406030204" pitchFamily="18" charset="0"/>
                            </a:rPr>
                          </m:ctrlPr>
                        </m:fPr>
                        <m:num>
                          <m:sSup>
                            <m:sSupPr>
                              <m:ctrlPr>
                                <a:rPr lang="en-CA" sz="1575" i="1">
                                  <a:latin typeface="Cambria Math" panose="02040503050406030204" pitchFamily="18" charset="0"/>
                                </a:rPr>
                              </m:ctrlPr>
                            </m:sSupPr>
                            <m:e>
                              <m:r>
                                <a:rPr lang="en-CA" sz="1575" i="1">
                                  <a:latin typeface="Cambria Math" panose="02040503050406030204" pitchFamily="18" charset="0"/>
                                  <a:ea typeface="Cambria Math" panose="02040503050406030204" pitchFamily="18" charset="0"/>
                                </a:rPr>
                                <m:t>𝜋</m:t>
                              </m:r>
                            </m:e>
                            <m:sup>
                              <m:r>
                                <a:rPr lang="en-CA" sz="1575" i="1">
                                  <a:latin typeface="Cambria Math" panose="02040503050406030204" pitchFamily="18" charset="0"/>
                                </a:rPr>
                                <m:t>𝐴</m:t>
                              </m:r>
                            </m:sup>
                          </m:sSup>
                        </m:num>
                        <m:den>
                          <m:sSup>
                            <m:sSupPr>
                              <m:ctrlPr>
                                <a:rPr lang="en-CA" sz="1575" i="1">
                                  <a:latin typeface="Cambria Math" panose="02040503050406030204" pitchFamily="18" charset="0"/>
                                  <a:ea typeface="Cambria Math" panose="02040503050406030204" pitchFamily="18" charset="0"/>
                                </a:rPr>
                              </m:ctrlPr>
                            </m:sSupPr>
                            <m:e>
                              <m:r>
                                <a:rPr lang="en-CA" sz="1575" i="1">
                                  <a:latin typeface="Cambria Math" panose="02040503050406030204" pitchFamily="18" charset="0"/>
                                  <a:ea typeface="Cambria Math" panose="02040503050406030204" pitchFamily="18" charset="0"/>
                                </a:rPr>
                                <m:t>𝑇𝑅</m:t>
                              </m:r>
                            </m:e>
                            <m:sup>
                              <m:r>
                                <a:rPr lang="en-CA" sz="1575" i="1">
                                  <a:latin typeface="Cambria Math" panose="02040503050406030204" pitchFamily="18" charset="0"/>
                                  <a:ea typeface="Cambria Math" panose="02040503050406030204" pitchFamily="18" charset="0"/>
                                </a:rPr>
                                <m:t>𝐴</m:t>
                              </m:r>
                            </m:sup>
                          </m:sSup>
                        </m:den>
                      </m:f>
                    </m:oMath>
                  </m:oMathPara>
                </a14:m>
                <a:endParaRPr lang="en-CA" sz="1575" dirty="0"/>
              </a:p>
              <a:p>
                <a:pPr marL="113157" lvl="1" indent="0">
                  <a:buNone/>
                </a:pPr>
                <a:endParaRPr lang="en-CA" sz="1575"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617220" y="1452891"/>
                <a:ext cx="5657850" cy="2491412"/>
              </a:xfrm>
              <a:blipFill>
                <a:blip r:embed="rId2"/>
                <a:stretch>
                  <a:fillRect t="-1711"/>
                </a:stretch>
              </a:blipFill>
            </p:spPr>
            <p:txBody>
              <a:bodyPr/>
              <a:lstStyle/>
              <a:p>
                <a:r>
                  <a:rPr lang="en-US">
                    <a:noFill/>
                  </a:rPr>
                  <a:t> </a:t>
                </a:r>
              </a:p>
            </p:txBody>
          </p:sp>
        </mc:Fallback>
      </mc:AlternateContent>
    </p:spTree>
    <p:extLst>
      <p:ext uri="{BB962C8B-B14F-4D97-AF65-F5344CB8AC3E}">
        <p14:creationId xmlns:p14="http://schemas.microsoft.com/office/powerpoint/2010/main" val="3068030905"/>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p:cNvSpPr>
                <a:spLocks noGrp="1"/>
              </p:cNvSpPr>
              <p:nvPr>
                <p:ph type="title"/>
              </p:nvPr>
            </p:nvSpPr>
            <p:spPr>
              <a:xfrm>
                <a:off x="617220" y="804152"/>
                <a:ext cx="5657850" cy="530498"/>
              </a:xfrm>
            </p:spPr>
            <p:txBody>
              <a:bodyPr>
                <a:normAutofit/>
              </a:bodyPr>
              <a:lstStyle/>
              <a:p>
                <a14:m>
                  <m:oMath xmlns:m="http://schemas.openxmlformats.org/officeDocument/2006/math">
                    <m:sSup>
                      <m:sSupPr>
                        <m:ctrlPr>
                          <a:rPr lang="en-CA" i="1" smtClean="0">
                            <a:latin typeface="Cambria Math" panose="02040503050406030204" pitchFamily="18" charset="0"/>
                          </a:rPr>
                        </m:ctrlPr>
                      </m:sSupPr>
                      <m:e>
                        <m:r>
                          <a:rPr lang="en-CA" b="0" i="1" smtClean="0">
                            <a:latin typeface="Cambria Math" panose="02040503050406030204" pitchFamily="18" charset="0"/>
                          </a:rPr>
                          <m:t>5</m:t>
                        </m:r>
                      </m:e>
                      <m:sup>
                        <m:r>
                          <a:rPr lang="en-CA" b="0" i="1" smtClean="0">
                            <a:latin typeface="Cambria Math" panose="02040503050406030204" pitchFamily="18" charset="0"/>
                          </a:rPr>
                          <m:t>𝑡h</m:t>
                        </m:r>
                      </m:sup>
                    </m:sSup>
                  </m:oMath>
                </a14:m>
                <a:r>
                  <a:rPr lang="en-CA" dirty="0" smtClean="0"/>
                  <a:t> Gen. Video Game Market</a:t>
                </a:r>
                <a:endParaRPr lang="en-CA" dirty="0"/>
              </a:p>
            </p:txBody>
          </p:sp>
        </mc:Choice>
        <mc:Fallback>
          <p:sp>
            <p:nvSpPr>
              <p:cNvPr id="2" name="Title 1"/>
              <p:cNvSpPr>
                <a:spLocks noGrp="1" noRot="1" noChangeAspect="1" noMove="1" noResize="1" noEditPoints="1" noAdjustHandles="1" noChangeArrowheads="1" noChangeShapeType="1" noTextEdit="1"/>
              </p:cNvSpPr>
              <p:nvPr>
                <p:ph type="title"/>
              </p:nvPr>
            </p:nvSpPr>
            <p:spPr>
              <a:xfrm>
                <a:off x="617220" y="804152"/>
                <a:ext cx="5657850" cy="530498"/>
              </a:xfrm>
              <a:blipFill>
                <a:blip r:embed="rId2"/>
                <a:stretch>
                  <a:fillRect t="-4598" b="-31034"/>
                </a:stretch>
              </a:blipFill>
            </p:spPr>
            <p:txBody>
              <a:bodyPr/>
              <a:lstStyle/>
              <a:p>
                <a:r>
                  <a:rPr lang="en-US">
                    <a:noFill/>
                  </a:rPr>
                  <a:t> </a:t>
                </a:r>
              </a:p>
            </p:txBody>
          </p:sp>
        </mc:Fallback>
      </mc:AlternateContent>
      <p:sp>
        <p:nvSpPr>
          <p:cNvPr id="3" name="Content Placeholder 2"/>
          <p:cNvSpPr>
            <a:spLocks noGrp="1"/>
          </p:cNvSpPr>
          <p:nvPr>
            <p:ph idx="1"/>
          </p:nvPr>
        </p:nvSpPr>
        <p:spPr>
          <a:xfrm>
            <a:off x="617220" y="1555761"/>
            <a:ext cx="5657850" cy="2491412"/>
          </a:xfrm>
        </p:spPr>
        <p:txBody>
          <a:bodyPr>
            <a:normAutofit/>
          </a:bodyPr>
          <a:lstStyle/>
          <a:p>
            <a:pPr lvl="1">
              <a:buFont typeface="Wingdings" panose="05000000000000000000" pitchFamily="2" charset="2"/>
              <a:buChar char="§"/>
            </a:pPr>
            <a:r>
              <a:rPr lang="en-CA" sz="1575" dirty="0"/>
              <a:t> Sony, Nintendo, Microsoft</a:t>
            </a:r>
          </a:p>
          <a:p>
            <a:pPr lvl="1">
              <a:buFont typeface="Wingdings" panose="05000000000000000000" pitchFamily="2" charset="2"/>
              <a:buChar char="§"/>
            </a:pPr>
            <a:r>
              <a:rPr lang="en-CA" sz="1575" dirty="0"/>
              <a:t> </a:t>
            </a:r>
            <a:r>
              <a:rPr lang="en-CA" sz="1575" dirty="0"/>
              <a:t>Two sides</a:t>
            </a:r>
          </a:p>
          <a:p>
            <a:pPr lvl="1">
              <a:buFont typeface="Wingdings" panose="05000000000000000000" pitchFamily="2" charset="2"/>
              <a:buChar char="§"/>
            </a:pPr>
            <a:endParaRPr lang="en-CA" sz="1575" dirty="0"/>
          </a:p>
          <a:p>
            <a:pPr lvl="1">
              <a:buFont typeface="Wingdings" panose="05000000000000000000" pitchFamily="2" charset="2"/>
              <a:buChar char="§"/>
            </a:pPr>
            <a:endParaRPr lang="en-CA" sz="1575" dirty="0"/>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7027" y="1334649"/>
            <a:ext cx="2330974" cy="2084480"/>
          </a:xfrm>
          <a:prstGeom prst="rect">
            <a:avLst/>
          </a:prstGeom>
        </p:spPr>
      </p:pic>
    </p:spTree>
    <p:extLst>
      <p:ext uri="{BB962C8B-B14F-4D97-AF65-F5344CB8AC3E}">
        <p14:creationId xmlns:p14="http://schemas.microsoft.com/office/powerpoint/2010/main" val="4262722289"/>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p:cNvSpPr>
                <a:spLocks noGrp="1"/>
              </p:cNvSpPr>
              <p:nvPr>
                <p:ph type="title"/>
              </p:nvPr>
            </p:nvSpPr>
            <p:spPr>
              <a:xfrm>
                <a:off x="617220" y="804152"/>
                <a:ext cx="5657850" cy="530498"/>
              </a:xfrm>
            </p:spPr>
            <p:txBody>
              <a:bodyPr>
                <a:normAutofit/>
              </a:bodyPr>
              <a:lstStyle/>
              <a:p>
                <a14:m>
                  <m:oMath xmlns:m="http://schemas.openxmlformats.org/officeDocument/2006/math">
                    <m:sSup>
                      <m:sSupPr>
                        <m:ctrlPr>
                          <a:rPr lang="en-CA" i="1" smtClean="0">
                            <a:latin typeface="Cambria Math" panose="02040503050406030204" pitchFamily="18" charset="0"/>
                          </a:rPr>
                        </m:ctrlPr>
                      </m:sSupPr>
                      <m:e>
                        <m:r>
                          <a:rPr lang="en-CA" b="0" i="1" smtClean="0">
                            <a:latin typeface="Cambria Math" panose="02040503050406030204" pitchFamily="18" charset="0"/>
                          </a:rPr>
                          <m:t>5</m:t>
                        </m:r>
                      </m:e>
                      <m:sup>
                        <m:r>
                          <a:rPr lang="en-CA" b="0" i="1" smtClean="0">
                            <a:latin typeface="Cambria Math" panose="02040503050406030204" pitchFamily="18" charset="0"/>
                          </a:rPr>
                          <m:t>𝑡h</m:t>
                        </m:r>
                      </m:sup>
                    </m:sSup>
                  </m:oMath>
                </a14:m>
                <a:r>
                  <a:rPr lang="en-CA" dirty="0" smtClean="0"/>
                  <a:t> Gen. Video Game Market</a:t>
                </a:r>
                <a:endParaRPr lang="en-CA" dirty="0"/>
              </a:p>
            </p:txBody>
          </p:sp>
        </mc:Choice>
        <mc:Fallback>
          <p:sp>
            <p:nvSpPr>
              <p:cNvPr id="2" name="Title 1"/>
              <p:cNvSpPr>
                <a:spLocks noGrp="1" noRot="1" noChangeAspect="1" noMove="1" noResize="1" noEditPoints="1" noAdjustHandles="1" noChangeArrowheads="1" noChangeShapeType="1" noTextEdit="1"/>
              </p:cNvSpPr>
              <p:nvPr>
                <p:ph type="title"/>
              </p:nvPr>
            </p:nvSpPr>
            <p:spPr>
              <a:xfrm>
                <a:off x="617220" y="804152"/>
                <a:ext cx="5657850" cy="530498"/>
              </a:xfrm>
              <a:blipFill>
                <a:blip r:embed="rId2"/>
                <a:stretch>
                  <a:fillRect t="-4598" b="-3103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617220" y="1555761"/>
                <a:ext cx="5657850" cy="2491412"/>
              </a:xfrm>
            </p:spPr>
            <p:txBody>
              <a:bodyPr>
                <a:normAutofit/>
              </a:bodyPr>
              <a:lstStyle/>
              <a:p>
                <a:pPr lvl="1">
                  <a:buFont typeface="Wingdings" panose="05000000000000000000" pitchFamily="2" charset="2"/>
                  <a:buChar char="§"/>
                </a:pPr>
                <a:r>
                  <a:rPr lang="en-CA" sz="1575" dirty="0"/>
                  <a:t> Sony, Nintendo, Microsoft</a:t>
                </a:r>
              </a:p>
              <a:p>
                <a:pPr lvl="1">
                  <a:buFont typeface="Wingdings" panose="05000000000000000000" pitchFamily="2" charset="2"/>
                  <a:buChar char="§"/>
                </a:pPr>
                <a:r>
                  <a:rPr lang="en-CA" sz="1575" dirty="0"/>
                  <a:t> </a:t>
                </a:r>
                <a:r>
                  <a:rPr lang="en-CA" sz="1575" dirty="0"/>
                  <a:t>Two sides</a:t>
                </a:r>
              </a:p>
              <a:p>
                <a:pPr lvl="1">
                  <a:buFont typeface="Wingdings" panose="05000000000000000000" pitchFamily="2" charset="2"/>
                  <a:buChar char="§"/>
                </a:pPr>
                <a:r>
                  <a:rPr lang="en-CA" sz="1575" dirty="0"/>
                  <a:t> Console marginal cost</a:t>
                </a:r>
                <a:r>
                  <a:rPr lang="en-CA" sz="1575" dirty="0"/>
                  <a:t> </a:t>
                </a:r>
                <a14:m>
                  <m:oMath xmlns:m="http://schemas.openxmlformats.org/officeDocument/2006/math">
                    <m:sSub>
                      <m:sSubPr>
                        <m:ctrlPr>
                          <a:rPr lang="en-CA" sz="1575" i="1">
                            <a:latin typeface="Cambria Math" panose="02040503050406030204" pitchFamily="18" charset="0"/>
                          </a:rPr>
                        </m:ctrlPr>
                      </m:sSubPr>
                      <m:e>
                        <m:r>
                          <a:rPr lang="en-CA" sz="1575" i="1">
                            <a:latin typeface="Cambria Math" panose="02040503050406030204" pitchFamily="18" charset="0"/>
                          </a:rPr>
                          <m:t>𝑐</m:t>
                        </m:r>
                      </m:e>
                      <m:sub>
                        <m:r>
                          <a:rPr lang="en-CA" sz="1575" i="1">
                            <a:latin typeface="Cambria Math" panose="02040503050406030204" pitchFamily="18" charset="0"/>
                          </a:rPr>
                          <m:t>1</m:t>
                        </m:r>
                      </m:sub>
                    </m:sSub>
                  </m:oMath>
                </a14:m>
                <a:r>
                  <a:rPr lang="en-CA" sz="1575" dirty="0"/>
                  <a:t> is unobserved</a:t>
                </a:r>
              </a:p>
              <a:p>
                <a:pPr lvl="1">
                  <a:buFont typeface="Wingdings" panose="05000000000000000000" pitchFamily="2" charset="2"/>
                  <a:buChar char="§"/>
                </a:pPr>
                <a:r>
                  <a:rPr lang="en-CA" sz="1575" dirty="0"/>
                  <a:t> </a:t>
                </a:r>
                <a14:m>
                  <m:oMath xmlns:m="http://schemas.openxmlformats.org/officeDocument/2006/math">
                    <m:sSub>
                      <m:sSubPr>
                        <m:ctrlPr>
                          <a:rPr lang="en-CA" sz="1575" i="1">
                            <a:latin typeface="Cambria Math" panose="02040503050406030204" pitchFamily="18" charset="0"/>
                          </a:rPr>
                        </m:ctrlPr>
                      </m:sSubPr>
                      <m:e>
                        <m:r>
                          <a:rPr lang="en-CA" sz="1575" i="1">
                            <a:latin typeface="Cambria Math" panose="02040503050406030204" pitchFamily="18" charset="0"/>
                          </a:rPr>
                          <m:t>𝑐</m:t>
                        </m:r>
                      </m:e>
                      <m:sub>
                        <m:r>
                          <a:rPr lang="en-CA" sz="1575" i="1">
                            <a:latin typeface="Cambria Math" panose="02040503050406030204" pitchFamily="18" charset="0"/>
                          </a:rPr>
                          <m:t>1</m:t>
                        </m:r>
                      </m:sub>
                    </m:sSub>
                  </m:oMath>
                </a14:m>
                <a:r>
                  <a:rPr lang="en-CA" sz="1575" dirty="0"/>
                  <a:t> </a:t>
                </a:r>
                <a:r>
                  <a:rPr lang="en-CA" sz="1575" dirty="0"/>
                  <a:t>determined using </a:t>
                </a:r>
                <a:r>
                  <a:rPr lang="en-CA" sz="1575" dirty="0"/>
                  <a:t>console </a:t>
                </a:r>
                <a:r>
                  <a:rPr lang="en-CA" sz="1575" dirty="0"/>
                  <a:t>elasticities</a:t>
                </a:r>
              </a:p>
              <a:p>
                <a:pPr lvl="2">
                  <a:buFont typeface="Wingdings" panose="05000000000000000000" pitchFamily="2" charset="2"/>
                  <a:buChar char="§"/>
                </a:pPr>
                <a:r>
                  <a:rPr lang="en-CA" sz="1350" dirty="0"/>
                  <a:t>(account for network externalities)</a:t>
                </a:r>
                <a:endParaRPr lang="en-CA" sz="1350" dirty="0"/>
              </a:p>
              <a:p>
                <a:pPr lvl="1">
                  <a:buFont typeface="Wingdings" panose="05000000000000000000" pitchFamily="2" charset="2"/>
                  <a:buChar char="§"/>
                </a:pPr>
                <a:r>
                  <a:rPr lang="en-CA" sz="1575" dirty="0"/>
                  <a:t> </a:t>
                </a:r>
                <a:r>
                  <a:rPr lang="en-CA" sz="1575" dirty="0"/>
                  <a:t>Game side: use royalties</a:t>
                </a:r>
                <a:endParaRPr lang="en-CA" sz="1575" dirty="0"/>
              </a:p>
              <a:p>
                <a:pPr marL="113157" lvl="1" indent="0">
                  <a:buNone/>
                </a:pPr>
                <a:endParaRPr lang="en-CA" sz="1575" dirty="0"/>
              </a:p>
              <a:p>
                <a:pPr lvl="1">
                  <a:buFont typeface="Wingdings" panose="05000000000000000000" pitchFamily="2" charset="2"/>
                  <a:buChar char="§"/>
                </a:pPr>
                <a:endParaRPr lang="en-CA" sz="1575"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617220" y="1555761"/>
                <a:ext cx="5657850" cy="2491412"/>
              </a:xfrm>
              <a:blipFill>
                <a:blip r:embed="rId3"/>
                <a:stretch>
                  <a:fillRect t="-1711"/>
                </a:stretch>
              </a:blipFill>
            </p:spPr>
            <p:txBody>
              <a:bodyPr/>
              <a:lstStyle/>
              <a:p>
                <a:r>
                  <a:rPr lang="en-US">
                    <a:noFill/>
                  </a:rPr>
                  <a:t> </a:t>
                </a:r>
              </a:p>
            </p:txBody>
          </p:sp>
        </mc:Fallback>
      </mc:AlternateContent>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7027" y="1334649"/>
            <a:ext cx="2330974" cy="2084480"/>
          </a:xfrm>
          <a:prstGeom prst="rect">
            <a:avLst/>
          </a:prstGeom>
        </p:spPr>
      </p:pic>
    </p:spTree>
    <p:extLst>
      <p:ext uri="{BB962C8B-B14F-4D97-AF65-F5344CB8AC3E}">
        <p14:creationId xmlns:p14="http://schemas.microsoft.com/office/powerpoint/2010/main" val="3303537170"/>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p:cNvSpPr>
                <a:spLocks noGrp="1"/>
              </p:cNvSpPr>
              <p:nvPr>
                <p:ph type="title"/>
              </p:nvPr>
            </p:nvSpPr>
            <p:spPr>
              <a:xfrm>
                <a:off x="617220" y="804152"/>
                <a:ext cx="5657850" cy="530498"/>
              </a:xfrm>
            </p:spPr>
            <p:txBody>
              <a:bodyPr>
                <a:normAutofit/>
              </a:bodyPr>
              <a:lstStyle/>
              <a:p>
                <a14:m>
                  <m:oMath xmlns:m="http://schemas.openxmlformats.org/officeDocument/2006/math">
                    <m:sSup>
                      <m:sSupPr>
                        <m:ctrlPr>
                          <a:rPr lang="en-CA" i="1" smtClean="0">
                            <a:latin typeface="Cambria Math" panose="02040503050406030204" pitchFamily="18" charset="0"/>
                          </a:rPr>
                        </m:ctrlPr>
                      </m:sSupPr>
                      <m:e>
                        <m:r>
                          <a:rPr lang="en-CA" b="0" i="1" smtClean="0">
                            <a:latin typeface="Cambria Math" panose="02040503050406030204" pitchFamily="18" charset="0"/>
                          </a:rPr>
                          <m:t>5</m:t>
                        </m:r>
                      </m:e>
                      <m:sup>
                        <m:r>
                          <a:rPr lang="en-CA" b="0" i="1" smtClean="0">
                            <a:latin typeface="Cambria Math" panose="02040503050406030204" pitchFamily="18" charset="0"/>
                          </a:rPr>
                          <m:t>𝑡h</m:t>
                        </m:r>
                      </m:sup>
                    </m:sSup>
                  </m:oMath>
                </a14:m>
                <a:r>
                  <a:rPr lang="en-CA" dirty="0" smtClean="0"/>
                  <a:t> Gen. Video Game Market</a:t>
                </a:r>
                <a:endParaRPr lang="en-CA" dirty="0"/>
              </a:p>
            </p:txBody>
          </p:sp>
        </mc:Choice>
        <mc:Fallback>
          <p:sp>
            <p:nvSpPr>
              <p:cNvPr id="2" name="Title 1"/>
              <p:cNvSpPr>
                <a:spLocks noGrp="1" noRot="1" noChangeAspect="1" noMove="1" noResize="1" noEditPoints="1" noAdjustHandles="1" noChangeArrowheads="1" noChangeShapeType="1" noTextEdit="1"/>
              </p:cNvSpPr>
              <p:nvPr>
                <p:ph type="title"/>
              </p:nvPr>
            </p:nvSpPr>
            <p:spPr>
              <a:xfrm>
                <a:off x="617220" y="804152"/>
                <a:ext cx="5657850" cy="530498"/>
              </a:xfrm>
              <a:blipFill>
                <a:blip r:embed="rId2"/>
                <a:stretch>
                  <a:fillRect t="-4598" b="-3103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617220" y="1555761"/>
                <a:ext cx="5657850" cy="2491412"/>
              </a:xfrm>
            </p:spPr>
            <p:txBody>
              <a:bodyPr>
                <a:normAutofit/>
              </a:bodyPr>
              <a:lstStyle/>
              <a:p>
                <a:pPr lvl="1">
                  <a:buFont typeface="Wingdings" panose="05000000000000000000" pitchFamily="2" charset="2"/>
                  <a:buChar char="§"/>
                </a:pPr>
                <a:r>
                  <a:rPr lang="en-CA" sz="1575" dirty="0"/>
                  <a:t> Sony, Nintendo, Microsoft</a:t>
                </a:r>
              </a:p>
              <a:p>
                <a:pPr lvl="1">
                  <a:buFont typeface="Wingdings" panose="05000000000000000000" pitchFamily="2" charset="2"/>
                  <a:buChar char="§"/>
                </a:pPr>
                <a:r>
                  <a:rPr lang="en-CA" sz="1575" dirty="0"/>
                  <a:t> </a:t>
                </a:r>
                <a:r>
                  <a:rPr lang="en-CA" sz="1575" dirty="0"/>
                  <a:t>Two sides</a:t>
                </a:r>
              </a:p>
              <a:p>
                <a:pPr lvl="1">
                  <a:buFont typeface="Wingdings" panose="05000000000000000000" pitchFamily="2" charset="2"/>
                  <a:buChar char="§"/>
                </a:pPr>
                <a:r>
                  <a:rPr lang="en-CA" sz="1575" dirty="0"/>
                  <a:t> Console marginal cost</a:t>
                </a:r>
                <a:r>
                  <a:rPr lang="en-CA" sz="1575" dirty="0"/>
                  <a:t> </a:t>
                </a:r>
                <a14:m>
                  <m:oMath xmlns:m="http://schemas.openxmlformats.org/officeDocument/2006/math">
                    <m:sSub>
                      <m:sSubPr>
                        <m:ctrlPr>
                          <a:rPr lang="en-CA" sz="1575" i="1">
                            <a:latin typeface="Cambria Math" panose="02040503050406030204" pitchFamily="18" charset="0"/>
                          </a:rPr>
                        </m:ctrlPr>
                      </m:sSubPr>
                      <m:e>
                        <m:r>
                          <a:rPr lang="en-CA" sz="1575" i="1">
                            <a:latin typeface="Cambria Math" panose="02040503050406030204" pitchFamily="18" charset="0"/>
                          </a:rPr>
                          <m:t>𝑐</m:t>
                        </m:r>
                      </m:e>
                      <m:sub>
                        <m:r>
                          <a:rPr lang="en-CA" sz="1575" i="1">
                            <a:latin typeface="Cambria Math" panose="02040503050406030204" pitchFamily="18" charset="0"/>
                          </a:rPr>
                          <m:t>1</m:t>
                        </m:r>
                      </m:sub>
                    </m:sSub>
                  </m:oMath>
                </a14:m>
                <a:r>
                  <a:rPr lang="en-CA" sz="1575" dirty="0"/>
                  <a:t> is unobserved</a:t>
                </a:r>
              </a:p>
              <a:p>
                <a:pPr lvl="1">
                  <a:buFont typeface="Wingdings" panose="05000000000000000000" pitchFamily="2" charset="2"/>
                  <a:buChar char="§"/>
                </a:pPr>
                <a:r>
                  <a:rPr lang="en-CA" sz="1575" dirty="0"/>
                  <a:t> </a:t>
                </a:r>
                <a14:m>
                  <m:oMath xmlns:m="http://schemas.openxmlformats.org/officeDocument/2006/math">
                    <m:sSub>
                      <m:sSubPr>
                        <m:ctrlPr>
                          <a:rPr lang="en-CA" sz="1575" i="1">
                            <a:latin typeface="Cambria Math" panose="02040503050406030204" pitchFamily="18" charset="0"/>
                          </a:rPr>
                        </m:ctrlPr>
                      </m:sSubPr>
                      <m:e>
                        <m:r>
                          <a:rPr lang="en-CA" sz="1575" i="1">
                            <a:latin typeface="Cambria Math" panose="02040503050406030204" pitchFamily="18" charset="0"/>
                          </a:rPr>
                          <m:t>𝑐</m:t>
                        </m:r>
                      </m:e>
                      <m:sub>
                        <m:r>
                          <a:rPr lang="en-CA" sz="1575" i="1">
                            <a:latin typeface="Cambria Math" panose="02040503050406030204" pitchFamily="18" charset="0"/>
                          </a:rPr>
                          <m:t>1</m:t>
                        </m:r>
                      </m:sub>
                    </m:sSub>
                  </m:oMath>
                </a14:m>
                <a:r>
                  <a:rPr lang="en-CA" sz="1575" dirty="0"/>
                  <a:t> </a:t>
                </a:r>
                <a:r>
                  <a:rPr lang="en-CA" sz="1575" dirty="0"/>
                  <a:t>determined using </a:t>
                </a:r>
                <a:r>
                  <a:rPr lang="en-CA" sz="1575" dirty="0"/>
                  <a:t>console </a:t>
                </a:r>
                <a:r>
                  <a:rPr lang="en-CA" sz="1575" dirty="0"/>
                  <a:t>elasticities</a:t>
                </a:r>
              </a:p>
              <a:p>
                <a:pPr lvl="2">
                  <a:buFont typeface="Wingdings" panose="05000000000000000000" pitchFamily="2" charset="2"/>
                  <a:buChar char="§"/>
                </a:pPr>
                <a:r>
                  <a:rPr lang="en-CA" sz="1350" dirty="0"/>
                  <a:t>(account for network externalities)</a:t>
                </a:r>
                <a:endParaRPr lang="en-CA" sz="1350" dirty="0"/>
              </a:p>
              <a:p>
                <a:pPr lvl="1">
                  <a:buFont typeface="Wingdings" panose="05000000000000000000" pitchFamily="2" charset="2"/>
                  <a:buChar char="§"/>
                </a:pPr>
                <a:r>
                  <a:rPr lang="en-CA" sz="1575" dirty="0"/>
                  <a:t> </a:t>
                </a:r>
                <a:r>
                  <a:rPr lang="en-CA" sz="1575" dirty="0"/>
                  <a:t>Game side: use royalties</a:t>
                </a:r>
                <a:endParaRPr lang="en-CA" sz="1575" dirty="0"/>
              </a:p>
              <a:p>
                <a:pPr marL="113157" lvl="1" indent="0">
                  <a:buNone/>
                </a:pPr>
                <a:endParaRPr lang="en-CA" sz="1575" dirty="0"/>
              </a:p>
              <a:p>
                <a:pPr lvl="1">
                  <a:buFont typeface="Wingdings" panose="05000000000000000000" pitchFamily="2" charset="2"/>
                  <a:buChar char="§"/>
                </a:pPr>
                <a:endParaRPr lang="en-CA" sz="1575"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617220" y="1555761"/>
                <a:ext cx="5657850" cy="2491412"/>
              </a:xfrm>
              <a:blipFill>
                <a:blip r:embed="rId3"/>
                <a:stretch>
                  <a:fillRect t="-1711"/>
                </a:stretch>
              </a:blipFill>
            </p:spPr>
            <p:txBody>
              <a:bodyPr/>
              <a:lstStyle/>
              <a:p>
                <a:r>
                  <a:rPr lang="en-US">
                    <a:noFill/>
                  </a:rPr>
                  <a:t> </a:t>
                </a:r>
              </a:p>
            </p:txBody>
          </p:sp>
        </mc:Fallback>
      </mc:AlternateContent>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7027" y="1334649"/>
            <a:ext cx="2330974" cy="2084480"/>
          </a:xfrm>
          <a:prstGeom prst="rect">
            <a:avLst/>
          </a:prstGeom>
        </p:spPr>
      </p:pic>
    </p:spTree>
    <p:extLst>
      <p:ext uri="{BB962C8B-B14F-4D97-AF65-F5344CB8AC3E}">
        <p14:creationId xmlns:p14="http://schemas.microsoft.com/office/powerpoint/2010/main" val="109062033"/>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p:cNvSpPr>
                <a:spLocks noGrp="1"/>
              </p:cNvSpPr>
              <p:nvPr>
                <p:ph type="title"/>
              </p:nvPr>
            </p:nvSpPr>
            <p:spPr>
              <a:xfrm>
                <a:off x="617220" y="804152"/>
                <a:ext cx="5657850" cy="530498"/>
              </a:xfrm>
            </p:spPr>
            <p:txBody>
              <a:bodyPr>
                <a:normAutofit/>
              </a:bodyPr>
              <a:lstStyle/>
              <a:p>
                <a14:m>
                  <m:oMath xmlns:m="http://schemas.openxmlformats.org/officeDocument/2006/math">
                    <m:sSup>
                      <m:sSupPr>
                        <m:ctrlPr>
                          <a:rPr lang="en-CA" i="1" smtClean="0">
                            <a:latin typeface="Cambria Math" panose="02040503050406030204" pitchFamily="18" charset="0"/>
                          </a:rPr>
                        </m:ctrlPr>
                      </m:sSupPr>
                      <m:e>
                        <m:r>
                          <a:rPr lang="en-CA" b="0" i="1" smtClean="0">
                            <a:latin typeface="Cambria Math" panose="02040503050406030204" pitchFamily="18" charset="0"/>
                          </a:rPr>
                          <m:t>5</m:t>
                        </m:r>
                      </m:e>
                      <m:sup>
                        <m:r>
                          <a:rPr lang="en-CA" b="0" i="1" smtClean="0">
                            <a:latin typeface="Cambria Math" panose="02040503050406030204" pitchFamily="18" charset="0"/>
                          </a:rPr>
                          <m:t>𝑡h</m:t>
                        </m:r>
                      </m:sup>
                    </m:sSup>
                  </m:oMath>
                </a14:m>
                <a:r>
                  <a:rPr lang="en-CA" dirty="0" smtClean="0"/>
                  <a:t> Gen. Video Game Market</a:t>
                </a:r>
                <a:endParaRPr lang="en-CA" dirty="0"/>
              </a:p>
            </p:txBody>
          </p:sp>
        </mc:Choice>
        <mc:Fallback>
          <p:sp>
            <p:nvSpPr>
              <p:cNvPr id="2" name="Title 1"/>
              <p:cNvSpPr>
                <a:spLocks noGrp="1" noRot="1" noChangeAspect="1" noMove="1" noResize="1" noEditPoints="1" noAdjustHandles="1" noChangeArrowheads="1" noChangeShapeType="1" noTextEdit="1"/>
              </p:cNvSpPr>
              <p:nvPr>
                <p:ph type="title"/>
              </p:nvPr>
            </p:nvSpPr>
            <p:spPr>
              <a:xfrm>
                <a:off x="617220" y="804152"/>
                <a:ext cx="5657850" cy="530498"/>
              </a:xfrm>
              <a:blipFill>
                <a:blip r:embed="rId2"/>
                <a:stretch>
                  <a:fillRect t="-4598" b="-3103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617220" y="1555761"/>
                <a:ext cx="5657850" cy="2491412"/>
              </a:xfrm>
            </p:spPr>
            <p:txBody>
              <a:bodyPr>
                <a:normAutofit/>
              </a:bodyPr>
              <a:lstStyle/>
              <a:p>
                <a:pPr lvl="1">
                  <a:buFont typeface="Wingdings" panose="05000000000000000000" pitchFamily="2" charset="2"/>
                  <a:buChar char="§"/>
                </a:pPr>
                <a:r>
                  <a:rPr lang="en-CA" sz="1575" dirty="0"/>
                  <a:t> Sony, Nintendo, Microsoft</a:t>
                </a:r>
              </a:p>
              <a:p>
                <a:pPr lvl="1">
                  <a:buFont typeface="Wingdings" panose="05000000000000000000" pitchFamily="2" charset="2"/>
                  <a:buChar char="§"/>
                </a:pPr>
                <a:r>
                  <a:rPr lang="en-CA" sz="1575" dirty="0"/>
                  <a:t> </a:t>
                </a:r>
                <a:r>
                  <a:rPr lang="en-CA" sz="1575" dirty="0"/>
                  <a:t>Two sides</a:t>
                </a:r>
              </a:p>
              <a:p>
                <a:pPr lvl="1">
                  <a:buFont typeface="Wingdings" panose="05000000000000000000" pitchFamily="2" charset="2"/>
                  <a:buChar char="§"/>
                </a:pPr>
                <a:r>
                  <a:rPr lang="en-CA" sz="1575" dirty="0"/>
                  <a:t> Console marginal cost</a:t>
                </a:r>
                <a:r>
                  <a:rPr lang="en-CA" sz="1575" dirty="0"/>
                  <a:t> </a:t>
                </a:r>
                <a14:m>
                  <m:oMath xmlns:m="http://schemas.openxmlformats.org/officeDocument/2006/math">
                    <m:sSub>
                      <m:sSubPr>
                        <m:ctrlPr>
                          <a:rPr lang="en-CA" sz="1575" i="1">
                            <a:latin typeface="Cambria Math" panose="02040503050406030204" pitchFamily="18" charset="0"/>
                          </a:rPr>
                        </m:ctrlPr>
                      </m:sSubPr>
                      <m:e>
                        <m:r>
                          <a:rPr lang="en-CA" sz="1575" i="1">
                            <a:latin typeface="Cambria Math" panose="02040503050406030204" pitchFamily="18" charset="0"/>
                          </a:rPr>
                          <m:t>𝑐</m:t>
                        </m:r>
                      </m:e>
                      <m:sub>
                        <m:r>
                          <a:rPr lang="en-CA" sz="1575" i="1">
                            <a:latin typeface="Cambria Math" panose="02040503050406030204" pitchFamily="18" charset="0"/>
                          </a:rPr>
                          <m:t>1</m:t>
                        </m:r>
                      </m:sub>
                    </m:sSub>
                  </m:oMath>
                </a14:m>
                <a:r>
                  <a:rPr lang="en-CA" sz="1575" dirty="0"/>
                  <a:t> is unobserved</a:t>
                </a:r>
              </a:p>
              <a:p>
                <a:pPr lvl="1">
                  <a:buFont typeface="Wingdings" panose="05000000000000000000" pitchFamily="2" charset="2"/>
                  <a:buChar char="§"/>
                </a:pPr>
                <a:r>
                  <a:rPr lang="en-CA" sz="1575" dirty="0"/>
                  <a:t> </a:t>
                </a:r>
                <a14:m>
                  <m:oMath xmlns:m="http://schemas.openxmlformats.org/officeDocument/2006/math">
                    <m:sSub>
                      <m:sSubPr>
                        <m:ctrlPr>
                          <a:rPr lang="en-CA" sz="1575" i="1">
                            <a:latin typeface="Cambria Math" panose="02040503050406030204" pitchFamily="18" charset="0"/>
                          </a:rPr>
                        </m:ctrlPr>
                      </m:sSubPr>
                      <m:e>
                        <m:r>
                          <a:rPr lang="en-CA" sz="1575" i="1">
                            <a:latin typeface="Cambria Math" panose="02040503050406030204" pitchFamily="18" charset="0"/>
                          </a:rPr>
                          <m:t>𝑐</m:t>
                        </m:r>
                      </m:e>
                      <m:sub>
                        <m:r>
                          <a:rPr lang="en-CA" sz="1575" i="1">
                            <a:latin typeface="Cambria Math" panose="02040503050406030204" pitchFamily="18" charset="0"/>
                          </a:rPr>
                          <m:t>1</m:t>
                        </m:r>
                      </m:sub>
                    </m:sSub>
                  </m:oMath>
                </a14:m>
                <a:r>
                  <a:rPr lang="en-CA" sz="1575" dirty="0"/>
                  <a:t> </a:t>
                </a:r>
                <a:r>
                  <a:rPr lang="en-CA" sz="1575" dirty="0"/>
                  <a:t>determined using </a:t>
                </a:r>
                <a:r>
                  <a:rPr lang="en-CA" sz="1575" dirty="0"/>
                  <a:t>console </a:t>
                </a:r>
                <a:r>
                  <a:rPr lang="en-CA" sz="1575" dirty="0"/>
                  <a:t>elasticities</a:t>
                </a:r>
              </a:p>
              <a:p>
                <a:pPr lvl="2">
                  <a:buFont typeface="Wingdings" panose="05000000000000000000" pitchFamily="2" charset="2"/>
                  <a:buChar char="§"/>
                </a:pPr>
                <a:r>
                  <a:rPr lang="en-CA" sz="1350" dirty="0"/>
                  <a:t>(account for network externalities)</a:t>
                </a:r>
                <a:endParaRPr lang="en-CA" sz="1350" dirty="0"/>
              </a:p>
              <a:p>
                <a:pPr lvl="1">
                  <a:buFont typeface="Wingdings" panose="05000000000000000000" pitchFamily="2" charset="2"/>
                  <a:buChar char="§"/>
                </a:pPr>
                <a:r>
                  <a:rPr lang="en-CA" sz="1575" dirty="0"/>
                  <a:t> </a:t>
                </a:r>
                <a:r>
                  <a:rPr lang="en-CA" sz="1575" dirty="0"/>
                  <a:t>Game side: use royalties</a:t>
                </a:r>
                <a:endParaRPr lang="en-CA" sz="1575" dirty="0"/>
              </a:p>
              <a:p>
                <a:pPr marL="113157" lvl="1" indent="0">
                  <a:buNone/>
                </a:pPr>
                <a:endParaRPr lang="en-CA" sz="1575" dirty="0"/>
              </a:p>
              <a:p>
                <a:pPr lvl="1">
                  <a:buFont typeface="Wingdings" panose="05000000000000000000" pitchFamily="2" charset="2"/>
                  <a:buChar char="§"/>
                </a:pPr>
                <a:r>
                  <a:rPr lang="en-CA" sz="1575" dirty="0"/>
                  <a:t> Market Power Results:</a:t>
                </a:r>
              </a:p>
              <a:p>
                <a:pPr marL="113157" lvl="1" indent="0">
                  <a:buNone/>
                </a:pPr>
                <a:endParaRPr lang="en-CA" sz="1575"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617220" y="1555761"/>
                <a:ext cx="5657850" cy="2491412"/>
              </a:xfrm>
              <a:blipFill>
                <a:blip r:embed="rId3"/>
                <a:stretch>
                  <a:fillRect t="-1711"/>
                </a:stretch>
              </a:blipFill>
            </p:spPr>
            <p:txBody>
              <a:bodyPr/>
              <a:lstStyle/>
              <a:p>
                <a:r>
                  <a:rPr lang="en-US">
                    <a:noFill/>
                  </a:rPr>
                  <a:t> </a:t>
                </a:r>
              </a:p>
            </p:txBody>
          </p:sp>
        </mc:Fallback>
      </mc:AlternateContent>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6837" y="3640241"/>
            <a:ext cx="4278616" cy="509552"/>
          </a:xfrm>
          <a:prstGeom prst="rect">
            <a:avLst/>
          </a:prstGeom>
        </p:spPr>
      </p:pic>
      <p:pic>
        <p:nvPicPr>
          <p:cNvPr id="6" name="Picture 5"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7027" y="1334649"/>
            <a:ext cx="2330974" cy="2084480"/>
          </a:xfrm>
          <a:prstGeom prst="rect">
            <a:avLst/>
          </a:prstGeom>
        </p:spPr>
      </p:pic>
    </p:spTree>
    <p:extLst>
      <p:ext uri="{BB962C8B-B14F-4D97-AF65-F5344CB8AC3E}">
        <p14:creationId xmlns:p14="http://schemas.microsoft.com/office/powerpoint/2010/main" val="1996531825"/>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p:cNvSpPr>
                <a:spLocks noGrp="1"/>
              </p:cNvSpPr>
              <p:nvPr>
                <p:ph type="title"/>
              </p:nvPr>
            </p:nvSpPr>
            <p:spPr>
              <a:xfrm>
                <a:off x="617220" y="804152"/>
                <a:ext cx="5657850" cy="530498"/>
              </a:xfrm>
            </p:spPr>
            <p:txBody>
              <a:bodyPr>
                <a:normAutofit/>
              </a:bodyPr>
              <a:lstStyle/>
              <a:p>
                <a14:m>
                  <m:oMath xmlns:m="http://schemas.openxmlformats.org/officeDocument/2006/math">
                    <m:sSup>
                      <m:sSupPr>
                        <m:ctrlPr>
                          <a:rPr lang="en-CA" i="1" smtClean="0">
                            <a:latin typeface="Cambria Math" panose="02040503050406030204" pitchFamily="18" charset="0"/>
                          </a:rPr>
                        </m:ctrlPr>
                      </m:sSupPr>
                      <m:e>
                        <m:r>
                          <a:rPr lang="en-CA" b="0" i="1" smtClean="0">
                            <a:latin typeface="Cambria Math" panose="02040503050406030204" pitchFamily="18" charset="0"/>
                          </a:rPr>
                          <m:t>5</m:t>
                        </m:r>
                      </m:e>
                      <m:sup>
                        <m:r>
                          <a:rPr lang="en-CA" b="0" i="1" smtClean="0">
                            <a:latin typeface="Cambria Math" panose="02040503050406030204" pitchFamily="18" charset="0"/>
                          </a:rPr>
                          <m:t>𝑡h</m:t>
                        </m:r>
                      </m:sup>
                    </m:sSup>
                  </m:oMath>
                </a14:m>
                <a:r>
                  <a:rPr lang="en-CA" dirty="0" smtClean="0"/>
                  <a:t> Gen. Video Game Market</a:t>
                </a:r>
                <a:endParaRPr lang="en-CA" dirty="0"/>
              </a:p>
            </p:txBody>
          </p:sp>
        </mc:Choice>
        <mc:Fallback>
          <p:sp>
            <p:nvSpPr>
              <p:cNvPr id="2" name="Title 1"/>
              <p:cNvSpPr>
                <a:spLocks noGrp="1" noRot="1" noChangeAspect="1" noMove="1" noResize="1" noEditPoints="1" noAdjustHandles="1" noChangeArrowheads="1" noChangeShapeType="1" noTextEdit="1"/>
              </p:cNvSpPr>
              <p:nvPr>
                <p:ph type="title"/>
              </p:nvPr>
            </p:nvSpPr>
            <p:spPr>
              <a:xfrm>
                <a:off x="617220" y="804152"/>
                <a:ext cx="5657850" cy="530498"/>
              </a:xfrm>
              <a:blipFill>
                <a:blip r:embed="rId2"/>
                <a:stretch>
                  <a:fillRect t="-4598" b="-3103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617220" y="1555761"/>
                <a:ext cx="5657850" cy="2491412"/>
              </a:xfrm>
            </p:spPr>
            <p:txBody>
              <a:bodyPr>
                <a:normAutofit/>
              </a:bodyPr>
              <a:lstStyle/>
              <a:p>
                <a:pPr lvl="1">
                  <a:buFont typeface="Wingdings" panose="05000000000000000000" pitchFamily="2" charset="2"/>
                  <a:buChar char="§"/>
                </a:pPr>
                <a:r>
                  <a:rPr lang="en-CA" sz="1575" dirty="0"/>
                  <a:t> Sony, Nintendo, Microsoft</a:t>
                </a:r>
              </a:p>
              <a:p>
                <a:pPr lvl="1">
                  <a:buFont typeface="Wingdings" panose="05000000000000000000" pitchFamily="2" charset="2"/>
                  <a:buChar char="§"/>
                </a:pPr>
                <a:r>
                  <a:rPr lang="en-CA" sz="1575" dirty="0"/>
                  <a:t> </a:t>
                </a:r>
                <a:r>
                  <a:rPr lang="en-CA" sz="1575" dirty="0"/>
                  <a:t>Two sides</a:t>
                </a:r>
              </a:p>
              <a:p>
                <a:pPr lvl="1">
                  <a:buFont typeface="Wingdings" panose="05000000000000000000" pitchFamily="2" charset="2"/>
                  <a:buChar char="§"/>
                </a:pPr>
                <a:r>
                  <a:rPr lang="en-CA" sz="1575" dirty="0"/>
                  <a:t> Console marginal cost</a:t>
                </a:r>
                <a:r>
                  <a:rPr lang="en-CA" sz="1575" dirty="0"/>
                  <a:t> </a:t>
                </a:r>
                <a14:m>
                  <m:oMath xmlns:m="http://schemas.openxmlformats.org/officeDocument/2006/math">
                    <m:sSub>
                      <m:sSubPr>
                        <m:ctrlPr>
                          <a:rPr lang="en-CA" sz="1575" i="1">
                            <a:latin typeface="Cambria Math" panose="02040503050406030204" pitchFamily="18" charset="0"/>
                          </a:rPr>
                        </m:ctrlPr>
                      </m:sSubPr>
                      <m:e>
                        <m:r>
                          <a:rPr lang="en-CA" sz="1575" i="1">
                            <a:latin typeface="Cambria Math" panose="02040503050406030204" pitchFamily="18" charset="0"/>
                          </a:rPr>
                          <m:t>𝑐</m:t>
                        </m:r>
                      </m:e>
                      <m:sub>
                        <m:r>
                          <a:rPr lang="en-CA" sz="1575" i="1">
                            <a:latin typeface="Cambria Math" panose="02040503050406030204" pitchFamily="18" charset="0"/>
                          </a:rPr>
                          <m:t>1</m:t>
                        </m:r>
                      </m:sub>
                    </m:sSub>
                  </m:oMath>
                </a14:m>
                <a:r>
                  <a:rPr lang="en-CA" sz="1575" dirty="0"/>
                  <a:t> is unobserved</a:t>
                </a:r>
              </a:p>
              <a:p>
                <a:pPr lvl="1">
                  <a:buFont typeface="Wingdings" panose="05000000000000000000" pitchFamily="2" charset="2"/>
                  <a:buChar char="§"/>
                </a:pPr>
                <a:r>
                  <a:rPr lang="en-CA" sz="1575" dirty="0"/>
                  <a:t> </a:t>
                </a:r>
                <a14:m>
                  <m:oMath xmlns:m="http://schemas.openxmlformats.org/officeDocument/2006/math">
                    <m:sSub>
                      <m:sSubPr>
                        <m:ctrlPr>
                          <a:rPr lang="en-CA" sz="1575" i="1">
                            <a:latin typeface="Cambria Math" panose="02040503050406030204" pitchFamily="18" charset="0"/>
                          </a:rPr>
                        </m:ctrlPr>
                      </m:sSubPr>
                      <m:e>
                        <m:r>
                          <a:rPr lang="en-CA" sz="1575" i="1">
                            <a:latin typeface="Cambria Math" panose="02040503050406030204" pitchFamily="18" charset="0"/>
                          </a:rPr>
                          <m:t>𝑐</m:t>
                        </m:r>
                      </m:e>
                      <m:sub>
                        <m:r>
                          <a:rPr lang="en-CA" sz="1575" i="1">
                            <a:latin typeface="Cambria Math" panose="02040503050406030204" pitchFamily="18" charset="0"/>
                          </a:rPr>
                          <m:t>1</m:t>
                        </m:r>
                      </m:sub>
                    </m:sSub>
                  </m:oMath>
                </a14:m>
                <a:r>
                  <a:rPr lang="en-CA" sz="1575" dirty="0"/>
                  <a:t> </a:t>
                </a:r>
                <a:r>
                  <a:rPr lang="en-CA" sz="1575" dirty="0"/>
                  <a:t>determined using </a:t>
                </a:r>
                <a:r>
                  <a:rPr lang="en-CA" sz="1575" dirty="0"/>
                  <a:t>console </a:t>
                </a:r>
                <a:r>
                  <a:rPr lang="en-CA" sz="1575" dirty="0"/>
                  <a:t>elasticities</a:t>
                </a:r>
              </a:p>
              <a:p>
                <a:pPr lvl="2">
                  <a:buFont typeface="Wingdings" panose="05000000000000000000" pitchFamily="2" charset="2"/>
                  <a:buChar char="§"/>
                </a:pPr>
                <a:r>
                  <a:rPr lang="en-CA" sz="1350" dirty="0"/>
                  <a:t>(account for network externalities)</a:t>
                </a:r>
                <a:endParaRPr lang="en-CA" sz="1350" dirty="0"/>
              </a:p>
              <a:p>
                <a:pPr lvl="1">
                  <a:buFont typeface="Wingdings" panose="05000000000000000000" pitchFamily="2" charset="2"/>
                  <a:buChar char="§"/>
                </a:pPr>
                <a:r>
                  <a:rPr lang="en-CA" sz="1575" dirty="0"/>
                  <a:t> </a:t>
                </a:r>
                <a:r>
                  <a:rPr lang="en-CA" sz="1575" dirty="0"/>
                  <a:t>Game side: use royalties</a:t>
                </a:r>
                <a:endParaRPr lang="en-CA" sz="1575" dirty="0"/>
              </a:p>
              <a:p>
                <a:pPr marL="113157" lvl="1" indent="0">
                  <a:buNone/>
                </a:pPr>
                <a:endParaRPr lang="en-CA" sz="1575" dirty="0"/>
              </a:p>
              <a:p>
                <a:pPr lvl="1">
                  <a:buFont typeface="Wingdings" panose="05000000000000000000" pitchFamily="2" charset="2"/>
                  <a:buChar char="§"/>
                </a:pPr>
                <a:r>
                  <a:rPr lang="en-CA" sz="1575" dirty="0"/>
                  <a:t> Market Power Results:</a:t>
                </a:r>
              </a:p>
              <a:p>
                <a:pPr marL="113157" lvl="1" indent="0">
                  <a:buNone/>
                </a:pPr>
                <a:endParaRPr lang="en-CA" sz="1575"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617220" y="1555761"/>
                <a:ext cx="5657850" cy="2491412"/>
              </a:xfrm>
              <a:blipFill>
                <a:blip r:embed="rId3"/>
                <a:stretch>
                  <a:fillRect t="-1711"/>
                </a:stretch>
              </a:blipFill>
            </p:spPr>
            <p:txBody>
              <a:bodyPr/>
              <a:lstStyle/>
              <a:p>
                <a:r>
                  <a:rPr lang="en-US">
                    <a:noFill/>
                  </a:rPr>
                  <a:t> </a:t>
                </a:r>
              </a:p>
            </p:txBody>
          </p:sp>
        </mc:Fallback>
      </mc:AlternateContent>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6837" y="3640241"/>
            <a:ext cx="4278616" cy="509552"/>
          </a:xfrm>
          <a:prstGeom prst="rect">
            <a:avLst/>
          </a:prstGeom>
        </p:spPr>
      </p:pic>
      <p:pic>
        <p:nvPicPr>
          <p:cNvPr id="6" name="Picture 5"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7027" y="1334649"/>
            <a:ext cx="2330974" cy="2084480"/>
          </a:xfrm>
          <a:prstGeom prst="rect">
            <a:avLst/>
          </a:prstGeom>
        </p:spPr>
      </p:pic>
    </p:spTree>
    <p:extLst>
      <p:ext uri="{BB962C8B-B14F-4D97-AF65-F5344CB8AC3E}">
        <p14:creationId xmlns:p14="http://schemas.microsoft.com/office/powerpoint/2010/main" val="1281274659"/>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220" y="804152"/>
            <a:ext cx="5657850" cy="530498"/>
          </a:xfrm>
        </p:spPr>
        <p:txBody>
          <a:bodyPr>
            <a:normAutofit/>
          </a:bodyPr>
          <a:lstStyle/>
          <a:p>
            <a:r>
              <a:rPr lang="en-CA" dirty="0" smtClean="0"/>
              <a:t>Hypothetical Platform Mergers</a:t>
            </a:r>
            <a:endParaRPr lang="en-CA" dirty="0"/>
          </a:p>
        </p:txBody>
      </p:sp>
      <p:sp>
        <p:nvSpPr>
          <p:cNvPr id="3" name="Content Placeholder 2"/>
          <p:cNvSpPr>
            <a:spLocks noGrp="1"/>
          </p:cNvSpPr>
          <p:nvPr>
            <p:ph idx="1"/>
          </p:nvPr>
        </p:nvSpPr>
        <p:spPr>
          <a:xfrm>
            <a:off x="617220" y="1465750"/>
            <a:ext cx="5657850" cy="2491412"/>
          </a:xfrm>
        </p:spPr>
        <p:txBody>
          <a:bodyPr>
            <a:normAutofit/>
          </a:bodyPr>
          <a:lstStyle/>
          <a:p>
            <a:pPr lvl="1">
              <a:buFont typeface="Wingdings" panose="05000000000000000000" pitchFamily="2" charset="2"/>
              <a:buChar char="§"/>
            </a:pPr>
            <a:r>
              <a:rPr lang="en-CA" sz="1575" dirty="0"/>
              <a:t> Two platforms merge (e.g., PS2 and Xbox)</a:t>
            </a:r>
          </a:p>
          <a:p>
            <a:pPr lvl="1">
              <a:buFont typeface="Wingdings" panose="05000000000000000000" pitchFamily="2" charset="2"/>
              <a:buChar char="§"/>
            </a:pPr>
            <a:r>
              <a:rPr lang="en-CA" sz="1575" dirty="0"/>
              <a:t> Merged entity pricing:</a:t>
            </a:r>
            <a:endParaRPr lang="en-CA" sz="1350" dirty="0"/>
          </a:p>
          <a:p>
            <a:pPr lvl="3">
              <a:buFont typeface="Wingdings" panose="05000000000000000000" pitchFamily="2" charset="2"/>
              <a:buChar char="§"/>
            </a:pPr>
            <a:r>
              <a:rPr lang="en-CA" sz="1350" dirty="0"/>
              <a:t>Direct diversion – same side to my other platform</a:t>
            </a:r>
          </a:p>
          <a:p>
            <a:pPr lvl="3">
              <a:buFont typeface="Wingdings" panose="05000000000000000000" pitchFamily="2" charset="2"/>
              <a:buChar char="§"/>
            </a:pPr>
            <a:r>
              <a:rPr lang="en-CA" sz="1350" dirty="0"/>
              <a:t>Diversion elsewhere – feedback effect to my other platform</a:t>
            </a:r>
          </a:p>
          <a:p>
            <a:pPr marL="318897" lvl="3" indent="0">
              <a:buNone/>
            </a:pPr>
            <a:endParaRPr lang="en-CA" sz="1350" dirty="0"/>
          </a:p>
        </p:txBody>
      </p:sp>
    </p:spTree>
    <p:extLst>
      <p:ext uri="{BB962C8B-B14F-4D97-AF65-F5344CB8AC3E}">
        <p14:creationId xmlns:p14="http://schemas.microsoft.com/office/powerpoint/2010/main" val="1999581782"/>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220" y="804152"/>
            <a:ext cx="5657850" cy="530498"/>
          </a:xfrm>
        </p:spPr>
        <p:txBody>
          <a:bodyPr>
            <a:normAutofit/>
          </a:bodyPr>
          <a:lstStyle/>
          <a:p>
            <a:r>
              <a:rPr lang="en-CA" dirty="0" smtClean="0"/>
              <a:t>Hypothetical Platform Mergers</a:t>
            </a:r>
            <a:endParaRPr lang="en-CA" dirty="0"/>
          </a:p>
        </p:txBody>
      </p:sp>
      <p:sp>
        <p:nvSpPr>
          <p:cNvPr id="3" name="Content Placeholder 2"/>
          <p:cNvSpPr>
            <a:spLocks noGrp="1"/>
          </p:cNvSpPr>
          <p:nvPr>
            <p:ph idx="1"/>
          </p:nvPr>
        </p:nvSpPr>
        <p:spPr>
          <a:xfrm>
            <a:off x="617220" y="1465750"/>
            <a:ext cx="5657850" cy="2491412"/>
          </a:xfrm>
        </p:spPr>
        <p:txBody>
          <a:bodyPr>
            <a:normAutofit/>
          </a:bodyPr>
          <a:lstStyle/>
          <a:p>
            <a:pPr lvl="1">
              <a:buFont typeface="Wingdings" panose="05000000000000000000" pitchFamily="2" charset="2"/>
              <a:buChar char="§"/>
            </a:pPr>
            <a:r>
              <a:rPr lang="en-CA" sz="1575" dirty="0"/>
              <a:t> Two platforms merge (e.g., PS2 and Xbox)</a:t>
            </a:r>
          </a:p>
          <a:p>
            <a:pPr lvl="1">
              <a:buFont typeface="Wingdings" panose="05000000000000000000" pitchFamily="2" charset="2"/>
              <a:buChar char="§"/>
            </a:pPr>
            <a:r>
              <a:rPr lang="en-CA" sz="1575" dirty="0"/>
              <a:t> Merged entity pricing:</a:t>
            </a:r>
            <a:endParaRPr lang="en-CA" sz="1350" dirty="0"/>
          </a:p>
          <a:p>
            <a:pPr lvl="3">
              <a:buFont typeface="Wingdings" panose="05000000000000000000" pitchFamily="2" charset="2"/>
              <a:buChar char="§"/>
            </a:pPr>
            <a:r>
              <a:rPr lang="en-CA" sz="1350" dirty="0"/>
              <a:t>Direct diversion – same side to my other platform</a:t>
            </a:r>
          </a:p>
          <a:p>
            <a:pPr lvl="3">
              <a:buFont typeface="Wingdings" panose="05000000000000000000" pitchFamily="2" charset="2"/>
              <a:buChar char="§"/>
            </a:pPr>
            <a:r>
              <a:rPr lang="en-CA" sz="1350" dirty="0"/>
              <a:t>Diversion elsewhere – feedback effect to my other platform</a:t>
            </a:r>
          </a:p>
          <a:p>
            <a:pPr marL="318897" lvl="3" indent="0">
              <a:buNone/>
            </a:pPr>
            <a:endParaRPr lang="en-CA" sz="1350" dirty="0"/>
          </a:p>
        </p:txBody>
      </p:sp>
    </p:spTree>
    <p:extLst>
      <p:ext uri="{BB962C8B-B14F-4D97-AF65-F5344CB8AC3E}">
        <p14:creationId xmlns:p14="http://schemas.microsoft.com/office/powerpoint/2010/main" val="2238915846"/>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220" y="804152"/>
            <a:ext cx="5657850" cy="530498"/>
          </a:xfrm>
        </p:spPr>
        <p:txBody>
          <a:bodyPr>
            <a:normAutofit/>
          </a:bodyPr>
          <a:lstStyle/>
          <a:p>
            <a:r>
              <a:rPr lang="en-CA" dirty="0" smtClean="0"/>
              <a:t>Hypothetical Platform Mergers</a:t>
            </a:r>
            <a:endParaRPr lang="en-CA" dirty="0"/>
          </a:p>
        </p:txBody>
      </p:sp>
      <p:sp>
        <p:nvSpPr>
          <p:cNvPr id="3" name="Content Placeholder 2"/>
          <p:cNvSpPr>
            <a:spLocks noGrp="1"/>
          </p:cNvSpPr>
          <p:nvPr>
            <p:ph idx="1"/>
          </p:nvPr>
        </p:nvSpPr>
        <p:spPr>
          <a:xfrm>
            <a:off x="617220" y="1465750"/>
            <a:ext cx="5657850" cy="2491412"/>
          </a:xfrm>
        </p:spPr>
        <p:txBody>
          <a:bodyPr>
            <a:normAutofit/>
          </a:bodyPr>
          <a:lstStyle/>
          <a:p>
            <a:pPr lvl="1">
              <a:buFont typeface="Wingdings" panose="05000000000000000000" pitchFamily="2" charset="2"/>
              <a:buChar char="§"/>
            </a:pPr>
            <a:r>
              <a:rPr lang="en-CA" sz="1575" dirty="0"/>
              <a:t> Two platforms merge (e.g., PS2 and Xbox)</a:t>
            </a:r>
          </a:p>
          <a:p>
            <a:pPr lvl="1">
              <a:buFont typeface="Wingdings" panose="05000000000000000000" pitchFamily="2" charset="2"/>
              <a:buChar char="§"/>
            </a:pPr>
            <a:r>
              <a:rPr lang="en-CA" sz="1575" dirty="0"/>
              <a:t> Merged entity pricing:</a:t>
            </a:r>
            <a:endParaRPr lang="en-CA" sz="1350" dirty="0"/>
          </a:p>
          <a:p>
            <a:pPr lvl="3">
              <a:buFont typeface="Wingdings" panose="05000000000000000000" pitchFamily="2" charset="2"/>
              <a:buChar char="§"/>
            </a:pPr>
            <a:r>
              <a:rPr lang="en-CA" sz="1350" dirty="0"/>
              <a:t>Direct diversion – same side to my other platform</a:t>
            </a:r>
          </a:p>
          <a:p>
            <a:pPr lvl="3">
              <a:buFont typeface="Wingdings" panose="05000000000000000000" pitchFamily="2" charset="2"/>
              <a:buChar char="§"/>
            </a:pPr>
            <a:r>
              <a:rPr lang="en-CA" sz="1350" dirty="0"/>
              <a:t>Diversion elsewhere – feedback effect to my other platform</a:t>
            </a:r>
          </a:p>
          <a:p>
            <a:pPr marL="318897" lvl="3" indent="0">
              <a:buNone/>
            </a:pPr>
            <a:endParaRPr lang="en-CA" sz="1350" dirty="0"/>
          </a:p>
          <a:p>
            <a:pPr lvl="1">
              <a:buFont typeface="Wingdings" panose="05000000000000000000" pitchFamily="2" charset="2"/>
              <a:buChar char="§"/>
            </a:pPr>
            <a:r>
              <a:rPr lang="en-CA" sz="1575" dirty="0"/>
              <a:t> Merger Sim. Results:</a:t>
            </a:r>
            <a:endParaRPr lang="en-CA" sz="1350" dirty="0"/>
          </a:p>
          <a:p>
            <a:pPr lvl="3">
              <a:buFont typeface="Wingdings" panose="05000000000000000000" pitchFamily="2" charset="2"/>
              <a:buChar char="§"/>
            </a:pPr>
            <a:r>
              <a:rPr lang="en-CA" sz="1350" dirty="0"/>
              <a:t>Console prices increase (up to 4.5%)</a:t>
            </a:r>
            <a:endParaRPr lang="en-CA" sz="1350" dirty="0"/>
          </a:p>
          <a:p>
            <a:pPr lvl="3">
              <a:buFont typeface="Wingdings" panose="05000000000000000000" pitchFamily="2" charset="2"/>
              <a:buChar char="§"/>
            </a:pPr>
            <a:r>
              <a:rPr lang="en-CA" sz="1350" dirty="0"/>
              <a:t>Console sales decrease by merged entity </a:t>
            </a:r>
            <a:r>
              <a:rPr lang="en-CA" sz="1350" dirty="0"/>
              <a:t>(up to </a:t>
            </a:r>
            <a:r>
              <a:rPr lang="en-CA" sz="1350" dirty="0"/>
              <a:t>2.9%)</a:t>
            </a:r>
            <a:endParaRPr lang="en-CA" sz="1350" dirty="0"/>
          </a:p>
          <a:p>
            <a:pPr lvl="3">
              <a:buFont typeface="Wingdings" panose="05000000000000000000" pitchFamily="2" charset="2"/>
              <a:buChar char="§"/>
            </a:pPr>
            <a:r>
              <a:rPr lang="en-CA" sz="1350" dirty="0"/>
              <a:t>Market power increases by each platform</a:t>
            </a:r>
          </a:p>
          <a:p>
            <a:pPr marL="318897" lvl="3" indent="0">
              <a:buNone/>
            </a:pPr>
            <a:endParaRPr lang="en-CA" sz="1350" dirty="0"/>
          </a:p>
        </p:txBody>
      </p:sp>
    </p:spTree>
    <p:extLst>
      <p:ext uri="{BB962C8B-B14F-4D97-AF65-F5344CB8AC3E}">
        <p14:creationId xmlns:p14="http://schemas.microsoft.com/office/powerpoint/2010/main" val="3564235858"/>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 Hope You Remember</a:t>
            </a:r>
          </a:p>
        </p:txBody>
      </p:sp>
      <p:sp>
        <p:nvSpPr>
          <p:cNvPr id="3" name="Content Placeholder 2"/>
          <p:cNvSpPr>
            <a:spLocks noGrp="1"/>
          </p:cNvSpPr>
          <p:nvPr>
            <p:ph idx="1"/>
          </p:nvPr>
        </p:nvSpPr>
        <p:spPr>
          <a:xfrm>
            <a:off x="514350" y="1371600"/>
            <a:ext cx="6057900" cy="3505200"/>
          </a:xfrm>
        </p:spPr>
        <p:txBody>
          <a:bodyPr>
            <a:noAutofit/>
          </a:bodyPr>
          <a:lstStyle/>
          <a:p>
            <a:r>
              <a:rPr lang="en-US" sz="1575" dirty="0"/>
              <a:t>We investigate how the entry of gig-economy platforms influences durable goods purchase. </a:t>
            </a:r>
          </a:p>
          <a:p>
            <a:r>
              <a:rPr lang="en-US" sz="1575" dirty="0"/>
              <a:t>Results suggest</a:t>
            </a:r>
          </a:p>
          <a:p>
            <a:pPr lvl="1"/>
            <a:r>
              <a:rPr lang="en-US" sz="1425" dirty="0"/>
              <a:t>After the entry of these platforms purchases rise significantly</a:t>
            </a:r>
          </a:p>
          <a:p>
            <a:pPr lvl="1"/>
            <a:r>
              <a:rPr lang="en-US" sz="1425" dirty="0"/>
              <a:t>There are interesting differences across age and gender</a:t>
            </a:r>
          </a:p>
          <a:p>
            <a:endParaRPr lang="en-US" sz="1425" dirty="0"/>
          </a:p>
          <a:p>
            <a:pPr lvl="1"/>
            <a:endParaRPr lang="en-US" sz="1425" dirty="0"/>
          </a:p>
        </p:txBody>
      </p:sp>
    </p:spTree>
    <p:extLst>
      <p:ext uri="{BB962C8B-B14F-4D97-AF65-F5344CB8AC3E}">
        <p14:creationId xmlns:p14="http://schemas.microsoft.com/office/powerpoint/2010/main" val="3791753644"/>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220" y="804152"/>
            <a:ext cx="5657850" cy="530498"/>
          </a:xfrm>
        </p:spPr>
        <p:txBody>
          <a:bodyPr>
            <a:normAutofit/>
          </a:bodyPr>
          <a:lstStyle/>
          <a:p>
            <a:pPr algn="ctr"/>
            <a:r>
              <a:rPr lang="en-CA" dirty="0" smtClean="0"/>
              <a:t>Post-Merger Platform Market Power</a:t>
            </a:r>
            <a:endParaRPr lang="en-CA" dirty="0"/>
          </a:p>
        </p:txBody>
      </p:sp>
      <p:sp>
        <p:nvSpPr>
          <p:cNvPr id="3" name="Content Placeholder 2"/>
          <p:cNvSpPr>
            <a:spLocks noGrp="1"/>
          </p:cNvSpPr>
          <p:nvPr>
            <p:ph idx="1"/>
          </p:nvPr>
        </p:nvSpPr>
        <p:spPr>
          <a:xfrm>
            <a:off x="617220" y="1465750"/>
            <a:ext cx="5657850" cy="2491412"/>
          </a:xfrm>
        </p:spPr>
        <p:txBody>
          <a:bodyPr>
            <a:normAutofit/>
          </a:bodyPr>
          <a:lstStyle/>
          <a:p>
            <a:pPr lvl="1">
              <a:buFont typeface="Wingdings" panose="05000000000000000000" pitchFamily="2" charset="2"/>
              <a:buChar char="§"/>
            </a:pPr>
            <a:endParaRPr lang="en-CA" sz="1575" dirty="0"/>
          </a:p>
          <a:p>
            <a:pPr lvl="1">
              <a:buFont typeface="Wingdings" panose="05000000000000000000" pitchFamily="2" charset="2"/>
              <a:buChar char="§"/>
            </a:pPr>
            <a:endParaRPr lang="en-CA" sz="1575" dirty="0"/>
          </a:p>
          <a:p>
            <a:pPr lvl="1">
              <a:buFont typeface="Wingdings" panose="05000000000000000000" pitchFamily="2" charset="2"/>
              <a:buChar char="§"/>
            </a:pPr>
            <a:endParaRPr lang="en-CA" sz="1575" dirty="0"/>
          </a:p>
          <a:p>
            <a:pPr lvl="1">
              <a:buFont typeface="Wingdings" panose="05000000000000000000" pitchFamily="2" charset="2"/>
              <a:buChar char="§"/>
            </a:pPr>
            <a:endParaRPr lang="en-CA" sz="1575" dirty="0"/>
          </a:p>
          <a:p>
            <a:pPr lvl="1">
              <a:buFont typeface="Wingdings" panose="05000000000000000000" pitchFamily="2" charset="2"/>
              <a:buChar char="§"/>
            </a:pPr>
            <a:endParaRPr lang="en-CA" sz="1350" dirty="0"/>
          </a:p>
          <a:p>
            <a:pPr lvl="1">
              <a:buFont typeface="Wingdings" panose="05000000000000000000" pitchFamily="2" charset="2"/>
              <a:buChar char="§"/>
            </a:pPr>
            <a:endParaRPr lang="en-CA" sz="1350" dirty="0"/>
          </a:p>
          <a:p>
            <a:pPr lvl="1">
              <a:buFont typeface="Wingdings" panose="05000000000000000000" pitchFamily="2" charset="2"/>
              <a:buChar char="§"/>
            </a:pPr>
            <a:endParaRPr lang="en-CA" sz="1350"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8846" y="1922235"/>
            <a:ext cx="3094621" cy="1279594"/>
          </a:xfrm>
          <a:prstGeom prst="rect">
            <a:avLst/>
          </a:prstGeom>
        </p:spPr>
      </p:pic>
    </p:spTree>
    <p:extLst>
      <p:ext uri="{BB962C8B-B14F-4D97-AF65-F5344CB8AC3E}">
        <p14:creationId xmlns:p14="http://schemas.microsoft.com/office/powerpoint/2010/main" val="3271619284"/>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 Hope You Remember</a:t>
            </a:r>
          </a:p>
        </p:txBody>
      </p:sp>
      <p:sp>
        <p:nvSpPr>
          <p:cNvPr id="3" name="Content Placeholder 2"/>
          <p:cNvSpPr>
            <a:spLocks noGrp="1"/>
          </p:cNvSpPr>
          <p:nvPr>
            <p:ph idx="1"/>
          </p:nvPr>
        </p:nvSpPr>
        <p:spPr>
          <a:xfrm>
            <a:off x="514350" y="1371600"/>
            <a:ext cx="6057900" cy="3505200"/>
          </a:xfrm>
        </p:spPr>
        <p:txBody>
          <a:bodyPr>
            <a:noAutofit/>
          </a:bodyPr>
          <a:lstStyle/>
          <a:p>
            <a:r>
              <a:rPr lang="en-US" sz="1575" dirty="0"/>
              <a:t>We investigate how the entry of gig-economy platforms influences durable goods purchase. </a:t>
            </a:r>
          </a:p>
          <a:p>
            <a:r>
              <a:rPr lang="en-US" sz="1575" dirty="0"/>
              <a:t>Results suggest</a:t>
            </a:r>
          </a:p>
          <a:p>
            <a:pPr lvl="1"/>
            <a:r>
              <a:rPr lang="en-US" sz="1425" dirty="0"/>
              <a:t>After the entry of these platforms purchases rise significantly</a:t>
            </a:r>
          </a:p>
          <a:p>
            <a:pPr lvl="1"/>
            <a:r>
              <a:rPr lang="en-US" sz="1425" dirty="0"/>
              <a:t>There are interesting differences across age and gender</a:t>
            </a:r>
          </a:p>
          <a:p>
            <a:r>
              <a:rPr lang="en-US" sz="1575" dirty="0"/>
              <a:t>Economically</a:t>
            </a:r>
          </a:p>
          <a:p>
            <a:pPr lvl="1"/>
            <a:r>
              <a:rPr lang="en-US" sz="1425" dirty="0"/>
              <a:t>8% increase in vehicle purchase in treated locations</a:t>
            </a:r>
          </a:p>
          <a:p>
            <a:r>
              <a:rPr lang="en-US" sz="1575" dirty="0"/>
              <a:t>Implications and Contributions</a:t>
            </a:r>
          </a:p>
          <a:p>
            <a:pPr lvl="1"/>
            <a:r>
              <a:rPr lang="en-US" sz="1425" dirty="0"/>
              <a:t>Open up a question of considerable analytical interest</a:t>
            </a:r>
          </a:p>
          <a:p>
            <a:pPr lvl="1"/>
            <a:r>
              <a:rPr lang="en-US" sz="1425" dirty="0"/>
              <a:t>Broader lit on our understanding of the supply side of the sharing economy</a:t>
            </a:r>
          </a:p>
          <a:p>
            <a:pPr lvl="1"/>
            <a:r>
              <a:rPr lang="en-US" sz="1425" dirty="0"/>
              <a:t>Implications for manufacturers and financiers</a:t>
            </a:r>
          </a:p>
          <a:p>
            <a:pPr lvl="1"/>
            <a:endParaRPr lang="en-US" sz="1425" dirty="0"/>
          </a:p>
        </p:txBody>
      </p:sp>
    </p:spTree>
    <p:extLst>
      <p:ext uri="{BB962C8B-B14F-4D97-AF65-F5344CB8AC3E}">
        <p14:creationId xmlns:p14="http://schemas.microsoft.com/office/powerpoint/2010/main" val="3988733061"/>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Platforms in the digital age</a:t>
            </a:r>
          </a:p>
        </p:txBody>
      </p:sp>
      <p:sp>
        <p:nvSpPr>
          <p:cNvPr id="6" name="AutoShape 10" descr="http://www.iconarchive.com/download/i67995/marcus-roberto/google-play/YouTube.ico"/>
          <p:cNvSpPr>
            <a:spLocks noChangeAspect="1" noChangeArrowheads="1"/>
          </p:cNvSpPr>
          <p:nvPr/>
        </p:nvSpPr>
        <p:spPr bwMode="auto">
          <a:xfrm>
            <a:off x="406831" y="3184422"/>
            <a:ext cx="128736" cy="12873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a:solidFill>
                <a:srgbClr val="000000"/>
              </a:solidFill>
              <a:latin typeface="Century Gothic" panose="020B0502020202020204"/>
            </a:endParaRPr>
          </a:p>
        </p:txBody>
      </p:sp>
      <p:sp>
        <p:nvSpPr>
          <p:cNvPr id="7" name="AutoShape 14" descr="http://www.iconarchive.com/download/i49153/yootheme/social-bookmark/social-google-box.ico"/>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a:solidFill>
                <a:srgbClr val="000000"/>
              </a:solidFill>
              <a:latin typeface="Century Gothic" panose="020B0502020202020204"/>
            </a:endParaRPr>
          </a:p>
        </p:txBody>
      </p:sp>
      <p:sp>
        <p:nvSpPr>
          <p:cNvPr id="22" name="Rectangle 21"/>
          <p:cNvSpPr/>
          <p:nvPr/>
        </p:nvSpPr>
        <p:spPr>
          <a:xfrm>
            <a:off x="263237" y="1"/>
            <a:ext cx="6428509" cy="1572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entury Gothic" panose="020B0502020202020204"/>
            </a:endParaRPr>
          </a:p>
        </p:txBody>
      </p:sp>
      <p:pic>
        <p:nvPicPr>
          <p:cNvPr id="1026" name="Picture 2" descr="https://lh3.googleusercontent.com/-c9bKgaRfC3Q/AAAAAAAAAAI/AAAAAAAAJUE/Eo2MLCqyiZs/pho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7490" y="739544"/>
            <a:ext cx="1117871" cy="11178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rewindandcapture.com/wp-content/uploads/2014/03/new-ebay-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6634" y="483597"/>
            <a:ext cx="2743200" cy="20574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cdn.playbuzz.com/cdn/4e32f215-1809-4429-9a77-d3abdc668871/ea315b70-177b-4ce8-af0e-fa4319be1cc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6996" y="2917772"/>
            <a:ext cx="3002603" cy="168946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freelargeimages.com/wp-content/uploads/2015/05/Facebook_Vector_Logo_Hd_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994" y="2001898"/>
            <a:ext cx="2462641" cy="10958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gerardable.com/wp-content/uploads/2014/02/YouTube-logo-full_color-e140374006281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9856" y="1566882"/>
            <a:ext cx="1927022" cy="192702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lh3.ggpht.com/BXON3VCCM9NLj1REyYW5GfDITYdRxZpxUmD3B6D8LfplxOj1OWW2SWrfX1nB8ugU1w=w30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56453" y="3282201"/>
            <a:ext cx="921722" cy="921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647669"/>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Platforms in the digital age</a:t>
            </a:r>
          </a:p>
        </p:txBody>
      </p:sp>
      <p:pic>
        <p:nvPicPr>
          <p:cNvPr id="1026" name="Picture 2" descr="https://lh3.googleusercontent.com/-c9bKgaRfC3Q/AAAAAAAAAAI/AAAAAAAAJUE/Eo2MLCqyiZs/pho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7490" y="1513716"/>
            <a:ext cx="1117871" cy="11178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rewindandcapture.com/wp-content/uploads/2014/03/new-ebay-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6634" y="1247165"/>
            <a:ext cx="2743200" cy="20574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freelargeimages.com/wp-content/uploads/2015/05/Facebook_Vector_Logo_Hd_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5994" y="2776070"/>
            <a:ext cx="2462641" cy="1095875"/>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0" descr="http://www.iconarchive.com/download/i67995/marcus-roberto/google-play/YouTube.ico"/>
          <p:cNvSpPr>
            <a:spLocks noChangeAspect="1" noChangeArrowheads="1"/>
          </p:cNvSpPr>
          <p:nvPr/>
        </p:nvSpPr>
        <p:spPr bwMode="auto">
          <a:xfrm>
            <a:off x="406831" y="3184422"/>
            <a:ext cx="128736" cy="12873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a:solidFill>
                <a:srgbClr val="000000"/>
              </a:solidFill>
              <a:latin typeface="Century Gothic" panose="020B0502020202020204"/>
            </a:endParaRPr>
          </a:p>
        </p:txBody>
      </p:sp>
      <p:pic>
        <p:nvPicPr>
          <p:cNvPr id="1036" name="Picture 12" descr="http://gerardable.com/wp-content/uploads/2014/02/YouTube-logo-full_color-e140374006281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9856" y="2341054"/>
            <a:ext cx="1927022" cy="1927023"/>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4" descr="http://www.iconarchive.com/download/i49153/yootheme/social-bookmark/social-google-box.ico"/>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a:solidFill>
                <a:srgbClr val="000000"/>
              </a:solidFill>
              <a:latin typeface="Century Gothic" panose="020B0502020202020204"/>
            </a:endParaRPr>
          </a:p>
        </p:txBody>
      </p:sp>
      <p:pic>
        <p:nvPicPr>
          <p:cNvPr id="8" name="Picture 6" descr="Image result for ub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9855" y="1451033"/>
            <a:ext cx="2365895" cy="23658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airbnb"/>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994" y="1595545"/>
            <a:ext cx="2919954" cy="246082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263237" y="1"/>
            <a:ext cx="6428509" cy="1572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entury Gothic" panose="020B0502020202020204"/>
            </a:endParaRPr>
          </a:p>
        </p:txBody>
      </p:sp>
    </p:spTree>
    <p:extLst>
      <p:ext uri="{BB962C8B-B14F-4D97-AF65-F5344CB8AC3E}">
        <p14:creationId xmlns:p14="http://schemas.microsoft.com/office/powerpoint/2010/main" val="2518643616"/>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Platforms in the digital age</a:t>
            </a:r>
          </a:p>
        </p:txBody>
      </p:sp>
      <p:pic>
        <p:nvPicPr>
          <p:cNvPr id="1026" name="Picture 2" descr="https://lh3.googleusercontent.com/-c9bKgaRfC3Q/AAAAAAAAAAI/AAAAAAAAJUE/Eo2MLCqyiZs/pho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7490" y="1513716"/>
            <a:ext cx="1117871" cy="11178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rewindandcapture.com/wp-content/uploads/2014/03/new-ebay-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6634" y="1247165"/>
            <a:ext cx="2743200" cy="20574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freelargeimages.com/wp-content/uploads/2015/05/Facebook_Vector_Logo_Hd_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5994" y="2776070"/>
            <a:ext cx="2462641" cy="1095875"/>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0" descr="http://www.iconarchive.com/download/i67995/marcus-roberto/google-play/YouTube.ico"/>
          <p:cNvSpPr>
            <a:spLocks noChangeAspect="1" noChangeArrowheads="1"/>
          </p:cNvSpPr>
          <p:nvPr/>
        </p:nvSpPr>
        <p:spPr bwMode="auto">
          <a:xfrm>
            <a:off x="406831" y="3184422"/>
            <a:ext cx="128736" cy="12873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a:solidFill>
                <a:srgbClr val="000000"/>
              </a:solidFill>
              <a:latin typeface="Century Gothic" panose="020B0502020202020204"/>
            </a:endParaRPr>
          </a:p>
        </p:txBody>
      </p:sp>
      <p:pic>
        <p:nvPicPr>
          <p:cNvPr id="1036" name="Picture 12" descr="http://gerardable.com/wp-content/uploads/2014/02/YouTube-logo-full_color-e140374006281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9856" y="2341054"/>
            <a:ext cx="1927022" cy="1927023"/>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4" descr="http://www.iconarchive.com/download/i49153/yootheme/social-bookmark/social-google-box.ico"/>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a:solidFill>
                <a:srgbClr val="000000"/>
              </a:solidFill>
              <a:latin typeface="Century Gothic" panose="020B0502020202020204"/>
            </a:endParaRPr>
          </a:p>
        </p:txBody>
      </p:sp>
      <p:pic>
        <p:nvPicPr>
          <p:cNvPr id="8" name="Picture 6" descr="Image result for ub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9855" y="1451033"/>
            <a:ext cx="2365895" cy="23658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airbnb"/>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994" y="1595545"/>
            <a:ext cx="2919954" cy="246082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263237" y="1"/>
            <a:ext cx="6428509" cy="1572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entury Gothic" panose="020B0502020202020204"/>
            </a:endParaRPr>
          </a:p>
        </p:txBody>
      </p:sp>
      <p:pic>
        <p:nvPicPr>
          <p:cNvPr id="23" name="Picture 22" descr="Image result for ownershi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5956" y="1009110"/>
            <a:ext cx="2858839" cy="285883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http://www.clubtropicananerja.com/images/fractional-ownership.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85028" y="985914"/>
            <a:ext cx="2710280" cy="2710280"/>
          </a:xfrm>
          <a:prstGeom prst="rect">
            <a:avLst/>
          </a:prstGeom>
          <a:noFill/>
          <a:extLst>
            <a:ext uri="{909E8E84-426E-40DD-AFC4-6F175D3DCCD1}">
              <a14:hiddenFill xmlns:a14="http://schemas.microsoft.com/office/drawing/2010/main">
                <a:solidFill>
                  <a:srgbClr val="FFFFFF"/>
                </a:solidFill>
              </a14:hiddenFill>
            </a:ext>
          </a:extLst>
        </p:spPr>
      </p:pic>
      <p:sp>
        <p:nvSpPr>
          <p:cNvPr id="10" name="Arrow: Right 9"/>
          <p:cNvSpPr/>
          <p:nvPr/>
        </p:nvSpPr>
        <p:spPr>
          <a:xfrm>
            <a:off x="2942021" y="1793387"/>
            <a:ext cx="715304" cy="13902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entury Gothic" panose="020B0502020202020204"/>
            </a:endParaRPr>
          </a:p>
        </p:txBody>
      </p:sp>
    </p:spTree>
    <p:extLst>
      <p:ext uri="{BB962C8B-B14F-4D97-AF65-F5344CB8AC3E}">
        <p14:creationId xmlns:p14="http://schemas.microsoft.com/office/powerpoint/2010/main" val="4224063354"/>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477" y="595775"/>
            <a:ext cx="5091332" cy="532399"/>
          </a:xfrm>
        </p:spPr>
        <p:txBody>
          <a:bodyPr/>
          <a:lstStyle/>
          <a:p>
            <a:r>
              <a:rPr lang="en-US" dirty="0"/>
              <a:t>What do we know about platforms and the gig-economy?</a:t>
            </a:r>
          </a:p>
        </p:txBody>
      </p:sp>
      <p:sp>
        <p:nvSpPr>
          <p:cNvPr id="3" name="Content Placeholder 2"/>
          <p:cNvSpPr>
            <a:spLocks noGrp="1"/>
          </p:cNvSpPr>
          <p:nvPr>
            <p:ph idx="1"/>
          </p:nvPr>
        </p:nvSpPr>
        <p:spPr/>
        <p:txBody>
          <a:bodyPr>
            <a:normAutofit/>
          </a:bodyPr>
          <a:lstStyle/>
          <a:p>
            <a:r>
              <a:rPr lang="en-US" sz="1800" dirty="0"/>
              <a:t>Roughly $26 billion market </a:t>
            </a:r>
            <a:r>
              <a:rPr lang="en-US" sz="900" dirty="0"/>
              <a:t>(Malhotra and Van </a:t>
            </a:r>
            <a:r>
              <a:rPr lang="en-US" sz="900" dirty="0" err="1"/>
              <a:t>Alstyne</a:t>
            </a:r>
            <a:r>
              <a:rPr lang="en-US" sz="900" dirty="0"/>
              <a:t> 2014)</a:t>
            </a:r>
          </a:p>
          <a:p>
            <a:pPr lvl="1"/>
            <a:r>
              <a:rPr lang="en-US" sz="1650" dirty="0"/>
              <a:t>Projected to grow to $335B by 2025 </a:t>
            </a:r>
            <a:r>
              <a:rPr lang="en-US" sz="825" dirty="0"/>
              <a:t>(PWC, 2016)</a:t>
            </a:r>
          </a:p>
          <a:p>
            <a:r>
              <a:rPr lang="en-US" sz="1800" dirty="0"/>
              <a:t>Research has progressed on many fronts:</a:t>
            </a:r>
          </a:p>
          <a:p>
            <a:pPr lvl="1"/>
            <a:r>
              <a:rPr lang="en-US" sz="1650" dirty="0"/>
              <a:t>Increased access to goods </a:t>
            </a:r>
            <a:r>
              <a:rPr lang="en-US" sz="900" dirty="0"/>
              <a:t>(</a:t>
            </a:r>
            <a:r>
              <a:rPr lang="en-US" sz="900" dirty="0" err="1"/>
              <a:t>Einav</a:t>
            </a:r>
            <a:r>
              <a:rPr lang="en-US" sz="900" dirty="0"/>
              <a:t> et al. 2016)</a:t>
            </a:r>
          </a:p>
          <a:p>
            <a:pPr lvl="1"/>
            <a:r>
              <a:rPr lang="en-US" sz="1650" dirty="0"/>
              <a:t>Strategic changes in the behavior of incumbent firms </a:t>
            </a:r>
            <a:r>
              <a:rPr lang="en-US" sz="900" dirty="0"/>
              <a:t>(</a:t>
            </a:r>
            <a:r>
              <a:rPr lang="en-US" sz="900" dirty="0" err="1"/>
              <a:t>Seamans</a:t>
            </a:r>
            <a:r>
              <a:rPr lang="en-US" sz="900" dirty="0"/>
              <a:t> and Zhu 2011, </a:t>
            </a:r>
            <a:r>
              <a:rPr lang="en-US" sz="900" dirty="0" err="1"/>
              <a:t>Zervas</a:t>
            </a:r>
            <a:r>
              <a:rPr lang="en-US" sz="900" dirty="0"/>
              <a:t> et al. 2017)</a:t>
            </a:r>
          </a:p>
          <a:p>
            <a:pPr lvl="1"/>
            <a:r>
              <a:rPr lang="en-US" sz="1650" dirty="0"/>
              <a:t>Increased efficiency and asset utilization </a:t>
            </a:r>
            <a:r>
              <a:rPr lang="en-US" sz="900" dirty="0"/>
              <a:t>(Cramer and Krueger 2016)</a:t>
            </a:r>
          </a:p>
          <a:p>
            <a:pPr lvl="1"/>
            <a:r>
              <a:rPr lang="en-US" sz="1650" dirty="0"/>
              <a:t>Improved public safety </a:t>
            </a:r>
            <a:r>
              <a:rPr lang="en-US" sz="900" dirty="0"/>
              <a:t>(Greenwood and </a:t>
            </a:r>
            <a:r>
              <a:rPr lang="en-US" sz="900" dirty="0" err="1"/>
              <a:t>Wattal</a:t>
            </a:r>
            <a:r>
              <a:rPr lang="en-US" sz="900" dirty="0"/>
              <a:t> 2017)</a:t>
            </a:r>
          </a:p>
          <a:p>
            <a:endParaRPr lang="en-US" sz="900" dirty="0"/>
          </a:p>
          <a:p>
            <a:endParaRPr lang="en-US" sz="900" dirty="0"/>
          </a:p>
          <a:p>
            <a:endParaRPr lang="en-US" sz="1800" dirty="0"/>
          </a:p>
          <a:p>
            <a:pPr marL="0" indent="0" algn="ctr">
              <a:buNone/>
            </a:pPr>
            <a:endParaRPr lang="en-US" sz="1800" dirty="0"/>
          </a:p>
          <a:p>
            <a:endParaRPr lang="en-US" sz="1800" dirty="0"/>
          </a:p>
          <a:p>
            <a:pPr marL="0" indent="0" algn="ctr">
              <a:buNone/>
            </a:pPr>
            <a:endParaRPr lang="en-US" sz="1800" dirty="0"/>
          </a:p>
        </p:txBody>
      </p:sp>
    </p:spTree>
    <p:extLst>
      <p:ext uri="{BB962C8B-B14F-4D97-AF65-F5344CB8AC3E}">
        <p14:creationId xmlns:p14="http://schemas.microsoft.com/office/powerpoint/2010/main" val="647323733"/>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477" y="595775"/>
            <a:ext cx="5091332" cy="532399"/>
          </a:xfrm>
        </p:spPr>
        <p:txBody>
          <a:bodyPr/>
          <a:lstStyle/>
          <a:p>
            <a:r>
              <a:rPr lang="en-US" dirty="0"/>
              <a:t>What do we know about platforms and the gig-economy?</a:t>
            </a:r>
          </a:p>
        </p:txBody>
      </p:sp>
      <p:sp>
        <p:nvSpPr>
          <p:cNvPr id="3" name="Content Placeholder 2"/>
          <p:cNvSpPr>
            <a:spLocks noGrp="1"/>
          </p:cNvSpPr>
          <p:nvPr>
            <p:ph idx="1"/>
          </p:nvPr>
        </p:nvSpPr>
        <p:spPr/>
        <p:txBody>
          <a:bodyPr>
            <a:normAutofit lnSpcReduction="10000"/>
          </a:bodyPr>
          <a:lstStyle/>
          <a:p>
            <a:r>
              <a:rPr lang="en-US" sz="1800" dirty="0"/>
              <a:t>Roughly $26 billion market </a:t>
            </a:r>
            <a:r>
              <a:rPr lang="en-US" sz="900" dirty="0"/>
              <a:t>(Malhotra and Van </a:t>
            </a:r>
            <a:r>
              <a:rPr lang="en-US" sz="900" dirty="0" err="1"/>
              <a:t>Alstyne</a:t>
            </a:r>
            <a:r>
              <a:rPr lang="en-US" sz="900" dirty="0"/>
              <a:t> 2014)</a:t>
            </a:r>
          </a:p>
          <a:p>
            <a:pPr lvl="1"/>
            <a:r>
              <a:rPr lang="en-US" sz="1650" dirty="0"/>
              <a:t>Projected to grow to $335B by 2025 </a:t>
            </a:r>
            <a:r>
              <a:rPr lang="en-US" sz="825" dirty="0"/>
              <a:t>(PWC, 2016)</a:t>
            </a:r>
          </a:p>
          <a:p>
            <a:r>
              <a:rPr lang="en-US" sz="1800" dirty="0"/>
              <a:t>Research has progressed on many fronts:</a:t>
            </a:r>
          </a:p>
          <a:p>
            <a:pPr lvl="1"/>
            <a:r>
              <a:rPr lang="en-US" sz="1650" dirty="0"/>
              <a:t>Increased access to goods </a:t>
            </a:r>
            <a:r>
              <a:rPr lang="en-US" sz="900" dirty="0"/>
              <a:t>(</a:t>
            </a:r>
            <a:r>
              <a:rPr lang="en-US" sz="900" dirty="0" err="1"/>
              <a:t>Einav</a:t>
            </a:r>
            <a:r>
              <a:rPr lang="en-US" sz="900" dirty="0"/>
              <a:t> et al. 2016)</a:t>
            </a:r>
          </a:p>
          <a:p>
            <a:pPr lvl="1"/>
            <a:r>
              <a:rPr lang="en-US" sz="1650" dirty="0"/>
              <a:t>Strategic changes in the behavior of incumbent firms </a:t>
            </a:r>
            <a:r>
              <a:rPr lang="en-US" sz="900" dirty="0"/>
              <a:t>(</a:t>
            </a:r>
            <a:r>
              <a:rPr lang="en-US" sz="900" dirty="0" err="1"/>
              <a:t>Seamans</a:t>
            </a:r>
            <a:r>
              <a:rPr lang="en-US" sz="900" dirty="0"/>
              <a:t> and Zhu 2011, </a:t>
            </a:r>
            <a:r>
              <a:rPr lang="en-US" sz="900" dirty="0" err="1"/>
              <a:t>Zervas</a:t>
            </a:r>
            <a:r>
              <a:rPr lang="en-US" sz="900" dirty="0"/>
              <a:t> et al. 2017)</a:t>
            </a:r>
          </a:p>
          <a:p>
            <a:pPr lvl="1"/>
            <a:r>
              <a:rPr lang="en-US" sz="1650" dirty="0"/>
              <a:t>Increased efficiency and asset utilization </a:t>
            </a:r>
            <a:r>
              <a:rPr lang="en-US" sz="900" dirty="0"/>
              <a:t>(Cramer and Krueger 2016)</a:t>
            </a:r>
          </a:p>
          <a:p>
            <a:pPr lvl="1"/>
            <a:r>
              <a:rPr lang="en-US" sz="1650" dirty="0"/>
              <a:t>Improved public safety </a:t>
            </a:r>
            <a:r>
              <a:rPr lang="en-US" sz="900" dirty="0"/>
              <a:t>(Greenwood and </a:t>
            </a:r>
            <a:r>
              <a:rPr lang="en-US" sz="900" dirty="0" err="1"/>
              <a:t>Wattal</a:t>
            </a:r>
            <a:r>
              <a:rPr lang="en-US" sz="900" dirty="0"/>
              <a:t> 2017)</a:t>
            </a:r>
          </a:p>
          <a:p>
            <a:r>
              <a:rPr lang="en-US" sz="1800" dirty="0"/>
              <a:t>Most research suggests that the service economy is price sensitive and displacing lower tier competitors</a:t>
            </a:r>
          </a:p>
          <a:p>
            <a:pPr lvl="1"/>
            <a:r>
              <a:rPr lang="en-US" sz="1650" dirty="0"/>
              <a:t>Hotels </a:t>
            </a:r>
            <a:r>
              <a:rPr lang="en-US" sz="900" dirty="0"/>
              <a:t>(</a:t>
            </a:r>
            <a:r>
              <a:rPr lang="en-US" sz="900" dirty="0" err="1"/>
              <a:t>Zervas</a:t>
            </a:r>
            <a:r>
              <a:rPr lang="en-US" sz="900" dirty="0"/>
              <a:t> et al, 2015)</a:t>
            </a:r>
          </a:p>
          <a:p>
            <a:pPr lvl="1"/>
            <a:r>
              <a:rPr lang="en-US" sz="1650" dirty="0"/>
              <a:t>Price sensitivity in drunk driving </a:t>
            </a:r>
            <a:r>
              <a:rPr lang="en-US" sz="900" dirty="0"/>
              <a:t>(Greenwood and Wattal, 2015)</a:t>
            </a:r>
          </a:p>
          <a:p>
            <a:endParaRPr lang="en-US" sz="900" dirty="0"/>
          </a:p>
          <a:p>
            <a:endParaRPr lang="en-US" sz="1800" dirty="0"/>
          </a:p>
          <a:p>
            <a:pPr marL="0" indent="0" algn="ctr">
              <a:buNone/>
            </a:pPr>
            <a:endParaRPr lang="en-US" sz="1800" dirty="0"/>
          </a:p>
          <a:p>
            <a:endParaRPr lang="en-US" sz="1800" dirty="0"/>
          </a:p>
          <a:p>
            <a:pPr marL="0" indent="0" algn="ctr">
              <a:buNone/>
            </a:pPr>
            <a:endParaRPr lang="en-US" sz="1800" dirty="0"/>
          </a:p>
        </p:txBody>
      </p:sp>
    </p:spTree>
    <p:extLst>
      <p:ext uri="{BB962C8B-B14F-4D97-AF65-F5344CB8AC3E}">
        <p14:creationId xmlns:p14="http://schemas.microsoft.com/office/powerpoint/2010/main" val="1779863826"/>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what do we not know?</a:t>
            </a:r>
          </a:p>
        </p:txBody>
      </p:sp>
      <p:sp>
        <p:nvSpPr>
          <p:cNvPr id="3" name="Content Placeholder 2"/>
          <p:cNvSpPr>
            <a:spLocks noGrp="1"/>
          </p:cNvSpPr>
          <p:nvPr>
            <p:ph idx="1"/>
          </p:nvPr>
        </p:nvSpPr>
        <p:spPr/>
        <p:txBody>
          <a:bodyPr>
            <a:normAutofit/>
          </a:bodyPr>
          <a:lstStyle/>
          <a:p>
            <a:r>
              <a:rPr lang="en-US" sz="1800" dirty="0"/>
              <a:t>Most research has focused on the demand side</a:t>
            </a:r>
          </a:p>
          <a:p>
            <a:r>
              <a:rPr lang="en-US" sz="1800" dirty="0"/>
              <a:t>Limited empirical focus on the supply side</a:t>
            </a:r>
          </a:p>
          <a:p>
            <a:pPr lvl="1"/>
            <a:r>
              <a:rPr lang="en-US" sz="1650" dirty="0"/>
              <a:t>Racial bias and </a:t>
            </a:r>
            <a:r>
              <a:rPr lang="en-US" sz="1650" dirty="0" err="1"/>
              <a:t>AirBNB</a:t>
            </a:r>
            <a:r>
              <a:rPr lang="en-US" sz="1650" dirty="0"/>
              <a:t> </a:t>
            </a:r>
            <a:r>
              <a:rPr lang="en-US" sz="900" dirty="0"/>
              <a:t>(Edelman and Luca, 2014)</a:t>
            </a:r>
          </a:p>
          <a:p>
            <a:pPr lvl="1"/>
            <a:r>
              <a:rPr lang="en-US" sz="1650" dirty="0"/>
              <a:t>Surveys of participants </a:t>
            </a:r>
            <a:r>
              <a:rPr lang="en-US" sz="825" dirty="0"/>
              <a:t>(Hall and Krueger 2015)</a:t>
            </a:r>
          </a:p>
          <a:p>
            <a:pPr lvl="1"/>
            <a:r>
              <a:rPr lang="en-US" sz="1650" dirty="0"/>
              <a:t>Changing access to job opportunities </a:t>
            </a:r>
            <a:r>
              <a:rPr lang="en-US" sz="900" dirty="0"/>
              <a:t>(</a:t>
            </a:r>
            <a:r>
              <a:rPr lang="en-US" sz="900" dirty="0" err="1"/>
              <a:t>Burtch</a:t>
            </a:r>
            <a:r>
              <a:rPr lang="en-US" sz="900" dirty="0"/>
              <a:t> et al. 2017)</a:t>
            </a:r>
            <a:endParaRPr lang="en-US" sz="1650" dirty="0"/>
          </a:p>
          <a:p>
            <a:pPr lvl="1"/>
            <a:r>
              <a:rPr lang="en-US" sz="1650" dirty="0"/>
              <a:t>Peer to peer lending markets </a:t>
            </a:r>
            <a:r>
              <a:rPr lang="en-US" sz="900" dirty="0"/>
              <a:t>(Morse, 2015)</a:t>
            </a:r>
          </a:p>
          <a:p>
            <a:r>
              <a:rPr lang="en-US" sz="1800" dirty="0"/>
              <a:t>We investigate the means by which people participate in these platforms, and if their actions are strategic</a:t>
            </a:r>
          </a:p>
        </p:txBody>
      </p:sp>
      <p:pic>
        <p:nvPicPr>
          <p:cNvPr id="5" name="Picture 5" descr="http://www.asiaonline.net/images/BlackBoxQues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3335" y="3632534"/>
            <a:ext cx="1974394" cy="1527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715340"/>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8544" y="1030332"/>
            <a:ext cx="4419600" cy="323165"/>
          </a:xfrm>
          <a:prstGeom prst="rect">
            <a:avLst/>
          </a:prstGeom>
        </p:spPr>
        <p:txBody>
          <a:bodyPr vert="horz" wrap="square" lIns="0" tIns="0" rIns="0" bIns="0" rtlCol="0">
            <a:spAutoFit/>
          </a:bodyPr>
          <a:lstStyle/>
          <a:p>
            <a:pPr marL="9525"/>
            <a:r>
              <a:rPr sz="2100" spc="-4" dirty="0"/>
              <a:t>Policy issues raised by</a:t>
            </a:r>
            <a:r>
              <a:rPr sz="2100" spc="30" dirty="0"/>
              <a:t> </a:t>
            </a:r>
            <a:r>
              <a:rPr sz="2100" spc="-4" dirty="0"/>
              <a:t>home-sharing</a:t>
            </a:r>
            <a:endParaRPr sz="2100"/>
          </a:p>
        </p:txBody>
      </p:sp>
      <p:sp>
        <p:nvSpPr>
          <p:cNvPr id="3" name="object 3"/>
          <p:cNvSpPr txBox="1"/>
          <p:nvPr/>
        </p:nvSpPr>
        <p:spPr>
          <a:xfrm>
            <a:off x="321918" y="1692602"/>
            <a:ext cx="5737860" cy="523220"/>
          </a:xfrm>
          <a:prstGeom prst="rect">
            <a:avLst/>
          </a:prstGeom>
        </p:spPr>
        <p:txBody>
          <a:bodyPr vert="horz" wrap="square" lIns="0" tIns="0" rIns="0" bIns="0" rtlCol="0">
            <a:spAutoFit/>
          </a:bodyPr>
          <a:lstStyle/>
          <a:p>
            <a:pPr marL="318611" indent="-309086">
              <a:buChar char="●"/>
              <a:tabLst>
                <a:tab pos="318611" algn="l"/>
                <a:tab pos="319088" algn="l"/>
              </a:tabLst>
            </a:pPr>
            <a:r>
              <a:rPr spc="-4" dirty="0">
                <a:solidFill>
                  <a:srgbClr val="595959"/>
                </a:solidFill>
                <a:latin typeface="Arial"/>
                <a:cs typeface="Arial"/>
              </a:rPr>
              <a:t>Home-sharing platforms facilitate racial</a:t>
            </a:r>
            <a:r>
              <a:rPr spc="94" dirty="0">
                <a:solidFill>
                  <a:srgbClr val="595959"/>
                </a:solidFill>
                <a:latin typeface="Arial"/>
                <a:cs typeface="Arial"/>
              </a:rPr>
              <a:t> </a:t>
            </a:r>
            <a:r>
              <a:rPr spc="-4" dirty="0">
                <a:solidFill>
                  <a:srgbClr val="595959"/>
                </a:solidFill>
                <a:latin typeface="Arial"/>
                <a:cs typeface="Arial"/>
              </a:rPr>
              <a:t>discrimination</a:t>
            </a:r>
            <a:endParaRPr>
              <a:latin typeface="Arial"/>
              <a:cs typeface="Arial"/>
            </a:endParaRPr>
          </a:p>
          <a:p>
            <a:pPr marL="661511" lvl="1" indent="-274796">
              <a:spcBef>
                <a:spcPts val="334"/>
              </a:spcBef>
              <a:buClr>
                <a:srgbClr val="595959"/>
              </a:buClr>
              <a:buChar char="○"/>
              <a:tabLst>
                <a:tab pos="661511" algn="l"/>
                <a:tab pos="661988" algn="l"/>
              </a:tabLst>
            </a:pPr>
            <a:r>
              <a:rPr sz="1350" spc="-4" dirty="0">
                <a:solidFill>
                  <a:srgbClr val="0000FF"/>
                </a:solidFill>
                <a:latin typeface="Arial"/>
                <a:cs typeface="Arial"/>
              </a:rPr>
              <a:t>Edelman et al.</a:t>
            </a:r>
            <a:r>
              <a:rPr sz="1350" spc="-26" dirty="0">
                <a:solidFill>
                  <a:srgbClr val="0000FF"/>
                </a:solidFill>
                <a:latin typeface="Arial"/>
                <a:cs typeface="Arial"/>
              </a:rPr>
              <a:t> </a:t>
            </a:r>
            <a:r>
              <a:rPr sz="1350" spc="-4" dirty="0">
                <a:solidFill>
                  <a:srgbClr val="0000FF"/>
                </a:solidFill>
                <a:latin typeface="Arial"/>
                <a:cs typeface="Arial"/>
              </a:rPr>
              <a:t>2017</a:t>
            </a:r>
            <a:endParaRPr sz="1350">
              <a:latin typeface="Arial"/>
              <a:cs typeface="Arial"/>
            </a:endParaRPr>
          </a:p>
        </p:txBody>
      </p:sp>
      <p:sp>
        <p:nvSpPr>
          <p:cNvPr id="4" name="object 4"/>
          <p:cNvSpPr txBox="1"/>
          <p:nvPr/>
        </p:nvSpPr>
        <p:spPr>
          <a:xfrm>
            <a:off x="3094350" y="2259113"/>
            <a:ext cx="159068" cy="153888"/>
          </a:xfrm>
          <a:prstGeom prst="rect">
            <a:avLst/>
          </a:prstGeom>
        </p:spPr>
        <p:txBody>
          <a:bodyPr vert="horz" wrap="square" lIns="0" tIns="0" rIns="0" bIns="0" rtlCol="0">
            <a:spAutoFit/>
          </a:bodyPr>
          <a:lstStyle/>
          <a:p>
            <a:pPr marL="37624">
              <a:lnSpc>
                <a:spcPts val="1159"/>
              </a:lnSpc>
            </a:pPr>
            <a:r>
              <a:rPr sz="1050" dirty="0">
                <a:solidFill>
                  <a:srgbClr val="595959"/>
                </a:solidFill>
                <a:latin typeface="Arial"/>
                <a:cs typeface="Arial"/>
              </a:rPr>
              <a:t>■</a:t>
            </a:r>
            <a:endParaRPr sz="1050">
              <a:latin typeface="Arial"/>
              <a:cs typeface="Arial"/>
            </a:endParaRPr>
          </a:p>
        </p:txBody>
      </p:sp>
      <p:sp>
        <p:nvSpPr>
          <p:cNvPr id="5" name="object 5"/>
          <p:cNvSpPr txBox="1"/>
          <p:nvPr/>
        </p:nvSpPr>
        <p:spPr>
          <a:xfrm>
            <a:off x="3094357" y="2444850"/>
            <a:ext cx="159068" cy="153888"/>
          </a:xfrm>
          <a:prstGeom prst="rect">
            <a:avLst/>
          </a:prstGeom>
        </p:spPr>
        <p:txBody>
          <a:bodyPr vert="horz" wrap="square" lIns="0" tIns="0" rIns="0" bIns="0" rtlCol="0">
            <a:spAutoFit/>
          </a:bodyPr>
          <a:lstStyle/>
          <a:p>
            <a:pPr marL="37624">
              <a:lnSpc>
                <a:spcPts val="1159"/>
              </a:lnSpc>
            </a:pPr>
            <a:r>
              <a:rPr sz="1050" dirty="0">
                <a:solidFill>
                  <a:srgbClr val="595959"/>
                </a:solidFill>
                <a:latin typeface="Arial"/>
                <a:cs typeface="Arial"/>
              </a:rPr>
              <a:t>■</a:t>
            </a:r>
            <a:endParaRPr sz="1050">
              <a:latin typeface="Arial"/>
              <a:cs typeface="Arial"/>
            </a:endParaRPr>
          </a:p>
        </p:txBody>
      </p:sp>
      <p:sp>
        <p:nvSpPr>
          <p:cNvPr id="6" name="object 6"/>
          <p:cNvSpPr txBox="1"/>
          <p:nvPr/>
        </p:nvSpPr>
        <p:spPr>
          <a:xfrm>
            <a:off x="3094357" y="3180656"/>
            <a:ext cx="159068" cy="153888"/>
          </a:xfrm>
          <a:prstGeom prst="rect">
            <a:avLst/>
          </a:prstGeom>
        </p:spPr>
        <p:txBody>
          <a:bodyPr vert="horz" wrap="square" lIns="0" tIns="0" rIns="0" bIns="0" rtlCol="0">
            <a:spAutoFit/>
          </a:bodyPr>
          <a:lstStyle/>
          <a:p>
            <a:pPr marL="37624">
              <a:lnSpc>
                <a:spcPts val="1159"/>
              </a:lnSpc>
            </a:pPr>
            <a:r>
              <a:rPr sz="1050" dirty="0">
                <a:solidFill>
                  <a:srgbClr val="595959"/>
                </a:solidFill>
                <a:latin typeface="Arial"/>
                <a:cs typeface="Arial"/>
              </a:rPr>
              <a:t>■</a:t>
            </a:r>
            <a:endParaRPr sz="1050">
              <a:latin typeface="Arial"/>
              <a:cs typeface="Arial"/>
            </a:endParaRPr>
          </a:p>
        </p:txBody>
      </p:sp>
      <p:sp>
        <p:nvSpPr>
          <p:cNvPr id="7" name="object 7"/>
          <p:cNvSpPr txBox="1"/>
          <p:nvPr/>
        </p:nvSpPr>
        <p:spPr>
          <a:xfrm>
            <a:off x="3094357" y="3366393"/>
            <a:ext cx="159068" cy="153888"/>
          </a:xfrm>
          <a:prstGeom prst="rect">
            <a:avLst/>
          </a:prstGeom>
        </p:spPr>
        <p:txBody>
          <a:bodyPr vert="horz" wrap="square" lIns="0" tIns="0" rIns="0" bIns="0" rtlCol="0">
            <a:spAutoFit/>
          </a:bodyPr>
          <a:lstStyle/>
          <a:p>
            <a:pPr marL="37624">
              <a:lnSpc>
                <a:spcPts val="1159"/>
              </a:lnSpc>
            </a:pPr>
            <a:r>
              <a:rPr sz="1050" dirty="0">
                <a:solidFill>
                  <a:srgbClr val="595959"/>
                </a:solidFill>
                <a:latin typeface="Arial"/>
                <a:cs typeface="Arial"/>
              </a:rPr>
              <a:t>■</a:t>
            </a:r>
            <a:endParaRPr sz="1050">
              <a:latin typeface="Arial"/>
              <a:cs typeface="Arial"/>
            </a:endParaRPr>
          </a:p>
        </p:txBody>
      </p:sp>
      <p:sp>
        <p:nvSpPr>
          <p:cNvPr id="8" name="object 8"/>
          <p:cNvSpPr txBox="1"/>
          <p:nvPr/>
        </p:nvSpPr>
        <p:spPr>
          <a:xfrm>
            <a:off x="321918" y="2614146"/>
            <a:ext cx="6068854" cy="1461939"/>
          </a:xfrm>
          <a:prstGeom prst="rect">
            <a:avLst/>
          </a:prstGeom>
        </p:spPr>
        <p:txBody>
          <a:bodyPr vert="horz" wrap="square" lIns="0" tIns="0" rIns="0" bIns="0" rtlCol="0">
            <a:spAutoFit/>
          </a:bodyPr>
          <a:lstStyle/>
          <a:p>
            <a:pPr marL="318611" indent="-309086">
              <a:buChar char="●"/>
              <a:tabLst>
                <a:tab pos="318611" algn="l"/>
                <a:tab pos="319088" algn="l"/>
              </a:tabLst>
            </a:pPr>
            <a:r>
              <a:rPr spc="-4" dirty="0">
                <a:solidFill>
                  <a:srgbClr val="595959"/>
                </a:solidFill>
                <a:latin typeface="Arial"/>
                <a:cs typeface="Arial"/>
              </a:rPr>
              <a:t>Home-sharing raises long-term rents by removing</a:t>
            </a:r>
            <a:r>
              <a:rPr spc="90" dirty="0">
                <a:solidFill>
                  <a:srgbClr val="595959"/>
                </a:solidFill>
                <a:latin typeface="Arial"/>
                <a:cs typeface="Arial"/>
              </a:rPr>
              <a:t> </a:t>
            </a:r>
            <a:r>
              <a:rPr spc="-4" dirty="0">
                <a:solidFill>
                  <a:srgbClr val="595959"/>
                </a:solidFill>
                <a:latin typeface="Arial"/>
                <a:cs typeface="Arial"/>
              </a:rPr>
              <a:t>supply</a:t>
            </a:r>
            <a:endParaRPr>
              <a:latin typeface="Arial"/>
              <a:cs typeface="Arial"/>
            </a:endParaRPr>
          </a:p>
          <a:p>
            <a:pPr marL="661511" lvl="1" indent="-274796">
              <a:spcBef>
                <a:spcPts val="334"/>
              </a:spcBef>
              <a:buClr>
                <a:srgbClr val="595959"/>
              </a:buClr>
              <a:buChar char="○"/>
              <a:tabLst>
                <a:tab pos="661511" algn="l"/>
                <a:tab pos="661988" algn="l"/>
              </a:tabLst>
            </a:pPr>
            <a:r>
              <a:rPr sz="1350" spc="-4" dirty="0">
                <a:solidFill>
                  <a:srgbClr val="0000FF"/>
                </a:solidFill>
                <a:latin typeface="Arial"/>
                <a:cs typeface="Arial"/>
              </a:rPr>
              <a:t>Sheppard &amp; Udell</a:t>
            </a:r>
            <a:r>
              <a:rPr sz="1350" spc="-19" dirty="0">
                <a:solidFill>
                  <a:srgbClr val="0000FF"/>
                </a:solidFill>
                <a:latin typeface="Arial"/>
                <a:cs typeface="Arial"/>
              </a:rPr>
              <a:t> </a:t>
            </a:r>
            <a:r>
              <a:rPr sz="1350" spc="-4" dirty="0">
                <a:solidFill>
                  <a:srgbClr val="0000FF"/>
                </a:solidFill>
                <a:latin typeface="Arial"/>
                <a:cs typeface="Arial"/>
              </a:rPr>
              <a:t>2016</a:t>
            </a:r>
            <a:endParaRPr sz="1350">
              <a:latin typeface="Arial"/>
              <a:cs typeface="Arial"/>
            </a:endParaRPr>
          </a:p>
          <a:p>
            <a:pPr lvl="1">
              <a:lnSpc>
                <a:spcPct val="100000"/>
              </a:lnSpc>
              <a:buClr>
                <a:srgbClr val="595959"/>
              </a:buClr>
              <a:buFont typeface="Arial"/>
              <a:buChar char="○"/>
            </a:pPr>
            <a:endParaRPr sz="1500">
              <a:latin typeface="Times New Roman"/>
              <a:cs typeface="Times New Roman"/>
            </a:endParaRPr>
          </a:p>
          <a:p>
            <a:pPr lvl="1">
              <a:spcBef>
                <a:spcPts val="38"/>
              </a:spcBef>
              <a:buClr>
                <a:srgbClr val="595959"/>
              </a:buClr>
              <a:buFont typeface="Arial"/>
              <a:buChar char="○"/>
            </a:pPr>
            <a:endParaRPr sz="1200">
              <a:latin typeface="Times New Roman"/>
              <a:cs typeface="Times New Roman"/>
            </a:endParaRPr>
          </a:p>
          <a:p>
            <a:pPr marL="318611" indent="-309086">
              <a:buChar char="●"/>
              <a:tabLst>
                <a:tab pos="318611" algn="l"/>
                <a:tab pos="319088" algn="l"/>
              </a:tabLst>
            </a:pPr>
            <a:r>
              <a:rPr spc="-4" dirty="0">
                <a:solidFill>
                  <a:srgbClr val="595959"/>
                </a:solidFill>
                <a:latin typeface="Arial"/>
                <a:cs typeface="Arial"/>
              </a:rPr>
              <a:t>Home-sharing </a:t>
            </a:r>
            <a:r>
              <a:rPr i="1" spc="-4" dirty="0">
                <a:solidFill>
                  <a:srgbClr val="595959"/>
                </a:solidFill>
                <a:latin typeface="Arial"/>
                <a:cs typeface="Arial"/>
              </a:rPr>
              <a:t>directly </a:t>
            </a:r>
            <a:r>
              <a:rPr spc="-4" dirty="0">
                <a:solidFill>
                  <a:srgbClr val="595959"/>
                </a:solidFill>
                <a:latin typeface="Arial"/>
                <a:cs typeface="Arial"/>
              </a:rPr>
              <a:t>imposes costs on</a:t>
            </a:r>
            <a:r>
              <a:rPr spc="79" dirty="0">
                <a:solidFill>
                  <a:srgbClr val="595959"/>
                </a:solidFill>
                <a:latin typeface="Arial"/>
                <a:cs typeface="Arial"/>
              </a:rPr>
              <a:t> </a:t>
            </a:r>
            <a:r>
              <a:rPr spc="-4" dirty="0">
                <a:solidFill>
                  <a:srgbClr val="595959"/>
                </a:solidFill>
                <a:latin typeface="Arial"/>
                <a:cs typeface="Arial"/>
              </a:rPr>
              <a:t>neighbors</a:t>
            </a:r>
            <a:endParaRPr>
              <a:latin typeface="Arial"/>
              <a:cs typeface="Arial"/>
            </a:endParaRPr>
          </a:p>
          <a:p>
            <a:pPr marL="661511" lvl="1" indent="-274796">
              <a:spcBef>
                <a:spcPts val="330"/>
              </a:spcBef>
              <a:buClr>
                <a:srgbClr val="595959"/>
              </a:buClr>
              <a:buChar char="○"/>
              <a:tabLst>
                <a:tab pos="661511" algn="l"/>
                <a:tab pos="661988" algn="l"/>
              </a:tabLst>
            </a:pPr>
            <a:r>
              <a:rPr sz="1350" spc="-4" dirty="0">
                <a:solidFill>
                  <a:srgbClr val="0000FF"/>
                </a:solidFill>
                <a:latin typeface="Arial"/>
                <a:cs typeface="Arial"/>
              </a:rPr>
              <a:t>This</a:t>
            </a:r>
            <a:r>
              <a:rPr sz="1350" spc="-49" dirty="0">
                <a:solidFill>
                  <a:srgbClr val="0000FF"/>
                </a:solidFill>
                <a:latin typeface="Arial"/>
                <a:cs typeface="Arial"/>
              </a:rPr>
              <a:t> </a:t>
            </a:r>
            <a:r>
              <a:rPr sz="1350" spc="-4" dirty="0">
                <a:solidFill>
                  <a:srgbClr val="0000FF"/>
                </a:solidFill>
                <a:latin typeface="Arial"/>
                <a:cs typeface="Arial"/>
              </a:rPr>
              <a:t>paper</a:t>
            </a:r>
            <a:endParaRPr sz="1350">
              <a:latin typeface="Arial"/>
              <a:cs typeface="Arial"/>
            </a:endParaRPr>
          </a:p>
        </p:txBody>
      </p:sp>
      <p:sp>
        <p:nvSpPr>
          <p:cNvPr id="9" name="object 9"/>
          <p:cNvSpPr/>
          <p:nvPr/>
        </p:nvSpPr>
        <p:spPr>
          <a:xfrm>
            <a:off x="3094350" y="2286278"/>
            <a:ext cx="159068" cy="106204"/>
          </a:xfrm>
          <a:custGeom>
            <a:avLst/>
            <a:gdLst/>
            <a:ahLst/>
            <a:cxnLst/>
            <a:rect l="l" t="t" r="r" b="b"/>
            <a:pathLst>
              <a:path w="212089" h="141605">
                <a:moveTo>
                  <a:pt x="0" y="0"/>
                </a:moveTo>
                <a:lnTo>
                  <a:pt x="212099" y="0"/>
                </a:lnTo>
                <a:lnTo>
                  <a:pt x="212099" y="141599"/>
                </a:lnTo>
                <a:lnTo>
                  <a:pt x="0" y="141599"/>
                </a:lnTo>
                <a:lnTo>
                  <a:pt x="0" y="0"/>
                </a:lnTo>
                <a:close/>
              </a:path>
            </a:pathLst>
          </a:custGeom>
          <a:solidFill>
            <a:srgbClr val="FFFFFF"/>
          </a:solidFill>
        </p:spPr>
        <p:txBody>
          <a:bodyPr wrap="square" lIns="0" tIns="0" rIns="0" bIns="0" rtlCol="0"/>
          <a:lstStyle/>
          <a:p>
            <a:endParaRPr sz="1350"/>
          </a:p>
        </p:txBody>
      </p:sp>
      <p:sp>
        <p:nvSpPr>
          <p:cNvPr id="10" name="object 10"/>
          <p:cNvSpPr txBox="1"/>
          <p:nvPr/>
        </p:nvSpPr>
        <p:spPr>
          <a:xfrm>
            <a:off x="3149119" y="2255463"/>
            <a:ext cx="63818" cy="161583"/>
          </a:xfrm>
          <a:prstGeom prst="rect">
            <a:avLst/>
          </a:prstGeom>
        </p:spPr>
        <p:txBody>
          <a:bodyPr vert="horz" wrap="square" lIns="0" tIns="0" rIns="0" bIns="0" rtlCol="0">
            <a:spAutoFit/>
          </a:bodyPr>
          <a:lstStyle/>
          <a:p>
            <a:pPr marL="9525"/>
            <a:r>
              <a:rPr sz="1050" dirty="0">
                <a:latin typeface="Arial"/>
                <a:cs typeface="Arial"/>
              </a:rPr>
              <a:t>`</a:t>
            </a:r>
            <a:endParaRPr sz="1050">
              <a:latin typeface="Arial"/>
              <a:cs typeface="Arial"/>
            </a:endParaRPr>
          </a:p>
        </p:txBody>
      </p:sp>
      <p:sp>
        <p:nvSpPr>
          <p:cNvPr id="11" name="object 11"/>
          <p:cNvSpPr/>
          <p:nvPr/>
        </p:nvSpPr>
        <p:spPr>
          <a:xfrm>
            <a:off x="3094357" y="2483496"/>
            <a:ext cx="159068" cy="106204"/>
          </a:xfrm>
          <a:custGeom>
            <a:avLst/>
            <a:gdLst/>
            <a:ahLst/>
            <a:cxnLst/>
            <a:rect l="l" t="t" r="r" b="b"/>
            <a:pathLst>
              <a:path w="212089" h="141605">
                <a:moveTo>
                  <a:pt x="0" y="0"/>
                </a:moveTo>
                <a:lnTo>
                  <a:pt x="212099" y="0"/>
                </a:lnTo>
                <a:lnTo>
                  <a:pt x="212099" y="141599"/>
                </a:lnTo>
                <a:lnTo>
                  <a:pt x="0" y="141599"/>
                </a:lnTo>
                <a:lnTo>
                  <a:pt x="0" y="0"/>
                </a:lnTo>
                <a:close/>
              </a:path>
            </a:pathLst>
          </a:custGeom>
          <a:solidFill>
            <a:srgbClr val="FFFFFF"/>
          </a:solidFill>
        </p:spPr>
        <p:txBody>
          <a:bodyPr wrap="square" lIns="0" tIns="0" rIns="0" bIns="0" rtlCol="0"/>
          <a:lstStyle/>
          <a:p>
            <a:endParaRPr sz="1350"/>
          </a:p>
        </p:txBody>
      </p:sp>
      <p:sp>
        <p:nvSpPr>
          <p:cNvPr id="12" name="object 12"/>
          <p:cNvSpPr/>
          <p:nvPr/>
        </p:nvSpPr>
        <p:spPr>
          <a:xfrm>
            <a:off x="3094357" y="3221646"/>
            <a:ext cx="159068" cy="106204"/>
          </a:xfrm>
          <a:custGeom>
            <a:avLst/>
            <a:gdLst/>
            <a:ahLst/>
            <a:cxnLst/>
            <a:rect l="l" t="t" r="r" b="b"/>
            <a:pathLst>
              <a:path w="212089" h="141604">
                <a:moveTo>
                  <a:pt x="0" y="0"/>
                </a:moveTo>
                <a:lnTo>
                  <a:pt x="212099" y="0"/>
                </a:lnTo>
                <a:lnTo>
                  <a:pt x="212099" y="141599"/>
                </a:lnTo>
                <a:lnTo>
                  <a:pt x="0" y="141599"/>
                </a:lnTo>
                <a:lnTo>
                  <a:pt x="0" y="0"/>
                </a:lnTo>
                <a:close/>
              </a:path>
            </a:pathLst>
          </a:custGeom>
          <a:solidFill>
            <a:srgbClr val="FFFFFF"/>
          </a:solidFill>
        </p:spPr>
        <p:txBody>
          <a:bodyPr wrap="square" lIns="0" tIns="0" rIns="0" bIns="0" rtlCol="0"/>
          <a:lstStyle/>
          <a:p>
            <a:endParaRPr sz="1350"/>
          </a:p>
        </p:txBody>
      </p:sp>
      <p:sp>
        <p:nvSpPr>
          <p:cNvPr id="13" name="object 13"/>
          <p:cNvSpPr/>
          <p:nvPr/>
        </p:nvSpPr>
        <p:spPr>
          <a:xfrm>
            <a:off x="3094357" y="3390303"/>
            <a:ext cx="159068" cy="106204"/>
          </a:xfrm>
          <a:custGeom>
            <a:avLst/>
            <a:gdLst/>
            <a:ahLst/>
            <a:cxnLst/>
            <a:rect l="l" t="t" r="r" b="b"/>
            <a:pathLst>
              <a:path w="212089" h="141604">
                <a:moveTo>
                  <a:pt x="0" y="0"/>
                </a:moveTo>
                <a:lnTo>
                  <a:pt x="212099" y="0"/>
                </a:lnTo>
                <a:lnTo>
                  <a:pt x="212099" y="141599"/>
                </a:lnTo>
                <a:lnTo>
                  <a:pt x="0" y="141599"/>
                </a:lnTo>
                <a:lnTo>
                  <a:pt x="0" y="0"/>
                </a:lnTo>
                <a:close/>
              </a:path>
            </a:pathLst>
          </a:custGeom>
          <a:solidFill>
            <a:srgbClr val="FFFFFF"/>
          </a:solidFill>
        </p:spPr>
        <p:txBody>
          <a:bodyPr wrap="square" lIns="0" tIns="0" rIns="0" bIns="0" rtlCol="0"/>
          <a:lstStyle/>
          <a:p>
            <a:endParaRPr sz="1350"/>
          </a:p>
        </p:txBody>
      </p:sp>
      <p:sp>
        <p:nvSpPr>
          <p:cNvPr id="14" name="object 14"/>
          <p:cNvSpPr txBox="1">
            <a:spLocks noGrp="1"/>
          </p:cNvSpPr>
          <p:nvPr>
            <p:ph type="sldNum" sz="quarter" idx="7"/>
          </p:nvPr>
        </p:nvSpPr>
        <p:spPr>
          <a:xfrm>
            <a:off x="4932465" y="4226488"/>
            <a:ext cx="108227" cy="115897"/>
          </a:xfrm>
          <a:prstGeom prst="rect">
            <a:avLst/>
          </a:prstGeom>
        </p:spPr>
        <p:txBody>
          <a:bodyPr vert="horz" wrap="square" lIns="0" tIns="476" rIns="0" bIns="0" rtlCol="0">
            <a:spAutoFit/>
          </a:bodyPr>
          <a:lstStyle/>
          <a:p>
            <a:pPr marL="71914">
              <a:spcBef>
                <a:spcPts val="4"/>
              </a:spcBef>
            </a:pPr>
            <a:fld id="{81D60167-4931-47E6-BA6A-407CBD079E47}" type="slidenum">
              <a:rPr spc="-4" dirty="0"/>
              <a:pPr marL="71914">
                <a:spcBef>
                  <a:spcPts val="4"/>
                </a:spcBef>
              </a:pPr>
              <a:t>3</a:t>
            </a:fld>
            <a:endParaRPr spc="-4" dirty="0"/>
          </a:p>
        </p:txBody>
      </p:sp>
    </p:spTree>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what do we not know?</a:t>
            </a:r>
          </a:p>
        </p:txBody>
      </p:sp>
      <p:sp>
        <p:nvSpPr>
          <p:cNvPr id="3" name="Content Placeholder 2"/>
          <p:cNvSpPr>
            <a:spLocks noGrp="1"/>
          </p:cNvSpPr>
          <p:nvPr>
            <p:ph idx="1"/>
          </p:nvPr>
        </p:nvSpPr>
        <p:spPr/>
        <p:txBody>
          <a:bodyPr>
            <a:normAutofit/>
          </a:bodyPr>
          <a:lstStyle/>
          <a:p>
            <a:r>
              <a:rPr lang="en-US" sz="1800" dirty="0"/>
              <a:t>Most research has focused on the demand side</a:t>
            </a:r>
          </a:p>
          <a:p>
            <a:r>
              <a:rPr lang="en-US" sz="1800" dirty="0"/>
              <a:t>Limited empirical focus on the supply side</a:t>
            </a:r>
          </a:p>
          <a:p>
            <a:pPr lvl="1"/>
            <a:r>
              <a:rPr lang="en-US" sz="1650" dirty="0"/>
              <a:t>Racial bias and </a:t>
            </a:r>
            <a:r>
              <a:rPr lang="en-US" sz="1650" dirty="0" err="1"/>
              <a:t>AirBNB</a:t>
            </a:r>
            <a:r>
              <a:rPr lang="en-US" sz="1650" dirty="0"/>
              <a:t> </a:t>
            </a:r>
            <a:r>
              <a:rPr lang="en-US" sz="900" dirty="0"/>
              <a:t>(Edelman and Luca, 2014)</a:t>
            </a:r>
          </a:p>
          <a:p>
            <a:pPr lvl="1"/>
            <a:r>
              <a:rPr lang="en-US" sz="1650" dirty="0"/>
              <a:t>Surveys of participants </a:t>
            </a:r>
            <a:r>
              <a:rPr lang="en-US" sz="825" dirty="0"/>
              <a:t>(Hall and Krueger 2015)</a:t>
            </a:r>
          </a:p>
          <a:p>
            <a:pPr lvl="1"/>
            <a:r>
              <a:rPr lang="en-US" sz="1650" dirty="0"/>
              <a:t>Changing access to job opportunities </a:t>
            </a:r>
            <a:r>
              <a:rPr lang="en-US" sz="900" dirty="0"/>
              <a:t>(</a:t>
            </a:r>
            <a:r>
              <a:rPr lang="en-US" sz="900" dirty="0" err="1"/>
              <a:t>Burtch</a:t>
            </a:r>
            <a:r>
              <a:rPr lang="en-US" sz="900" dirty="0"/>
              <a:t> et al. 2017)</a:t>
            </a:r>
            <a:endParaRPr lang="en-US" sz="1650" dirty="0"/>
          </a:p>
          <a:p>
            <a:pPr lvl="1"/>
            <a:r>
              <a:rPr lang="en-US" sz="1650" dirty="0"/>
              <a:t>Peer to peer lending markets </a:t>
            </a:r>
            <a:r>
              <a:rPr lang="en-US" sz="900" dirty="0"/>
              <a:t>(Morse, 2015)</a:t>
            </a:r>
          </a:p>
          <a:p>
            <a:r>
              <a:rPr lang="en-US" sz="1800" dirty="0"/>
              <a:t>We investigate the means by which people participate in these platforms, and if their actions are strategic</a:t>
            </a:r>
          </a:p>
        </p:txBody>
      </p:sp>
      <p:pic>
        <p:nvPicPr>
          <p:cNvPr id="5" name="Picture 5" descr="http://www.asiaonline.net/images/BlackBoxQues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3335" y="3632534"/>
            <a:ext cx="1974394" cy="152780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0"/>
            <a:ext cx="6858000" cy="51603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entury Gothic" panose="020B0502020202020204"/>
            </a:endParaRPr>
          </a:p>
        </p:txBody>
      </p:sp>
      <p:pic>
        <p:nvPicPr>
          <p:cNvPr id="11" name="Picture 10" descr="http://www.clubtropicananerja.com/images/fractional-ownershi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7196" y="268420"/>
            <a:ext cx="2710280" cy="27102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inves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327" y="2978700"/>
            <a:ext cx="2876909" cy="162375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sharing c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7562" y="2864842"/>
            <a:ext cx="2630040" cy="1689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235498"/>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Question</a:t>
            </a:r>
          </a:p>
        </p:txBody>
      </p:sp>
      <p:sp>
        <p:nvSpPr>
          <p:cNvPr id="3" name="Content Placeholder 2"/>
          <p:cNvSpPr>
            <a:spLocks noGrp="1"/>
          </p:cNvSpPr>
          <p:nvPr>
            <p:ph idx="1"/>
          </p:nvPr>
        </p:nvSpPr>
        <p:spPr/>
        <p:txBody>
          <a:bodyPr/>
          <a:lstStyle/>
          <a:p>
            <a:pPr marL="0" indent="0">
              <a:buNone/>
            </a:pPr>
            <a:endParaRPr lang="en-US" sz="1800" dirty="0"/>
          </a:p>
          <a:p>
            <a:pPr marL="0" indent="0">
              <a:buNone/>
            </a:pPr>
            <a:endParaRPr lang="en-US" sz="1800" dirty="0"/>
          </a:p>
          <a:p>
            <a:pPr marL="0" indent="0" algn="ctr">
              <a:buNone/>
            </a:pPr>
            <a:r>
              <a:rPr lang="en-US" sz="1800" dirty="0"/>
              <a:t>What is the effect of sharing economy platform introduction on durable goods purchase?</a:t>
            </a:r>
          </a:p>
          <a:p>
            <a:endParaRPr lang="en-US" sz="1800" dirty="0"/>
          </a:p>
          <a:p>
            <a:pPr marL="0" indent="0" algn="ctr">
              <a:buNone/>
            </a:pPr>
            <a:endParaRPr lang="en-US" sz="1800" dirty="0"/>
          </a:p>
          <a:p>
            <a:pPr marL="0" indent="0" algn="ctr">
              <a:buNone/>
            </a:pPr>
            <a:endParaRPr lang="en-US" sz="1800" dirty="0"/>
          </a:p>
          <a:p>
            <a:endParaRPr lang="en-US" sz="1650" dirty="0"/>
          </a:p>
          <a:p>
            <a:endParaRPr lang="en-US" dirty="0"/>
          </a:p>
        </p:txBody>
      </p:sp>
      <p:pic>
        <p:nvPicPr>
          <p:cNvPr id="1026" name="Picture 2" descr="http://survivingdating.com/wp-content/uploads/2013/12/research-question-pict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3987" y="3572797"/>
            <a:ext cx="1655711" cy="12517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www.chinatravelnews.com/images/201508/8ade29cd46848ee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2209" y="2534145"/>
            <a:ext cx="2596645" cy="2411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069859"/>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staticseekingalpha.a.ssl.fastly.net/uploads/2016/3/13631982_14588372400486_rId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39771"/>
            <a:ext cx="6858000" cy="35921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49478" y="602646"/>
            <a:ext cx="4757754" cy="532399"/>
          </a:xfrm>
        </p:spPr>
        <p:txBody>
          <a:bodyPr/>
          <a:lstStyle/>
          <a:p>
            <a:r>
              <a:rPr lang="en-US" sz="2100" dirty="0"/>
              <a:t>Why might these platforms affect purchase</a:t>
            </a:r>
            <a:r>
              <a:rPr lang="en-US" dirty="0"/>
              <a:t>?</a:t>
            </a:r>
          </a:p>
        </p:txBody>
      </p:sp>
      <p:sp>
        <p:nvSpPr>
          <p:cNvPr id="4" name="Rectangle 3"/>
          <p:cNvSpPr/>
          <p:nvPr/>
        </p:nvSpPr>
        <p:spPr>
          <a:xfrm>
            <a:off x="145473" y="1953491"/>
            <a:ext cx="6657109" cy="14270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entury Gothic" panose="020B0502020202020204"/>
            </a:endParaRPr>
          </a:p>
        </p:txBody>
      </p:sp>
      <p:sp>
        <p:nvSpPr>
          <p:cNvPr id="3" name="Content Placeholder 2"/>
          <p:cNvSpPr>
            <a:spLocks noGrp="1"/>
          </p:cNvSpPr>
          <p:nvPr>
            <p:ph idx="1"/>
          </p:nvPr>
        </p:nvSpPr>
        <p:spPr/>
        <p:txBody>
          <a:bodyPr>
            <a:normAutofit/>
          </a:bodyPr>
          <a:lstStyle/>
          <a:p>
            <a:r>
              <a:rPr lang="en-US" sz="1800" dirty="0"/>
              <a:t>The analytical literature suggests two opposing forces may be at play:</a:t>
            </a:r>
          </a:p>
          <a:p>
            <a:pPr lvl="1"/>
            <a:r>
              <a:rPr lang="en-US" sz="1500" dirty="0"/>
              <a:t>Cannibalization effect </a:t>
            </a:r>
            <a:r>
              <a:rPr lang="en-US" sz="825" dirty="0"/>
              <a:t>(Jiang and Tian 2016)</a:t>
            </a:r>
          </a:p>
          <a:p>
            <a:pPr lvl="1"/>
            <a:r>
              <a:rPr lang="en-US" sz="1500" dirty="0"/>
              <a:t>Value enhancement effect </a:t>
            </a:r>
            <a:r>
              <a:rPr lang="en-US" sz="825" dirty="0"/>
              <a:t>(Abhishek et al. 2016)</a:t>
            </a:r>
          </a:p>
          <a:p>
            <a:pPr marL="0" indent="0">
              <a:buNone/>
            </a:pPr>
            <a:endParaRPr lang="en-US" sz="1800" dirty="0"/>
          </a:p>
          <a:p>
            <a:pPr marL="0" indent="0" algn="ctr">
              <a:buNone/>
            </a:pPr>
            <a:r>
              <a:rPr lang="en-US" sz="1800" dirty="0"/>
              <a:t>These forces create a natural tension</a:t>
            </a:r>
          </a:p>
        </p:txBody>
      </p:sp>
    </p:spTree>
    <p:extLst>
      <p:ext uri="{BB962C8B-B14F-4D97-AF65-F5344CB8AC3E}">
        <p14:creationId xmlns:p14="http://schemas.microsoft.com/office/powerpoint/2010/main" val="3925389556"/>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s-media-cache-ak0.pinimg.com/originals/6a/fd/a1/6afda16c3fe2e7d44c8516e2543bacd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74825" y="3947320"/>
            <a:ext cx="2176394" cy="129495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49478" y="469558"/>
            <a:ext cx="4757754" cy="758165"/>
          </a:xfrm>
        </p:spPr>
        <p:txBody>
          <a:bodyPr/>
          <a:lstStyle/>
          <a:p>
            <a:r>
              <a:rPr lang="en-US" dirty="0"/>
              <a:t>Cannibalizing Purchases?!?</a:t>
            </a:r>
          </a:p>
        </p:txBody>
      </p:sp>
      <p:sp>
        <p:nvSpPr>
          <p:cNvPr id="3" name="Content Placeholder 2"/>
          <p:cNvSpPr>
            <a:spLocks noGrp="1"/>
          </p:cNvSpPr>
          <p:nvPr>
            <p:ph idx="1"/>
          </p:nvPr>
        </p:nvSpPr>
        <p:spPr/>
        <p:txBody>
          <a:bodyPr>
            <a:normAutofit/>
          </a:bodyPr>
          <a:lstStyle/>
          <a:p>
            <a:endParaRPr lang="en-US" sz="1500" dirty="0"/>
          </a:p>
          <a:p>
            <a:r>
              <a:rPr lang="en-US" sz="1500" dirty="0"/>
              <a:t>Ridesharing platforms…</a:t>
            </a:r>
          </a:p>
          <a:p>
            <a:pPr lvl="1"/>
            <a:r>
              <a:rPr lang="en-US" sz="1500" dirty="0"/>
              <a:t>Provide efficient and low-cost transportation options </a:t>
            </a:r>
            <a:r>
              <a:rPr lang="en-US" sz="825" dirty="0"/>
              <a:t>(Cramer and Krueger 2016, Greenwood and </a:t>
            </a:r>
            <a:r>
              <a:rPr lang="en-US" sz="825" dirty="0" err="1"/>
              <a:t>Wattal</a:t>
            </a:r>
            <a:r>
              <a:rPr lang="en-US" sz="825" dirty="0"/>
              <a:t> 2017)</a:t>
            </a:r>
          </a:p>
          <a:p>
            <a:r>
              <a:rPr lang="en-US" sz="1500" dirty="0"/>
              <a:t>Thus, the platform may reduce a consumers’ propensity to own and make durable goods purchases </a:t>
            </a:r>
            <a:r>
              <a:rPr lang="en-US" sz="825" dirty="0"/>
              <a:t>(Abhishek et al. 2016, </a:t>
            </a:r>
            <a:r>
              <a:rPr lang="en-US" sz="825" dirty="0" err="1"/>
              <a:t>Fraiberger</a:t>
            </a:r>
            <a:r>
              <a:rPr lang="en-US" sz="825" dirty="0"/>
              <a:t> and Sundararajan 2015, Horton and </a:t>
            </a:r>
            <a:r>
              <a:rPr lang="en-US" sz="825" dirty="0" err="1"/>
              <a:t>Zeckhauser</a:t>
            </a:r>
            <a:r>
              <a:rPr lang="en-US" sz="825" dirty="0"/>
              <a:t> 2016, Jiang and Tian 2016)</a:t>
            </a:r>
          </a:p>
          <a:p>
            <a:pPr marL="0" indent="0">
              <a:buNone/>
            </a:pPr>
            <a:endParaRPr lang="en-US" sz="1800" dirty="0"/>
          </a:p>
          <a:p>
            <a:pPr marL="0" indent="0" algn="ctr">
              <a:buNone/>
            </a:pPr>
            <a:r>
              <a:rPr lang="en-US" sz="1800" b="1" dirty="0">
                <a:solidFill>
                  <a:srgbClr val="FF0000"/>
                </a:solidFill>
              </a:rPr>
              <a:t/>
            </a:r>
            <a:br>
              <a:rPr lang="en-US" sz="1800" b="1" dirty="0">
                <a:solidFill>
                  <a:srgbClr val="FF0000"/>
                </a:solidFill>
              </a:rPr>
            </a:br>
            <a:endParaRPr lang="en-US" sz="1800" b="1" dirty="0">
              <a:solidFill>
                <a:srgbClr val="FF0000"/>
              </a:solidFill>
            </a:endParaRPr>
          </a:p>
        </p:txBody>
      </p:sp>
    </p:spTree>
    <p:extLst>
      <p:ext uri="{BB962C8B-B14F-4D97-AF65-F5344CB8AC3E}">
        <p14:creationId xmlns:p14="http://schemas.microsoft.com/office/powerpoint/2010/main" val="3132412866"/>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478" y="469558"/>
            <a:ext cx="4757754" cy="758165"/>
          </a:xfrm>
        </p:spPr>
        <p:txBody>
          <a:bodyPr/>
          <a:lstStyle/>
          <a:p>
            <a:r>
              <a:rPr lang="en-US" dirty="0"/>
              <a:t>But Value Enhancement might happen?</a:t>
            </a:r>
          </a:p>
        </p:txBody>
      </p:sp>
      <p:sp>
        <p:nvSpPr>
          <p:cNvPr id="3" name="Content Placeholder 2"/>
          <p:cNvSpPr>
            <a:spLocks noGrp="1"/>
          </p:cNvSpPr>
          <p:nvPr>
            <p:ph idx="1"/>
          </p:nvPr>
        </p:nvSpPr>
        <p:spPr/>
        <p:txBody>
          <a:bodyPr>
            <a:normAutofit/>
          </a:bodyPr>
          <a:lstStyle/>
          <a:p>
            <a:endParaRPr lang="en-US" sz="1800" dirty="0"/>
          </a:p>
          <a:p>
            <a:r>
              <a:rPr lang="en-US" sz="1800" dirty="0"/>
              <a:t>As such platforms imbue owners the possibility of sharing excess capacity with others </a:t>
            </a:r>
          </a:p>
          <a:p>
            <a:pPr lvl="1"/>
            <a:r>
              <a:rPr lang="en-US" sz="1650" dirty="0"/>
              <a:t>Additional income </a:t>
            </a:r>
            <a:r>
              <a:rPr lang="en-US" sz="825" dirty="0"/>
              <a:t>(</a:t>
            </a:r>
            <a:r>
              <a:rPr lang="en-US" sz="825" dirty="0" err="1"/>
              <a:t>Burtch</a:t>
            </a:r>
            <a:r>
              <a:rPr lang="en-US" sz="825" dirty="0"/>
              <a:t> et al. 2017) </a:t>
            </a:r>
            <a:endParaRPr lang="en-US" sz="1650" dirty="0"/>
          </a:p>
          <a:p>
            <a:r>
              <a:rPr lang="en-US" sz="1800" dirty="0"/>
              <a:t>This may increase their propensity to make durable goods purchases by defraying the cost through the platform </a:t>
            </a:r>
            <a:r>
              <a:rPr lang="en-US" sz="825" dirty="0"/>
              <a:t>(Abhishek et al. 2016, </a:t>
            </a:r>
            <a:r>
              <a:rPr lang="en-US" sz="825" dirty="0" err="1"/>
              <a:t>Fraiberger</a:t>
            </a:r>
            <a:r>
              <a:rPr lang="en-US" sz="825" dirty="0"/>
              <a:t> and Sundararajan 2015, Horton and </a:t>
            </a:r>
            <a:r>
              <a:rPr lang="en-US" sz="825" dirty="0" err="1"/>
              <a:t>Zeckhauser</a:t>
            </a:r>
            <a:r>
              <a:rPr lang="en-US" sz="825" dirty="0"/>
              <a:t> 2016, Jiang and Tian 2016)</a:t>
            </a:r>
          </a:p>
          <a:p>
            <a:pPr marL="0" indent="0" algn="ctr">
              <a:buNone/>
            </a:pPr>
            <a:endParaRPr lang="en-US" sz="1500" b="1" dirty="0">
              <a:solidFill>
                <a:srgbClr val="FF0000"/>
              </a:solidFill>
            </a:endParaRPr>
          </a:p>
        </p:txBody>
      </p:sp>
      <p:pic>
        <p:nvPicPr>
          <p:cNvPr id="614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2920" y="3234097"/>
            <a:ext cx="2927750" cy="1909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464506"/>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themindsetmaven.com/blog/wp-content/uploads/Quickbooks%20Choose%20Direct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1" y="3403411"/>
            <a:ext cx="1740089" cy="17400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So what is going </a:t>
            </a:r>
            <a:r>
              <a:rPr lang="en-US"/>
              <a:t>to happen?</a:t>
            </a:r>
          </a:p>
        </p:txBody>
      </p:sp>
      <p:sp>
        <p:nvSpPr>
          <p:cNvPr id="3" name="Content Placeholder 2"/>
          <p:cNvSpPr>
            <a:spLocks noGrp="1"/>
          </p:cNvSpPr>
          <p:nvPr>
            <p:ph idx="1"/>
          </p:nvPr>
        </p:nvSpPr>
        <p:spPr>
          <a:xfrm>
            <a:off x="406831" y="1307670"/>
            <a:ext cx="2856250" cy="3138970"/>
          </a:xfrm>
        </p:spPr>
        <p:txBody>
          <a:bodyPr>
            <a:normAutofit/>
          </a:bodyPr>
          <a:lstStyle/>
          <a:p>
            <a:pPr marL="0" indent="0" algn="ctr">
              <a:buNone/>
            </a:pPr>
            <a:r>
              <a:rPr lang="en-US" sz="1800" dirty="0"/>
              <a:t>If people are no longer purchasing vehicles because the ridesharing apps afford them an efficient means of transportation, purchasing may fall.</a:t>
            </a:r>
          </a:p>
        </p:txBody>
      </p:sp>
      <p:sp>
        <p:nvSpPr>
          <p:cNvPr id="4" name="Content Placeholder 2"/>
          <p:cNvSpPr txBox="1">
            <a:spLocks/>
          </p:cNvSpPr>
          <p:nvPr/>
        </p:nvSpPr>
        <p:spPr>
          <a:xfrm>
            <a:off x="3546394" y="1294768"/>
            <a:ext cx="2856250" cy="3138970"/>
          </a:xfrm>
          <a:prstGeom prst="rect">
            <a:avLst/>
          </a:prstGeom>
        </p:spPr>
        <p:txBody>
          <a:bodyPr vert="horz" lIns="68580" tIns="34290" rIns="68580" bIns="34290" rtlCol="0">
            <a:normAutofit/>
          </a:bodyPr>
          <a:lstStyle>
            <a:lvl1pPr marL="342900" indent="-342900" algn="l" defTabSz="457200" rtl="0" eaLnBrk="1" latinLnBrk="0" hangingPunct="1">
              <a:spcBef>
                <a:spcPts val="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ctr" defTabSz="342900">
              <a:buClr>
                <a:srgbClr val="A42439"/>
              </a:buClr>
              <a:buNone/>
            </a:pPr>
            <a:r>
              <a:rPr lang="en-US" dirty="0">
                <a:solidFill>
                  <a:srgbClr val="000000">
                    <a:lumMod val="75000"/>
                    <a:lumOff val="25000"/>
                  </a:srgbClr>
                </a:solidFill>
                <a:latin typeface="Century Gothic" panose="020B0502020202020204"/>
              </a:rPr>
              <a:t>If people see the platform as a means to capture additional rents, or defray the cost of ownership, purchasing may rise.</a:t>
            </a:r>
          </a:p>
        </p:txBody>
      </p:sp>
    </p:spTree>
    <p:extLst>
      <p:ext uri="{BB962C8B-B14F-4D97-AF65-F5344CB8AC3E}">
        <p14:creationId xmlns:p14="http://schemas.microsoft.com/office/powerpoint/2010/main" val="1068112876"/>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Setting</a:t>
            </a:r>
          </a:p>
        </p:txBody>
      </p:sp>
      <p:sp>
        <p:nvSpPr>
          <p:cNvPr id="5" name="Content Placeholder 4"/>
          <p:cNvSpPr>
            <a:spLocks noGrp="1"/>
          </p:cNvSpPr>
          <p:nvPr>
            <p:ph idx="1"/>
          </p:nvPr>
        </p:nvSpPr>
        <p:spPr/>
        <p:txBody>
          <a:bodyPr>
            <a:noAutofit/>
          </a:bodyPr>
          <a:lstStyle/>
          <a:p>
            <a:r>
              <a:rPr lang="en-US" sz="1800" dirty="0"/>
              <a:t>A Natural Experiment</a:t>
            </a:r>
          </a:p>
          <a:p>
            <a:pPr lvl="1"/>
            <a:r>
              <a:rPr lang="en-US" sz="1650" dirty="0"/>
              <a:t>The entry of the ridesharing platform, People’s Uber, into different cities in China</a:t>
            </a:r>
          </a:p>
          <a:p>
            <a:pPr lvl="1"/>
            <a:r>
              <a:rPr lang="en-US" sz="1650" dirty="0"/>
              <a:t>To a large degree this is the Chinese equivalent of Uber X</a:t>
            </a:r>
          </a:p>
          <a:p>
            <a:r>
              <a:rPr lang="en-US" sz="1800" dirty="0"/>
              <a:t>Experimental Validity</a:t>
            </a:r>
          </a:p>
          <a:p>
            <a:pPr lvl="1"/>
            <a:r>
              <a:rPr lang="en-US" sz="1650" dirty="0"/>
              <a:t>Entry is geographically and temporally disbursed</a:t>
            </a:r>
          </a:p>
          <a:p>
            <a:pPr lvl="1"/>
            <a:r>
              <a:rPr lang="en-US" sz="1650" dirty="0"/>
              <a:t>Entry data from Uber’s official blog and Weibo</a:t>
            </a:r>
          </a:p>
          <a:p>
            <a:pPr lvl="2"/>
            <a:r>
              <a:rPr lang="en-US" sz="1500" dirty="0"/>
              <a:t>Different from </a:t>
            </a:r>
            <a:r>
              <a:rPr lang="en-US" sz="1500" dirty="0" err="1"/>
              <a:t>DiDi</a:t>
            </a:r>
            <a:r>
              <a:rPr lang="en-US" sz="1500" dirty="0"/>
              <a:t> and others</a:t>
            </a:r>
          </a:p>
          <a:p>
            <a:pPr lvl="1"/>
            <a:r>
              <a:rPr lang="en-US" sz="1650" dirty="0"/>
              <a:t>The dominant service until the sale to </a:t>
            </a:r>
            <a:r>
              <a:rPr lang="en-US" sz="1650" dirty="0" err="1"/>
              <a:t>DiDi</a:t>
            </a:r>
            <a:r>
              <a:rPr lang="en-US" sz="1650" dirty="0"/>
              <a:t> </a:t>
            </a:r>
            <a:r>
              <a:rPr lang="en-US" sz="1650" dirty="0" err="1"/>
              <a:t>Chuxing</a:t>
            </a:r>
            <a:endParaRPr lang="en-US" sz="1650" dirty="0"/>
          </a:p>
          <a:p>
            <a:endParaRPr lang="en-US" sz="1650" dirty="0"/>
          </a:p>
        </p:txBody>
      </p:sp>
      <p:pic>
        <p:nvPicPr>
          <p:cNvPr id="2050" name="Picture 2" descr="https://static.independent.co.uk/s3fs-public/styles/story_medium/public/thumbnails/image/2014/08/05/15/peoples-ub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5681" y="3969946"/>
            <a:ext cx="2582574" cy="1089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0542135"/>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a:t>
            </a:r>
          </a:p>
        </p:txBody>
      </p:sp>
      <p:sp>
        <p:nvSpPr>
          <p:cNvPr id="5" name="Content Placeholder 4"/>
          <p:cNvSpPr>
            <a:spLocks noGrp="1"/>
          </p:cNvSpPr>
          <p:nvPr>
            <p:ph idx="1"/>
          </p:nvPr>
        </p:nvSpPr>
        <p:spPr/>
        <p:txBody>
          <a:bodyPr>
            <a:noAutofit/>
          </a:bodyPr>
          <a:lstStyle/>
          <a:p>
            <a:r>
              <a:rPr lang="en-US" sz="1800" dirty="0"/>
              <a:t>Vehicle Purchase Data</a:t>
            </a:r>
          </a:p>
          <a:p>
            <a:pPr lvl="1"/>
            <a:r>
              <a:rPr lang="en-US" sz="1500" dirty="0"/>
              <a:t>Longitudinal data set that contains new car registrations in China from 2010 to 2015 inclusive</a:t>
            </a:r>
          </a:p>
          <a:p>
            <a:pPr lvl="1"/>
            <a:r>
              <a:rPr lang="it-IT" sz="1500" dirty="0"/>
              <a:t>Exclude all cities with a </a:t>
            </a:r>
            <a:br>
              <a:rPr lang="it-IT" sz="1500" dirty="0"/>
            </a:br>
            <a:r>
              <a:rPr lang="it-IT" sz="1500" dirty="0"/>
              <a:t>registration auction</a:t>
            </a:r>
            <a:endParaRPr lang="en-US" sz="1500" dirty="0"/>
          </a:p>
          <a:p>
            <a:r>
              <a:rPr lang="en-US" sz="1800" dirty="0"/>
              <a:t>Observation – </a:t>
            </a:r>
            <a:br>
              <a:rPr lang="en-US" sz="1800" dirty="0"/>
            </a:br>
            <a:r>
              <a:rPr lang="en-US" sz="1800" dirty="0"/>
              <a:t>Prefecture/Month</a:t>
            </a:r>
          </a:p>
          <a:p>
            <a:pPr lvl="1"/>
            <a:r>
              <a:rPr lang="en-US" sz="1500" dirty="0"/>
              <a:t>1008 observations</a:t>
            </a:r>
          </a:p>
          <a:p>
            <a:pPr lvl="1"/>
            <a:r>
              <a:rPr lang="en-US" sz="1500" dirty="0"/>
              <a:t>72-months </a:t>
            </a:r>
          </a:p>
          <a:p>
            <a:pPr lvl="1"/>
            <a:r>
              <a:rPr lang="en-US" sz="1500" dirty="0"/>
              <a:t>14 Cities</a:t>
            </a:r>
          </a:p>
          <a:p>
            <a:endParaRPr lang="en-US" sz="1500" dirty="0"/>
          </a:p>
        </p:txBody>
      </p:sp>
      <p:pic>
        <p:nvPicPr>
          <p:cNvPr id="3074" name="Picture 2" descr="Image result for data fu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47655" y="2546349"/>
            <a:ext cx="2500745" cy="2493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435860"/>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478" y="695324"/>
            <a:ext cx="5732787" cy="532399"/>
          </a:xfrm>
        </p:spPr>
        <p:txBody>
          <a:bodyPr/>
          <a:lstStyle/>
          <a:p>
            <a:r>
              <a:rPr lang="en-US" dirty="0"/>
              <a:t>Variable Definitions and Estimator</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06831" y="1307670"/>
                <a:ext cx="6087402" cy="3714157"/>
              </a:xfrm>
            </p:spPr>
            <p:txBody>
              <a:bodyPr>
                <a:normAutofit/>
              </a:bodyPr>
              <a:lstStyle/>
              <a:p>
                <a:pPr marL="0" indent="0" algn="ctr">
                  <a:buNone/>
                </a:pPr>
                <a:endParaRPr lang="en-US" i="1" dirty="0"/>
              </a:p>
              <a:p>
                <a:pPr marL="0" indent="0" algn="ctr">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𝑗</m:t>
                          </m:r>
                          <m:r>
                            <m:rPr>
                              <m:nor/>
                            </m:rPr>
                            <a:rPr lang="en-US" i="1"/>
                            <m:t>t</m:t>
                          </m:r>
                        </m:sub>
                      </m:sSub>
                      <m:r>
                        <m:rPr>
                          <m:nor/>
                        </m:rPr>
                        <a:rPr lang="en-US" i="1"/>
                        <m:t>=</m:t>
                      </m:r>
                      <m:sSub>
                        <m:sSubPr>
                          <m:ctrlPr>
                            <a:rPr lang="en-US" i="1">
                              <a:latin typeface="Cambria Math" panose="02040503050406030204" pitchFamily="18" charset="0"/>
                            </a:rPr>
                          </m:ctrlPr>
                        </m:sSubPr>
                        <m:e>
                          <m:r>
                            <m:rPr>
                              <m:nor/>
                            </m:rPr>
                            <a:rPr lang="en-US" i="1"/>
                            <m:t>α</m:t>
                          </m:r>
                        </m:e>
                        <m:sub>
                          <m:r>
                            <m:rPr>
                              <m:nor/>
                            </m:rPr>
                            <a:rPr lang="en-US" i="1"/>
                            <m:t>i</m:t>
                          </m:r>
                        </m:sub>
                      </m:sSub>
                      <m:r>
                        <m:rPr>
                          <m:nor/>
                        </m:rPr>
                        <a:rPr lang="en-US" i="1"/>
                        <m:t>+</m:t>
                      </m:r>
                      <m:sSub>
                        <m:sSubPr>
                          <m:ctrlPr>
                            <a:rPr lang="en-US" i="1">
                              <a:latin typeface="Cambria Math" panose="02040503050406030204" pitchFamily="18" charset="0"/>
                            </a:rPr>
                          </m:ctrlPr>
                        </m:sSubPr>
                        <m:e>
                          <m:r>
                            <m:rPr>
                              <m:nor/>
                            </m:rPr>
                            <a:rPr lang="en-US" i="1"/>
                            <m:t>γ</m:t>
                          </m:r>
                        </m:e>
                        <m:sub>
                          <m:r>
                            <m:rPr>
                              <m:nor/>
                            </m:rPr>
                            <a:rPr lang="en-US" i="1"/>
                            <m:t>t</m:t>
                          </m:r>
                        </m:sub>
                      </m:sSub>
                      <m:r>
                        <m:rPr>
                          <m:nor/>
                        </m:rPr>
                        <a:rPr lang="en-US" i="1"/>
                        <m:t>+</m:t>
                      </m:r>
                      <m:sSub>
                        <m:sSubPr>
                          <m:ctrlPr>
                            <a:rPr lang="en-US" i="1">
                              <a:latin typeface="Cambria Math" panose="02040503050406030204" pitchFamily="18" charset="0"/>
                            </a:rPr>
                          </m:ctrlPr>
                        </m:sSubPr>
                        <m:e>
                          <m:r>
                            <m:rPr>
                              <m:nor/>
                            </m:rPr>
                            <a:rPr lang="en-US" i="1"/>
                            <m:t>β</m:t>
                          </m:r>
                        </m:e>
                        <m:sub>
                          <m:r>
                            <m:rPr>
                              <m:nor/>
                            </m:rPr>
                            <a:rPr lang="en-US" i="1"/>
                            <m:t>1</m:t>
                          </m:r>
                        </m:sub>
                      </m:sSub>
                      <m:r>
                        <m:rPr>
                          <m:nor/>
                        </m:rPr>
                        <a:rPr lang="en-US" i="1"/>
                        <m:t>UnofficialUberEntr</m:t>
                      </m:r>
                      <m:sSub>
                        <m:sSubPr>
                          <m:ctrlPr>
                            <a:rPr lang="en-US" i="1">
                              <a:latin typeface="Cambria Math" panose="02040503050406030204" pitchFamily="18" charset="0"/>
                            </a:rPr>
                          </m:ctrlPr>
                        </m:sSubPr>
                        <m:e>
                          <m:r>
                            <m:rPr>
                              <m:nor/>
                            </m:rPr>
                            <a:rPr lang="en-US" i="1"/>
                            <m:t>y</m:t>
                          </m:r>
                        </m:e>
                        <m:sub>
                          <m:r>
                            <m:rPr>
                              <m:nor/>
                            </m:rPr>
                            <a:rPr lang="en-US" i="1"/>
                            <m:t>it</m:t>
                          </m:r>
                        </m:sub>
                      </m:sSub>
                      <m:r>
                        <m:rPr>
                          <m:nor/>
                        </m:rPr>
                        <a:rPr lang="en-US" i="1"/>
                        <m:t>+</m:t>
                      </m:r>
                      <m:sSub>
                        <m:sSubPr>
                          <m:ctrlPr>
                            <a:rPr lang="en-US" i="1">
                              <a:latin typeface="Cambria Math" panose="02040503050406030204" pitchFamily="18" charset="0"/>
                            </a:rPr>
                          </m:ctrlPr>
                        </m:sSubPr>
                        <m:e>
                          <m:r>
                            <m:rPr>
                              <m:nor/>
                            </m:rPr>
                            <a:rPr lang="en-US" i="1"/>
                            <m:t>β</m:t>
                          </m:r>
                        </m:e>
                        <m:sub>
                          <m:r>
                            <m:rPr>
                              <m:nor/>
                            </m:rPr>
                            <a:rPr lang="en-US" i="1"/>
                            <m:t>2</m:t>
                          </m:r>
                        </m:sub>
                      </m:sSub>
                      <m:sSub>
                        <m:sSubPr>
                          <m:ctrlPr>
                            <a:rPr lang="en-US" i="1">
                              <a:latin typeface="Cambria Math" panose="02040503050406030204" pitchFamily="18" charset="0"/>
                            </a:rPr>
                          </m:ctrlPr>
                        </m:sSubPr>
                        <m:e>
                          <m:r>
                            <m:rPr>
                              <m:nor/>
                            </m:rPr>
                            <a:rPr lang="en-US" i="1"/>
                            <m:t>OfficialUberEntry</m:t>
                          </m:r>
                        </m:e>
                        <m:sub>
                          <m:r>
                            <m:rPr>
                              <m:nor/>
                            </m:rPr>
                            <a:rPr lang="en-US" i="1"/>
                            <m:t>it</m:t>
                          </m:r>
                        </m:sub>
                      </m:sSub>
                      <m:r>
                        <m:rPr>
                          <m:nor/>
                        </m:rPr>
                        <a:rPr lang="en-US" i="1"/>
                        <m:t>+</m:t>
                      </m:r>
                      <m:sSub>
                        <m:sSubPr>
                          <m:ctrlPr>
                            <a:rPr lang="en-US" i="1">
                              <a:latin typeface="Cambria Math" panose="02040503050406030204" pitchFamily="18" charset="0"/>
                            </a:rPr>
                          </m:ctrlPr>
                        </m:sSubPr>
                        <m:e>
                          <m:r>
                            <m:rPr>
                              <m:nor/>
                            </m:rPr>
                            <a:rPr lang="en-US" i="1"/>
                            <m:t>ε</m:t>
                          </m:r>
                        </m:e>
                        <m:sub>
                          <m:r>
                            <m:rPr>
                              <m:nor/>
                            </m:rPr>
                            <a:rPr lang="en-US" i="1"/>
                            <m:t>it</m:t>
                          </m:r>
                        </m:sub>
                      </m:sSub>
                    </m:oMath>
                  </m:oMathPara>
                </a14:m>
                <a:endParaRPr lang="en-US" dirty="0"/>
              </a:p>
              <a:p>
                <a:pPr marL="0" indent="0" algn="ctr">
                  <a:buNone/>
                </a:pPr>
                <a:endParaRPr lang="en-US" sz="1500" dirty="0"/>
              </a:p>
              <a:p>
                <a:r>
                  <a:rPr lang="en-US" sz="1500" dirty="0"/>
                  <a:t>Dependent Variables: </a:t>
                </a:r>
              </a:p>
              <a:p>
                <a:pPr lvl="1"/>
                <a14:m>
                  <m:oMath xmlns:m="http://schemas.openxmlformats.org/officeDocument/2006/math">
                    <m:sSub>
                      <m:sSubPr>
                        <m:ctrlPr>
                          <a:rPr lang="en-US" sz="1350" i="1">
                            <a:latin typeface="Cambria Math" panose="02040503050406030204" pitchFamily="18" charset="0"/>
                          </a:rPr>
                        </m:ctrlPr>
                      </m:sSubPr>
                      <m:e>
                        <m:r>
                          <a:rPr lang="en-US" sz="1350" i="1">
                            <a:latin typeface="Cambria Math"/>
                          </a:rPr>
                          <m:t>𝑦</m:t>
                        </m:r>
                      </m:e>
                      <m:sub>
                        <m:r>
                          <a:rPr lang="en-US" sz="1350" i="1">
                            <a:latin typeface="Cambria Math"/>
                          </a:rPr>
                          <m:t>𝑗𝑡</m:t>
                        </m:r>
                      </m:sub>
                    </m:sSub>
                  </m:oMath>
                </a14:m>
                <a:r>
                  <a:rPr lang="en-US" sz="1350" dirty="0"/>
                  <a:t> - </a:t>
                </a:r>
                <a:r>
                  <a:rPr lang="en-US" i="1" dirty="0"/>
                  <a:t>ln(</a:t>
                </a:r>
                <a:r>
                  <a:rPr lang="en-US" i="1" dirty="0" err="1"/>
                  <a:t>NumCars</a:t>
                </a:r>
                <a:r>
                  <a:rPr lang="en-US" i="1" dirty="0"/>
                  <a:t>)</a:t>
                </a:r>
                <a:r>
                  <a:rPr lang="en-US" i="1" baseline="-25000" dirty="0"/>
                  <a:t>it </a:t>
                </a:r>
                <a:r>
                  <a:rPr lang="en-US" sz="1350" dirty="0"/>
                  <a:t>sold in city j at time t</a:t>
                </a:r>
              </a:p>
              <a:p>
                <a:r>
                  <a:rPr lang="en-US" sz="1500" dirty="0"/>
                  <a:t>Independent Variables: </a:t>
                </a:r>
              </a:p>
              <a:p>
                <a:pPr lvl="1"/>
                <a:r>
                  <a:rPr lang="en-US" sz="1350" dirty="0"/>
                  <a:t>Unofficial Uber Entry</a:t>
                </a:r>
              </a:p>
              <a:p>
                <a:pPr lvl="1"/>
                <a:r>
                  <a:rPr lang="en-US" sz="1350" dirty="0"/>
                  <a:t>Official Uber Entry</a:t>
                </a:r>
              </a:p>
              <a:p>
                <a:pPr lvl="1"/>
                <a:r>
                  <a:rPr lang="en-US" sz="1350" dirty="0"/>
                  <a:t>Vector of Time Fixed Effects (Month)</a:t>
                </a:r>
              </a:p>
              <a:p>
                <a:pPr lvl="1"/>
                <a:r>
                  <a:rPr lang="en-US" sz="1350" dirty="0"/>
                  <a:t>Vector of City fixed effects</a:t>
                </a:r>
              </a:p>
              <a:p>
                <a:r>
                  <a:rPr lang="en-US" sz="1500" dirty="0"/>
                  <a:t>Time Trends</a:t>
                </a:r>
              </a:p>
              <a:p>
                <a:pPr lvl="1"/>
                <a:r>
                  <a:rPr lang="en-US" sz="1350" dirty="0"/>
                  <a:t>We also replicate the estimates in the presence and absence of a linear time trend. </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06831" y="1307670"/>
                <a:ext cx="6087402" cy="3714157"/>
              </a:xfrm>
              <a:blipFill>
                <a:blip r:embed="rId2"/>
                <a:stretch>
                  <a:fillRect r="-100"/>
                </a:stretch>
              </a:blipFill>
            </p:spPr>
            <p:txBody>
              <a:bodyPr/>
              <a:lstStyle/>
              <a:p>
                <a:r>
                  <a:rPr lang="en-US">
                    <a:noFill/>
                  </a:rPr>
                  <a:t> </a:t>
                </a:r>
              </a:p>
            </p:txBody>
          </p:sp>
        </mc:Fallback>
      </mc:AlternateContent>
    </p:spTree>
    <p:extLst>
      <p:ext uri="{BB962C8B-B14F-4D97-AF65-F5344CB8AC3E}">
        <p14:creationId xmlns:p14="http://schemas.microsoft.com/office/powerpoint/2010/main" val="3706051830"/>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Difference in difference</a:t>
            </a:r>
          </a:p>
        </p:txBody>
      </p:sp>
      <p:graphicFrame>
        <p:nvGraphicFramePr>
          <p:cNvPr id="3" name="Table 2">
            <a:extLst>
              <a:ext uri="{FF2B5EF4-FFF2-40B4-BE49-F238E27FC236}">
                <a16:creationId xmlns:a16="http://schemas.microsoft.com/office/drawing/2014/main" id="{DBE4C24D-FAE1-42EB-8B62-B4E4E86FB071}"/>
              </a:ext>
            </a:extLst>
          </p:cNvPr>
          <p:cNvGraphicFramePr>
            <a:graphicFrameLocks noGrp="1"/>
          </p:cNvGraphicFramePr>
          <p:nvPr>
            <p:extLst/>
          </p:nvPr>
        </p:nvGraphicFramePr>
        <p:xfrm>
          <a:off x="396712" y="1254943"/>
          <a:ext cx="6080288" cy="3529022"/>
        </p:xfrm>
        <a:graphic>
          <a:graphicData uri="http://schemas.openxmlformats.org/drawingml/2006/table">
            <a:tbl>
              <a:tblPr firstRow="1" firstCol="1" bandRow="1">
                <a:tableStyleId>{073A0DAA-6AF3-43AB-8588-CEC1D06C72B9}</a:tableStyleId>
              </a:tblPr>
              <a:tblGrid>
                <a:gridCol w="3275387">
                  <a:extLst>
                    <a:ext uri="{9D8B030D-6E8A-4147-A177-3AD203B41FA5}">
                      <a16:colId xmlns:a16="http://schemas.microsoft.com/office/drawing/2014/main" val="2343543886"/>
                    </a:ext>
                  </a:extLst>
                </a:gridCol>
                <a:gridCol w="1370417">
                  <a:extLst>
                    <a:ext uri="{9D8B030D-6E8A-4147-A177-3AD203B41FA5}">
                      <a16:colId xmlns:a16="http://schemas.microsoft.com/office/drawing/2014/main" val="2106698165"/>
                    </a:ext>
                  </a:extLst>
                </a:gridCol>
                <a:gridCol w="1434483">
                  <a:extLst>
                    <a:ext uri="{9D8B030D-6E8A-4147-A177-3AD203B41FA5}">
                      <a16:colId xmlns:a16="http://schemas.microsoft.com/office/drawing/2014/main" val="2651920077"/>
                    </a:ext>
                  </a:extLst>
                </a:gridCol>
              </a:tblGrid>
              <a:tr h="270194">
                <a:tc>
                  <a:txBody>
                    <a:bodyPr/>
                    <a:lstStyle/>
                    <a:p>
                      <a:pPr marL="0" marR="0">
                        <a:lnSpc>
                          <a:spcPct val="100000"/>
                        </a:lnSpc>
                        <a:spcBef>
                          <a:spcPts val="0"/>
                        </a:spcBef>
                        <a:spcAft>
                          <a:spcPts val="0"/>
                        </a:spcAft>
                      </a:pPr>
                      <a:r>
                        <a:rPr lang="en-US" sz="1500">
                          <a:effectLst/>
                        </a:rPr>
                        <a:t> </a:t>
                      </a:r>
                      <a:endParaRPr lang="en-US" sz="2100">
                        <a:effectLst/>
                        <a:latin typeface="Garamond" panose="02020404030301010803" pitchFamily="18" charset="0"/>
                        <a:ea typeface="SimSun" panose="02010600030101010101" pitchFamily="2" charset="-122"/>
                        <a:cs typeface="Times New Roman" panose="02020603050405020304" pitchFamily="18" charset="0"/>
                      </a:endParaRPr>
                    </a:p>
                  </a:txBody>
                  <a:tcPr marL="0" marR="0" marT="0" marB="0" anchor="b"/>
                </a:tc>
                <a:tc>
                  <a:txBody>
                    <a:bodyPr/>
                    <a:lstStyle/>
                    <a:p>
                      <a:pPr marL="0" marR="0" algn="ctr">
                        <a:lnSpc>
                          <a:spcPct val="100000"/>
                        </a:lnSpc>
                        <a:spcBef>
                          <a:spcPts val="0"/>
                        </a:spcBef>
                        <a:spcAft>
                          <a:spcPts val="0"/>
                        </a:spcAft>
                      </a:pPr>
                      <a:r>
                        <a:rPr lang="en-US" sz="1500">
                          <a:effectLst/>
                        </a:rPr>
                        <a:t>(1)</a:t>
                      </a:r>
                      <a:endParaRPr lang="en-US" sz="2100">
                        <a:effectLst/>
                        <a:latin typeface="Garamond" panose="02020404030301010803" pitchFamily="18" charset="0"/>
                        <a:ea typeface="SimSun" panose="02010600030101010101" pitchFamily="2" charset="-122"/>
                        <a:cs typeface="Times New Roman" panose="02020603050405020304" pitchFamily="18" charset="0"/>
                      </a:endParaRPr>
                    </a:p>
                  </a:txBody>
                  <a:tcPr marL="0" marR="0" marT="0" marB="0" anchor="b"/>
                </a:tc>
                <a:tc>
                  <a:txBody>
                    <a:bodyPr/>
                    <a:lstStyle/>
                    <a:p>
                      <a:pPr marL="0" marR="0" algn="ctr">
                        <a:lnSpc>
                          <a:spcPct val="100000"/>
                        </a:lnSpc>
                        <a:spcBef>
                          <a:spcPts val="0"/>
                        </a:spcBef>
                        <a:spcAft>
                          <a:spcPts val="0"/>
                        </a:spcAft>
                      </a:pPr>
                      <a:r>
                        <a:rPr lang="en-US" sz="1500">
                          <a:effectLst/>
                        </a:rPr>
                        <a:t>(2)</a:t>
                      </a:r>
                      <a:endParaRPr lang="en-US" sz="2100">
                        <a:effectLst/>
                        <a:latin typeface="Garamond" panose="02020404030301010803" pitchFamily="18" charset="0"/>
                        <a:ea typeface="SimSun" panose="02010600030101010101" pitchFamily="2" charset="-122"/>
                        <a:cs typeface="Times New Roman" panose="02020603050405020304" pitchFamily="18" charset="0"/>
                      </a:endParaRPr>
                    </a:p>
                  </a:txBody>
                  <a:tcPr marL="0" marR="0" marT="0" marB="0" anchor="b"/>
                </a:tc>
                <a:extLst>
                  <a:ext uri="{0D108BD9-81ED-4DB2-BD59-A6C34878D82A}">
                    <a16:rowId xmlns:a16="http://schemas.microsoft.com/office/drawing/2014/main" val="3094546884"/>
                  </a:ext>
                </a:extLst>
              </a:tr>
              <a:tr h="270194">
                <a:tc>
                  <a:txBody>
                    <a:bodyPr/>
                    <a:lstStyle/>
                    <a:p>
                      <a:pPr marL="0" marR="0">
                        <a:lnSpc>
                          <a:spcPct val="100000"/>
                        </a:lnSpc>
                        <a:spcBef>
                          <a:spcPts val="0"/>
                        </a:spcBef>
                        <a:spcAft>
                          <a:spcPts val="0"/>
                        </a:spcAft>
                      </a:pPr>
                      <a:r>
                        <a:rPr lang="en-US" sz="1500">
                          <a:effectLst/>
                        </a:rPr>
                        <a:t>Dependent Variable</a:t>
                      </a:r>
                      <a:endParaRPr lang="en-US" sz="2100">
                        <a:effectLst/>
                        <a:latin typeface="Garamond" panose="02020404030301010803" pitchFamily="18" charset="0"/>
                        <a:ea typeface="SimSun" panose="02010600030101010101" pitchFamily="2" charset="-122"/>
                        <a:cs typeface="Times New Roman" panose="02020603050405020304" pitchFamily="18" charset="0"/>
                      </a:endParaRPr>
                    </a:p>
                  </a:txBody>
                  <a:tcPr marL="0" marR="0" marT="0" marB="0" anchor="b"/>
                </a:tc>
                <a:tc>
                  <a:txBody>
                    <a:bodyPr/>
                    <a:lstStyle/>
                    <a:p>
                      <a:pPr marL="0" marR="0" algn="ctr">
                        <a:lnSpc>
                          <a:spcPct val="100000"/>
                        </a:lnSpc>
                        <a:spcBef>
                          <a:spcPts val="0"/>
                        </a:spcBef>
                        <a:spcAft>
                          <a:spcPts val="0"/>
                        </a:spcAft>
                      </a:pPr>
                      <a:r>
                        <a:rPr lang="en-US" sz="1500">
                          <a:effectLst/>
                        </a:rPr>
                        <a:t>ln(NumCars)</a:t>
                      </a:r>
                      <a:endParaRPr lang="en-US" sz="2100">
                        <a:effectLst/>
                        <a:latin typeface="Garamond" panose="02020404030301010803" pitchFamily="18" charset="0"/>
                        <a:ea typeface="SimSun" panose="02010600030101010101" pitchFamily="2" charset="-122"/>
                        <a:cs typeface="Times New Roman" panose="02020603050405020304" pitchFamily="18" charset="0"/>
                      </a:endParaRPr>
                    </a:p>
                  </a:txBody>
                  <a:tcPr marL="0" marR="0" marT="0" marB="0" anchor="b"/>
                </a:tc>
                <a:tc>
                  <a:txBody>
                    <a:bodyPr/>
                    <a:lstStyle/>
                    <a:p>
                      <a:pPr marL="0" marR="0" algn="ctr">
                        <a:lnSpc>
                          <a:spcPct val="100000"/>
                        </a:lnSpc>
                        <a:spcBef>
                          <a:spcPts val="0"/>
                        </a:spcBef>
                        <a:spcAft>
                          <a:spcPts val="0"/>
                        </a:spcAft>
                      </a:pPr>
                      <a:r>
                        <a:rPr lang="en-US" sz="1500">
                          <a:effectLst/>
                        </a:rPr>
                        <a:t>ln(NumCars)</a:t>
                      </a:r>
                      <a:endParaRPr lang="en-US" sz="2100">
                        <a:effectLst/>
                        <a:latin typeface="Garamond" panose="02020404030301010803" pitchFamily="18" charset="0"/>
                        <a:ea typeface="SimSun" panose="02010600030101010101" pitchFamily="2" charset="-122"/>
                        <a:cs typeface="Times New Roman" panose="02020603050405020304" pitchFamily="18" charset="0"/>
                      </a:endParaRPr>
                    </a:p>
                  </a:txBody>
                  <a:tcPr marL="0" marR="0" marT="0" marB="0" anchor="b"/>
                </a:tc>
                <a:extLst>
                  <a:ext uri="{0D108BD9-81ED-4DB2-BD59-A6C34878D82A}">
                    <a16:rowId xmlns:a16="http://schemas.microsoft.com/office/drawing/2014/main" val="1285004696"/>
                  </a:ext>
                </a:extLst>
              </a:tr>
              <a:tr h="270194">
                <a:tc>
                  <a:txBody>
                    <a:bodyPr/>
                    <a:lstStyle/>
                    <a:p>
                      <a:pPr marL="0" marR="0">
                        <a:lnSpc>
                          <a:spcPct val="100000"/>
                        </a:lnSpc>
                        <a:spcBef>
                          <a:spcPts val="0"/>
                        </a:spcBef>
                        <a:spcAft>
                          <a:spcPts val="0"/>
                        </a:spcAft>
                      </a:pPr>
                      <a:r>
                        <a:rPr lang="en-US" sz="1500">
                          <a:effectLst/>
                        </a:rPr>
                        <a:t>Unofficial Uber Entry</a:t>
                      </a:r>
                      <a:endParaRPr lang="en-US" sz="2100">
                        <a:effectLst/>
                        <a:latin typeface="Garamond" panose="02020404030301010803" pitchFamily="18" charset="0"/>
                        <a:ea typeface="SimSun" panose="02010600030101010101" pitchFamily="2" charset="-122"/>
                        <a:cs typeface="Times New Roman" panose="02020603050405020304" pitchFamily="18" charset="0"/>
                      </a:endParaRPr>
                    </a:p>
                  </a:txBody>
                  <a:tcPr marL="0" marR="0" marT="0" marB="0" anchor="b"/>
                </a:tc>
                <a:tc>
                  <a:txBody>
                    <a:bodyPr/>
                    <a:lstStyle/>
                    <a:p>
                      <a:pPr marL="0" marR="0" algn="ctr">
                        <a:lnSpc>
                          <a:spcPct val="100000"/>
                        </a:lnSpc>
                        <a:spcBef>
                          <a:spcPts val="0"/>
                        </a:spcBef>
                        <a:spcAft>
                          <a:spcPts val="0"/>
                        </a:spcAft>
                      </a:pPr>
                      <a:r>
                        <a:rPr lang="en-US" sz="1500">
                          <a:effectLst/>
                        </a:rPr>
                        <a:t>0.180</a:t>
                      </a:r>
                      <a:endParaRPr lang="en-US" sz="2100">
                        <a:effectLst/>
                        <a:latin typeface="Garamond" panose="02020404030301010803" pitchFamily="18" charset="0"/>
                        <a:ea typeface="SimSun" panose="02010600030101010101" pitchFamily="2" charset="-122"/>
                        <a:cs typeface="Times New Roman" panose="02020603050405020304" pitchFamily="18" charset="0"/>
                      </a:endParaRPr>
                    </a:p>
                  </a:txBody>
                  <a:tcPr marL="0" marR="0" marT="0" marB="0" anchor="b"/>
                </a:tc>
                <a:tc>
                  <a:txBody>
                    <a:bodyPr/>
                    <a:lstStyle/>
                    <a:p>
                      <a:pPr marL="0" marR="0" algn="ctr">
                        <a:lnSpc>
                          <a:spcPct val="100000"/>
                        </a:lnSpc>
                        <a:spcBef>
                          <a:spcPts val="0"/>
                        </a:spcBef>
                        <a:spcAft>
                          <a:spcPts val="0"/>
                        </a:spcAft>
                      </a:pPr>
                      <a:r>
                        <a:rPr lang="en-US" sz="1500">
                          <a:effectLst/>
                        </a:rPr>
                        <a:t>0.000</a:t>
                      </a:r>
                      <a:endParaRPr lang="en-US" sz="2100">
                        <a:effectLst/>
                        <a:latin typeface="Garamond" panose="02020404030301010803" pitchFamily="18" charset="0"/>
                        <a:ea typeface="SimSun" panose="02010600030101010101" pitchFamily="2" charset="-122"/>
                        <a:cs typeface="Times New Roman" panose="02020603050405020304" pitchFamily="18" charset="0"/>
                      </a:endParaRPr>
                    </a:p>
                  </a:txBody>
                  <a:tcPr marL="0" marR="0" marT="0" marB="0" anchor="b"/>
                </a:tc>
                <a:extLst>
                  <a:ext uri="{0D108BD9-81ED-4DB2-BD59-A6C34878D82A}">
                    <a16:rowId xmlns:a16="http://schemas.microsoft.com/office/drawing/2014/main" val="1108394146"/>
                  </a:ext>
                </a:extLst>
              </a:tr>
              <a:tr h="320040">
                <a:tc>
                  <a:txBody>
                    <a:bodyPr/>
                    <a:lstStyle/>
                    <a:p>
                      <a:pPr>
                        <a:lnSpc>
                          <a:spcPct val="100000"/>
                        </a:lnSpc>
                      </a:pPr>
                      <a:endParaRPr lang="en-US" sz="2100" dirty="0">
                        <a:effectLst/>
                        <a:latin typeface="Calibri" panose="020F0502020204030204" pitchFamily="34" charset="0"/>
                        <a:cs typeface="Times New Roman" panose="02020603050405020304" pitchFamily="18" charset="0"/>
                      </a:endParaRPr>
                    </a:p>
                  </a:txBody>
                  <a:tcPr marL="0" marR="0" marT="0" marB="0" anchor="b"/>
                </a:tc>
                <a:tc>
                  <a:txBody>
                    <a:bodyPr/>
                    <a:lstStyle/>
                    <a:p>
                      <a:pPr marL="0" marR="0" algn="ctr">
                        <a:lnSpc>
                          <a:spcPct val="100000"/>
                        </a:lnSpc>
                        <a:spcBef>
                          <a:spcPts val="0"/>
                        </a:spcBef>
                        <a:spcAft>
                          <a:spcPts val="0"/>
                        </a:spcAft>
                      </a:pPr>
                      <a:r>
                        <a:rPr lang="en-US" sz="1500" dirty="0">
                          <a:effectLst/>
                        </a:rPr>
                        <a:t>(0.143)</a:t>
                      </a:r>
                      <a:endParaRPr lang="en-US" sz="2100" dirty="0">
                        <a:effectLst/>
                        <a:latin typeface="Garamond" panose="02020404030301010803" pitchFamily="18" charset="0"/>
                        <a:ea typeface="SimSun" panose="02010600030101010101" pitchFamily="2" charset="-122"/>
                        <a:cs typeface="Times New Roman" panose="02020603050405020304" pitchFamily="18" charset="0"/>
                      </a:endParaRPr>
                    </a:p>
                  </a:txBody>
                  <a:tcPr marL="0" marR="0" marT="0" marB="0" anchor="b"/>
                </a:tc>
                <a:tc>
                  <a:txBody>
                    <a:bodyPr/>
                    <a:lstStyle/>
                    <a:p>
                      <a:pPr marL="0" marR="0" algn="ctr">
                        <a:lnSpc>
                          <a:spcPct val="100000"/>
                        </a:lnSpc>
                        <a:spcBef>
                          <a:spcPts val="0"/>
                        </a:spcBef>
                        <a:spcAft>
                          <a:spcPts val="0"/>
                        </a:spcAft>
                      </a:pPr>
                      <a:r>
                        <a:rPr lang="en-US" sz="1500" dirty="0">
                          <a:effectLst/>
                        </a:rPr>
                        <a:t>(0.0837)</a:t>
                      </a:r>
                      <a:endParaRPr lang="en-US" sz="2100" dirty="0">
                        <a:effectLst/>
                        <a:latin typeface="Garamond" panose="02020404030301010803" pitchFamily="18" charset="0"/>
                        <a:ea typeface="SimSun" panose="02010600030101010101" pitchFamily="2" charset="-122"/>
                        <a:cs typeface="Times New Roman" panose="02020603050405020304" pitchFamily="18" charset="0"/>
                      </a:endParaRPr>
                    </a:p>
                  </a:txBody>
                  <a:tcPr marL="0" marR="0" marT="0" marB="0" anchor="b"/>
                </a:tc>
                <a:extLst>
                  <a:ext uri="{0D108BD9-81ED-4DB2-BD59-A6C34878D82A}">
                    <a16:rowId xmlns:a16="http://schemas.microsoft.com/office/drawing/2014/main" val="2493610648"/>
                  </a:ext>
                </a:extLst>
              </a:tr>
              <a:tr h="270194">
                <a:tc>
                  <a:txBody>
                    <a:bodyPr/>
                    <a:lstStyle/>
                    <a:p>
                      <a:pPr marL="0" marR="0">
                        <a:lnSpc>
                          <a:spcPct val="100000"/>
                        </a:lnSpc>
                        <a:spcBef>
                          <a:spcPts val="0"/>
                        </a:spcBef>
                        <a:spcAft>
                          <a:spcPts val="0"/>
                        </a:spcAft>
                      </a:pPr>
                      <a:r>
                        <a:rPr lang="en-US" sz="1500">
                          <a:effectLst/>
                        </a:rPr>
                        <a:t>Official Uber Entry</a:t>
                      </a:r>
                      <a:endParaRPr lang="en-US" sz="2100">
                        <a:effectLst/>
                        <a:latin typeface="Garamond" panose="02020404030301010803" pitchFamily="18" charset="0"/>
                        <a:ea typeface="SimSun" panose="02010600030101010101" pitchFamily="2" charset="-122"/>
                        <a:cs typeface="Times New Roman" panose="02020603050405020304" pitchFamily="18" charset="0"/>
                      </a:endParaRPr>
                    </a:p>
                  </a:txBody>
                  <a:tcPr marL="0" marR="0" marT="0" marB="0" anchor="b"/>
                </a:tc>
                <a:tc>
                  <a:txBody>
                    <a:bodyPr/>
                    <a:lstStyle/>
                    <a:p>
                      <a:pPr marL="0" marR="0" algn="ctr">
                        <a:lnSpc>
                          <a:spcPct val="100000"/>
                        </a:lnSpc>
                        <a:spcBef>
                          <a:spcPts val="0"/>
                        </a:spcBef>
                        <a:spcAft>
                          <a:spcPts val="0"/>
                        </a:spcAft>
                      </a:pPr>
                      <a:r>
                        <a:rPr lang="en-US" sz="1500">
                          <a:effectLst/>
                        </a:rPr>
                        <a:t>0.217**</a:t>
                      </a:r>
                      <a:endParaRPr lang="en-US" sz="2100">
                        <a:effectLst/>
                        <a:latin typeface="Garamond" panose="02020404030301010803" pitchFamily="18" charset="0"/>
                        <a:ea typeface="SimSun" panose="02010600030101010101" pitchFamily="2" charset="-122"/>
                        <a:cs typeface="Times New Roman" panose="02020603050405020304" pitchFamily="18" charset="0"/>
                      </a:endParaRPr>
                    </a:p>
                  </a:txBody>
                  <a:tcPr marL="0" marR="0" marT="0" marB="0" anchor="b"/>
                </a:tc>
                <a:tc>
                  <a:txBody>
                    <a:bodyPr/>
                    <a:lstStyle/>
                    <a:p>
                      <a:pPr marL="0" marR="0" algn="ctr">
                        <a:lnSpc>
                          <a:spcPct val="100000"/>
                        </a:lnSpc>
                        <a:spcBef>
                          <a:spcPts val="0"/>
                        </a:spcBef>
                        <a:spcAft>
                          <a:spcPts val="0"/>
                        </a:spcAft>
                      </a:pPr>
                      <a:r>
                        <a:rPr lang="en-US" sz="1500">
                          <a:effectLst/>
                        </a:rPr>
                        <a:t>0.0820*</a:t>
                      </a:r>
                      <a:endParaRPr lang="en-US" sz="2100">
                        <a:effectLst/>
                        <a:latin typeface="Garamond" panose="02020404030301010803" pitchFamily="18" charset="0"/>
                        <a:ea typeface="SimSun" panose="02010600030101010101" pitchFamily="2" charset="-122"/>
                        <a:cs typeface="Times New Roman" panose="02020603050405020304" pitchFamily="18" charset="0"/>
                      </a:endParaRPr>
                    </a:p>
                  </a:txBody>
                  <a:tcPr marL="0" marR="0" marT="0" marB="0"/>
                </a:tc>
                <a:extLst>
                  <a:ext uri="{0D108BD9-81ED-4DB2-BD59-A6C34878D82A}">
                    <a16:rowId xmlns:a16="http://schemas.microsoft.com/office/drawing/2014/main" val="2778057152"/>
                  </a:ext>
                </a:extLst>
              </a:tr>
              <a:tr h="320040">
                <a:tc>
                  <a:txBody>
                    <a:bodyPr/>
                    <a:lstStyle/>
                    <a:p>
                      <a:pPr>
                        <a:lnSpc>
                          <a:spcPct val="100000"/>
                        </a:lnSpc>
                      </a:pPr>
                      <a:endParaRPr lang="en-US" sz="2100">
                        <a:effectLst/>
                        <a:latin typeface="Calibri" panose="020F0502020204030204" pitchFamily="34" charset="0"/>
                        <a:cs typeface="Times New Roman" panose="02020603050405020304" pitchFamily="18" charset="0"/>
                      </a:endParaRPr>
                    </a:p>
                  </a:txBody>
                  <a:tcPr marL="0" marR="0" marT="0" marB="0" anchor="b"/>
                </a:tc>
                <a:tc>
                  <a:txBody>
                    <a:bodyPr/>
                    <a:lstStyle/>
                    <a:p>
                      <a:pPr marL="0" marR="0" algn="ctr">
                        <a:lnSpc>
                          <a:spcPct val="100000"/>
                        </a:lnSpc>
                        <a:spcBef>
                          <a:spcPts val="0"/>
                        </a:spcBef>
                        <a:spcAft>
                          <a:spcPts val="0"/>
                        </a:spcAft>
                      </a:pPr>
                      <a:r>
                        <a:rPr lang="en-US" sz="1500">
                          <a:effectLst/>
                        </a:rPr>
                        <a:t>(0.0788)</a:t>
                      </a:r>
                      <a:endParaRPr lang="en-US" sz="2100">
                        <a:effectLst/>
                        <a:latin typeface="Garamond" panose="02020404030301010803" pitchFamily="18" charset="0"/>
                        <a:ea typeface="SimSun" panose="02010600030101010101" pitchFamily="2" charset="-122"/>
                        <a:cs typeface="Times New Roman" panose="02020603050405020304" pitchFamily="18" charset="0"/>
                      </a:endParaRPr>
                    </a:p>
                  </a:txBody>
                  <a:tcPr marL="0" marR="0" marT="0" marB="0" anchor="b"/>
                </a:tc>
                <a:tc>
                  <a:txBody>
                    <a:bodyPr/>
                    <a:lstStyle/>
                    <a:p>
                      <a:pPr marL="0" marR="0" algn="ctr">
                        <a:lnSpc>
                          <a:spcPct val="100000"/>
                        </a:lnSpc>
                        <a:spcBef>
                          <a:spcPts val="0"/>
                        </a:spcBef>
                        <a:spcAft>
                          <a:spcPts val="0"/>
                        </a:spcAft>
                      </a:pPr>
                      <a:r>
                        <a:rPr lang="en-US" sz="1500">
                          <a:effectLst/>
                        </a:rPr>
                        <a:t>(0.0429)</a:t>
                      </a:r>
                      <a:endParaRPr lang="en-US" sz="2100">
                        <a:effectLst/>
                        <a:latin typeface="Garamond" panose="02020404030301010803" pitchFamily="18" charset="0"/>
                        <a:ea typeface="SimSun" panose="02010600030101010101" pitchFamily="2" charset="-122"/>
                        <a:cs typeface="Times New Roman" panose="02020603050405020304" pitchFamily="18" charset="0"/>
                      </a:endParaRPr>
                    </a:p>
                  </a:txBody>
                  <a:tcPr marL="0" marR="0" marT="0" marB="0"/>
                </a:tc>
                <a:extLst>
                  <a:ext uri="{0D108BD9-81ED-4DB2-BD59-A6C34878D82A}">
                    <a16:rowId xmlns:a16="http://schemas.microsoft.com/office/drawing/2014/main" val="3842260236"/>
                  </a:ext>
                </a:extLst>
              </a:tr>
              <a:tr h="270194">
                <a:tc>
                  <a:txBody>
                    <a:bodyPr/>
                    <a:lstStyle/>
                    <a:p>
                      <a:pPr marL="0" marR="0">
                        <a:lnSpc>
                          <a:spcPct val="100000"/>
                        </a:lnSpc>
                        <a:spcBef>
                          <a:spcPts val="0"/>
                        </a:spcBef>
                        <a:spcAft>
                          <a:spcPts val="0"/>
                        </a:spcAft>
                      </a:pPr>
                      <a:r>
                        <a:rPr lang="en-US" sz="1500">
                          <a:effectLst/>
                        </a:rPr>
                        <a:t>Observations</a:t>
                      </a:r>
                      <a:endParaRPr lang="en-US" sz="2100">
                        <a:effectLst/>
                        <a:latin typeface="Garamond" panose="02020404030301010803" pitchFamily="18" charset="0"/>
                        <a:ea typeface="SimSun" panose="02010600030101010101" pitchFamily="2" charset="-122"/>
                        <a:cs typeface="Times New Roman" panose="02020603050405020304" pitchFamily="18" charset="0"/>
                      </a:endParaRPr>
                    </a:p>
                  </a:txBody>
                  <a:tcPr marL="0" marR="0" marT="0" marB="0" anchor="b"/>
                </a:tc>
                <a:tc>
                  <a:txBody>
                    <a:bodyPr/>
                    <a:lstStyle/>
                    <a:p>
                      <a:pPr marL="0" marR="0" algn="ctr">
                        <a:lnSpc>
                          <a:spcPct val="100000"/>
                        </a:lnSpc>
                        <a:spcBef>
                          <a:spcPts val="0"/>
                        </a:spcBef>
                        <a:spcAft>
                          <a:spcPts val="0"/>
                        </a:spcAft>
                      </a:pPr>
                      <a:r>
                        <a:rPr lang="en-US" sz="1500">
                          <a:effectLst/>
                        </a:rPr>
                        <a:t>1,008</a:t>
                      </a:r>
                      <a:endParaRPr lang="en-US" sz="2100">
                        <a:effectLst/>
                        <a:latin typeface="Garamond" panose="02020404030301010803" pitchFamily="18" charset="0"/>
                        <a:ea typeface="SimSun" panose="02010600030101010101" pitchFamily="2" charset="-122"/>
                        <a:cs typeface="Times New Roman" panose="02020603050405020304" pitchFamily="18" charset="0"/>
                      </a:endParaRPr>
                    </a:p>
                  </a:txBody>
                  <a:tcPr marL="0" marR="0" marT="0" marB="0" anchor="b"/>
                </a:tc>
                <a:tc>
                  <a:txBody>
                    <a:bodyPr/>
                    <a:lstStyle/>
                    <a:p>
                      <a:pPr marL="0" marR="0" algn="ctr">
                        <a:lnSpc>
                          <a:spcPct val="100000"/>
                        </a:lnSpc>
                        <a:spcBef>
                          <a:spcPts val="0"/>
                        </a:spcBef>
                        <a:spcAft>
                          <a:spcPts val="0"/>
                        </a:spcAft>
                      </a:pPr>
                      <a:r>
                        <a:rPr lang="en-US" sz="1500">
                          <a:effectLst/>
                        </a:rPr>
                        <a:t>1,008</a:t>
                      </a:r>
                      <a:endParaRPr lang="en-US" sz="2100">
                        <a:effectLst/>
                        <a:latin typeface="Garamond" panose="02020404030301010803" pitchFamily="18" charset="0"/>
                        <a:ea typeface="SimSun" panose="02010600030101010101" pitchFamily="2" charset="-122"/>
                        <a:cs typeface="Times New Roman" panose="02020603050405020304" pitchFamily="18" charset="0"/>
                      </a:endParaRPr>
                    </a:p>
                  </a:txBody>
                  <a:tcPr marL="0" marR="0" marT="0" marB="0" anchor="b"/>
                </a:tc>
                <a:extLst>
                  <a:ext uri="{0D108BD9-81ED-4DB2-BD59-A6C34878D82A}">
                    <a16:rowId xmlns:a16="http://schemas.microsoft.com/office/drawing/2014/main" val="321610659"/>
                  </a:ext>
                </a:extLst>
              </a:tr>
              <a:tr h="270194">
                <a:tc>
                  <a:txBody>
                    <a:bodyPr/>
                    <a:lstStyle/>
                    <a:p>
                      <a:pPr marL="0" marR="0">
                        <a:lnSpc>
                          <a:spcPct val="100000"/>
                        </a:lnSpc>
                        <a:spcBef>
                          <a:spcPts val="0"/>
                        </a:spcBef>
                        <a:spcAft>
                          <a:spcPts val="0"/>
                        </a:spcAft>
                      </a:pPr>
                      <a:r>
                        <a:rPr lang="en-US" sz="1500">
                          <a:effectLst/>
                        </a:rPr>
                        <a:t>R-squared</a:t>
                      </a:r>
                      <a:endParaRPr lang="en-US" sz="2100">
                        <a:effectLst/>
                        <a:latin typeface="Garamond" panose="02020404030301010803" pitchFamily="18" charset="0"/>
                        <a:ea typeface="SimSun" panose="02010600030101010101" pitchFamily="2" charset="-122"/>
                        <a:cs typeface="Times New Roman" panose="02020603050405020304" pitchFamily="18" charset="0"/>
                      </a:endParaRPr>
                    </a:p>
                  </a:txBody>
                  <a:tcPr marL="0" marR="0" marT="0" marB="0" anchor="b"/>
                </a:tc>
                <a:tc>
                  <a:txBody>
                    <a:bodyPr/>
                    <a:lstStyle/>
                    <a:p>
                      <a:pPr marL="0" marR="0" algn="ctr">
                        <a:lnSpc>
                          <a:spcPct val="100000"/>
                        </a:lnSpc>
                        <a:spcBef>
                          <a:spcPts val="0"/>
                        </a:spcBef>
                        <a:spcAft>
                          <a:spcPts val="0"/>
                        </a:spcAft>
                      </a:pPr>
                      <a:r>
                        <a:rPr lang="en-US" sz="1500">
                          <a:effectLst/>
                        </a:rPr>
                        <a:t>0.798</a:t>
                      </a:r>
                      <a:endParaRPr lang="en-US" sz="2100">
                        <a:effectLst/>
                        <a:latin typeface="Garamond" panose="02020404030301010803" pitchFamily="18" charset="0"/>
                        <a:ea typeface="SimSun" panose="02010600030101010101" pitchFamily="2" charset="-122"/>
                        <a:cs typeface="Times New Roman" panose="02020603050405020304" pitchFamily="18" charset="0"/>
                      </a:endParaRPr>
                    </a:p>
                  </a:txBody>
                  <a:tcPr marL="0" marR="0" marT="0" marB="0" anchor="b"/>
                </a:tc>
                <a:tc>
                  <a:txBody>
                    <a:bodyPr/>
                    <a:lstStyle/>
                    <a:p>
                      <a:pPr marL="0" marR="0" algn="ctr">
                        <a:lnSpc>
                          <a:spcPct val="100000"/>
                        </a:lnSpc>
                        <a:spcBef>
                          <a:spcPts val="0"/>
                        </a:spcBef>
                        <a:spcAft>
                          <a:spcPts val="0"/>
                        </a:spcAft>
                      </a:pPr>
                      <a:r>
                        <a:rPr lang="en-US" sz="1500">
                          <a:effectLst/>
                        </a:rPr>
                        <a:t>0.850</a:t>
                      </a:r>
                      <a:endParaRPr lang="en-US" sz="2100">
                        <a:effectLst/>
                        <a:latin typeface="Garamond" panose="02020404030301010803" pitchFamily="18" charset="0"/>
                        <a:ea typeface="SimSun" panose="02010600030101010101" pitchFamily="2" charset="-122"/>
                        <a:cs typeface="Times New Roman" panose="02020603050405020304" pitchFamily="18" charset="0"/>
                      </a:endParaRPr>
                    </a:p>
                  </a:txBody>
                  <a:tcPr marL="0" marR="0" marT="0" marB="0" anchor="b"/>
                </a:tc>
                <a:extLst>
                  <a:ext uri="{0D108BD9-81ED-4DB2-BD59-A6C34878D82A}">
                    <a16:rowId xmlns:a16="http://schemas.microsoft.com/office/drawing/2014/main" val="1315369963"/>
                  </a:ext>
                </a:extLst>
              </a:tr>
              <a:tr h="270194">
                <a:tc>
                  <a:txBody>
                    <a:bodyPr/>
                    <a:lstStyle/>
                    <a:p>
                      <a:pPr marL="0" marR="0">
                        <a:lnSpc>
                          <a:spcPct val="100000"/>
                        </a:lnSpc>
                        <a:spcBef>
                          <a:spcPts val="0"/>
                        </a:spcBef>
                        <a:spcAft>
                          <a:spcPts val="0"/>
                        </a:spcAft>
                      </a:pPr>
                      <a:r>
                        <a:rPr lang="en-US" sz="1500">
                          <a:effectLst/>
                        </a:rPr>
                        <a:t>Month FE</a:t>
                      </a:r>
                      <a:endParaRPr lang="en-US" sz="2100">
                        <a:effectLst/>
                        <a:latin typeface="Garamond" panose="02020404030301010803" pitchFamily="18" charset="0"/>
                        <a:ea typeface="SimSun" panose="02010600030101010101" pitchFamily="2" charset="-122"/>
                        <a:cs typeface="Times New Roman" panose="02020603050405020304" pitchFamily="18" charset="0"/>
                      </a:endParaRPr>
                    </a:p>
                  </a:txBody>
                  <a:tcPr marL="0" marR="0" marT="0" marB="0" anchor="b"/>
                </a:tc>
                <a:tc>
                  <a:txBody>
                    <a:bodyPr/>
                    <a:lstStyle/>
                    <a:p>
                      <a:pPr marL="0" marR="0" algn="ctr">
                        <a:lnSpc>
                          <a:spcPct val="100000"/>
                        </a:lnSpc>
                        <a:spcBef>
                          <a:spcPts val="0"/>
                        </a:spcBef>
                        <a:spcAft>
                          <a:spcPts val="0"/>
                        </a:spcAft>
                      </a:pPr>
                      <a:r>
                        <a:rPr lang="en-US" sz="1500">
                          <a:effectLst/>
                        </a:rPr>
                        <a:t>Yes</a:t>
                      </a:r>
                      <a:endParaRPr lang="en-US" sz="2100">
                        <a:effectLst/>
                        <a:latin typeface="Garamond" panose="02020404030301010803" pitchFamily="18" charset="0"/>
                        <a:ea typeface="SimSun" panose="02010600030101010101" pitchFamily="2" charset="-122"/>
                        <a:cs typeface="Times New Roman" panose="02020603050405020304" pitchFamily="18" charset="0"/>
                      </a:endParaRPr>
                    </a:p>
                  </a:txBody>
                  <a:tcPr marL="0" marR="0" marT="0" marB="0" anchor="b"/>
                </a:tc>
                <a:tc>
                  <a:txBody>
                    <a:bodyPr/>
                    <a:lstStyle/>
                    <a:p>
                      <a:pPr marL="0" marR="0" algn="ctr">
                        <a:lnSpc>
                          <a:spcPct val="100000"/>
                        </a:lnSpc>
                        <a:spcBef>
                          <a:spcPts val="0"/>
                        </a:spcBef>
                        <a:spcAft>
                          <a:spcPts val="0"/>
                        </a:spcAft>
                      </a:pPr>
                      <a:r>
                        <a:rPr lang="en-US" sz="1500">
                          <a:effectLst/>
                        </a:rPr>
                        <a:t>Yes</a:t>
                      </a:r>
                      <a:endParaRPr lang="en-US" sz="2100">
                        <a:effectLst/>
                        <a:latin typeface="Garamond" panose="02020404030301010803" pitchFamily="18" charset="0"/>
                        <a:ea typeface="SimSun" panose="02010600030101010101" pitchFamily="2" charset="-122"/>
                        <a:cs typeface="Times New Roman" panose="02020603050405020304" pitchFamily="18" charset="0"/>
                      </a:endParaRPr>
                    </a:p>
                  </a:txBody>
                  <a:tcPr marL="0" marR="0" marT="0" marB="0" anchor="b"/>
                </a:tc>
                <a:extLst>
                  <a:ext uri="{0D108BD9-81ED-4DB2-BD59-A6C34878D82A}">
                    <a16:rowId xmlns:a16="http://schemas.microsoft.com/office/drawing/2014/main" val="3714203467"/>
                  </a:ext>
                </a:extLst>
              </a:tr>
              <a:tr h="270194">
                <a:tc>
                  <a:txBody>
                    <a:bodyPr/>
                    <a:lstStyle/>
                    <a:p>
                      <a:pPr marL="0" marR="0">
                        <a:lnSpc>
                          <a:spcPct val="100000"/>
                        </a:lnSpc>
                        <a:spcBef>
                          <a:spcPts val="0"/>
                        </a:spcBef>
                        <a:spcAft>
                          <a:spcPts val="0"/>
                        </a:spcAft>
                      </a:pPr>
                      <a:r>
                        <a:rPr lang="en-US" sz="1500">
                          <a:effectLst/>
                        </a:rPr>
                        <a:t>City FE</a:t>
                      </a:r>
                      <a:endParaRPr lang="en-US" sz="2100">
                        <a:effectLst/>
                        <a:latin typeface="Garamond" panose="02020404030301010803" pitchFamily="18" charset="0"/>
                        <a:ea typeface="SimSun" panose="02010600030101010101" pitchFamily="2" charset="-122"/>
                        <a:cs typeface="Times New Roman" panose="02020603050405020304" pitchFamily="18" charset="0"/>
                      </a:endParaRPr>
                    </a:p>
                  </a:txBody>
                  <a:tcPr marL="0" marR="0" marT="0" marB="0" anchor="b"/>
                </a:tc>
                <a:tc>
                  <a:txBody>
                    <a:bodyPr/>
                    <a:lstStyle/>
                    <a:p>
                      <a:pPr marL="0" marR="0" algn="ctr">
                        <a:lnSpc>
                          <a:spcPct val="100000"/>
                        </a:lnSpc>
                        <a:spcBef>
                          <a:spcPts val="0"/>
                        </a:spcBef>
                        <a:spcAft>
                          <a:spcPts val="0"/>
                        </a:spcAft>
                      </a:pPr>
                      <a:r>
                        <a:rPr lang="en-US" sz="1500">
                          <a:effectLst/>
                        </a:rPr>
                        <a:t>Yes</a:t>
                      </a:r>
                      <a:endParaRPr lang="en-US" sz="2100">
                        <a:effectLst/>
                        <a:latin typeface="Garamond" panose="02020404030301010803" pitchFamily="18" charset="0"/>
                        <a:ea typeface="SimSun" panose="02010600030101010101" pitchFamily="2" charset="-122"/>
                        <a:cs typeface="Times New Roman" panose="02020603050405020304" pitchFamily="18" charset="0"/>
                      </a:endParaRPr>
                    </a:p>
                  </a:txBody>
                  <a:tcPr marL="0" marR="0" marT="0" marB="0" anchor="b"/>
                </a:tc>
                <a:tc>
                  <a:txBody>
                    <a:bodyPr/>
                    <a:lstStyle/>
                    <a:p>
                      <a:pPr marL="0" marR="0" algn="ctr">
                        <a:lnSpc>
                          <a:spcPct val="100000"/>
                        </a:lnSpc>
                        <a:spcBef>
                          <a:spcPts val="0"/>
                        </a:spcBef>
                        <a:spcAft>
                          <a:spcPts val="0"/>
                        </a:spcAft>
                      </a:pPr>
                      <a:r>
                        <a:rPr lang="en-US" sz="1500">
                          <a:effectLst/>
                        </a:rPr>
                        <a:t>Yes</a:t>
                      </a:r>
                      <a:endParaRPr lang="en-US" sz="2100">
                        <a:effectLst/>
                        <a:latin typeface="Garamond" panose="02020404030301010803" pitchFamily="18" charset="0"/>
                        <a:ea typeface="SimSun" panose="02010600030101010101" pitchFamily="2" charset="-122"/>
                        <a:cs typeface="Times New Roman" panose="02020603050405020304" pitchFamily="18" charset="0"/>
                      </a:endParaRPr>
                    </a:p>
                  </a:txBody>
                  <a:tcPr marL="0" marR="0" marT="0" marB="0" anchor="b"/>
                </a:tc>
                <a:extLst>
                  <a:ext uri="{0D108BD9-81ED-4DB2-BD59-A6C34878D82A}">
                    <a16:rowId xmlns:a16="http://schemas.microsoft.com/office/drawing/2014/main" val="1699248862"/>
                  </a:ext>
                </a:extLst>
              </a:tr>
              <a:tr h="270194">
                <a:tc>
                  <a:txBody>
                    <a:bodyPr/>
                    <a:lstStyle/>
                    <a:p>
                      <a:pPr marL="0" marR="0">
                        <a:lnSpc>
                          <a:spcPct val="100000"/>
                        </a:lnSpc>
                        <a:spcBef>
                          <a:spcPts val="0"/>
                        </a:spcBef>
                        <a:spcAft>
                          <a:spcPts val="0"/>
                        </a:spcAft>
                      </a:pPr>
                      <a:r>
                        <a:rPr lang="en-US" sz="1500">
                          <a:effectLst/>
                        </a:rPr>
                        <a:t>City trend</a:t>
                      </a:r>
                      <a:endParaRPr lang="en-US" sz="2100">
                        <a:effectLst/>
                        <a:latin typeface="Garamond" panose="02020404030301010803" pitchFamily="18" charset="0"/>
                        <a:ea typeface="SimSun" panose="02010600030101010101" pitchFamily="2" charset="-122"/>
                        <a:cs typeface="Times New Roman" panose="02020603050405020304" pitchFamily="18" charset="0"/>
                      </a:endParaRPr>
                    </a:p>
                  </a:txBody>
                  <a:tcPr marL="0" marR="0" marT="0" marB="0" anchor="b"/>
                </a:tc>
                <a:tc>
                  <a:txBody>
                    <a:bodyPr/>
                    <a:lstStyle/>
                    <a:p>
                      <a:pPr marL="0" marR="0" algn="ctr">
                        <a:lnSpc>
                          <a:spcPct val="100000"/>
                        </a:lnSpc>
                        <a:spcBef>
                          <a:spcPts val="0"/>
                        </a:spcBef>
                        <a:spcAft>
                          <a:spcPts val="0"/>
                        </a:spcAft>
                      </a:pPr>
                      <a:r>
                        <a:rPr lang="en-US" sz="1500">
                          <a:effectLst/>
                        </a:rPr>
                        <a:t>No</a:t>
                      </a:r>
                      <a:endParaRPr lang="en-US" sz="2100">
                        <a:effectLst/>
                        <a:latin typeface="Garamond" panose="02020404030301010803" pitchFamily="18" charset="0"/>
                        <a:ea typeface="SimSun" panose="02010600030101010101" pitchFamily="2" charset="-122"/>
                        <a:cs typeface="Times New Roman" panose="02020603050405020304" pitchFamily="18" charset="0"/>
                      </a:endParaRPr>
                    </a:p>
                  </a:txBody>
                  <a:tcPr marL="0" marR="0" marT="0" marB="0" anchor="b"/>
                </a:tc>
                <a:tc>
                  <a:txBody>
                    <a:bodyPr/>
                    <a:lstStyle/>
                    <a:p>
                      <a:pPr marL="0" marR="0" algn="ctr">
                        <a:lnSpc>
                          <a:spcPct val="100000"/>
                        </a:lnSpc>
                        <a:spcBef>
                          <a:spcPts val="0"/>
                        </a:spcBef>
                        <a:spcAft>
                          <a:spcPts val="0"/>
                        </a:spcAft>
                      </a:pPr>
                      <a:r>
                        <a:rPr lang="en-US" sz="1500">
                          <a:effectLst/>
                        </a:rPr>
                        <a:t>Linear</a:t>
                      </a:r>
                      <a:endParaRPr lang="en-US" sz="2100">
                        <a:effectLst/>
                        <a:latin typeface="Garamond" panose="02020404030301010803" pitchFamily="18" charset="0"/>
                        <a:ea typeface="SimSun" panose="02010600030101010101" pitchFamily="2" charset="-122"/>
                        <a:cs typeface="Times New Roman" panose="02020603050405020304" pitchFamily="18" charset="0"/>
                      </a:endParaRPr>
                    </a:p>
                  </a:txBody>
                  <a:tcPr marL="0" marR="0" marT="0" marB="0" anchor="b"/>
                </a:tc>
                <a:extLst>
                  <a:ext uri="{0D108BD9-81ED-4DB2-BD59-A6C34878D82A}">
                    <a16:rowId xmlns:a16="http://schemas.microsoft.com/office/drawing/2014/main" val="4261328456"/>
                  </a:ext>
                </a:extLst>
              </a:tr>
              <a:tr h="457200">
                <a:tc gridSpan="3">
                  <a:txBody>
                    <a:bodyPr/>
                    <a:lstStyle/>
                    <a:p>
                      <a:pPr marL="0" marR="0">
                        <a:lnSpc>
                          <a:spcPct val="100000"/>
                        </a:lnSpc>
                        <a:spcBef>
                          <a:spcPts val="0"/>
                        </a:spcBef>
                        <a:spcAft>
                          <a:spcPts val="0"/>
                        </a:spcAft>
                      </a:pPr>
                      <a:r>
                        <a:rPr lang="en-US" sz="1500" dirty="0">
                          <a:effectLst/>
                        </a:rPr>
                        <a:t>Note: Robust standard errors clustered at city level in parentheses. </a:t>
                      </a:r>
                      <a:endParaRPr lang="en-US" sz="1400" dirty="0">
                        <a:effectLst/>
                      </a:endParaRPr>
                    </a:p>
                    <a:p>
                      <a:pPr marL="0" marR="0">
                        <a:lnSpc>
                          <a:spcPct val="100000"/>
                        </a:lnSpc>
                        <a:spcBef>
                          <a:spcPts val="0"/>
                        </a:spcBef>
                        <a:spcAft>
                          <a:spcPts val="0"/>
                        </a:spcAft>
                      </a:pPr>
                      <a:r>
                        <a:rPr lang="en-US" sz="1500" dirty="0">
                          <a:effectLst/>
                        </a:rPr>
                        <a:t>*** p&lt;0.01, ** p&lt;0.05, * p&lt;0.1</a:t>
                      </a:r>
                      <a:endParaRPr lang="en-US" sz="1400" dirty="0">
                        <a:effectLst/>
                        <a:latin typeface="Garamond" panose="02020404030301010803" pitchFamily="18" charset="0"/>
                        <a:ea typeface="SimSun" panose="02010600030101010101" pitchFamily="2" charset="-122"/>
                        <a:cs typeface="Times New Roman" panose="02020603050405020304" pitchFamily="18" charset="0"/>
                      </a:endParaRPr>
                    </a:p>
                  </a:txBody>
                  <a:tcPr marL="0" marR="0"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3086008"/>
                  </a:ext>
                </a:extLst>
              </a:tr>
            </a:tbl>
          </a:graphicData>
        </a:graphic>
      </p:graphicFrame>
    </p:spTree>
    <p:extLst>
      <p:ext uri="{BB962C8B-B14F-4D97-AF65-F5344CB8AC3E}">
        <p14:creationId xmlns:p14="http://schemas.microsoft.com/office/powerpoint/2010/main" val="1709346743"/>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34432" y="1666369"/>
            <a:ext cx="3485774" cy="1742887"/>
          </a:xfrm>
          <a:prstGeom prst="rect">
            <a:avLst/>
          </a:prstGeom>
          <a:blipFill>
            <a:blip r:embed="rId2" cstate="print"/>
            <a:stretch>
              <a:fillRect/>
            </a:stretch>
          </a:blipFill>
        </p:spPr>
        <p:txBody>
          <a:bodyPr wrap="square" lIns="0" tIns="0" rIns="0" bIns="0" rtlCol="0"/>
          <a:lstStyle/>
          <a:p>
            <a:endParaRPr sz="1350"/>
          </a:p>
        </p:txBody>
      </p:sp>
      <p:sp>
        <p:nvSpPr>
          <p:cNvPr id="3" name="object 3"/>
          <p:cNvSpPr txBox="1">
            <a:spLocks noGrp="1"/>
          </p:cNvSpPr>
          <p:nvPr>
            <p:ph type="title"/>
          </p:nvPr>
        </p:nvSpPr>
        <p:spPr>
          <a:xfrm>
            <a:off x="370819" y="1173477"/>
            <a:ext cx="1321594" cy="346249"/>
          </a:xfrm>
          <a:prstGeom prst="rect">
            <a:avLst/>
          </a:prstGeom>
        </p:spPr>
        <p:txBody>
          <a:bodyPr vert="horz" wrap="square" lIns="0" tIns="0" rIns="0" bIns="0" rtlCol="0">
            <a:spAutoFit/>
          </a:bodyPr>
          <a:lstStyle/>
          <a:p>
            <a:pPr marL="9525"/>
            <a:r>
              <a:rPr sz="2250" spc="-4" dirty="0"/>
              <a:t>Neighbors</a:t>
            </a:r>
            <a:endParaRPr sz="2250"/>
          </a:p>
        </p:txBody>
      </p:sp>
      <p:sp>
        <p:nvSpPr>
          <p:cNvPr id="4" name="object 4"/>
          <p:cNvSpPr txBox="1"/>
          <p:nvPr/>
        </p:nvSpPr>
        <p:spPr>
          <a:xfrm>
            <a:off x="2460994" y="1173477"/>
            <a:ext cx="781050" cy="346249"/>
          </a:xfrm>
          <a:prstGeom prst="rect">
            <a:avLst/>
          </a:prstGeom>
        </p:spPr>
        <p:txBody>
          <a:bodyPr vert="horz" wrap="square" lIns="0" tIns="0" rIns="0" bIns="0" rtlCol="0">
            <a:spAutoFit/>
          </a:bodyPr>
          <a:lstStyle/>
          <a:p>
            <a:pPr marL="9525"/>
            <a:r>
              <a:rPr sz="2250" spc="-4" dirty="0">
                <a:latin typeface="Arial"/>
                <a:cs typeface="Arial"/>
              </a:rPr>
              <a:t>Guest</a:t>
            </a:r>
            <a:endParaRPr sz="2250">
              <a:latin typeface="Arial"/>
              <a:cs typeface="Arial"/>
            </a:endParaRPr>
          </a:p>
        </p:txBody>
      </p:sp>
      <p:sp>
        <p:nvSpPr>
          <p:cNvPr id="5" name="object 5"/>
          <p:cNvSpPr/>
          <p:nvPr/>
        </p:nvSpPr>
        <p:spPr>
          <a:xfrm>
            <a:off x="3888563" y="1797244"/>
            <a:ext cx="2861324" cy="1612012"/>
          </a:xfrm>
          <a:prstGeom prst="rect">
            <a:avLst/>
          </a:prstGeom>
          <a:blipFill>
            <a:blip r:embed="rId3" cstate="print"/>
            <a:stretch>
              <a:fillRect/>
            </a:stretch>
          </a:blipFill>
        </p:spPr>
        <p:txBody>
          <a:bodyPr wrap="square" lIns="0" tIns="0" rIns="0" bIns="0" rtlCol="0"/>
          <a:lstStyle/>
          <a:p>
            <a:endParaRPr sz="1350"/>
          </a:p>
        </p:txBody>
      </p:sp>
      <p:sp>
        <p:nvSpPr>
          <p:cNvPr id="6" name="object 6"/>
          <p:cNvSpPr txBox="1"/>
          <p:nvPr/>
        </p:nvSpPr>
        <p:spPr>
          <a:xfrm>
            <a:off x="4926169" y="1173477"/>
            <a:ext cx="860584" cy="346249"/>
          </a:xfrm>
          <a:prstGeom prst="rect">
            <a:avLst/>
          </a:prstGeom>
        </p:spPr>
        <p:txBody>
          <a:bodyPr vert="horz" wrap="square" lIns="0" tIns="0" rIns="0" bIns="0" rtlCol="0">
            <a:spAutoFit/>
          </a:bodyPr>
          <a:lstStyle/>
          <a:p>
            <a:pPr marL="9525"/>
            <a:r>
              <a:rPr sz="2250" spc="-4" dirty="0">
                <a:latin typeface="Arial"/>
                <a:cs typeface="Arial"/>
              </a:rPr>
              <a:t>Owner</a:t>
            </a:r>
            <a:endParaRPr sz="2250">
              <a:latin typeface="Arial"/>
              <a:cs typeface="Arial"/>
            </a:endParaRPr>
          </a:p>
        </p:txBody>
      </p:sp>
      <p:sp>
        <p:nvSpPr>
          <p:cNvPr id="7" name="object 7"/>
          <p:cNvSpPr/>
          <p:nvPr/>
        </p:nvSpPr>
        <p:spPr>
          <a:xfrm>
            <a:off x="1072844" y="3415594"/>
            <a:ext cx="1740218" cy="451961"/>
          </a:xfrm>
          <a:custGeom>
            <a:avLst/>
            <a:gdLst/>
            <a:ahLst/>
            <a:cxnLst/>
            <a:rect l="l" t="t" r="r" b="b"/>
            <a:pathLst>
              <a:path w="2320290" h="602614">
                <a:moveTo>
                  <a:pt x="2319940" y="0"/>
                </a:moveTo>
                <a:lnTo>
                  <a:pt x="2269843" y="28524"/>
                </a:lnTo>
                <a:lnTo>
                  <a:pt x="2208230" y="68010"/>
                </a:lnTo>
                <a:lnTo>
                  <a:pt x="2173554" y="91180"/>
                </a:lnTo>
                <a:lnTo>
                  <a:pt x="2136535" y="116270"/>
                </a:lnTo>
                <a:lnTo>
                  <a:pt x="2097355" y="143007"/>
                </a:lnTo>
                <a:lnTo>
                  <a:pt x="2056192" y="171117"/>
                </a:lnTo>
                <a:lnTo>
                  <a:pt x="2013225" y="200327"/>
                </a:lnTo>
                <a:lnTo>
                  <a:pt x="1968633" y="230364"/>
                </a:lnTo>
                <a:lnTo>
                  <a:pt x="1922596" y="260953"/>
                </a:lnTo>
                <a:lnTo>
                  <a:pt x="1875294" y="291823"/>
                </a:lnTo>
                <a:lnTo>
                  <a:pt x="1826904" y="322698"/>
                </a:lnTo>
                <a:lnTo>
                  <a:pt x="1777607" y="353306"/>
                </a:lnTo>
                <a:lnTo>
                  <a:pt x="1727581" y="383374"/>
                </a:lnTo>
                <a:lnTo>
                  <a:pt x="1677006" y="412627"/>
                </a:lnTo>
                <a:lnTo>
                  <a:pt x="1626061" y="440793"/>
                </a:lnTo>
                <a:lnTo>
                  <a:pt x="1574926" y="467598"/>
                </a:lnTo>
                <a:lnTo>
                  <a:pt x="1523778" y="492768"/>
                </a:lnTo>
                <a:lnTo>
                  <a:pt x="1472799" y="516031"/>
                </a:lnTo>
                <a:lnTo>
                  <a:pt x="1422166" y="537113"/>
                </a:lnTo>
                <a:lnTo>
                  <a:pt x="1372060" y="555740"/>
                </a:lnTo>
                <a:lnTo>
                  <a:pt x="1322658" y="571639"/>
                </a:lnTo>
                <a:lnTo>
                  <a:pt x="1274142" y="584536"/>
                </a:lnTo>
                <a:lnTo>
                  <a:pt x="1226688" y="594159"/>
                </a:lnTo>
                <a:lnTo>
                  <a:pt x="1180478" y="600233"/>
                </a:lnTo>
                <a:lnTo>
                  <a:pt x="1135690" y="602485"/>
                </a:lnTo>
                <a:lnTo>
                  <a:pt x="1095425" y="601093"/>
                </a:lnTo>
                <a:lnTo>
                  <a:pt x="1053950" y="596596"/>
                </a:lnTo>
                <a:lnTo>
                  <a:pt x="1011397" y="589193"/>
                </a:lnTo>
                <a:lnTo>
                  <a:pt x="967901" y="579081"/>
                </a:lnTo>
                <a:lnTo>
                  <a:pt x="923595" y="566458"/>
                </a:lnTo>
                <a:lnTo>
                  <a:pt x="878612" y="551522"/>
                </a:lnTo>
                <a:lnTo>
                  <a:pt x="833086" y="534472"/>
                </a:lnTo>
                <a:lnTo>
                  <a:pt x="787150" y="515504"/>
                </a:lnTo>
                <a:lnTo>
                  <a:pt x="740938" y="494816"/>
                </a:lnTo>
                <a:lnTo>
                  <a:pt x="694583" y="472607"/>
                </a:lnTo>
                <a:lnTo>
                  <a:pt x="648219" y="449074"/>
                </a:lnTo>
                <a:lnTo>
                  <a:pt x="601979" y="424415"/>
                </a:lnTo>
                <a:lnTo>
                  <a:pt x="555996" y="398828"/>
                </a:lnTo>
                <a:lnTo>
                  <a:pt x="510404" y="372510"/>
                </a:lnTo>
                <a:lnTo>
                  <a:pt x="465337" y="345660"/>
                </a:lnTo>
                <a:lnTo>
                  <a:pt x="417785" y="316526"/>
                </a:lnTo>
                <a:lnTo>
                  <a:pt x="371152" y="287251"/>
                </a:lnTo>
                <a:lnTo>
                  <a:pt x="325602" y="258078"/>
                </a:lnTo>
                <a:lnTo>
                  <a:pt x="281300" y="229251"/>
                </a:lnTo>
                <a:lnTo>
                  <a:pt x="238410" y="201013"/>
                </a:lnTo>
                <a:lnTo>
                  <a:pt x="197096" y="173608"/>
                </a:lnTo>
                <a:lnTo>
                  <a:pt x="157522" y="147278"/>
                </a:lnTo>
                <a:lnTo>
                  <a:pt x="124451" y="125313"/>
                </a:lnTo>
                <a:lnTo>
                  <a:pt x="63123" y="85064"/>
                </a:lnTo>
                <a:lnTo>
                  <a:pt x="28369" y="62870"/>
                </a:lnTo>
                <a:lnTo>
                  <a:pt x="8947" y="50811"/>
                </a:lnTo>
                <a:lnTo>
                  <a:pt x="0" y="45384"/>
                </a:lnTo>
              </a:path>
            </a:pathLst>
          </a:custGeom>
          <a:ln w="19049">
            <a:solidFill>
              <a:srgbClr val="980000"/>
            </a:solidFill>
          </a:ln>
        </p:spPr>
        <p:txBody>
          <a:bodyPr wrap="square" lIns="0" tIns="0" rIns="0" bIns="0" rtlCol="0"/>
          <a:lstStyle/>
          <a:p>
            <a:endParaRPr sz="1350"/>
          </a:p>
        </p:txBody>
      </p:sp>
      <p:sp>
        <p:nvSpPr>
          <p:cNvPr id="8" name="object 8"/>
          <p:cNvSpPr/>
          <p:nvPr/>
        </p:nvSpPr>
        <p:spPr>
          <a:xfrm>
            <a:off x="1048336" y="3435930"/>
            <a:ext cx="46673" cy="35719"/>
          </a:xfrm>
          <a:custGeom>
            <a:avLst/>
            <a:gdLst/>
            <a:ahLst/>
            <a:cxnLst/>
            <a:rect l="l" t="t" r="r" b="b"/>
            <a:pathLst>
              <a:path w="62230" h="47625">
                <a:moveTo>
                  <a:pt x="32676" y="18269"/>
                </a:moveTo>
                <a:lnTo>
                  <a:pt x="61830" y="10025"/>
                </a:lnTo>
                <a:lnTo>
                  <a:pt x="0" y="0"/>
                </a:lnTo>
                <a:lnTo>
                  <a:pt x="40920" y="47423"/>
                </a:lnTo>
                <a:lnTo>
                  <a:pt x="32676" y="18269"/>
                </a:lnTo>
                <a:close/>
              </a:path>
            </a:pathLst>
          </a:custGeom>
          <a:ln w="19049">
            <a:solidFill>
              <a:srgbClr val="980000"/>
            </a:solidFill>
          </a:ln>
        </p:spPr>
        <p:txBody>
          <a:bodyPr wrap="square" lIns="0" tIns="0" rIns="0" bIns="0" rtlCol="0"/>
          <a:lstStyle/>
          <a:p>
            <a:endParaRPr sz="1350"/>
          </a:p>
        </p:txBody>
      </p:sp>
      <p:sp>
        <p:nvSpPr>
          <p:cNvPr id="9" name="object 9"/>
          <p:cNvSpPr/>
          <p:nvPr/>
        </p:nvSpPr>
        <p:spPr>
          <a:xfrm>
            <a:off x="2999145" y="3419399"/>
            <a:ext cx="1740694" cy="441960"/>
          </a:xfrm>
          <a:custGeom>
            <a:avLst/>
            <a:gdLst/>
            <a:ahLst/>
            <a:cxnLst/>
            <a:rect l="l" t="t" r="r" b="b"/>
            <a:pathLst>
              <a:path w="2320925" h="589279">
                <a:moveTo>
                  <a:pt x="2320330" y="19021"/>
                </a:moveTo>
                <a:lnTo>
                  <a:pt x="2285619" y="41099"/>
                </a:lnTo>
                <a:lnTo>
                  <a:pt x="2228291" y="79169"/>
                </a:lnTo>
                <a:lnTo>
                  <a:pt x="2164327" y="122658"/>
                </a:lnTo>
                <a:lnTo>
                  <a:pt x="2125128" y="149436"/>
                </a:lnTo>
                <a:lnTo>
                  <a:pt x="2084205" y="177310"/>
                </a:lnTo>
                <a:lnTo>
                  <a:pt x="2041718" y="206034"/>
                </a:lnTo>
                <a:lnTo>
                  <a:pt x="1997827" y="235362"/>
                </a:lnTo>
                <a:lnTo>
                  <a:pt x="1952694" y="265051"/>
                </a:lnTo>
                <a:lnTo>
                  <a:pt x="1906478" y="294854"/>
                </a:lnTo>
                <a:lnTo>
                  <a:pt x="1859342" y="324527"/>
                </a:lnTo>
                <a:lnTo>
                  <a:pt x="1811444" y="353825"/>
                </a:lnTo>
                <a:lnTo>
                  <a:pt x="1762947" y="382501"/>
                </a:lnTo>
                <a:lnTo>
                  <a:pt x="1714010" y="410312"/>
                </a:lnTo>
                <a:lnTo>
                  <a:pt x="1664795" y="437011"/>
                </a:lnTo>
                <a:lnTo>
                  <a:pt x="1615462" y="462355"/>
                </a:lnTo>
                <a:lnTo>
                  <a:pt x="1566172" y="486096"/>
                </a:lnTo>
                <a:lnTo>
                  <a:pt x="1517085" y="507992"/>
                </a:lnTo>
                <a:lnTo>
                  <a:pt x="1468363" y="527795"/>
                </a:lnTo>
                <a:lnTo>
                  <a:pt x="1420165" y="545262"/>
                </a:lnTo>
                <a:lnTo>
                  <a:pt x="1372653" y="560146"/>
                </a:lnTo>
                <a:lnTo>
                  <a:pt x="1325987" y="572203"/>
                </a:lnTo>
                <a:lnTo>
                  <a:pt x="1280328" y="581188"/>
                </a:lnTo>
                <a:lnTo>
                  <a:pt x="1235837" y="586855"/>
                </a:lnTo>
                <a:lnTo>
                  <a:pt x="1192674" y="588960"/>
                </a:lnTo>
                <a:lnTo>
                  <a:pt x="1147858" y="587217"/>
                </a:lnTo>
                <a:lnTo>
                  <a:pt x="1101566" y="581670"/>
                </a:lnTo>
                <a:lnTo>
                  <a:pt x="1053981" y="572588"/>
                </a:lnTo>
                <a:lnTo>
                  <a:pt x="1005285" y="560244"/>
                </a:lnTo>
                <a:lnTo>
                  <a:pt x="955663" y="544908"/>
                </a:lnTo>
                <a:lnTo>
                  <a:pt x="905297" y="526853"/>
                </a:lnTo>
                <a:lnTo>
                  <a:pt x="854371" y="506349"/>
                </a:lnTo>
                <a:lnTo>
                  <a:pt x="803066" y="483668"/>
                </a:lnTo>
                <a:lnTo>
                  <a:pt x="751567" y="459082"/>
                </a:lnTo>
                <a:lnTo>
                  <a:pt x="700056" y="432861"/>
                </a:lnTo>
                <a:lnTo>
                  <a:pt x="648717" y="405277"/>
                </a:lnTo>
                <a:lnTo>
                  <a:pt x="597733" y="376602"/>
                </a:lnTo>
                <a:lnTo>
                  <a:pt x="547286" y="347106"/>
                </a:lnTo>
                <a:lnTo>
                  <a:pt x="497560" y="317061"/>
                </a:lnTo>
                <a:lnTo>
                  <a:pt x="448737" y="286739"/>
                </a:lnTo>
                <a:lnTo>
                  <a:pt x="401002" y="256411"/>
                </a:lnTo>
                <a:lnTo>
                  <a:pt x="354536" y="226347"/>
                </a:lnTo>
                <a:lnTo>
                  <a:pt x="309523" y="196821"/>
                </a:lnTo>
                <a:lnTo>
                  <a:pt x="266147" y="168102"/>
                </a:lnTo>
                <a:lnTo>
                  <a:pt x="224589" y="140462"/>
                </a:lnTo>
                <a:lnTo>
                  <a:pt x="185034" y="114174"/>
                </a:lnTo>
                <a:lnTo>
                  <a:pt x="147664" y="89507"/>
                </a:lnTo>
                <a:lnTo>
                  <a:pt x="112662" y="66733"/>
                </a:lnTo>
                <a:lnTo>
                  <a:pt x="80212" y="46124"/>
                </a:lnTo>
                <a:lnTo>
                  <a:pt x="23697" y="12486"/>
                </a:lnTo>
                <a:lnTo>
                  <a:pt x="0" y="0"/>
                </a:lnTo>
              </a:path>
            </a:pathLst>
          </a:custGeom>
          <a:ln w="19049">
            <a:solidFill>
              <a:srgbClr val="980000"/>
            </a:solidFill>
          </a:ln>
        </p:spPr>
        <p:txBody>
          <a:bodyPr wrap="square" lIns="0" tIns="0" rIns="0" bIns="0" rtlCol="0"/>
          <a:lstStyle/>
          <a:p>
            <a:endParaRPr sz="1350"/>
          </a:p>
        </p:txBody>
      </p:sp>
      <p:sp>
        <p:nvSpPr>
          <p:cNvPr id="10" name="object 10"/>
          <p:cNvSpPr/>
          <p:nvPr/>
        </p:nvSpPr>
        <p:spPr>
          <a:xfrm>
            <a:off x="4717453" y="3419667"/>
            <a:ext cx="46673" cy="36195"/>
          </a:xfrm>
          <a:custGeom>
            <a:avLst/>
            <a:gdLst/>
            <a:ahLst/>
            <a:cxnLst/>
            <a:rect l="l" t="t" r="r" b="b"/>
            <a:pathLst>
              <a:path w="62229" h="48260">
                <a:moveTo>
                  <a:pt x="29251" y="18663"/>
                </a:moveTo>
                <a:lnTo>
                  <a:pt x="21360" y="47914"/>
                </a:lnTo>
                <a:lnTo>
                  <a:pt x="61704" y="0"/>
                </a:lnTo>
                <a:lnTo>
                  <a:pt x="0" y="10772"/>
                </a:lnTo>
                <a:lnTo>
                  <a:pt x="29251" y="18663"/>
                </a:lnTo>
                <a:close/>
              </a:path>
            </a:pathLst>
          </a:custGeom>
          <a:ln w="19049">
            <a:solidFill>
              <a:srgbClr val="980000"/>
            </a:solidFill>
          </a:ln>
        </p:spPr>
        <p:txBody>
          <a:bodyPr wrap="square" lIns="0" tIns="0" rIns="0" bIns="0" rtlCol="0"/>
          <a:lstStyle/>
          <a:p>
            <a:endParaRPr sz="1350"/>
          </a:p>
        </p:txBody>
      </p:sp>
      <p:sp>
        <p:nvSpPr>
          <p:cNvPr id="11" name="object 11"/>
          <p:cNvSpPr txBox="1"/>
          <p:nvPr/>
        </p:nvSpPr>
        <p:spPr>
          <a:xfrm>
            <a:off x="3658100" y="3846630"/>
            <a:ext cx="419576" cy="276999"/>
          </a:xfrm>
          <a:prstGeom prst="rect">
            <a:avLst/>
          </a:prstGeom>
        </p:spPr>
        <p:txBody>
          <a:bodyPr vert="horz" wrap="square" lIns="0" tIns="0" rIns="0" bIns="0" rtlCol="0">
            <a:spAutoFit/>
          </a:bodyPr>
          <a:lstStyle/>
          <a:p>
            <a:pPr marL="9525">
              <a:tabLst>
                <a:tab pos="282416" algn="l"/>
              </a:tabLst>
            </a:pPr>
            <a:r>
              <a:rPr b="1" spc="-4" dirty="0">
                <a:latin typeface="Arial"/>
                <a:cs typeface="Arial"/>
              </a:rPr>
              <a:t>$	$</a:t>
            </a:r>
            <a:endParaRPr>
              <a:latin typeface="Arial"/>
              <a:cs typeface="Arial"/>
            </a:endParaRPr>
          </a:p>
        </p:txBody>
      </p:sp>
      <p:sp>
        <p:nvSpPr>
          <p:cNvPr id="12" name="object 12"/>
          <p:cNvSpPr txBox="1"/>
          <p:nvPr/>
        </p:nvSpPr>
        <p:spPr>
          <a:xfrm>
            <a:off x="3786348" y="4007481"/>
            <a:ext cx="397669" cy="276999"/>
          </a:xfrm>
          <a:prstGeom prst="rect">
            <a:avLst/>
          </a:prstGeom>
        </p:spPr>
        <p:txBody>
          <a:bodyPr vert="horz" wrap="square" lIns="0" tIns="0" rIns="0" bIns="0" rtlCol="0">
            <a:spAutoFit/>
          </a:bodyPr>
          <a:lstStyle/>
          <a:p>
            <a:pPr marL="9525">
              <a:tabLst>
                <a:tab pos="260509" algn="l"/>
              </a:tabLst>
            </a:pPr>
            <a:r>
              <a:rPr b="1" spc="-4" dirty="0">
                <a:latin typeface="Arial"/>
                <a:cs typeface="Arial"/>
              </a:rPr>
              <a:t>$	</a:t>
            </a:r>
            <a:r>
              <a:rPr sz="2700" b="1" spc="-5" baseline="2314" dirty="0">
                <a:latin typeface="Arial"/>
                <a:cs typeface="Arial"/>
              </a:rPr>
              <a:t>$</a:t>
            </a:r>
            <a:endParaRPr sz="2700" baseline="2314">
              <a:latin typeface="Arial"/>
              <a:cs typeface="Arial"/>
            </a:endParaRPr>
          </a:p>
        </p:txBody>
      </p:sp>
      <p:sp>
        <p:nvSpPr>
          <p:cNvPr id="13" name="object 13"/>
          <p:cNvSpPr/>
          <p:nvPr/>
        </p:nvSpPr>
        <p:spPr>
          <a:xfrm>
            <a:off x="1699555" y="3835909"/>
            <a:ext cx="577106" cy="577106"/>
          </a:xfrm>
          <a:prstGeom prst="rect">
            <a:avLst/>
          </a:prstGeom>
          <a:blipFill>
            <a:blip r:embed="rId4" cstate="print"/>
            <a:stretch>
              <a:fillRect/>
            </a:stretch>
          </a:blipFill>
        </p:spPr>
        <p:txBody>
          <a:bodyPr wrap="square" lIns="0" tIns="0" rIns="0" bIns="0" rtlCol="0"/>
          <a:lstStyle/>
          <a:p>
            <a:endParaRPr sz="1350"/>
          </a:p>
        </p:txBody>
      </p:sp>
      <p:sp>
        <p:nvSpPr>
          <p:cNvPr id="14" name="object 14"/>
          <p:cNvSpPr/>
          <p:nvPr/>
        </p:nvSpPr>
        <p:spPr>
          <a:xfrm>
            <a:off x="1072844" y="3415594"/>
            <a:ext cx="1740218" cy="451961"/>
          </a:xfrm>
          <a:custGeom>
            <a:avLst/>
            <a:gdLst/>
            <a:ahLst/>
            <a:cxnLst/>
            <a:rect l="l" t="t" r="r" b="b"/>
            <a:pathLst>
              <a:path w="2320290" h="602614">
                <a:moveTo>
                  <a:pt x="2319940" y="0"/>
                </a:moveTo>
                <a:lnTo>
                  <a:pt x="2269843" y="28524"/>
                </a:lnTo>
                <a:lnTo>
                  <a:pt x="2208230" y="68010"/>
                </a:lnTo>
                <a:lnTo>
                  <a:pt x="2173554" y="91180"/>
                </a:lnTo>
                <a:lnTo>
                  <a:pt x="2136535" y="116270"/>
                </a:lnTo>
                <a:lnTo>
                  <a:pt x="2097355" y="143007"/>
                </a:lnTo>
                <a:lnTo>
                  <a:pt x="2056192" y="171117"/>
                </a:lnTo>
                <a:lnTo>
                  <a:pt x="2013225" y="200327"/>
                </a:lnTo>
                <a:lnTo>
                  <a:pt x="1968633" y="230364"/>
                </a:lnTo>
                <a:lnTo>
                  <a:pt x="1922596" y="260953"/>
                </a:lnTo>
                <a:lnTo>
                  <a:pt x="1875294" y="291823"/>
                </a:lnTo>
                <a:lnTo>
                  <a:pt x="1826904" y="322698"/>
                </a:lnTo>
                <a:lnTo>
                  <a:pt x="1777607" y="353306"/>
                </a:lnTo>
                <a:lnTo>
                  <a:pt x="1727581" y="383374"/>
                </a:lnTo>
                <a:lnTo>
                  <a:pt x="1677006" y="412627"/>
                </a:lnTo>
                <a:lnTo>
                  <a:pt x="1626061" y="440793"/>
                </a:lnTo>
                <a:lnTo>
                  <a:pt x="1574926" y="467598"/>
                </a:lnTo>
                <a:lnTo>
                  <a:pt x="1523778" y="492768"/>
                </a:lnTo>
                <a:lnTo>
                  <a:pt x="1472799" y="516031"/>
                </a:lnTo>
                <a:lnTo>
                  <a:pt x="1422166" y="537113"/>
                </a:lnTo>
                <a:lnTo>
                  <a:pt x="1372060" y="555740"/>
                </a:lnTo>
                <a:lnTo>
                  <a:pt x="1322658" y="571639"/>
                </a:lnTo>
                <a:lnTo>
                  <a:pt x="1274142" y="584536"/>
                </a:lnTo>
                <a:lnTo>
                  <a:pt x="1226688" y="594159"/>
                </a:lnTo>
                <a:lnTo>
                  <a:pt x="1180478" y="600233"/>
                </a:lnTo>
                <a:lnTo>
                  <a:pt x="1135690" y="602485"/>
                </a:lnTo>
                <a:lnTo>
                  <a:pt x="1095425" y="601093"/>
                </a:lnTo>
                <a:lnTo>
                  <a:pt x="1053950" y="596596"/>
                </a:lnTo>
                <a:lnTo>
                  <a:pt x="1011397" y="589193"/>
                </a:lnTo>
                <a:lnTo>
                  <a:pt x="967901" y="579081"/>
                </a:lnTo>
                <a:lnTo>
                  <a:pt x="923595" y="566458"/>
                </a:lnTo>
                <a:lnTo>
                  <a:pt x="878612" y="551522"/>
                </a:lnTo>
                <a:lnTo>
                  <a:pt x="833086" y="534472"/>
                </a:lnTo>
                <a:lnTo>
                  <a:pt x="787150" y="515504"/>
                </a:lnTo>
                <a:lnTo>
                  <a:pt x="740938" y="494816"/>
                </a:lnTo>
                <a:lnTo>
                  <a:pt x="694583" y="472607"/>
                </a:lnTo>
                <a:lnTo>
                  <a:pt x="648219" y="449074"/>
                </a:lnTo>
                <a:lnTo>
                  <a:pt x="601979" y="424415"/>
                </a:lnTo>
                <a:lnTo>
                  <a:pt x="555996" y="398828"/>
                </a:lnTo>
                <a:lnTo>
                  <a:pt x="510404" y="372510"/>
                </a:lnTo>
                <a:lnTo>
                  <a:pt x="465337" y="345660"/>
                </a:lnTo>
                <a:lnTo>
                  <a:pt x="417785" y="316526"/>
                </a:lnTo>
                <a:lnTo>
                  <a:pt x="371152" y="287251"/>
                </a:lnTo>
                <a:lnTo>
                  <a:pt x="325602" y="258078"/>
                </a:lnTo>
                <a:lnTo>
                  <a:pt x="281300" y="229251"/>
                </a:lnTo>
                <a:lnTo>
                  <a:pt x="238410" y="201013"/>
                </a:lnTo>
                <a:lnTo>
                  <a:pt x="197096" y="173608"/>
                </a:lnTo>
                <a:lnTo>
                  <a:pt x="157522" y="147278"/>
                </a:lnTo>
                <a:lnTo>
                  <a:pt x="124451" y="125313"/>
                </a:lnTo>
                <a:lnTo>
                  <a:pt x="63123" y="85064"/>
                </a:lnTo>
                <a:lnTo>
                  <a:pt x="28369" y="62870"/>
                </a:lnTo>
                <a:lnTo>
                  <a:pt x="8947" y="50811"/>
                </a:lnTo>
                <a:lnTo>
                  <a:pt x="0" y="45384"/>
                </a:lnTo>
              </a:path>
            </a:pathLst>
          </a:custGeom>
          <a:ln w="19049">
            <a:solidFill>
              <a:srgbClr val="980000"/>
            </a:solidFill>
          </a:ln>
        </p:spPr>
        <p:txBody>
          <a:bodyPr wrap="square" lIns="0" tIns="0" rIns="0" bIns="0" rtlCol="0"/>
          <a:lstStyle/>
          <a:p>
            <a:endParaRPr sz="1350"/>
          </a:p>
        </p:txBody>
      </p:sp>
      <p:sp>
        <p:nvSpPr>
          <p:cNvPr id="15" name="object 15"/>
          <p:cNvSpPr/>
          <p:nvPr/>
        </p:nvSpPr>
        <p:spPr>
          <a:xfrm>
            <a:off x="1048336" y="3435930"/>
            <a:ext cx="46673" cy="35719"/>
          </a:xfrm>
          <a:custGeom>
            <a:avLst/>
            <a:gdLst/>
            <a:ahLst/>
            <a:cxnLst/>
            <a:rect l="l" t="t" r="r" b="b"/>
            <a:pathLst>
              <a:path w="62230" h="47625">
                <a:moveTo>
                  <a:pt x="32676" y="18269"/>
                </a:moveTo>
                <a:lnTo>
                  <a:pt x="61830" y="10025"/>
                </a:lnTo>
                <a:lnTo>
                  <a:pt x="0" y="0"/>
                </a:lnTo>
                <a:lnTo>
                  <a:pt x="40920" y="47423"/>
                </a:lnTo>
                <a:lnTo>
                  <a:pt x="32676" y="18269"/>
                </a:lnTo>
                <a:close/>
              </a:path>
            </a:pathLst>
          </a:custGeom>
          <a:ln w="19049">
            <a:solidFill>
              <a:srgbClr val="980000"/>
            </a:solidFill>
          </a:ln>
        </p:spPr>
        <p:txBody>
          <a:bodyPr wrap="square" lIns="0" tIns="0" rIns="0" bIns="0" rtlCol="0"/>
          <a:lstStyle/>
          <a:p>
            <a:endParaRPr sz="1350"/>
          </a:p>
        </p:txBody>
      </p:sp>
      <p:sp>
        <p:nvSpPr>
          <p:cNvPr id="16" name="object 16"/>
          <p:cNvSpPr txBox="1">
            <a:spLocks noGrp="1"/>
          </p:cNvSpPr>
          <p:nvPr>
            <p:ph type="sldNum" sz="quarter" idx="7"/>
          </p:nvPr>
        </p:nvSpPr>
        <p:spPr>
          <a:xfrm>
            <a:off x="4932465" y="4226488"/>
            <a:ext cx="108227" cy="115897"/>
          </a:xfrm>
          <a:prstGeom prst="rect">
            <a:avLst/>
          </a:prstGeom>
        </p:spPr>
        <p:txBody>
          <a:bodyPr vert="horz" wrap="square" lIns="0" tIns="476" rIns="0" bIns="0" rtlCol="0">
            <a:spAutoFit/>
          </a:bodyPr>
          <a:lstStyle/>
          <a:p>
            <a:pPr marL="71914">
              <a:spcBef>
                <a:spcPts val="4"/>
              </a:spcBef>
            </a:pPr>
            <a:fld id="{81D60167-4931-47E6-BA6A-407CBD079E47}" type="slidenum">
              <a:rPr spc="-4" dirty="0"/>
              <a:pPr marL="71914">
                <a:spcBef>
                  <a:spcPts val="4"/>
                </a:spcBef>
              </a:pPr>
              <a:t>4</a:t>
            </a:fld>
            <a:endParaRPr spc="-4" dirty="0"/>
          </a:p>
        </p:txBody>
      </p:sp>
    </p:spTree>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7D14128-CF7D-465D-85B1-DA11C69CF084}"/>
              </a:ext>
            </a:extLst>
          </p:cNvPr>
          <p:cNvPicPr>
            <a:picLocks noChangeAspect="1"/>
          </p:cNvPicPr>
          <p:nvPr/>
        </p:nvPicPr>
        <p:blipFill>
          <a:blip r:embed="rId2"/>
          <a:stretch>
            <a:fillRect/>
          </a:stretch>
        </p:blipFill>
        <p:spPr>
          <a:xfrm>
            <a:off x="1047040" y="2627361"/>
            <a:ext cx="2300288" cy="2300288"/>
          </a:xfrm>
          <a:prstGeom prst="rect">
            <a:avLst/>
          </a:prstGeom>
        </p:spPr>
      </p:pic>
      <p:sp>
        <p:nvSpPr>
          <p:cNvPr id="2" name="Title 1"/>
          <p:cNvSpPr>
            <a:spLocks noGrp="1"/>
          </p:cNvSpPr>
          <p:nvPr>
            <p:ph type="title"/>
          </p:nvPr>
        </p:nvSpPr>
        <p:spPr/>
        <p:txBody>
          <a:bodyPr/>
          <a:lstStyle/>
          <a:p>
            <a:r>
              <a:rPr lang="en-US" dirty="0"/>
              <a:t>Robustness Checks</a:t>
            </a:r>
          </a:p>
        </p:txBody>
      </p:sp>
      <p:sp>
        <p:nvSpPr>
          <p:cNvPr id="3" name="Content Placeholder 2"/>
          <p:cNvSpPr>
            <a:spLocks noGrp="1"/>
          </p:cNvSpPr>
          <p:nvPr>
            <p:ph idx="1"/>
          </p:nvPr>
        </p:nvSpPr>
        <p:spPr/>
        <p:txBody>
          <a:bodyPr>
            <a:normAutofit/>
          </a:bodyPr>
          <a:lstStyle/>
          <a:p>
            <a:pPr marL="0" indent="0" algn="ctr">
              <a:buNone/>
            </a:pPr>
            <a:r>
              <a:rPr lang="en-US" sz="2400" dirty="0"/>
              <a:t>Marshall does not believe our results</a:t>
            </a:r>
          </a:p>
          <a:p>
            <a:pPr marL="0" indent="0" algn="ctr">
              <a:buNone/>
            </a:pPr>
            <a:r>
              <a:rPr lang="en-US" sz="2400" dirty="0"/>
              <a:t>Come see the poster for the wide world of robustness checks</a:t>
            </a:r>
          </a:p>
        </p:txBody>
      </p:sp>
      <p:sp>
        <p:nvSpPr>
          <p:cNvPr id="4" name="Cloud 3"/>
          <p:cNvSpPr/>
          <p:nvPr/>
        </p:nvSpPr>
        <p:spPr>
          <a:xfrm>
            <a:off x="3170943" y="2535809"/>
            <a:ext cx="3269923" cy="160122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500" dirty="0">
                <a:solidFill>
                  <a:prstClr val="white"/>
                </a:solidFill>
                <a:latin typeface="Century Gothic" panose="020B0502020202020204"/>
              </a:rPr>
              <a:t>I am smiling because you are so wrong!</a:t>
            </a:r>
          </a:p>
        </p:txBody>
      </p:sp>
      <p:sp>
        <p:nvSpPr>
          <p:cNvPr id="5" name="Oval 4"/>
          <p:cNvSpPr/>
          <p:nvPr/>
        </p:nvSpPr>
        <p:spPr>
          <a:xfrm>
            <a:off x="2715574" y="3729318"/>
            <a:ext cx="171450" cy="1387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entury Gothic" panose="020B0502020202020204"/>
            </a:endParaRPr>
          </a:p>
        </p:txBody>
      </p:sp>
      <p:sp>
        <p:nvSpPr>
          <p:cNvPr id="7" name="Oval 6"/>
          <p:cNvSpPr/>
          <p:nvPr/>
        </p:nvSpPr>
        <p:spPr>
          <a:xfrm>
            <a:off x="2930193" y="3868110"/>
            <a:ext cx="278506" cy="206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entury Gothic" panose="020B0502020202020204"/>
            </a:endParaRPr>
          </a:p>
        </p:txBody>
      </p:sp>
      <p:sp>
        <p:nvSpPr>
          <p:cNvPr id="8" name="Oval 7"/>
          <p:cNvSpPr/>
          <p:nvPr/>
        </p:nvSpPr>
        <p:spPr>
          <a:xfrm>
            <a:off x="3246457" y="3888513"/>
            <a:ext cx="377399" cy="2689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entury Gothic" panose="020B0502020202020204"/>
            </a:endParaRPr>
          </a:p>
        </p:txBody>
      </p:sp>
      <p:sp>
        <p:nvSpPr>
          <p:cNvPr id="6" name="AutoShape 4" descr="Image result for marshall van alstyne">
            <a:extLst>
              <a:ext uri="{FF2B5EF4-FFF2-40B4-BE49-F238E27FC236}">
                <a16:creationId xmlns:a16="http://schemas.microsoft.com/office/drawing/2014/main" id="{9C303794-43DE-48FB-BA14-CC37AF23EC75}"/>
              </a:ext>
            </a:extLst>
          </p:cNvPr>
          <p:cNvSpPr>
            <a:spLocks noChangeAspect="1" noChangeArrowheads="1"/>
          </p:cNvSpPr>
          <p:nvPr/>
        </p:nvSpPr>
        <p:spPr bwMode="auto">
          <a:xfrm>
            <a:off x="3314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a:solidFill>
                <a:srgbClr val="000000"/>
              </a:solidFill>
              <a:latin typeface="Century Gothic" panose="020B0502020202020204"/>
            </a:endParaRPr>
          </a:p>
        </p:txBody>
      </p:sp>
    </p:spTree>
    <p:extLst>
      <p:ext uri="{BB962C8B-B14F-4D97-AF65-F5344CB8AC3E}">
        <p14:creationId xmlns:p14="http://schemas.microsoft.com/office/powerpoint/2010/main" val="1794641061"/>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 name="Rectangle 5"/>
          <p:cNvSpPr/>
          <p:nvPr/>
        </p:nvSpPr>
        <p:spPr>
          <a:xfrm>
            <a:off x="5720290" y="0"/>
            <a:ext cx="674160" cy="77755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entury Gothic" panose="020B0502020202020204"/>
              <a:ea typeface="+mn-ea"/>
              <a:cs typeface="+mn-cs"/>
              <a:sym typeface="Arial"/>
            </a:endParaRPr>
          </a:p>
        </p:txBody>
      </p:sp>
      <p:sp>
        <p:nvSpPr>
          <p:cNvPr id="66" name="Shape 66"/>
          <p:cNvSpPr txBox="1">
            <a:spLocks noGrp="1"/>
          </p:cNvSpPr>
          <p:nvPr>
            <p:ph type="ctrTitle"/>
          </p:nvPr>
        </p:nvSpPr>
        <p:spPr>
          <a:xfrm>
            <a:off x="754564" y="1416162"/>
            <a:ext cx="4965726" cy="2497186"/>
          </a:xfrm>
          <a:prstGeom prst="rect">
            <a:avLst/>
          </a:prstGeom>
        </p:spPr>
        <p:txBody>
          <a:bodyPr vert="horz" lIns="68569" tIns="68569" rIns="68569" bIns="68569" rtlCol="0" anchor="t" anchorCtr="0">
            <a:noAutofit/>
          </a:bodyPr>
          <a:lstStyle/>
          <a:p>
            <a:pPr>
              <a:spcBef>
                <a:spcPts val="0"/>
              </a:spcBef>
            </a:pPr>
            <a:r>
              <a:rPr lang="en" sz="2250" b="1" dirty="0"/>
              <a:t>Reputation, Risk, and Contribution </a:t>
            </a:r>
            <a:r>
              <a:rPr lang="en" sz="2250" b="1" dirty="0" smtClean="0"/>
              <a:t>Quality in </a:t>
            </a:r>
            <a:r>
              <a:rPr lang="en" sz="2250" b="1" dirty="0"/>
              <a:t>Q &amp; A </a:t>
            </a:r>
            <a:r>
              <a:rPr lang="en" sz="2250" b="1" dirty="0" smtClean="0"/>
              <a:t>communities</a:t>
            </a:r>
            <a:br>
              <a:rPr lang="en" sz="2250" b="1" dirty="0" smtClean="0"/>
            </a:br>
            <a:r>
              <a:rPr lang="en" sz="2250" dirty="0"/>
              <a:t/>
            </a:r>
            <a:br>
              <a:rPr lang="en" sz="2250" dirty="0"/>
            </a:br>
            <a:r>
              <a:rPr lang="en" sz="2000" dirty="0" smtClean="0"/>
              <a:t>Platform Symposium, July 13, 2017</a:t>
            </a:r>
            <a:endParaRPr lang="en" sz="2000" dirty="0"/>
          </a:p>
        </p:txBody>
      </p:sp>
      <p:sp>
        <p:nvSpPr>
          <p:cNvPr id="67" name="Shape 67"/>
          <p:cNvSpPr txBox="1">
            <a:spLocks noGrp="1"/>
          </p:cNvSpPr>
          <p:nvPr>
            <p:ph type="subTitle" idx="1"/>
          </p:nvPr>
        </p:nvSpPr>
        <p:spPr>
          <a:xfrm>
            <a:off x="754564" y="3127849"/>
            <a:ext cx="4965726" cy="646065"/>
          </a:xfrm>
          <a:prstGeom prst="rect">
            <a:avLst/>
          </a:prstGeom>
        </p:spPr>
        <p:txBody>
          <a:bodyPr vert="horz" lIns="68569" tIns="68569" rIns="68569" bIns="68569" rtlCol="0" anchor="t" anchorCtr="0">
            <a:noAutofit/>
          </a:bodyPr>
          <a:lstStyle/>
          <a:p>
            <a:pPr>
              <a:spcBef>
                <a:spcPts val="0"/>
              </a:spcBef>
            </a:pPr>
            <a:r>
              <a:rPr lang="en" dirty="0"/>
              <a:t>Chris Dellarocas, Boston university</a:t>
            </a:r>
          </a:p>
          <a:p>
            <a:pPr>
              <a:spcBef>
                <a:spcPts val="0"/>
              </a:spcBef>
            </a:pPr>
            <a:r>
              <a:rPr lang="en-US" dirty="0" smtClean="0"/>
              <a:t>Ted </a:t>
            </a:r>
            <a:r>
              <a:rPr lang="en-US" dirty="0" err="1" smtClean="0"/>
              <a:t>Lappas</a:t>
            </a:r>
            <a:r>
              <a:rPr lang="en-US" dirty="0" smtClean="0"/>
              <a:t>, </a:t>
            </a:r>
            <a:r>
              <a:rPr lang="en-US" dirty="0" err="1" smtClean="0"/>
              <a:t>stevens</a:t>
            </a:r>
            <a:r>
              <a:rPr lang="en-US" dirty="0" smtClean="0"/>
              <a:t> institute of technology</a:t>
            </a:r>
            <a:endParaRPr lang="en" dirty="0" smtClean="0"/>
          </a:p>
          <a:p>
            <a:pPr>
              <a:spcBef>
                <a:spcPts val="0"/>
              </a:spcBef>
            </a:pPr>
            <a:r>
              <a:rPr lang="en" dirty="0" smtClean="0"/>
              <a:t>NEDA DERAKHSHANi, boston university</a:t>
            </a:r>
            <a:endParaRPr lang="en"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4041" y="167007"/>
            <a:ext cx="1894709" cy="849949"/>
          </a:xfrm>
          <a:prstGeom prst="rect">
            <a:avLst/>
          </a:prstGeom>
        </p:spPr>
      </p:pic>
      <p:grpSp>
        <p:nvGrpSpPr>
          <p:cNvPr id="5" name="Group 4"/>
          <p:cNvGrpSpPr/>
          <p:nvPr/>
        </p:nvGrpSpPr>
        <p:grpSpPr>
          <a:xfrm>
            <a:off x="317500" y="183697"/>
            <a:ext cx="1905335" cy="873070"/>
            <a:chOff x="0" y="0"/>
            <a:chExt cx="1905335" cy="873070"/>
          </a:xfrm>
        </p:grpSpPr>
        <p:sp>
          <p:nvSpPr>
            <p:cNvPr id="4" name="Rectangle 3"/>
            <p:cNvSpPr/>
            <p:nvPr/>
          </p:nvSpPr>
          <p:spPr>
            <a:xfrm>
              <a:off x="0" y="0"/>
              <a:ext cx="1905335" cy="87307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entury Gothic" panose="020B0502020202020204"/>
                <a:ea typeface="+mn-ea"/>
                <a:cs typeface="+mn-cs"/>
                <a:sym typeface="Aria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193" y="39810"/>
              <a:ext cx="1372948" cy="793449"/>
            </a:xfrm>
            <a:prstGeom prst="rect">
              <a:avLst/>
            </a:prstGeom>
            <a:solidFill>
              <a:schemeClr val="accent4">
                <a:lumMod val="20000"/>
                <a:lumOff val="80000"/>
              </a:schemeClr>
            </a:solidFill>
          </p:spPr>
        </p:pic>
      </p:grpSp>
    </p:spTree>
    <p:extLst>
      <p:ext uri="{BB962C8B-B14F-4D97-AF65-F5344CB8AC3E}">
        <p14:creationId xmlns:p14="http://schemas.microsoft.com/office/powerpoint/2010/main" val="3484744327"/>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542" y="339538"/>
            <a:ext cx="5291535" cy="1050398"/>
          </a:xfrm>
        </p:spPr>
        <p:txBody>
          <a:bodyPr/>
          <a:lstStyle/>
          <a:p>
            <a:r>
              <a:rPr lang="en-US" sz="2800" dirty="0" smtClean="0"/>
              <a:t>Motivation</a:t>
            </a:r>
            <a:endParaRPr lang="en-US" sz="2800" dirty="0"/>
          </a:p>
        </p:txBody>
      </p:sp>
      <p:sp>
        <p:nvSpPr>
          <p:cNvPr id="3" name="Content Placeholder 2"/>
          <p:cNvSpPr>
            <a:spLocks noGrp="1"/>
          </p:cNvSpPr>
          <p:nvPr>
            <p:ph idx="1"/>
          </p:nvPr>
        </p:nvSpPr>
        <p:spPr>
          <a:xfrm>
            <a:off x="545438" y="1189304"/>
            <a:ext cx="5033741" cy="3146611"/>
          </a:xfrm>
        </p:spPr>
        <p:txBody>
          <a:bodyPr/>
          <a:lstStyle/>
          <a:p>
            <a:r>
              <a:rPr lang="en-US" dirty="0" smtClean="0"/>
              <a:t>Reputation mechanisms have been widely used to regulate and sort user behavior in platforms</a:t>
            </a:r>
          </a:p>
          <a:p>
            <a:endParaRPr lang="en-US" dirty="0"/>
          </a:p>
          <a:p>
            <a:pPr marL="0" indent="0">
              <a:buNone/>
            </a:pPr>
            <a:endParaRPr lang="en-US" dirty="0"/>
          </a:p>
        </p:txBody>
      </p:sp>
    </p:spTree>
    <p:extLst>
      <p:ext uri="{BB962C8B-B14F-4D97-AF65-F5344CB8AC3E}">
        <p14:creationId xmlns:p14="http://schemas.microsoft.com/office/powerpoint/2010/main" val="3564549235"/>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542" y="339538"/>
            <a:ext cx="5291535" cy="1050398"/>
          </a:xfrm>
        </p:spPr>
        <p:txBody>
          <a:bodyPr/>
          <a:lstStyle/>
          <a:p>
            <a:r>
              <a:rPr lang="en-US" sz="2800" dirty="0" smtClean="0"/>
              <a:t>Motivation</a:t>
            </a:r>
            <a:endParaRPr lang="en-US" sz="2800" dirty="0"/>
          </a:p>
        </p:txBody>
      </p:sp>
      <p:sp>
        <p:nvSpPr>
          <p:cNvPr id="3" name="Content Placeholder 2"/>
          <p:cNvSpPr>
            <a:spLocks noGrp="1"/>
          </p:cNvSpPr>
          <p:nvPr>
            <p:ph idx="1"/>
          </p:nvPr>
        </p:nvSpPr>
        <p:spPr>
          <a:xfrm>
            <a:off x="545438" y="1189304"/>
            <a:ext cx="5033741" cy="3146611"/>
          </a:xfrm>
        </p:spPr>
        <p:txBody>
          <a:bodyPr/>
          <a:lstStyle/>
          <a:p>
            <a:r>
              <a:rPr lang="en-US" dirty="0" smtClean="0"/>
              <a:t>Reputation mechanisms have been widely used to regulate and sort user behavior in platforms</a:t>
            </a:r>
          </a:p>
          <a:p>
            <a:endParaRPr lang="en-US" dirty="0"/>
          </a:p>
          <a:p>
            <a:r>
              <a:rPr lang="en-US" dirty="0" smtClean="0"/>
              <a:t>How do such mechanisms affect the </a:t>
            </a:r>
            <a:r>
              <a:rPr lang="en-US" i="1" dirty="0" smtClean="0"/>
              <a:t>evolution of user participation over time</a:t>
            </a:r>
            <a:r>
              <a:rPr lang="en-US" dirty="0" smtClean="0"/>
              <a:t>?</a:t>
            </a:r>
          </a:p>
          <a:p>
            <a:endParaRPr lang="en-US" dirty="0"/>
          </a:p>
        </p:txBody>
      </p:sp>
    </p:spTree>
    <p:extLst>
      <p:ext uri="{BB962C8B-B14F-4D97-AF65-F5344CB8AC3E}">
        <p14:creationId xmlns:p14="http://schemas.microsoft.com/office/powerpoint/2010/main" val="2632723682"/>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542" y="339538"/>
            <a:ext cx="5291535" cy="1050398"/>
          </a:xfrm>
        </p:spPr>
        <p:txBody>
          <a:bodyPr/>
          <a:lstStyle/>
          <a:p>
            <a:r>
              <a:rPr lang="en-US" sz="2800" dirty="0" smtClean="0"/>
              <a:t>Motivation</a:t>
            </a:r>
            <a:endParaRPr lang="en-US" sz="2800" dirty="0"/>
          </a:p>
        </p:txBody>
      </p:sp>
      <p:sp>
        <p:nvSpPr>
          <p:cNvPr id="3" name="Content Placeholder 2"/>
          <p:cNvSpPr>
            <a:spLocks noGrp="1"/>
          </p:cNvSpPr>
          <p:nvPr>
            <p:ph idx="1"/>
          </p:nvPr>
        </p:nvSpPr>
        <p:spPr>
          <a:xfrm>
            <a:off x="545438" y="1189304"/>
            <a:ext cx="5033741" cy="3146611"/>
          </a:xfrm>
        </p:spPr>
        <p:txBody>
          <a:bodyPr/>
          <a:lstStyle/>
          <a:p>
            <a:r>
              <a:rPr lang="en-US" dirty="0" smtClean="0"/>
              <a:t>Reputation mechanisms have been widely used to regulate and sort user behavior in platforms</a:t>
            </a:r>
          </a:p>
          <a:p>
            <a:endParaRPr lang="en-US" dirty="0"/>
          </a:p>
          <a:p>
            <a:r>
              <a:rPr lang="en-US" dirty="0" smtClean="0"/>
              <a:t>How do such mechanisms affect the </a:t>
            </a:r>
            <a:r>
              <a:rPr lang="en-US" i="1" dirty="0" smtClean="0"/>
              <a:t>evolution of user participation over time</a:t>
            </a:r>
            <a:r>
              <a:rPr lang="en-US" dirty="0" smtClean="0"/>
              <a:t>?</a:t>
            </a:r>
          </a:p>
          <a:p>
            <a:endParaRPr lang="en-US" dirty="0"/>
          </a:p>
          <a:p>
            <a:r>
              <a:rPr lang="en-US" dirty="0" smtClean="0"/>
              <a:t>Study context: </a:t>
            </a:r>
            <a:r>
              <a:rPr lang="en-US" dirty="0" err="1" smtClean="0"/>
              <a:t>Stackoverflow</a:t>
            </a:r>
            <a:r>
              <a:rPr lang="en-US" dirty="0" smtClean="0"/>
              <a:t>, one of the most successful Q&amp;A communities</a:t>
            </a:r>
            <a:endParaRPr lang="en-US" dirty="0"/>
          </a:p>
        </p:txBody>
      </p:sp>
      <p:pic>
        <p:nvPicPr>
          <p:cNvPr id="4" name="Shape 81"/>
          <p:cNvPicPr preferRelativeResize="0"/>
          <p:nvPr/>
        </p:nvPicPr>
        <p:blipFill>
          <a:blip r:embed="rId2">
            <a:alphaModFix/>
          </a:blip>
          <a:stretch>
            <a:fillRect/>
          </a:stretch>
        </p:blipFill>
        <p:spPr>
          <a:xfrm>
            <a:off x="3934768" y="4135282"/>
            <a:ext cx="2352281" cy="700781"/>
          </a:xfrm>
          <a:prstGeom prst="rect">
            <a:avLst/>
          </a:prstGeom>
          <a:solidFill>
            <a:schemeClr val="accent4">
              <a:lumMod val="20000"/>
              <a:lumOff val="80000"/>
            </a:schemeClr>
          </a:solidFill>
          <a:ln>
            <a:noFill/>
          </a:ln>
        </p:spPr>
      </p:pic>
    </p:spTree>
    <p:extLst>
      <p:ext uri="{BB962C8B-B14F-4D97-AF65-F5344CB8AC3E}">
        <p14:creationId xmlns:p14="http://schemas.microsoft.com/office/powerpoint/2010/main" val="4273694406"/>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Our Research Questions</a:t>
            </a:r>
            <a:endParaRPr lang="en-US" sz="2800" dirty="0"/>
          </a:p>
        </p:txBody>
      </p:sp>
      <p:sp>
        <p:nvSpPr>
          <p:cNvPr id="3" name="Text Placeholder 2"/>
          <p:cNvSpPr>
            <a:spLocks noGrp="1"/>
          </p:cNvSpPr>
          <p:nvPr>
            <p:ph type="body" idx="1"/>
          </p:nvPr>
        </p:nvSpPr>
        <p:spPr/>
        <p:txBody>
          <a:bodyPr>
            <a:normAutofit lnSpcReduction="10000"/>
          </a:bodyPr>
          <a:lstStyle/>
          <a:p>
            <a:pPr marL="0" indent="0">
              <a:buNone/>
            </a:pPr>
            <a:r>
              <a:rPr lang="en-US" sz="2000" dirty="0" smtClean="0"/>
              <a:t>How does Q&amp;A user behavior </a:t>
            </a:r>
            <a:r>
              <a:rPr lang="en-US" sz="2000" i="1" dirty="0" smtClean="0"/>
              <a:t>evolve</a:t>
            </a:r>
            <a:r>
              <a:rPr lang="en-US" sz="2000" dirty="0" smtClean="0"/>
              <a:t> as </a:t>
            </a:r>
            <a:r>
              <a:rPr lang="en-US" sz="2000" dirty="0"/>
              <a:t>their reputation grows</a:t>
            </a:r>
            <a:r>
              <a:rPr lang="en-US" sz="2000" dirty="0" smtClean="0"/>
              <a:t>?</a:t>
            </a:r>
          </a:p>
          <a:p>
            <a:pPr marL="0" indent="0">
              <a:buNone/>
            </a:pPr>
            <a:endParaRPr lang="en-US" dirty="0"/>
          </a:p>
          <a:p>
            <a:r>
              <a:rPr lang="en-US" dirty="0"/>
              <a:t>Do </a:t>
            </a:r>
            <a:r>
              <a:rPr lang="en-US" dirty="0" smtClean="0"/>
              <a:t>users take risks </a:t>
            </a:r>
            <a:r>
              <a:rPr lang="en-US" dirty="0"/>
              <a:t>by going after </a:t>
            </a:r>
            <a:r>
              <a:rPr lang="en-US" i="1" dirty="0"/>
              <a:t>harder</a:t>
            </a:r>
            <a:r>
              <a:rPr lang="en-US" dirty="0"/>
              <a:t> questions?</a:t>
            </a:r>
          </a:p>
          <a:p>
            <a:pPr marL="0" indent="0">
              <a:buNone/>
            </a:pPr>
            <a:endParaRPr lang="en-US" dirty="0"/>
          </a:p>
          <a:p>
            <a:r>
              <a:rPr lang="en-US" dirty="0" smtClean="0"/>
              <a:t>How </a:t>
            </a:r>
            <a:r>
              <a:rPr lang="en-US" dirty="0"/>
              <a:t>is their </a:t>
            </a:r>
            <a:r>
              <a:rPr lang="en-US" i="1" dirty="0" smtClean="0"/>
              <a:t>answering performance </a:t>
            </a:r>
            <a:r>
              <a:rPr lang="en-US" dirty="0"/>
              <a:t>affected</a:t>
            </a:r>
            <a:r>
              <a:rPr lang="en-US" dirty="0" smtClean="0"/>
              <a:t>?</a:t>
            </a:r>
          </a:p>
          <a:p>
            <a:endParaRPr lang="en-US" dirty="0"/>
          </a:p>
          <a:p>
            <a:pPr marL="0" indent="0">
              <a:spcAft>
                <a:spcPts val="1200"/>
              </a:spcAft>
              <a:buNone/>
            </a:pPr>
            <a:r>
              <a:rPr lang="en-US" dirty="0" smtClean="0"/>
              <a:t> </a:t>
            </a:r>
          </a:p>
          <a:p>
            <a:pPr marL="342906" lvl="1" indent="0">
              <a:spcAft>
                <a:spcPts val="600"/>
              </a:spcAft>
              <a:buNone/>
            </a:pPr>
            <a:r>
              <a:rPr lang="en-US" dirty="0" smtClean="0"/>
              <a:t>    </a:t>
            </a:r>
          </a:p>
          <a:p>
            <a:pPr marL="342906" lvl="1" indent="0">
              <a:spcAft>
                <a:spcPts val="600"/>
              </a:spcAft>
              <a:buNone/>
            </a:pPr>
            <a:r>
              <a:rPr lang="en-US" dirty="0" smtClean="0"/>
              <a:t>                                                                                                                                                         </a:t>
            </a:r>
          </a:p>
          <a:p>
            <a:pPr marL="342906" lvl="1" indent="0">
              <a:spcAft>
                <a:spcPts val="600"/>
              </a:spcAft>
              <a:buNone/>
            </a:pPr>
            <a:r>
              <a:rPr lang="en-US" dirty="0" smtClean="0"/>
              <a:t> </a:t>
            </a:r>
          </a:p>
          <a:p>
            <a:pPr marL="342906" lvl="1" indent="0">
              <a:spcAft>
                <a:spcPts val="600"/>
              </a:spcAft>
              <a:buNone/>
            </a:pPr>
            <a:r>
              <a:rPr lang="en-US" dirty="0" smtClean="0"/>
              <a:t>  </a:t>
            </a:r>
          </a:p>
          <a:p>
            <a:endParaRPr lang="en-US" dirty="0" smtClean="0"/>
          </a:p>
          <a:p>
            <a:endParaRPr lang="en-US" dirty="0"/>
          </a:p>
          <a:p>
            <a:endParaRPr lang="en-US" dirty="0"/>
          </a:p>
        </p:txBody>
      </p:sp>
    </p:spTree>
    <p:extLst>
      <p:ext uri="{BB962C8B-B14F-4D97-AF65-F5344CB8AC3E}">
        <p14:creationId xmlns:p14="http://schemas.microsoft.com/office/powerpoint/2010/main" val="1429602208"/>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Our Research Questions</a:t>
            </a:r>
            <a:endParaRPr lang="en-US" sz="2800" dirty="0"/>
          </a:p>
        </p:txBody>
      </p:sp>
      <p:sp>
        <p:nvSpPr>
          <p:cNvPr id="3" name="Text Placeholder 2"/>
          <p:cNvSpPr>
            <a:spLocks noGrp="1"/>
          </p:cNvSpPr>
          <p:nvPr>
            <p:ph type="body" idx="1"/>
          </p:nvPr>
        </p:nvSpPr>
        <p:spPr/>
        <p:txBody>
          <a:bodyPr>
            <a:normAutofit lnSpcReduction="10000"/>
          </a:bodyPr>
          <a:lstStyle/>
          <a:p>
            <a:pPr marL="0" indent="0">
              <a:buNone/>
            </a:pPr>
            <a:r>
              <a:rPr lang="en-US" sz="2000" dirty="0" smtClean="0"/>
              <a:t>How does Q&amp;A user behavior </a:t>
            </a:r>
            <a:r>
              <a:rPr lang="en-US" sz="2000" i="1" dirty="0" smtClean="0"/>
              <a:t>evolve</a:t>
            </a:r>
            <a:r>
              <a:rPr lang="en-US" sz="2000" dirty="0" smtClean="0"/>
              <a:t> as </a:t>
            </a:r>
            <a:r>
              <a:rPr lang="en-US" sz="2000" dirty="0"/>
              <a:t>their reputation grows</a:t>
            </a:r>
            <a:r>
              <a:rPr lang="en-US" sz="2000" dirty="0" smtClean="0"/>
              <a:t>?</a:t>
            </a:r>
          </a:p>
          <a:p>
            <a:pPr marL="0" indent="0">
              <a:buNone/>
            </a:pPr>
            <a:endParaRPr lang="en-US" dirty="0"/>
          </a:p>
          <a:p>
            <a:r>
              <a:rPr lang="en-US" dirty="0"/>
              <a:t>Do </a:t>
            </a:r>
            <a:r>
              <a:rPr lang="en-US" dirty="0" smtClean="0"/>
              <a:t>users take risks </a:t>
            </a:r>
            <a:r>
              <a:rPr lang="en-US" dirty="0"/>
              <a:t>by going after </a:t>
            </a:r>
            <a:r>
              <a:rPr lang="en-US" i="1" dirty="0"/>
              <a:t>harder</a:t>
            </a:r>
            <a:r>
              <a:rPr lang="en-US" dirty="0"/>
              <a:t> questions?</a:t>
            </a:r>
          </a:p>
          <a:p>
            <a:pPr marL="0" indent="0">
              <a:buNone/>
            </a:pPr>
            <a:endParaRPr lang="en-US" dirty="0"/>
          </a:p>
          <a:p>
            <a:r>
              <a:rPr lang="en-US" dirty="0" smtClean="0"/>
              <a:t>How </a:t>
            </a:r>
            <a:r>
              <a:rPr lang="en-US" dirty="0"/>
              <a:t>is their </a:t>
            </a:r>
            <a:r>
              <a:rPr lang="en-US" i="1" dirty="0" smtClean="0"/>
              <a:t>answering performance </a:t>
            </a:r>
            <a:r>
              <a:rPr lang="en-US" dirty="0"/>
              <a:t>affected</a:t>
            </a:r>
            <a:r>
              <a:rPr lang="en-US" dirty="0" smtClean="0"/>
              <a:t>?</a:t>
            </a:r>
          </a:p>
          <a:p>
            <a:endParaRPr lang="en-US" dirty="0"/>
          </a:p>
          <a:p>
            <a:pPr>
              <a:spcAft>
                <a:spcPts val="1200"/>
              </a:spcAft>
            </a:pPr>
            <a:r>
              <a:rPr lang="en-US" dirty="0" smtClean="0"/>
              <a:t>Data Set</a:t>
            </a:r>
          </a:p>
          <a:p>
            <a:pPr lvl="1">
              <a:spcAft>
                <a:spcPts val="600"/>
              </a:spcAft>
            </a:pPr>
            <a:r>
              <a:rPr lang="en-US" dirty="0" smtClean="0"/>
              <a:t>18 million responses to 9.8 million questions that were posted on </a:t>
            </a:r>
            <a:r>
              <a:rPr lang="en-US" dirty="0" err="1" smtClean="0"/>
              <a:t>StackOverflow</a:t>
            </a:r>
            <a:r>
              <a:rPr lang="en-US" dirty="0" smtClean="0"/>
              <a:t> between July 31, 2008 and August 6, 2016</a:t>
            </a:r>
          </a:p>
          <a:p>
            <a:pPr lvl="1">
              <a:spcAft>
                <a:spcPts val="600"/>
              </a:spcAft>
            </a:pPr>
            <a:r>
              <a:rPr lang="en-US" dirty="0" smtClean="0"/>
              <a:t>Text, Responses, Timestamps, Votes, Views, User info, ...</a:t>
            </a:r>
          </a:p>
          <a:p>
            <a:pPr lvl="1">
              <a:spcAft>
                <a:spcPts val="600"/>
              </a:spcAft>
            </a:pPr>
            <a:r>
              <a:rPr lang="en-US" dirty="0" smtClean="0"/>
              <a:t>Rich panel dataset includes the full history of each community member</a:t>
            </a:r>
          </a:p>
          <a:p>
            <a:endParaRPr lang="en-US" dirty="0" smtClean="0"/>
          </a:p>
          <a:p>
            <a:endParaRPr lang="en-US" dirty="0"/>
          </a:p>
          <a:p>
            <a:endParaRPr lang="en-US" dirty="0"/>
          </a:p>
        </p:txBody>
      </p:sp>
    </p:spTree>
    <p:extLst>
      <p:ext uri="{BB962C8B-B14F-4D97-AF65-F5344CB8AC3E}">
        <p14:creationId xmlns:p14="http://schemas.microsoft.com/office/powerpoint/2010/main" val="2864646407"/>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Shape 87"/>
          <p:cNvSpPr txBox="1">
            <a:spLocks noGrp="1"/>
          </p:cNvSpPr>
          <p:nvPr>
            <p:ph type="title"/>
          </p:nvPr>
        </p:nvSpPr>
        <p:spPr>
          <a:prstGeom prst="rect">
            <a:avLst/>
          </a:prstGeom>
        </p:spPr>
        <p:txBody>
          <a:bodyPr vert="horz" lIns="68569" tIns="68569" rIns="68569" bIns="68569" rtlCol="0" anchor="t" anchorCtr="0">
            <a:noAutofit/>
          </a:bodyPr>
          <a:lstStyle/>
          <a:p>
            <a:r>
              <a:rPr lang="en" sz="2800" dirty="0"/>
              <a:t>Main Findings</a:t>
            </a:r>
          </a:p>
        </p:txBody>
      </p:sp>
      <p:sp>
        <p:nvSpPr>
          <p:cNvPr id="88" name="Shape 88"/>
          <p:cNvSpPr txBox="1">
            <a:spLocks noGrp="1"/>
          </p:cNvSpPr>
          <p:nvPr>
            <p:ph type="body" idx="1"/>
          </p:nvPr>
        </p:nvSpPr>
        <p:spPr>
          <a:prstGeom prst="rect">
            <a:avLst/>
          </a:prstGeom>
        </p:spPr>
        <p:txBody>
          <a:bodyPr vert="horz" lIns="68569" tIns="68569" rIns="68569" bIns="68569" rtlCol="0" anchor="t" anchorCtr="0">
            <a:noAutofit/>
          </a:bodyPr>
          <a:lstStyle/>
          <a:p>
            <a:pPr marL="342900" indent="-266700">
              <a:lnSpc>
                <a:spcPct val="115000"/>
              </a:lnSpc>
              <a:buSzPct val="100000"/>
            </a:pPr>
            <a:r>
              <a:rPr lang="en" sz="1500" dirty="0"/>
              <a:t>Higher </a:t>
            </a:r>
            <a:r>
              <a:rPr lang="en" sz="1500" dirty="0" smtClean="0"/>
              <a:t>ability </a:t>
            </a:r>
            <a:r>
              <a:rPr lang="en" sz="1500" dirty="0"/>
              <a:t>→ </a:t>
            </a:r>
            <a:r>
              <a:rPr lang="en" sz="1500" dirty="0" smtClean="0"/>
              <a:t>harder questions </a:t>
            </a:r>
            <a:r>
              <a:rPr lang="en" dirty="0" smtClean="0"/>
              <a:t>BUT </a:t>
            </a:r>
          </a:p>
          <a:p>
            <a:pPr marL="642942" lvl="1" indent="-266700">
              <a:lnSpc>
                <a:spcPct val="115000"/>
              </a:lnSpc>
              <a:buSzPct val="100000"/>
            </a:pPr>
            <a:r>
              <a:rPr lang="en" b="1" i="1" dirty="0" smtClean="0"/>
              <a:t>ceteris paribus, higher reputation makes users increasingly risk averse</a:t>
            </a:r>
          </a:p>
          <a:p>
            <a:pPr marL="642942" lvl="1" indent="-266700">
              <a:lnSpc>
                <a:spcPct val="115000"/>
              </a:lnSpc>
              <a:buSzPct val="100000"/>
            </a:pPr>
            <a:r>
              <a:rPr lang="en-US" sz="1350" i="1" dirty="0" smtClean="0"/>
              <a:t>Explanation: F</a:t>
            </a:r>
            <a:r>
              <a:rPr lang="en" sz="1350" i="1" dirty="0" smtClean="0"/>
              <a:t>ear of losing one’s reputation; diminishing returns from trying hard</a:t>
            </a:r>
          </a:p>
          <a:p>
            <a:pPr marL="76200" indent="0">
              <a:lnSpc>
                <a:spcPct val="115000"/>
              </a:lnSpc>
              <a:buSzPct val="100000"/>
              <a:buNone/>
            </a:pPr>
            <a:endParaRPr lang="en" sz="1500" dirty="0"/>
          </a:p>
          <a:p>
            <a:pPr marL="342900" indent="-266700">
              <a:lnSpc>
                <a:spcPct val="115000"/>
              </a:lnSpc>
              <a:buSzPct val="100000"/>
            </a:pPr>
            <a:r>
              <a:rPr lang="en" sz="1500" dirty="0" smtClean="0"/>
              <a:t>When a user attempts to tackle questions that surpass her ability level → worse performance                                                     </a:t>
            </a:r>
          </a:p>
          <a:p>
            <a:pPr marL="642942" lvl="1" indent="-266700">
              <a:lnSpc>
                <a:spcPct val="115000"/>
              </a:lnSpc>
              <a:buSzPct val="100000"/>
            </a:pPr>
            <a:r>
              <a:rPr lang="en-US" b="1" i="1" dirty="0" smtClean="0"/>
              <a:t>E</a:t>
            </a:r>
            <a:r>
              <a:rPr lang="en" b="1" i="1" dirty="0" smtClean="0"/>
              <a:t>ffect is worse the higher one’s reputation</a:t>
            </a:r>
          </a:p>
          <a:p>
            <a:pPr marL="642942" lvl="1" indent="-266700">
              <a:lnSpc>
                <a:spcPct val="115000"/>
              </a:lnSpc>
              <a:buSzPct val="100000"/>
            </a:pPr>
            <a:r>
              <a:rPr lang="en" sz="1350" i="1" dirty="0" smtClean="0"/>
              <a:t>Explanation: Overconfidence leads to lower performance</a:t>
            </a:r>
            <a:endParaRPr lang="en" dirty="0"/>
          </a:p>
          <a:p>
            <a:pPr marL="342900" indent="-266700">
              <a:lnSpc>
                <a:spcPct val="115000"/>
              </a:lnSpc>
              <a:buSzPct val="100000"/>
            </a:pPr>
            <a:endParaRPr lang="en" sz="1500" dirty="0"/>
          </a:p>
        </p:txBody>
      </p:sp>
    </p:spTree>
    <p:extLst>
      <p:ext uri="{BB962C8B-B14F-4D97-AF65-F5344CB8AC3E}">
        <p14:creationId xmlns:p14="http://schemas.microsoft.com/office/powerpoint/2010/main" val="2080443236"/>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Shape 87"/>
          <p:cNvSpPr txBox="1">
            <a:spLocks noGrp="1"/>
          </p:cNvSpPr>
          <p:nvPr>
            <p:ph type="title"/>
          </p:nvPr>
        </p:nvSpPr>
        <p:spPr>
          <a:prstGeom prst="rect">
            <a:avLst/>
          </a:prstGeom>
        </p:spPr>
        <p:txBody>
          <a:bodyPr vert="horz" lIns="68569" tIns="68569" rIns="68569" bIns="68569" rtlCol="0" anchor="t" anchorCtr="0">
            <a:noAutofit/>
          </a:bodyPr>
          <a:lstStyle/>
          <a:p>
            <a:r>
              <a:rPr lang="en" sz="2800" dirty="0"/>
              <a:t>Main Findings</a:t>
            </a:r>
          </a:p>
        </p:txBody>
      </p:sp>
      <p:sp>
        <p:nvSpPr>
          <p:cNvPr id="88" name="Shape 88"/>
          <p:cNvSpPr txBox="1">
            <a:spLocks noGrp="1"/>
          </p:cNvSpPr>
          <p:nvPr>
            <p:ph type="body" idx="1"/>
          </p:nvPr>
        </p:nvSpPr>
        <p:spPr>
          <a:prstGeom prst="rect">
            <a:avLst/>
          </a:prstGeom>
        </p:spPr>
        <p:txBody>
          <a:bodyPr vert="horz" lIns="68569" tIns="68569" rIns="68569" bIns="68569" rtlCol="0" anchor="t" anchorCtr="0">
            <a:noAutofit/>
          </a:bodyPr>
          <a:lstStyle/>
          <a:p>
            <a:pPr marL="342900" indent="-266700">
              <a:lnSpc>
                <a:spcPct val="115000"/>
              </a:lnSpc>
              <a:buSzPct val="100000"/>
            </a:pPr>
            <a:r>
              <a:rPr lang="en" sz="1500" dirty="0"/>
              <a:t>Higher </a:t>
            </a:r>
            <a:r>
              <a:rPr lang="en" sz="1500" dirty="0" smtClean="0"/>
              <a:t>ability </a:t>
            </a:r>
            <a:r>
              <a:rPr lang="en" sz="1500" dirty="0"/>
              <a:t>→ </a:t>
            </a:r>
            <a:r>
              <a:rPr lang="en" sz="1500" dirty="0" smtClean="0"/>
              <a:t>harder questions </a:t>
            </a:r>
            <a:r>
              <a:rPr lang="en" dirty="0" smtClean="0"/>
              <a:t>BUT </a:t>
            </a:r>
          </a:p>
          <a:p>
            <a:pPr marL="642942" lvl="1" indent="-266700">
              <a:lnSpc>
                <a:spcPct val="115000"/>
              </a:lnSpc>
              <a:buSzPct val="100000"/>
            </a:pPr>
            <a:r>
              <a:rPr lang="en" b="1" i="1" dirty="0" smtClean="0"/>
              <a:t>ceteris paribus, higher reputation makes users increasingly risk averse</a:t>
            </a:r>
          </a:p>
          <a:p>
            <a:pPr marL="642942" lvl="1" indent="-266700">
              <a:lnSpc>
                <a:spcPct val="115000"/>
              </a:lnSpc>
              <a:buSzPct val="100000"/>
            </a:pPr>
            <a:r>
              <a:rPr lang="en-US" sz="1350" i="1" dirty="0" smtClean="0"/>
              <a:t>Explanation: F</a:t>
            </a:r>
            <a:r>
              <a:rPr lang="en" sz="1350" i="1" dirty="0" smtClean="0"/>
              <a:t>ear of losing one’s reputation; diminishing returns from trying hard</a:t>
            </a:r>
          </a:p>
          <a:p>
            <a:pPr marL="76200" indent="0">
              <a:lnSpc>
                <a:spcPct val="115000"/>
              </a:lnSpc>
              <a:buSzPct val="100000"/>
              <a:buNone/>
            </a:pPr>
            <a:endParaRPr lang="en" sz="1500" dirty="0"/>
          </a:p>
          <a:p>
            <a:pPr marL="342900" indent="-266700">
              <a:lnSpc>
                <a:spcPct val="115000"/>
              </a:lnSpc>
              <a:buSzPct val="100000"/>
            </a:pPr>
            <a:r>
              <a:rPr lang="en" sz="1500" dirty="0" smtClean="0"/>
              <a:t>When a user attempts to tackle questions that surpass her ability level → worse performance                                                     </a:t>
            </a:r>
          </a:p>
          <a:p>
            <a:pPr marL="642942" lvl="1" indent="-266700">
              <a:lnSpc>
                <a:spcPct val="115000"/>
              </a:lnSpc>
              <a:buSzPct val="100000"/>
            </a:pPr>
            <a:r>
              <a:rPr lang="en-US" b="1" i="1" dirty="0" smtClean="0"/>
              <a:t>E</a:t>
            </a:r>
            <a:r>
              <a:rPr lang="en" b="1" i="1" dirty="0" smtClean="0"/>
              <a:t>ffect is worse the higher one’s reputation</a:t>
            </a:r>
          </a:p>
          <a:p>
            <a:pPr marL="642942" lvl="1" indent="-266700">
              <a:lnSpc>
                <a:spcPct val="115000"/>
              </a:lnSpc>
              <a:buSzPct val="100000"/>
            </a:pPr>
            <a:r>
              <a:rPr lang="en" sz="1350" i="1" dirty="0" smtClean="0"/>
              <a:t>Explanation: Overconfidence leads to lower performance</a:t>
            </a:r>
            <a:endParaRPr lang="en" dirty="0"/>
          </a:p>
          <a:p>
            <a:pPr marL="342900" indent="-266700">
              <a:lnSpc>
                <a:spcPct val="115000"/>
              </a:lnSpc>
              <a:buSzPct val="100000"/>
            </a:pPr>
            <a:endParaRPr lang="en" sz="1500" dirty="0"/>
          </a:p>
        </p:txBody>
      </p:sp>
    </p:spTree>
    <p:extLst>
      <p:ext uri="{BB962C8B-B14F-4D97-AF65-F5344CB8AC3E}">
        <p14:creationId xmlns:p14="http://schemas.microsoft.com/office/powerpoint/2010/main" val="3441636528"/>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Shape 87"/>
          <p:cNvSpPr txBox="1">
            <a:spLocks noGrp="1"/>
          </p:cNvSpPr>
          <p:nvPr>
            <p:ph type="title"/>
          </p:nvPr>
        </p:nvSpPr>
        <p:spPr>
          <a:prstGeom prst="rect">
            <a:avLst/>
          </a:prstGeom>
        </p:spPr>
        <p:txBody>
          <a:bodyPr vert="horz" lIns="68569" tIns="68569" rIns="68569" bIns="68569" rtlCol="0" anchor="t" anchorCtr="0">
            <a:noAutofit/>
          </a:bodyPr>
          <a:lstStyle/>
          <a:p>
            <a:r>
              <a:rPr lang="en" sz="2800" dirty="0"/>
              <a:t>Main Findings</a:t>
            </a:r>
          </a:p>
        </p:txBody>
      </p:sp>
      <p:sp>
        <p:nvSpPr>
          <p:cNvPr id="88" name="Shape 88"/>
          <p:cNvSpPr txBox="1">
            <a:spLocks noGrp="1"/>
          </p:cNvSpPr>
          <p:nvPr>
            <p:ph type="body" idx="1"/>
          </p:nvPr>
        </p:nvSpPr>
        <p:spPr>
          <a:prstGeom prst="rect">
            <a:avLst/>
          </a:prstGeom>
        </p:spPr>
        <p:txBody>
          <a:bodyPr vert="horz" lIns="68569" tIns="68569" rIns="68569" bIns="68569" rtlCol="0" anchor="t" anchorCtr="0">
            <a:noAutofit/>
          </a:bodyPr>
          <a:lstStyle/>
          <a:p>
            <a:pPr marL="342900" indent="-266700">
              <a:lnSpc>
                <a:spcPct val="115000"/>
              </a:lnSpc>
              <a:buSzPct val="100000"/>
            </a:pPr>
            <a:r>
              <a:rPr lang="en" sz="1500" dirty="0"/>
              <a:t>Higher </a:t>
            </a:r>
            <a:r>
              <a:rPr lang="en" sz="1500" dirty="0" smtClean="0"/>
              <a:t>ability </a:t>
            </a:r>
            <a:r>
              <a:rPr lang="en" sz="1500" dirty="0"/>
              <a:t>→ </a:t>
            </a:r>
            <a:r>
              <a:rPr lang="en" sz="1500" dirty="0" smtClean="0"/>
              <a:t>harder questions </a:t>
            </a:r>
            <a:r>
              <a:rPr lang="en" dirty="0" smtClean="0"/>
              <a:t>BUT </a:t>
            </a:r>
          </a:p>
          <a:p>
            <a:pPr marL="642942" lvl="1" indent="-266700">
              <a:lnSpc>
                <a:spcPct val="115000"/>
              </a:lnSpc>
              <a:buSzPct val="100000"/>
            </a:pPr>
            <a:r>
              <a:rPr lang="en" b="1" i="1" dirty="0" smtClean="0"/>
              <a:t>ceteris paribus, higher reputation makes users increasingly risk averse</a:t>
            </a:r>
          </a:p>
          <a:p>
            <a:pPr marL="642942" lvl="1" indent="-266700">
              <a:lnSpc>
                <a:spcPct val="115000"/>
              </a:lnSpc>
              <a:buSzPct val="100000"/>
            </a:pPr>
            <a:r>
              <a:rPr lang="en-US" sz="1350" i="1" dirty="0" smtClean="0"/>
              <a:t>Explanation: F</a:t>
            </a:r>
            <a:r>
              <a:rPr lang="en" sz="1350" i="1" dirty="0" smtClean="0"/>
              <a:t>ear of losing one’s reputation; diminishing returns from trying hard</a:t>
            </a:r>
          </a:p>
          <a:p>
            <a:pPr marL="76200" indent="0">
              <a:lnSpc>
                <a:spcPct val="115000"/>
              </a:lnSpc>
              <a:buSzPct val="100000"/>
              <a:buNone/>
            </a:pPr>
            <a:endParaRPr lang="en" sz="1500" dirty="0"/>
          </a:p>
          <a:p>
            <a:pPr marL="342900" indent="-266700">
              <a:lnSpc>
                <a:spcPct val="115000"/>
              </a:lnSpc>
              <a:buSzPct val="100000"/>
            </a:pPr>
            <a:r>
              <a:rPr lang="en" sz="1500" dirty="0" smtClean="0"/>
              <a:t>When a user attempts to tackle questions that surpass her ability level → worse performance                                                     </a:t>
            </a:r>
          </a:p>
          <a:p>
            <a:pPr marL="642942" lvl="1" indent="-266700">
              <a:lnSpc>
                <a:spcPct val="115000"/>
              </a:lnSpc>
              <a:buSzPct val="100000"/>
            </a:pPr>
            <a:r>
              <a:rPr lang="en-US" b="1" i="1" dirty="0" smtClean="0"/>
              <a:t>E</a:t>
            </a:r>
            <a:r>
              <a:rPr lang="en" b="1" i="1" dirty="0" smtClean="0"/>
              <a:t>ffect is worse the higher one’s reputation</a:t>
            </a:r>
          </a:p>
          <a:p>
            <a:pPr marL="642942" lvl="1" indent="-266700">
              <a:lnSpc>
                <a:spcPct val="115000"/>
              </a:lnSpc>
              <a:buSzPct val="100000"/>
            </a:pPr>
            <a:r>
              <a:rPr lang="en" sz="1350" i="1" dirty="0" smtClean="0"/>
              <a:t>Explanation: Overconfidence leads to lower performance</a:t>
            </a:r>
            <a:endParaRPr lang="en" dirty="0"/>
          </a:p>
          <a:p>
            <a:pPr marL="342900" indent="-266700">
              <a:lnSpc>
                <a:spcPct val="115000"/>
              </a:lnSpc>
              <a:buSzPct val="100000"/>
            </a:pPr>
            <a:endParaRPr lang="en" sz="1500" dirty="0"/>
          </a:p>
        </p:txBody>
      </p:sp>
    </p:spTree>
    <p:extLst>
      <p:ext uri="{BB962C8B-B14F-4D97-AF65-F5344CB8AC3E}">
        <p14:creationId xmlns:p14="http://schemas.microsoft.com/office/powerpoint/2010/main" val="654899791"/>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8544" y="1030332"/>
            <a:ext cx="4642009" cy="323165"/>
          </a:xfrm>
          <a:prstGeom prst="rect">
            <a:avLst/>
          </a:prstGeom>
        </p:spPr>
        <p:txBody>
          <a:bodyPr vert="horz" wrap="square" lIns="0" tIns="0" rIns="0" bIns="0" rtlCol="0">
            <a:spAutoFit/>
          </a:bodyPr>
          <a:lstStyle/>
          <a:p>
            <a:pPr marL="9525"/>
            <a:r>
              <a:rPr sz="2100" spc="-4" dirty="0"/>
              <a:t>Home-sharing as a negative</a:t>
            </a:r>
            <a:r>
              <a:rPr sz="2100" spc="34" dirty="0"/>
              <a:t> </a:t>
            </a:r>
            <a:r>
              <a:rPr sz="2100" spc="-4" dirty="0"/>
              <a:t>externality</a:t>
            </a:r>
            <a:endParaRPr sz="2100"/>
          </a:p>
        </p:txBody>
      </p:sp>
      <p:sp>
        <p:nvSpPr>
          <p:cNvPr id="3" name="object 3"/>
          <p:cNvSpPr txBox="1"/>
          <p:nvPr/>
        </p:nvSpPr>
        <p:spPr>
          <a:xfrm>
            <a:off x="3073912" y="2128954"/>
            <a:ext cx="159068" cy="153888"/>
          </a:xfrm>
          <a:prstGeom prst="rect">
            <a:avLst/>
          </a:prstGeom>
        </p:spPr>
        <p:txBody>
          <a:bodyPr vert="horz" wrap="square" lIns="0" tIns="0" rIns="0" bIns="0" rtlCol="0">
            <a:spAutoFit/>
          </a:bodyPr>
          <a:lstStyle/>
          <a:p>
            <a:pPr marL="58103">
              <a:lnSpc>
                <a:spcPts val="1159"/>
              </a:lnSpc>
            </a:pPr>
            <a:r>
              <a:rPr sz="1050" dirty="0">
                <a:solidFill>
                  <a:srgbClr val="595959"/>
                </a:solidFill>
                <a:latin typeface="Arial"/>
                <a:cs typeface="Arial"/>
              </a:rPr>
              <a:t>■</a:t>
            </a:r>
            <a:endParaRPr sz="1050">
              <a:latin typeface="Arial"/>
              <a:cs typeface="Arial"/>
            </a:endParaRPr>
          </a:p>
        </p:txBody>
      </p:sp>
      <p:sp>
        <p:nvSpPr>
          <p:cNvPr id="4" name="object 4"/>
          <p:cNvSpPr txBox="1"/>
          <p:nvPr/>
        </p:nvSpPr>
        <p:spPr>
          <a:xfrm>
            <a:off x="3103312" y="2314691"/>
            <a:ext cx="159068" cy="153888"/>
          </a:xfrm>
          <a:prstGeom prst="rect">
            <a:avLst/>
          </a:prstGeom>
        </p:spPr>
        <p:txBody>
          <a:bodyPr vert="horz" wrap="square" lIns="0" tIns="0" rIns="0" bIns="0" rtlCol="0">
            <a:spAutoFit/>
          </a:bodyPr>
          <a:lstStyle/>
          <a:p>
            <a:pPr marL="28575">
              <a:lnSpc>
                <a:spcPts val="1159"/>
              </a:lnSpc>
            </a:pPr>
            <a:r>
              <a:rPr sz="1050" dirty="0">
                <a:solidFill>
                  <a:srgbClr val="595959"/>
                </a:solidFill>
                <a:latin typeface="Arial"/>
                <a:cs typeface="Arial"/>
              </a:rPr>
              <a:t>■</a:t>
            </a:r>
            <a:endParaRPr sz="1050">
              <a:latin typeface="Arial"/>
              <a:cs typeface="Arial"/>
            </a:endParaRPr>
          </a:p>
        </p:txBody>
      </p:sp>
      <p:sp>
        <p:nvSpPr>
          <p:cNvPr id="5" name="object 5"/>
          <p:cNvSpPr txBox="1"/>
          <p:nvPr/>
        </p:nvSpPr>
        <p:spPr>
          <a:xfrm>
            <a:off x="3103312" y="3050498"/>
            <a:ext cx="159068" cy="153888"/>
          </a:xfrm>
          <a:prstGeom prst="rect">
            <a:avLst/>
          </a:prstGeom>
        </p:spPr>
        <p:txBody>
          <a:bodyPr vert="horz" wrap="square" lIns="0" tIns="0" rIns="0" bIns="0" rtlCol="0">
            <a:spAutoFit/>
          </a:bodyPr>
          <a:lstStyle/>
          <a:p>
            <a:pPr marL="28575">
              <a:lnSpc>
                <a:spcPts val="1159"/>
              </a:lnSpc>
            </a:pPr>
            <a:r>
              <a:rPr sz="1050" dirty="0">
                <a:solidFill>
                  <a:srgbClr val="595959"/>
                </a:solidFill>
                <a:latin typeface="Arial"/>
                <a:cs typeface="Arial"/>
              </a:rPr>
              <a:t>■</a:t>
            </a:r>
            <a:endParaRPr sz="1050">
              <a:latin typeface="Arial"/>
              <a:cs typeface="Arial"/>
            </a:endParaRPr>
          </a:p>
        </p:txBody>
      </p:sp>
      <p:sp>
        <p:nvSpPr>
          <p:cNvPr id="6" name="object 6"/>
          <p:cNvSpPr txBox="1"/>
          <p:nvPr/>
        </p:nvSpPr>
        <p:spPr>
          <a:xfrm>
            <a:off x="3103312" y="3236235"/>
            <a:ext cx="159068" cy="153888"/>
          </a:xfrm>
          <a:prstGeom prst="rect">
            <a:avLst/>
          </a:prstGeom>
        </p:spPr>
        <p:txBody>
          <a:bodyPr vert="horz" wrap="square" lIns="0" tIns="0" rIns="0" bIns="0" rtlCol="0">
            <a:spAutoFit/>
          </a:bodyPr>
          <a:lstStyle/>
          <a:p>
            <a:pPr marL="28575">
              <a:lnSpc>
                <a:spcPts val="1159"/>
              </a:lnSpc>
            </a:pPr>
            <a:r>
              <a:rPr sz="1050" dirty="0">
                <a:solidFill>
                  <a:srgbClr val="595959"/>
                </a:solidFill>
                <a:latin typeface="Arial"/>
                <a:cs typeface="Arial"/>
              </a:rPr>
              <a:t>■</a:t>
            </a:r>
            <a:endParaRPr sz="1050">
              <a:latin typeface="Arial"/>
              <a:cs typeface="Arial"/>
            </a:endParaRPr>
          </a:p>
        </p:txBody>
      </p:sp>
      <p:sp>
        <p:nvSpPr>
          <p:cNvPr id="7" name="object 7"/>
          <p:cNvSpPr txBox="1"/>
          <p:nvPr/>
        </p:nvSpPr>
        <p:spPr>
          <a:xfrm>
            <a:off x="321918" y="1562444"/>
            <a:ext cx="5788819" cy="2400657"/>
          </a:xfrm>
          <a:prstGeom prst="rect">
            <a:avLst/>
          </a:prstGeom>
        </p:spPr>
        <p:txBody>
          <a:bodyPr vert="horz" wrap="square" lIns="0" tIns="0" rIns="0" bIns="0" rtlCol="0">
            <a:spAutoFit/>
          </a:bodyPr>
          <a:lstStyle/>
          <a:p>
            <a:pPr marL="318611" indent="-309086">
              <a:buChar char="●"/>
              <a:tabLst>
                <a:tab pos="318611" algn="l"/>
                <a:tab pos="319088" algn="l"/>
              </a:tabLst>
            </a:pPr>
            <a:r>
              <a:rPr spc="-4" dirty="0">
                <a:solidFill>
                  <a:srgbClr val="595959"/>
                </a:solidFill>
                <a:latin typeface="Arial"/>
                <a:cs typeface="Arial"/>
              </a:rPr>
              <a:t>Hosts impose a cost on their</a:t>
            </a:r>
            <a:r>
              <a:rPr spc="30" dirty="0">
                <a:solidFill>
                  <a:srgbClr val="595959"/>
                </a:solidFill>
                <a:latin typeface="Arial"/>
                <a:cs typeface="Arial"/>
              </a:rPr>
              <a:t> </a:t>
            </a:r>
            <a:r>
              <a:rPr spc="-4" dirty="0">
                <a:solidFill>
                  <a:srgbClr val="595959"/>
                </a:solidFill>
                <a:latin typeface="Arial"/>
                <a:cs typeface="Arial"/>
              </a:rPr>
              <a:t>neighbors</a:t>
            </a:r>
            <a:endParaRPr>
              <a:latin typeface="Arial"/>
              <a:cs typeface="Arial"/>
            </a:endParaRPr>
          </a:p>
          <a:p>
            <a:pPr marL="661511" lvl="1" indent="-274796">
              <a:spcBef>
                <a:spcPts val="330"/>
              </a:spcBef>
              <a:buChar char="○"/>
              <a:tabLst>
                <a:tab pos="661511" algn="l"/>
                <a:tab pos="661988" algn="l"/>
              </a:tabLst>
            </a:pPr>
            <a:r>
              <a:rPr sz="1350" spc="-4" dirty="0">
                <a:solidFill>
                  <a:srgbClr val="595959"/>
                </a:solidFill>
                <a:latin typeface="Arial"/>
                <a:cs typeface="Arial"/>
              </a:rPr>
              <a:t>hosts get the money, guests get the</a:t>
            </a:r>
            <a:r>
              <a:rPr sz="1350" spc="90" dirty="0">
                <a:solidFill>
                  <a:srgbClr val="595959"/>
                </a:solidFill>
                <a:latin typeface="Arial"/>
                <a:cs typeface="Arial"/>
              </a:rPr>
              <a:t> </a:t>
            </a:r>
            <a:r>
              <a:rPr sz="1350" spc="-4" dirty="0">
                <a:solidFill>
                  <a:srgbClr val="595959"/>
                </a:solidFill>
                <a:latin typeface="Arial"/>
                <a:cs typeface="Arial"/>
              </a:rPr>
              <a:t>noise/risk/parties/...</a:t>
            </a:r>
            <a:endParaRPr sz="1350">
              <a:latin typeface="Arial"/>
              <a:cs typeface="Arial"/>
            </a:endParaRPr>
          </a:p>
          <a:p>
            <a:pPr lvl="1">
              <a:lnSpc>
                <a:spcPct val="100000"/>
              </a:lnSpc>
              <a:buClr>
                <a:srgbClr val="595959"/>
              </a:buClr>
              <a:buFont typeface="Arial"/>
              <a:buChar char="○"/>
            </a:pPr>
            <a:endParaRPr sz="1500">
              <a:latin typeface="Times New Roman"/>
              <a:cs typeface="Times New Roman"/>
            </a:endParaRPr>
          </a:p>
          <a:p>
            <a:pPr lvl="1">
              <a:spcBef>
                <a:spcPts val="34"/>
              </a:spcBef>
              <a:buClr>
                <a:srgbClr val="595959"/>
              </a:buClr>
              <a:buFont typeface="Arial"/>
              <a:buChar char="○"/>
            </a:pPr>
            <a:endParaRPr sz="1200">
              <a:latin typeface="Times New Roman"/>
              <a:cs typeface="Times New Roman"/>
            </a:endParaRPr>
          </a:p>
          <a:p>
            <a:pPr marL="318611" indent="-309086">
              <a:buChar char="●"/>
              <a:tabLst>
                <a:tab pos="318611" algn="l"/>
                <a:tab pos="319088" algn="l"/>
              </a:tabLst>
            </a:pPr>
            <a:r>
              <a:rPr spc="-4" dirty="0">
                <a:solidFill>
                  <a:srgbClr val="595959"/>
                </a:solidFill>
                <a:latin typeface="Arial"/>
                <a:cs typeface="Arial"/>
              </a:rPr>
              <a:t>Similar to classic cases of un-internalized</a:t>
            </a:r>
            <a:r>
              <a:rPr spc="94" dirty="0">
                <a:solidFill>
                  <a:srgbClr val="595959"/>
                </a:solidFill>
                <a:latin typeface="Arial"/>
                <a:cs typeface="Arial"/>
              </a:rPr>
              <a:t> </a:t>
            </a:r>
            <a:r>
              <a:rPr spc="-4" dirty="0">
                <a:solidFill>
                  <a:srgbClr val="595959"/>
                </a:solidFill>
                <a:latin typeface="Arial"/>
                <a:cs typeface="Arial"/>
              </a:rPr>
              <a:t>externalities</a:t>
            </a:r>
            <a:endParaRPr>
              <a:latin typeface="Arial"/>
              <a:cs typeface="Arial"/>
            </a:endParaRPr>
          </a:p>
          <a:p>
            <a:pPr marL="661511" lvl="1" indent="-274796">
              <a:spcBef>
                <a:spcPts val="330"/>
              </a:spcBef>
              <a:buChar char="○"/>
              <a:tabLst>
                <a:tab pos="661511" algn="l"/>
                <a:tab pos="661988" algn="l"/>
              </a:tabLst>
            </a:pPr>
            <a:r>
              <a:rPr sz="1350" spc="-4" dirty="0">
                <a:solidFill>
                  <a:srgbClr val="595959"/>
                </a:solidFill>
                <a:latin typeface="Arial"/>
                <a:cs typeface="Arial"/>
              </a:rPr>
              <a:t>pollution, overfishing, speeding while</a:t>
            </a:r>
            <a:r>
              <a:rPr sz="1350" spc="64" dirty="0">
                <a:solidFill>
                  <a:srgbClr val="595959"/>
                </a:solidFill>
                <a:latin typeface="Arial"/>
                <a:cs typeface="Arial"/>
              </a:rPr>
              <a:t> </a:t>
            </a:r>
            <a:r>
              <a:rPr sz="1350" spc="-4" dirty="0">
                <a:solidFill>
                  <a:srgbClr val="595959"/>
                </a:solidFill>
                <a:latin typeface="Arial"/>
                <a:cs typeface="Arial"/>
              </a:rPr>
              <a:t>driving</a:t>
            </a:r>
            <a:endParaRPr sz="1350">
              <a:latin typeface="Arial"/>
              <a:cs typeface="Arial"/>
            </a:endParaRPr>
          </a:p>
          <a:p>
            <a:pPr lvl="1">
              <a:lnSpc>
                <a:spcPct val="100000"/>
              </a:lnSpc>
              <a:buClr>
                <a:srgbClr val="595959"/>
              </a:buClr>
              <a:buFont typeface="Arial"/>
              <a:buChar char="○"/>
            </a:pPr>
            <a:endParaRPr sz="1500">
              <a:latin typeface="Times New Roman"/>
              <a:cs typeface="Times New Roman"/>
            </a:endParaRPr>
          </a:p>
          <a:p>
            <a:pPr lvl="1">
              <a:spcBef>
                <a:spcPts val="34"/>
              </a:spcBef>
              <a:buClr>
                <a:srgbClr val="595959"/>
              </a:buClr>
              <a:buFont typeface="Arial"/>
              <a:buChar char="○"/>
            </a:pPr>
            <a:endParaRPr sz="1200">
              <a:latin typeface="Times New Roman"/>
              <a:cs typeface="Times New Roman"/>
            </a:endParaRPr>
          </a:p>
          <a:p>
            <a:pPr marL="318611" indent="-309086">
              <a:spcBef>
                <a:spcPts val="4"/>
              </a:spcBef>
              <a:buChar char="●"/>
              <a:tabLst>
                <a:tab pos="318611" algn="l"/>
                <a:tab pos="319088" algn="l"/>
              </a:tabLst>
            </a:pPr>
            <a:r>
              <a:rPr spc="-4" dirty="0">
                <a:solidFill>
                  <a:srgbClr val="595959"/>
                </a:solidFill>
                <a:latin typeface="Arial"/>
                <a:cs typeface="Arial"/>
              </a:rPr>
              <a:t>There is "too much" of the activity in</a:t>
            </a:r>
            <a:r>
              <a:rPr spc="56" dirty="0">
                <a:solidFill>
                  <a:srgbClr val="595959"/>
                </a:solidFill>
                <a:latin typeface="Arial"/>
                <a:cs typeface="Arial"/>
              </a:rPr>
              <a:t> </a:t>
            </a:r>
            <a:r>
              <a:rPr spc="-4" dirty="0">
                <a:solidFill>
                  <a:srgbClr val="595959"/>
                </a:solidFill>
                <a:latin typeface="Arial"/>
                <a:cs typeface="Arial"/>
              </a:rPr>
              <a:t>equilibrium</a:t>
            </a:r>
            <a:endParaRPr>
              <a:latin typeface="Arial"/>
              <a:cs typeface="Arial"/>
            </a:endParaRPr>
          </a:p>
          <a:p>
            <a:pPr marL="661511" lvl="1" indent="-274796">
              <a:spcBef>
                <a:spcPts val="334"/>
              </a:spcBef>
              <a:buChar char="○"/>
              <a:tabLst>
                <a:tab pos="661511" algn="l"/>
                <a:tab pos="661988" algn="l"/>
              </a:tabLst>
            </a:pPr>
            <a:r>
              <a:rPr sz="1350" spc="-4" dirty="0">
                <a:solidFill>
                  <a:srgbClr val="595959"/>
                </a:solidFill>
                <a:latin typeface="Arial"/>
                <a:cs typeface="Arial"/>
              </a:rPr>
              <a:t>in practice, negative externalities solved with public</a:t>
            </a:r>
            <a:r>
              <a:rPr sz="1350" spc="109" dirty="0">
                <a:solidFill>
                  <a:srgbClr val="595959"/>
                </a:solidFill>
                <a:latin typeface="Arial"/>
                <a:cs typeface="Arial"/>
              </a:rPr>
              <a:t> </a:t>
            </a:r>
            <a:r>
              <a:rPr sz="1350" spc="-4" dirty="0">
                <a:solidFill>
                  <a:srgbClr val="595959"/>
                </a:solidFill>
                <a:latin typeface="Arial"/>
                <a:cs typeface="Arial"/>
              </a:rPr>
              <a:t>policy</a:t>
            </a:r>
            <a:endParaRPr sz="1350">
              <a:latin typeface="Arial"/>
              <a:cs typeface="Arial"/>
            </a:endParaRPr>
          </a:p>
        </p:txBody>
      </p:sp>
      <p:sp>
        <p:nvSpPr>
          <p:cNvPr id="8" name="object 8"/>
          <p:cNvSpPr/>
          <p:nvPr/>
        </p:nvSpPr>
        <p:spPr>
          <a:xfrm>
            <a:off x="3073912" y="2165662"/>
            <a:ext cx="159068" cy="106204"/>
          </a:xfrm>
          <a:custGeom>
            <a:avLst/>
            <a:gdLst/>
            <a:ahLst/>
            <a:cxnLst/>
            <a:rect l="l" t="t" r="r" b="b"/>
            <a:pathLst>
              <a:path w="212089" h="141605">
                <a:moveTo>
                  <a:pt x="0" y="0"/>
                </a:moveTo>
                <a:lnTo>
                  <a:pt x="212099" y="0"/>
                </a:lnTo>
                <a:lnTo>
                  <a:pt x="212099" y="141599"/>
                </a:lnTo>
                <a:lnTo>
                  <a:pt x="0" y="141599"/>
                </a:lnTo>
                <a:lnTo>
                  <a:pt x="0" y="0"/>
                </a:lnTo>
                <a:close/>
              </a:path>
            </a:pathLst>
          </a:custGeom>
          <a:solidFill>
            <a:srgbClr val="FFFFFF"/>
          </a:solidFill>
        </p:spPr>
        <p:txBody>
          <a:bodyPr wrap="square" lIns="0" tIns="0" rIns="0" bIns="0" rtlCol="0"/>
          <a:lstStyle/>
          <a:p>
            <a:endParaRPr sz="1350"/>
          </a:p>
        </p:txBody>
      </p:sp>
      <p:sp>
        <p:nvSpPr>
          <p:cNvPr id="9" name="object 9"/>
          <p:cNvSpPr/>
          <p:nvPr/>
        </p:nvSpPr>
        <p:spPr>
          <a:xfrm>
            <a:off x="3103312" y="3090300"/>
            <a:ext cx="159068" cy="106204"/>
          </a:xfrm>
          <a:custGeom>
            <a:avLst/>
            <a:gdLst/>
            <a:ahLst/>
            <a:cxnLst/>
            <a:rect l="l" t="t" r="r" b="b"/>
            <a:pathLst>
              <a:path w="212089" h="141604">
                <a:moveTo>
                  <a:pt x="0" y="0"/>
                </a:moveTo>
                <a:lnTo>
                  <a:pt x="212099" y="0"/>
                </a:lnTo>
                <a:lnTo>
                  <a:pt x="212099" y="141599"/>
                </a:lnTo>
                <a:lnTo>
                  <a:pt x="0" y="141599"/>
                </a:lnTo>
                <a:lnTo>
                  <a:pt x="0" y="0"/>
                </a:lnTo>
                <a:close/>
              </a:path>
            </a:pathLst>
          </a:custGeom>
          <a:solidFill>
            <a:srgbClr val="FFFFFF"/>
          </a:solidFill>
        </p:spPr>
        <p:txBody>
          <a:bodyPr wrap="square" lIns="0" tIns="0" rIns="0" bIns="0" rtlCol="0"/>
          <a:lstStyle/>
          <a:p>
            <a:endParaRPr sz="1350"/>
          </a:p>
        </p:txBody>
      </p:sp>
      <p:sp>
        <p:nvSpPr>
          <p:cNvPr id="10" name="object 10"/>
          <p:cNvSpPr/>
          <p:nvPr/>
        </p:nvSpPr>
        <p:spPr>
          <a:xfrm>
            <a:off x="3103312" y="2346431"/>
            <a:ext cx="159068" cy="106204"/>
          </a:xfrm>
          <a:custGeom>
            <a:avLst/>
            <a:gdLst/>
            <a:ahLst/>
            <a:cxnLst/>
            <a:rect l="l" t="t" r="r" b="b"/>
            <a:pathLst>
              <a:path w="212089" h="141605">
                <a:moveTo>
                  <a:pt x="0" y="0"/>
                </a:moveTo>
                <a:lnTo>
                  <a:pt x="212099" y="0"/>
                </a:lnTo>
                <a:lnTo>
                  <a:pt x="212099" y="141599"/>
                </a:lnTo>
                <a:lnTo>
                  <a:pt x="0" y="141599"/>
                </a:lnTo>
                <a:lnTo>
                  <a:pt x="0" y="0"/>
                </a:lnTo>
                <a:close/>
              </a:path>
            </a:pathLst>
          </a:custGeom>
          <a:solidFill>
            <a:srgbClr val="FFFFFF"/>
          </a:solidFill>
        </p:spPr>
        <p:txBody>
          <a:bodyPr wrap="square" lIns="0" tIns="0" rIns="0" bIns="0" rtlCol="0"/>
          <a:lstStyle/>
          <a:p>
            <a:endParaRPr sz="1350"/>
          </a:p>
        </p:txBody>
      </p:sp>
      <p:sp>
        <p:nvSpPr>
          <p:cNvPr id="11" name="object 11"/>
          <p:cNvSpPr/>
          <p:nvPr/>
        </p:nvSpPr>
        <p:spPr>
          <a:xfrm>
            <a:off x="3103312" y="3271068"/>
            <a:ext cx="159068" cy="106204"/>
          </a:xfrm>
          <a:custGeom>
            <a:avLst/>
            <a:gdLst/>
            <a:ahLst/>
            <a:cxnLst/>
            <a:rect l="l" t="t" r="r" b="b"/>
            <a:pathLst>
              <a:path w="212089" h="141604">
                <a:moveTo>
                  <a:pt x="0" y="0"/>
                </a:moveTo>
                <a:lnTo>
                  <a:pt x="212099" y="0"/>
                </a:lnTo>
                <a:lnTo>
                  <a:pt x="212099" y="141599"/>
                </a:lnTo>
                <a:lnTo>
                  <a:pt x="0" y="141599"/>
                </a:lnTo>
                <a:lnTo>
                  <a:pt x="0" y="0"/>
                </a:lnTo>
                <a:close/>
              </a:path>
            </a:pathLst>
          </a:custGeom>
          <a:solidFill>
            <a:srgbClr val="FFFFFF"/>
          </a:solidFill>
        </p:spPr>
        <p:txBody>
          <a:bodyPr wrap="square" lIns="0" tIns="0" rIns="0" bIns="0" rtlCol="0"/>
          <a:lstStyle/>
          <a:p>
            <a:endParaRPr sz="1350"/>
          </a:p>
        </p:txBody>
      </p:sp>
      <p:sp>
        <p:nvSpPr>
          <p:cNvPr id="12" name="object 12"/>
          <p:cNvSpPr txBox="1">
            <a:spLocks noGrp="1"/>
          </p:cNvSpPr>
          <p:nvPr>
            <p:ph type="sldNum" sz="quarter" idx="7"/>
          </p:nvPr>
        </p:nvSpPr>
        <p:spPr>
          <a:xfrm>
            <a:off x="4932465" y="4226488"/>
            <a:ext cx="108227" cy="115897"/>
          </a:xfrm>
          <a:prstGeom prst="rect">
            <a:avLst/>
          </a:prstGeom>
        </p:spPr>
        <p:txBody>
          <a:bodyPr vert="horz" wrap="square" lIns="0" tIns="476" rIns="0" bIns="0" rtlCol="0">
            <a:spAutoFit/>
          </a:bodyPr>
          <a:lstStyle/>
          <a:p>
            <a:pPr marL="71914">
              <a:spcBef>
                <a:spcPts val="4"/>
              </a:spcBef>
            </a:pPr>
            <a:fld id="{81D60167-4931-47E6-BA6A-407CBD079E47}" type="slidenum">
              <a:rPr spc="-4" dirty="0"/>
              <a:pPr marL="71914">
                <a:spcBef>
                  <a:spcPts val="4"/>
                </a:spcBef>
              </a:pPr>
              <a:t>5</a:t>
            </a:fld>
            <a:endParaRPr spc="-4" dirty="0"/>
          </a:p>
        </p:txBody>
      </p:sp>
    </p:spTree>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Shape 87"/>
          <p:cNvSpPr txBox="1">
            <a:spLocks noGrp="1"/>
          </p:cNvSpPr>
          <p:nvPr>
            <p:ph type="title"/>
          </p:nvPr>
        </p:nvSpPr>
        <p:spPr>
          <a:prstGeom prst="rect">
            <a:avLst/>
          </a:prstGeom>
        </p:spPr>
        <p:txBody>
          <a:bodyPr vert="horz" lIns="68569" tIns="68569" rIns="68569" bIns="68569" rtlCol="0" anchor="t" anchorCtr="0">
            <a:noAutofit/>
          </a:bodyPr>
          <a:lstStyle/>
          <a:p>
            <a:r>
              <a:rPr lang="en" sz="2800" dirty="0"/>
              <a:t>Main Findings</a:t>
            </a:r>
          </a:p>
        </p:txBody>
      </p:sp>
      <p:sp>
        <p:nvSpPr>
          <p:cNvPr id="88" name="Shape 88"/>
          <p:cNvSpPr txBox="1">
            <a:spLocks noGrp="1"/>
          </p:cNvSpPr>
          <p:nvPr>
            <p:ph type="body" idx="1"/>
          </p:nvPr>
        </p:nvSpPr>
        <p:spPr>
          <a:prstGeom prst="rect">
            <a:avLst/>
          </a:prstGeom>
        </p:spPr>
        <p:txBody>
          <a:bodyPr vert="horz" lIns="68569" tIns="68569" rIns="68569" bIns="68569" rtlCol="0" anchor="t" anchorCtr="0">
            <a:noAutofit/>
          </a:bodyPr>
          <a:lstStyle/>
          <a:p>
            <a:pPr marL="342900" indent="-266700">
              <a:lnSpc>
                <a:spcPct val="115000"/>
              </a:lnSpc>
              <a:buSzPct val="100000"/>
            </a:pPr>
            <a:r>
              <a:rPr lang="en" sz="1500" dirty="0"/>
              <a:t>Higher </a:t>
            </a:r>
            <a:r>
              <a:rPr lang="en" sz="1500" dirty="0" smtClean="0"/>
              <a:t>ability </a:t>
            </a:r>
            <a:r>
              <a:rPr lang="en" sz="1500" dirty="0"/>
              <a:t>→ </a:t>
            </a:r>
            <a:r>
              <a:rPr lang="en" sz="1500" dirty="0" smtClean="0"/>
              <a:t>harder questions </a:t>
            </a:r>
            <a:r>
              <a:rPr lang="en" dirty="0" smtClean="0"/>
              <a:t>BUT </a:t>
            </a:r>
          </a:p>
          <a:p>
            <a:pPr marL="642942" lvl="1" indent="-266700">
              <a:lnSpc>
                <a:spcPct val="115000"/>
              </a:lnSpc>
              <a:buSzPct val="100000"/>
            </a:pPr>
            <a:r>
              <a:rPr lang="en" b="1" i="1" dirty="0" smtClean="0"/>
              <a:t>ceteris paribus, higher reputation makes users increasingly risk averse</a:t>
            </a:r>
          </a:p>
          <a:p>
            <a:pPr marL="642942" lvl="1" indent="-266700">
              <a:lnSpc>
                <a:spcPct val="115000"/>
              </a:lnSpc>
              <a:buSzPct val="100000"/>
            </a:pPr>
            <a:r>
              <a:rPr lang="en-US" sz="1350" i="1" dirty="0" smtClean="0"/>
              <a:t>Explanation: F</a:t>
            </a:r>
            <a:r>
              <a:rPr lang="en" sz="1350" i="1" dirty="0" smtClean="0"/>
              <a:t>ear of losing one’s reputation; diminishing returns from trying hard</a:t>
            </a:r>
          </a:p>
          <a:p>
            <a:pPr marL="76200" indent="0">
              <a:lnSpc>
                <a:spcPct val="115000"/>
              </a:lnSpc>
              <a:buSzPct val="100000"/>
              <a:buNone/>
            </a:pPr>
            <a:endParaRPr lang="en" sz="1500" dirty="0"/>
          </a:p>
          <a:p>
            <a:pPr marL="342900" indent="-266700">
              <a:lnSpc>
                <a:spcPct val="115000"/>
              </a:lnSpc>
              <a:buSzPct val="100000"/>
            </a:pPr>
            <a:r>
              <a:rPr lang="en" sz="1500" dirty="0" smtClean="0"/>
              <a:t>When a user attempts to tackle questions that surpass her ability level → worse performance                                                     </a:t>
            </a:r>
          </a:p>
          <a:p>
            <a:pPr marL="642942" lvl="1" indent="-266700">
              <a:lnSpc>
                <a:spcPct val="115000"/>
              </a:lnSpc>
              <a:buSzPct val="100000"/>
            </a:pPr>
            <a:r>
              <a:rPr lang="en-US" b="1" i="1" dirty="0" smtClean="0"/>
              <a:t>E</a:t>
            </a:r>
            <a:r>
              <a:rPr lang="en" b="1" i="1" dirty="0" smtClean="0"/>
              <a:t>ffect is worse the higher one’s reputation</a:t>
            </a:r>
          </a:p>
          <a:p>
            <a:pPr marL="642942" lvl="1" indent="-266700">
              <a:lnSpc>
                <a:spcPct val="115000"/>
              </a:lnSpc>
              <a:buSzPct val="100000"/>
            </a:pPr>
            <a:r>
              <a:rPr lang="en" sz="1350" i="1" dirty="0" smtClean="0"/>
              <a:t>Explanation: Overconfidence leads to lower performance</a:t>
            </a:r>
            <a:endParaRPr lang="en" dirty="0"/>
          </a:p>
          <a:p>
            <a:pPr marL="342900" indent="-266700">
              <a:lnSpc>
                <a:spcPct val="115000"/>
              </a:lnSpc>
              <a:buSzPct val="100000"/>
            </a:pPr>
            <a:endParaRPr lang="en" sz="1500" dirty="0"/>
          </a:p>
        </p:txBody>
      </p:sp>
    </p:spTree>
    <p:extLst>
      <p:ext uri="{BB962C8B-B14F-4D97-AF65-F5344CB8AC3E}">
        <p14:creationId xmlns:p14="http://schemas.microsoft.com/office/powerpoint/2010/main" val="2533553469"/>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775" y="299251"/>
            <a:ext cx="6390450" cy="707400"/>
          </a:xfrm>
        </p:spPr>
        <p:txBody>
          <a:bodyPr/>
          <a:lstStyle/>
          <a:p>
            <a:r>
              <a:rPr lang="en-US" sz="2000" dirty="0" smtClean="0"/>
              <a:t>Methodological contribution: </a:t>
            </a:r>
            <a:br>
              <a:rPr lang="en-US" sz="2000" dirty="0" smtClean="0"/>
            </a:br>
            <a:r>
              <a:rPr lang="en-US" sz="2000" dirty="0" smtClean="0"/>
              <a:t>Assessing user ability and question difficulty</a:t>
            </a:r>
            <a:endParaRPr lang="en-US" sz="2000" dirty="0"/>
          </a:p>
        </p:txBody>
      </p:sp>
      <p:sp>
        <p:nvSpPr>
          <p:cNvPr id="3" name="Text Placeholder 2"/>
          <p:cNvSpPr>
            <a:spLocks noGrp="1"/>
          </p:cNvSpPr>
          <p:nvPr>
            <p:ph type="body" idx="1"/>
          </p:nvPr>
        </p:nvSpPr>
        <p:spPr/>
        <p:txBody>
          <a:bodyPr>
            <a:normAutofit fontScale="92500" lnSpcReduction="10000"/>
          </a:bodyPr>
          <a:lstStyle/>
          <a:p>
            <a:r>
              <a:rPr lang="en-US" dirty="0" smtClean="0"/>
              <a:t>Ability ≠ Reputation</a:t>
            </a:r>
          </a:p>
          <a:p>
            <a:endParaRPr lang="en-US" dirty="0" smtClean="0"/>
          </a:p>
          <a:p>
            <a:r>
              <a:rPr lang="en-US" dirty="0" smtClean="0"/>
              <a:t>Users are more likely to be of high ability if they submit good answers to questions submitted by other high ability users</a:t>
            </a:r>
          </a:p>
          <a:p>
            <a:pPr lvl="1"/>
            <a:r>
              <a:rPr lang="en-US" dirty="0" smtClean="0"/>
              <a:t>i.e. if their answers are endorsed by other high ability users</a:t>
            </a:r>
          </a:p>
          <a:p>
            <a:endParaRPr lang="en-US" dirty="0" smtClean="0"/>
          </a:p>
          <a:p>
            <a:r>
              <a:rPr lang="en-US" dirty="0" smtClean="0"/>
              <a:t>How to estimate: </a:t>
            </a:r>
          </a:p>
          <a:p>
            <a:endParaRPr lang="en-US" dirty="0"/>
          </a:p>
          <a:p>
            <a:pPr lvl="1"/>
            <a:r>
              <a:rPr lang="en-US" dirty="0" smtClean="0"/>
              <a:t>Create an </a:t>
            </a:r>
            <a:r>
              <a:rPr lang="en-US" i="1" dirty="0" smtClean="0"/>
              <a:t>acceptance graph</a:t>
            </a:r>
            <a:r>
              <a:rPr lang="en-US" dirty="0" smtClean="0"/>
              <a:t>: graph of all users where</a:t>
            </a:r>
          </a:p>
          <a:p>
            <a:pPr lvl="2"/>
            <a:r>
              <a:rPr lang="en-US" dirty="0" smtClean="0"/>
              <a:t>Link from </a:t>
            </a:r>
            <a:r>
              <a:rPr lang="en-US" i="1" dirty="0" err="1">
                <a:latin typeface="Times New Roman" panose="02020603050405020304" pitchFamily="18" charset="0"/>
                <a:cs typeface="Times New Roman" panose="02020603050405020304" pitchFamily="18" charset="0"/>
              </a:rPr>
              <a:t>i</a:t>
            </a:r>
            <a:r>
              <a:rPr lang="en-US" dirty="0" smtClean="0"/>
              <a:t> to </a:t>
            </a:r>
            <a:r>
              <a:rPr lang="en-US" i="1" dirty="0">
                <a:latin typeface="Times New Roman" panose="02020603050405020304" pitchFamily="18" charset="0"/>
                <a:cs typeface="Times New Roman" panose="02020603050405020304" pitchFamily="18" charset="0"/>
              </a:rPr>
              <a:t>j</a:t>
            </a:r>
            <a:r>
              <a:rPr lang="en-US" dirty="0" smtClean="0"/>
              <a:t> </a:t>
            </a:r>
            <a:r>
              <a:rPr lang="en-US" dirty="0" smtClean="0">
                <a:sym typeface="Wingdings" panose="05000000000000000000" pitchFamily="2" charset="2"/>
              </a:rPr>
              <a:t></a:t>
            </a:r>
            <a:r>
              <a:rPr lang="en-US" dirty="0" smtClean="0"/>
              <a:t> user </a:t>
            </a:r>
            <a:r>
              <a:rPr lang="en-US" i="1" dirty="0" err="1" smtClean="0">
                <a:latin typeface="Times New Roman" panose="02020603050405020304" pitchFamily="18" charset="0"/>
                <a:cs typeface="Times New Roman" panose="02020603050405020304" pitchFamily="18" charset="0"/>
              </a:rPr>
              <a:t>i</a:t>
            </a:r>
            <a:r>
              <a:rPr lang="en-US" dirty="0" smtClean="0"/>
              <a:t> accepts a response submitted by </a:t>
            </a:r>
            <a:r>
              <a:rPr lang="en-US" i="1" dirty="0" smtClean="0">
                <a:latin typeface="Times New Roman" panose="02020603050405020304" pitchFamily="18" charset="0"/>
                <a:cs typeface="Times New Roman" panose="02020603050405020304" pitchFamily="18" charset="0"/>
              </a:rPr>
              <a:t>j </a:t>
            </a:r>
            <a:r>
              <a:rPr lang="en-US" dirty="0" smtClean="0"/>
              <a:t>to one of her questions</a:t>
            </a:r>
          </a:p>
          <a:p>
            <a:pPr lvl="1"/>
            <a:r>
              <a:rPr lang="en-US" dirty="0" smtClean="0"/>
              <a:t>Apply an algorithm akin to </a:t>
            </a:r>
            <a:r>
              <a:rPr lang="en-US" dirty="0" err="1" smtClean="0"/>
              <a:t>pagerank</a:t>
            </a:r>
            <a:r>
              <a:rPr lang="en-US" dirty="0" smtClean="0"/>
              <a:t> to estimate user abilities</a:t>
            </a:r>
          </a:p>
          <a:p>
            <a:pPr lvl="1"/>
            <a:endParaRPr lang="en-US" dirty="0" smtClean="0"/>
          </a:p>
          <a:p>
            <a:r>
              <a:rPr lang="en-US" sz="1600" b="1" dirty="0" smtClean="0"/>
              <a:t>Question </a:t>
            </a:r>
            <a:r>
              <a:rPr lang="en-US" sz="1600" b="1" dirty="0"/>
              <a:t>difficulty = Asker’s </a:t>
            </a:r>
            <a:r>
              <a:rPr lang="en-US" sz="1600" b="1" i="1" dirty="0" smtClean="0"/>
              <a:t>ability</a:t>
            </a:r>
          </a:p>
          <a:p>
            <a:endParaRPr lang="en-US" sz="1600" b="1" i="1" dirty="0"/>
          </a:p>
          <a:p>
            <a:pPr lvl="1"/>
            <a:r>
              <a:rPr lang="en-US" sz="1250" dirty="0" smtClean="0"/>
              <a:t>Intuition</a:t>
            </a:r>
            <a:r>
              <a:rPr lang="en-US" sz="1250" dirty="0"/>
              <a:t>: A question that perplexes an expert is more likely to be difficult </a:t>
            </a:r>
          </a:p>
          <a:p>
            <a:endParaRPr lang="en-US" dirty="0" smtClean="0"/>
          </a:p>
          <a:p>
            <a:endParaRPr lang="en-US" dirty="0"/>
          </a:p>
          <a:p>
            <a:endParaRPr lang="en-US" dirty="0"/>
          </a:p>
        </p:txBody>
      </p:sp>
    </p:spTree>
    <p:extLst>
      <p:ext uri="{BB962C8B-B14F-4D97-AF65-F5344CB8AC3E}">
        <p14:creationId xmlns:p14="http://schemas.microsoft.com/office/powerpoint/2010/main" val="953498736"/>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775" y="299251"/>
            <a:ext cx="6390450" cy="707400"/>
          </a:xfrm>
        </p:spPr>
        <p:txBody>
          <a:bodyPr/>
          <a:lstStyle/>
          <a:p>
            <a:r>
              <a:rPr lang="en-US" sz="2000" dirty="0" smtClean="0"/>
              <a:t>Methodological contribution: </a:t>
            </a:r>
            <a:br>
              <a:rPr lang="en-US" sz="2000" dirty="0" smtClean="0"/>
            </a:br>
            <a:r>
              <a:rPr lang="en-US" sz="2000" dirty="0" smtClean="0"/>
              <a:t>Assessing user ability and question difficulty</a:t>
            </a:r>
            <a:endParaRPr lang="en-US" sz="2000" dirty="0"/>
          </a:p>
        </p:txBody>
      </p:sp>
      <p:sp>
        <p:nvSpPr>
          <p:cNvPr id="3" name="Text Placeholder 2"/>
          <p:cNvSpPr>
            <a:spLocks noGrp="1"/>
          </p:cNvSpPr>
          <p:nvPr>
            <p:ph type="body" idx="1"/>
          </p:nvPr>
        </p:nvSpPr>
        <p:spPr/>
        <p:txBody>
          <a:bodyPr>
            <a:normAutofit fontScale="92500" lnSpcReduction="10000"/>
          </a:bodyPr>
          <a:lstStyle/>
          <a:p>
            <a:r>
              <a:rPr lang="en-US" dirty="0" smtClean="0"/>
              <a:t>Ability ≠ Reputation</a:t>
            </a:r>
          </a:p>
          <a:p>
            <a:endParaRPr lang="en-US" dirty="0" smtClean="0"/>
          </a:p>
          <a:p>
            <a:r>
              <a:rPr lang="en-US" dirty="0" smtClean="0"/>
              <a:t>Users are more likely to be of high ability if they submit good answers to questions submitted by other high ability users</a:t>
            </a:r>
          </a:p>
          <a:p>
            <a:pPr lvl="1"/>
            <a:r>
              <a:rPr lang="en-US" dirty="0" smtClean="0"/>
              <a:t>i.e. if their answers are endorsed by other high ability users</a:t>
            </a:r>
          </a:p>
          <a:p>
            <a:endParaRPr lang="en-US" dirty="0" smtClean="0"/>
          </a:p>
          <a:p>
            <a:r>
              <a:rPr lang="en-US" dirty="0" smtClean="0"/>
              <a:t>How to estimate: </a:t>
            </a:r>
          </a:p>
          <a:p>
            <a:endParaRPr lang="en-US" dirty="0"/>
          </a:p>
          <a:p>
            <a:pPr lvl="1"/>
            <a:r>
              <a:rPr lang="en-US" dirty="0" smtClean="0"/>
              <a:t>Create an </a:t>
            </a:r>
            <a:r>
              <a:rPr lang="en-US" i="1" dirty="0" smtClean="0"/>
              <a:t>acceptance graph</a:t>
            </a:r>
            <a:r>
              <a:rPr lang="en-US" dirty="0" smtClean="0"/>
              <a:t>: graph of all users where</a:t>
            </a:r>
          </a:p>
          <a:p>
            <a:pPr lvl="2"/>
            <a:r>
              <a:rPr lang="en-US" dirty="0" smtClean="0"/>
              <a:t>Link from </a:t>
            </a:r>
            <a:r>
              <a:rPr lang="en-US" i="1" dirty="0" err="1">
                <a:latin typeface="Times New Roman" panose="02020603050405020304" pitchFamily="18" charset="0"/>
                <a:cs typeface="Times New Roman" panose="02020603050405020304" pitchFamily="18" charset="0"/>
              </a:rPr>
              <a:t>i</a:t>
            </a:r>
            <a:r>
              <a:rPr lang="en-US" dirty="0" smtClean="0"/>
              <a:t> to </a:t>
            </a:r>
            <a:r>
              <a:rPr lang="en-US" i="1" dirty="0">
                <a:latin typeface="Times New Roman" panose="02020603050405020304" pitchFamily="18" charset="0"/>
                <a:cs typeface="Times New Roman" panose="02020603050405020304" pitchFamily="18" charset="0"/>
              </a:rPr>
              <a:t>j</a:t>
            </a:r>
            <a:r>
              <a:rPr lang="en-US" dirty="0" smtClean="0"/>
              <a:t> </a:t>
            </a:r>
            <a:r>
              <a:rPr lang="en-US" dirty="0" smtClean="0">
                <a:sym typeface="Wingdings" panose="05000000000000000000" pitchFamily="2" charset="2"/>
              </a:rPr>
              <a:t></a:t>
            </a:r>
            <a:r>
              <a:rPr lang="en-US" dirty="0" smtClean="0"/>
              <a:t> user </a:t>
            </a:r>
            <a:r>
              <a:rPr lang="en-US" i="1" dirty="0" err="1" smtClean="0">
                <a:latin typeface="Times New Roman" panose="02020603050405020304" pitchFamily="18" charset="0"/>
                <a:cs typeface="Times New Roman" panose="02020603050405020304" pitchFamily="18" charset="0"/>
              </a:rPr>
              <a:t>i</a:t>
            </a:r>
            <a:r>
              <a:rPr lang="en-US" dirty="0" smtClean="0"/>
              <a:t> accepts a response submitted by </a:t>
            </a:r>
            <a:r>
              <a:rPr lang="en-US" i="1" dirty="0" smtClean="0">
                <a:latin typeface="Times New Roman" panose="02020603050405020304" pitchFamily="18" charset="0"/>
                <a:cs typeface="Times New Roman" panose="02020603050405020304" pitchFamily="18" charset="0"/>
              </a:rPr>
              <a:t>j </a:t>
            </a:r>
            <a:r>
              <a:rPr lang="en-US" dirty="0" smtClean="0"/>
              <a:t>to one of her questions</a:t>
            </a:r>
          </a:p>
          <a:p>
            <a:pPr lvl="1"/>
            <a:r>
              <a:rPr lang="en-US" dirty="0" smtClean="0"/>
              <a:t>Apply an algorithm akin to </a:t>
            </a:r>
            <a:r>
              <a:rPr lang="en-US" dirty="0" err="1" smtClean="0"/>
              <a:t>pagerank</a:t>
            </a:r>
            <a:r>
              <a:rPr lang="en-US" dirty="0" smtClean="0"/>
              <a:t> to estimate user abilities</a:t>
            </a:r>
          </a:p>
          <a:p>
            <a:pPr lvl="1"/>
            <a:endParaRPr lang="en-US" dirty="0" smtClean="0"/>
          </a:p>
          <a:p>
            <a:r>
              <a:rPr lang="en-US" sz="1600" b="1" dirty="0" smtClean="0"/>
              <a:t>Question </a:t>
            </a:r>
            <a:r>
              <a:rPr lang="en-US" sz="1600" b="1" dirty="0"/>
              <a:t>difficulty = Asker’s </a:t>
            </a:r>
            <a:r>
              <a:rPr lang="en-US" sz="1600" b="1" i="1" dirty="0" smtClean="0"/>
              <a:t>ability</a:t>
            </a:r>
          </a:p>
          <a:p>
            <a:endParaRPr lang="en-US" sz="1600" b="1" i="1" dirty="0"/>
          </a:p>
          <a:p>
            <a:pPr lvl="1"/>
            <a:r>
              <a:rPr lang="en-US" sz="1250" dirty="0" smtClean="0"/>
              <a:t>Intuition</a:t>
            </a:r>
            <a:r>
              <a:rPr lang="en-US" sz="1250" dirty="0"/>
              <a:t>: A question that perplexes an expert is more likely to be difficult </a:t>
            </a:r>
          </a:p>
          <a:p>
            <a:endParaRPr lang="en-US" dirty="0" smtClean="0"/>
          </a:p>
          <a:p>
            <a:endParaRPr lang="en-US" dirty="0"/>
          </a:p>
          <a:p>
            <a:endParaRPr lang="en-US" dirty="0"/>
          </a:p>
        </p:txBody>
      </p:sp>
    </p:spTree>
    <p:extLst>
      <p:ext uri="{BB962C8B-B14F-4D97-AF65-F5344CB8AC3E}">
        <p14:creationId xmlns:p14="http://schemas.microsoft.com/office/powerpoint/2010/main" val="2502803862"/>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775" y="299251"/>
            <a:ext cx="6390450" cy="707400"/>
          </a:xfrm>
        </p:spPr>
        <p:txBody>
          <a:bodyPr/>
          <a:lstStyle/>
          <a:p>
            <a:r>
              <a:rPr lang="en-US" sz="2000" dirty="0" smtClean="0"/>
              <a:t>Methodological contribution: </a:t>
            </a:r>
            <a:br>
              <a:rPr lang="en-US" sz="2000" dirty="0" smtClean="0"/>
            </a:br>
            <a:r>
              <a:rPr lang="en-US" sz="2000" dirty="0" smtClean="0"/>
              <a:t>Assessing user ability and question difficulty</a:t>
            </a:r>
            <a:endParaRPr lang="en-US" sz="2000" dirty="0"/>
          </a:p>
        </p:txBody>
      </p:sp>
      <p:sp>
        <p:nvSpPr>
          <p:cNvPr id="3" name="Text Placeholder 2"/>
          <p:cNvSpPr>
            <a:spLocks noGrp="1"/>
          </p:cNvSpPr>
          <p:nvPr>
            <p:ph type="body" idx="1"/>
          </p:nvPr>
        </p:nvSpPr>
        <p:spPr/>
        <p:txBody>
          <a:bodyPr>
            <a:normAutofit fontScale="92500" lnSpcReduction="10000"/>
          </a:bodyPr>
          <a:lstStyle/>
          <a:p>
            <a:r>
              <a:rPr lang="en-US" dirty="0" smtClean="0"/>
              <a:t>Ability ≠ Reputation</a:t>
            </a:r>
          </a:p>
          <a:p>
            <a:endParaRPr lang="en-US" dirty="0" smtClean="0"/>
          </a:p>
          <a:p>
            <a:r>
              <a:rPr lang="en-US" dirty="0" smtClean="0"/>
              <a:t>Users are more likely to be of high ability if they submit good answers to questions submitted by other high ability users</a:t>
            </a:r>
          </a:p>
          <a:p>
            <a:pPr lvl="1"/>
            <a:r>
              <a:rPr lang="en-US" dirty="0" smtClean="0"/>
              <a:t>i.e. if their answers are endorsed by other high ability users</a:t>
            </a:r>
          </a:p>
          <a:p>
            <a:endParaRPr lang="en-US" dirty="0" smtClean="0"/>
          </a:p>
          <a:p>
            <a:r>
              <a:rPr lang="en-US" dirty="0" smtClean="0"/>
              <a:t>How to estimate: </a:t>
            </a:r>
          </a:p>
          <a:p>
            <a:endParaRPr lang="en-US" dirty="0"/>
          </a:p>
          <a:p>
            <a:pPr lvl="1"/>
            <a:r>
              <a:rPr lang="en-US" dirty="0" smtClean="0"/>
              <a:t>Create an </a:t>
            </a:r>
            <a:r>
              <a:rPr lang="en-US" i="1" dirty="0" smtClean="0"/>
              <a:t>acceptance graph</a:t>
            </a:r>
            <a:r>
              <a:rPr lang="en-US" dirty="0" smtClean="0"/>
              <a:t>: graph of all users where</a:t>
            </a:r>
          </a:p>
          <a:p>
            <a:pPr lvl="2"/>
            <a:r>
              <a:rPr lang="en-US" dirty="0" smtClean="0"/>
              <a:t>Link from </a:t>
            </a:r>
            <a:r>
              <a:rPr lang="en-US" i="1" dirty="0" err="1">
                <a:latin typeface="Times New Roman" panose="02020603050405020304" pitchFamily="18" charset="0"/>
                <a:cs typeface="Times New Roman" panose="02020603050405020304" pitchFamily="18" charset="0"/>
              </a:rPr>
              <a:t>i</a:t>
            </a:r>
            <a:r>
              <a:rPr lang="en-US" dirty="0" smtClean="0"/>
              <a:t> to </a:t>
            </a:r>
            <a:r>
              <a:rPr lang="en-US" i="1" dirty="0">
                <a:latin typeface="Times New Roman" panose="02020603050405020304" pitchFamily="18" charset="0"/>
                <a:cs typeface="Times New Roman" panose="02020603050405020304" pitchFamily="18" charset="0"/>
              </a:rPr>
              <a:t>j</a:t>
            </a:r>
            <a:r>
              <a:rPr lang="en-US" dirty="0" smtClean="0"/>
              <a:t> </a:t>
            </a:r>
            <a:r>
              <a:rPr lang="en-US" dirty="0" smtClean="0">
                <a:sym typeface="Wingdings" panose="05000000000000000000" pitchFamily="2" charset="2"/>
              </a:rPr>
              <a:t></a:t>
            </a:r>
            <a:r>
              <a:rPr lang="en-US" dirty="0" smtClean="0"/>
              <a:t> user </a:t>
            </a:r>
            <a:r>
              <a:rPr lang="en-US" i="1" dirty="0" err="1" smtClean="0">
                <a:latin typeface="Times New Roman" panose="02020603050405020304" pitchFamily="18" charset="0"/>
                <a:cs typeface="Times New Roman" panose="02020603050405020304" pitchFamily="18" charset="0"/>
              </a:rPr>
              <a:t>i</a:t>
            </a:r>
            <a:r>
              <a:rPr lang="en-US" dirty="0" smtClean="0"/>
              <a:t> accepts a response submitted by </a:t>
            </a:r>
            <a:r>
              <a:rPr lang="en-US" i="1" dirty="0" smtClean="0">
                <a:latin typeface="Times New Roman" panose="02020603050405020304" pitchFamily="18" charset="0"/>
                <a:cs typeface="Times New Roman" panose="02020603050405020304" pitchFamily="18" charset="0"/>
              </a:rPr>
              <a:t>j </a:t>
            </a:r>
            <a:r>
              <a:rPr lang="en-US" dirty="0" smtClean="0"/>
              <a:t>to one of her questions</a:t>
            </a:r>
          </a:p>
          <a:p>
            <a:pPr lvl="1"/>
            <a:r>
              <a:rPr lang="en-US" dirty="0" smtClean="0"/>
              <a:t>Apply an algorithm akin to </a:t>
            </a:r>
            <a:r>
              <a:rPr lang="en-US" dirty="0" err="1" smtClean="0"/>
              <a:t>pagerank</a:t>
            </a:r>
            <a:r>
              <a:rPr lang="en-US" dirty="0" smtClean="0"/>
              <a:t> to estimate user abilities</a:t>
            </a:r>
          </a:p>
          <a:p>
            <a:pPr lvl="1"/>
            <a:endParaRPr lang="en-US" dirty="0" smtClean="0"/>
          </a:p>
          <a:p>
            <a:r>
              <a:rPr lang="en-US" sz="1600" b="1" dirty="0" smtClean="0"/>
              <a:t>Question </a:t>
            </a:r>
            <a:r>
              <a:rPr lang="en-US" sz="1600" b="1" dirty="0"/>
              <a:t>difficulty = Asker’s </a:t>
            </a:r>
            <a:r>
              <a:rPr lang="en-US" sz="1600" b="1" i="1" dirty="0" smtClean="0"/>
              <a:t>ability</a:t>
            </a:r>
          </a:p>
          <a:p>
            <a:endParaRPr lang="en-US" sz="1600" b="1" i="1" dirty="0"/>
          </a:p>
          <a:p>
            <a:pPr lvl="1"/>
            <a:r>
              <a:rPr lang="en-US" sz="1250" dirty="0" smtClean="0"/>
              <a:t>Intuition</a:t>
            </a:r>
            <a:r>
              <a:rPr lang="en-US" sz="1250" dirty="0"/>
              <a:t>: A question that perplexes an expert is more likely to be difficult </a:t>
            </a:r>
          </a:p>
          <a:p>
            <a:endParaRPr lang="en-US" dirty="0" smtClean="0"/>
          </a:p>
          <a:p>
            <a:endParaRPr lang="en-US" dirty="0"/>
          </a:p>
          <a:p>
            <a:endParaRPr lang="en-US" dirty="0"/>
          </a:p>
        </p:txBody>
      </p:sp>
    </p:spTree>
    <p:extLst>
      <p:ext uri="{BB962C8B-B14F-4D97-AF65-F5344CB8AC3E}">
        <p14:creationId xmlns:p14="http://schemas.microsoft.com/office/powerpoint/2010/main" val="1340291192"/>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775" y="299251"/>
            <a:ext cx="6390450" cy="707400"/>
          </a:xfrm>
        </p:spPr>
        <p:txBody>
          <a:bodyPr/>
          <a:lstStyle/>
          <a:p>
            <a:r>
              <a:rPr lang="en-US" sz="2000" dirty="0" smtClean="0"/>
              <a:t>Methodological contribution: </a:t>
            </a:r>
            <a:br>
              <a:rPr lang="en-US" sz="2000" dirty="0" smtClean="0"/>
            </a:br>
            <a:r>
              <a:rPr lang="en-US" sz="2000" dirty="0" smtClean="0"/>
              <a:t>Assessing user ability and question difficulty</a:t>
            </a:r>
            <a:endParaRPr lang="en-US" sz="2000" dirty="0"/>
          </a:p>
        </p:txBody>
      </p:sp>
      <p:sp>
        <p:nvSpPr>
          <p:cNvPr id="3" name="Text Placeholder 2"/>
          <p:cNvSpPr>
            <a:spLocks noGrp="1"/>
          </p:cNvSpPr>
          <p:nvPr>
            <p:ph type="body" idx="1"/>
          </p:nvPr>
        </p:nvSpPr>
        <p:spPr/>
        <p:txBody>
          <a:bodyPr>
            <a:normAutofit fontScale="92500" lnSpcReduction="10000"/>
          </a:bodyPr>
          <a:lstStyle/>
          <a:p>
            <a:r>
              <a:rPr lang="en-US" dirty="0" smtClean="0"/>
              <a:t>Ability ≠ Reputation</a:t>
            </a:r>
          </a:p>
          <a:p>
            <a:endParaRPr lang="en-US" dirty="0" smtClean="0"/>
          </a:p>
          <a:p>
            <a:r>
              <a:rPr lang="en-US" dirty="0" smtClean="0"/>
              <a:t>Users are more likely to be of high ability if they submit good answers to questions submitted by other high ability users</a:t>
            </a:r>
          </a:p>
          <a:p>
            <a:pPr lvl="1"/>
            <a:r>
              <a:rPr lang="en-US" dirty="0" smtClean="0"/>
              <a:t>i.e. if their answers are endorsed by other high ability users</a:t>
            </a:r>
          </a:p>
          <a:p>
            <a:endParaRPr lang="en-US" dirty="0" smtClean="0"/>
          </a:p>
          <a:p>
            <a:r>
              <a:rPr lang="en-US" dirty="0" smtClean="0"/>
              <a:t>How to estimate: </a:t>
            </a:r>
          </a:p>
          <a:p>
            <a:endParaRPr lang="en-US" dirty="0"/>
          </a:p>
          <a:p>
            <a:pPr lvl="1"/>
            <a:r>
              <a:rPr lang="en-US" dirty="0" smtClean="0"/>
              <a:t>Create an </a:t>
            </a:r>
            <a:r>
              <a:rPr lang="en-US" i="1" dirty="0" smtClean="0"/>
              <a:t>acceptance graph</a:t>
            </a:r>
            <a:r>
              <a:rPr lang="en-US" dirty="0" smtClean="0"/>
              <a:t>: graph of all users where</a:t>
            </a:r>
          </a:p>
          <a:p>
            <a:pPr lvl="2"/>
            <a:r>
              <a:rPr lang="en-US" dirty="0" smtClean="0"/>
              <a:t>Link from </a:t>
            </a:r>
            <a:r>
              <a:rPr lang="en-US" i="1" dirty="0" err="1">
                <a:latin typeface="Times New Roman" panose="02020603050405020304" pitchFamily="18" charset="0"/>
                <a:cs typeface="Times New Roman" panose="02020603050405020304" pitchFamily="18" charset="0"/>
              </a:rPr>
              <a:t>i</a:t>
            </a:r>
            <a:r>
              <a:rPr lang="en-US" dirty="0" smtClean="0"/>
              <a:t> to </a:t>
            </a:r>
            <a:r>
              <a:rPr lang="en-US" i="1" dirty="0">
                <a:latin typeface="Times New Roman" panose="02020603050405020304" pitchFamily="18" charset="0"/>
                <a:cs typeface="Times New Roman" panose="02020603050405020304" pitchFamily="18" charset="0"/>
              </a:rPr>
              <a:t>j</a:t>
            </a:r>
            <a:r>
              <a:rPr lang="en-US" dirty="0" smtClean="0"/>
              <a:t> </a:t>
            </a:r>
            <a:r>
              <a:rPr lang="en-US" dirty="0" smtClean="0">
                <a:sym typeface="Wingdings" panose="05000000000000000000" pitchFamily="2" charset="2"/>
              </a:rPr>
              <a:t></a:t>
            </a:r>
            <a:r>
              <a:rPr lang="en-US" dirty="0" smtClean="0"/>
              <a:t> user </a:t>
            </a:r>
            <a:r>
              <a:rPr lang="en-US" i="1" dirty="0" err="1" smtClean="0">
                <a:latin typeface="Times New Roman" panose="02020603050405020304" pitchFamily="18" charset="0"/>
                <a:cs typeface="Times New Roman" panose="02020603050405020304" pitchFamily="18" charset="0"/>
              </a:rPr>
              <a:t>i</a:t>
            </a:r>
            <a:r>
              <a:rPr lang="en-US" dirty="0" smtClean="0"/>
              <a:t> accepts a response submitted by </a:t>
            </a:r>
            <a:r>
              <a:rPr lang="en-US" i="1" dirty="0" smtClean="0">
                <a:latin typeface="Times New Roman" panose="02020603050405020304" pitchFamily="18" charset="0"/>
                <a:cs typeface="Times New Roman" panose="02020603050405020304" pitchFamily="18" charset="0"/>
              </a:rPr>
              <a:t>j </a:t>
            </a:r>
            <a:r>
              <a:rPr lang="en-US" dirty="0" smtClean="0"/>
              <a:t>to one of her questions</a:t>
            </a:r>
          </a:p>
          <a:p>
            <a:pPr lvl="1"/>
            <a:r>
              <a:rPr lang="en-US" dirty="0" smtClean="0"/>
              <a:t>Apply an algorithm akin to </a:t>
            </a:r>
            <a:r>
              <a:rPr lang="en-US" dirty="0" err="1" smtClean="0"/>
              <a:t>pagerank</a:t>
            </a:r>
            <a:r>
              <a:rPr lang="en-US" dirty="0" smtClean="0"/>
              <a:t> to estimate user abilities</a:t>
            </a:r>
          </a:p>
          <a:p>
            <a:pPr lvl="1"/>
            <a:endParaRPr lang="en-US" dirty="0" smtClean="0"/>
          </a:p>
          <a:p>
            <a:r>
              <a:rPr lang="en-US" sz="1600" b="1" dirty="0" smtClean="0"/>
              <a:t>Question </a:t>
            </a:r>
            <a:r>
              <a:rPr lang="en-US" sz="1600" b="1" dirty="0"/>
              <a:t>difficulty = Asker’s </a:t>
            </a:r>
            <a:r>
              <a:rPr lang="en-US" sz="1600" b="1" i="1" dirty="0" smtClean="0"/>
              <a:t>ability</a:t>
            </a:r>
          </a:p>
          <a:p>
            <a:endParaRPr lang="en-US" sz="1600" b="1" i="1" dirty="0"/>
          </a:p>
          <a:p>
            <a:pPr lvl="1"/>
            <a:r>
              <a:rPr lang="en-US" sz="1250" dirty="0" smtClean="0"/>
              <a:t>Intuition</a:t>
            </a:r>
            <a:r>
              <a:rPr lang="en-US" sz="1250" dirty="0"/>
              <a:t>: A question that perplexes an expert is more likely to be difficult </a:t>
            </a:r>
          </a:p>
          <a:p>
            <a:endParaRPr lang="en-US" dirty="0" smtClean="0"/>
          </a:p>
          <a:p>
            <a:endParaRPr lang="en-US" dirty="0"/>
          </a:p>
          <a:p>
            <a:endParaRPr lang="en-US" dirty="0"/>
          </a:p>
        </p:txBody>
      </p:sp>
    </p:spTree>
    <p:extLst>
      <p:ext uri="{BB962C8B-B14F-4D97-AF65-F5344CB8AC3E}">
        <p14:creationId xmlns:p14="http://schemas.microsoft.com/office/powerpoint/2010/main" val="661455416"/>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775" y="299251"/>
            <a:ext cx="6390450" cy="707400"/>
          </a:xfrm>
        </p:spPr>
        <p:txBody>
          <a:bodyPr/>
          <a:lstStyle/>
          <a:p>
            <a:r>
              <a:rPr lang="en-US" sz="2000" dirty="0" smtClean="0"/>
              <a:t>Methodological contribution: </a:t>
            </a:r>
            <a:br>
              <a:rPr lang="en-US" sz="2000" dirty="0" smtClean="0"/>
            </a:br>
            <a:r>
              <a:rPr lang="en-US" sz="2000" dirty="0" smtClean="0"/>
              <a:t>Assessing user ability and question difficulty</a:t>
            </a:r>
            <a:endParaRPr lang="en-US" sz="2000" dirty="0"/>
          </a:p>
        </p:txBody>
      </p:sp>
      <p:sp>
        <p:nvSpPr>
          <p:cNvPr id="3" name="Text Placeholder 2"/>
          <p:cNvSpPr>
            <a:spLocks noGrp="1"/>
          </p:cNvSpPr>
          <p:nvPr>
            <p:ph type="body" idx="1"/>
          </p:nvPr>
        </p:nvSpPr>
        <p:spPr/>
        <p:txBody>
          <a:bodyPr>
            <a:normAutofit fontScale="92500" lnSpcReduction="10000"/>
          </a:bodyPr>
          <a:lstStyle/>
          <a:p>
            <a:r>
              <a:rPr lang="en-US" dirty="0" smtClean="0"/>
              <a:t>Ability ≠ Reputation</a:t>
            </a:r>
          </a:p>
          <a:p>
            <a:endParaRPr lang="en-US" dirty="0" smtClean="0"/>
          </a:p>
          <a:p>
            <a:r>
              <a:rPr lang="en-US" dirty="0" smtClean="0"/>
              <a:t>Users are more likely to be of high ability if they submit good answers to questions submitted by other high ability users</a:t>
            </a:r>
          </a:p>
          <a:p>
            <a:pPr lvl="1"/>
            <a:r>
              <a:rPr lang="en-US" dirty="0" smtClean="0"/>
              <a:t>i.e. if their answers are endorsed by other high ability users</a:t>
            </a:r>
          </a:p>
          <a:p>
            <a:endParaRPr lang="en-US" dirty="0" smtClean="0"/>
          </a:p>
          <a:p>
            <a:r>
              <a:rPr lang="en-US" dirty="0" smtClean="0"/>
              <a:t>How to estimate: </a:t>
            </a:r>
          </a:p>
          <a:p>
            <a:endParaRPr lang="en-US" dirty="0"/>
          </a:p>
          <a:p>
            <a:pPr lvl="1"/>
            <a:r>
              <a:rPr lang="en-US" dirty="0" smtClean="0"/>
              <a:t>Create an </a:t>
            </a:r>
            <a:r>
              <a:rPr lang="en-US" i="1" dirty="0" smtClean="0"/>
              <a:t>acceptance graph</a:t>
            </a:r>
            <a:r>
              <a:rPr lang="en-US" dirty="0" smtClean="0"/>
              <a:t>: graph of all users where</a:t>
            </a:r>
          </a:p>
          <a:p>
            <a:pPr lvl="2"/>
            <a:r>
              <a:rPr lang="en-US" dirty="0" smtClean="0"/>
              <a:t>Link from </a:t>
            </a:r>
            <a:r>
              <a:rPr lang="en-US" i="1" dirty="0" err="1">
                <a:latin typeface="Times New Roman" panose="02020603050405020304" pitchFamily="18" charset="0"/>
                <a:cs typeface="Times New Roman" panose="02020603050405020304" pitchFamily="18" charset="0"/>
              </a:rPr>
              <a:t>i</a:t>
            </a:r>
            <a:r>
              <a:rPr lang="en-US" dirty="0" smtClean="0"/>
              <a:t> to </a:t>
            </a:r>
            <a:r>
              <a:rPr lang="en-US" i="1" dirty="0">
                <a:latin typeface="Times New Roman" panose="02020603050405020304" pitchFamily="18" charset="0"/>
                <a:cs typeface="Times New Roman" panose="02020603050405020304" pitchFamily="18" charset="0"/>
              </a:rPr>
              <a:t>j</a:t>
            </a:r>
            <a:r>
              <a:rPr lang="en-US" dirty="0" smtClean="0"/>
              <a:t> </a:t>
            </a:r>
            <a:r>
              <a:rPr lang="en-US" dirty="0" smtClean="0">
                <a:sym typeface="Wingdings" panose="05000000000000000000" pitchFamily="2" charset="2"/>
              </a:rPr>
              <a:t></a:t>
            </a:r>
            <a:r>
              <a:rPr lang="en-US" dirty="0" smtClean="0"/>
              <a:t> user </a:t>
            </a:r>
            <a:r>
              <a:rPr lang="en-US" i="1" dirty="0" err="1" smtClean="0">
                <a:latin typeface="Times New Roman" panose="02020603050405020304" pitchFamily="18" charset="0"/>
                <a:cs typeface="Times New Roman" panose="02020603050405020304" pitchFamily="18" charset="0"/>
              </a:rPr>
              <a:t>i</a:t>
            </a:r>
            <a:r>
              <a:rPr lang="en-US" dirty="0" smtClean="0"/>
              <a:t> accepts a response submitted by </a:t>
            </a:r>
            <a:r>
              <a:rPr lang="en-US" i="1" dirty="0" smtClean="0">
                <a:latin typeface="Times New Roman" panose="02020603050405020304" pitchFamily="18" charset="0"/>
                <a:cs typeface="Times New Roman" panose="02020603050405020304" pitchFamily="18" charset="0"/>
              </a:rPr>
              <a:t>j </a:t>
            </a:r>
            <a:r>
              <a:rPr lang="en-US" dirty="0" smtClean="0"/>
              <a:t>to one of her questions</a:t>
            </a:r>
          </a:p>
          <a:p>
            <a:pPr lvl="1"/>
            <a:r>
              <a:rPr lang="en-US" dirty="0" smtClean="0"/>
              <a:t>Apply an algorithm akin to </a:t>
            </a:r>
            <a:r>
              <a:rPr lang="en-US" dirty="0" err="1" smtClean="0"/>
              <a:t>pagerank</a:t>
            </a:r>
            <a:r>
              <a:rPr lang="en-US" dirty="0" smtClean="0"/>
              <a:t> to estimate user abilities</a:t>
            </a:r>
          </a:p>
          <a:p>
            <a:pPr lvl="1"/>
            <a:endParaRPr lang="en-US" dirty="0" smtClean="0"/>
          </a:p>
          <a:p>
            <a:r>
              <a:rPr lang="en-US" sz="1600" b="1" dirty="0" smtClean="0"/>
              <a:t>Question </a:t>
            </a:r>
            <a:r>
              <a:rPr lang="en-US" sz="1600" b="1" dirty="0"/>
              <a:t>difficulty = Asker’s </a:t>
            </a:r>
            <a:r>
              <a:rPr lang="en-US" sz="1600" b="1" i="1" dirty="0" smtClean="0"/>
              <a:t>ability</a:t>
            </a:r>
          </a:p>
          <a:p>
            <a:endParaRPr lang="en-US" sz="1600" b="1" i="1" dirty="0"/>
          </a:p>
          <a:p>
            <a:pPr lvl="1"/>
            <a:r>
              <a:rPr lang="en-US" sz="1250" dirty="0" smtClean="0"/>
              <a:t>Intuition</a:t>
            </a:r>
            <a:r>
              <a:rPr lang="en-US" sz="1250" dirty="0"/>
              <a:t>: A question that perplexes an expert is more likely to be difficult </a:t>
            </a:r>
          </a:p>
          <a:p>
            <a:endParaRPr lang="en-US" dirty="0" smtClean="0"/>
          </a:p>
          <a:p>
            <a:endParaRPr lang="en-US" dirty="0"/>
          </a:p>
          <a:p>
            <a:endParaRPr lang="en-US" dirty="0"/>
          </a:p>
        </p:txBody>
      </p:sp>
    </p:spTree>
    <p:extLst>
      <p:ext uri="{BB962C8B-B14F-4D97-AF65-F5344CB8AC3E}">
        <p14:creationId xmlns:p14="http://schemas.microsoft.com/office/powerpoint/2010/main" val="2465939028"/>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Implications for platform design</a:t>
            </a:r>
            <a:endParaRPr lang="en-US" sz="2400" dirty="0"/>
          </a:p>
        </p:txBody>
      </p:sp>
      <p:sp>
        <p:nvSpPr>
          <p:cNvPr id="3" name="Text Placeholder 2"/>
          <p:cNvSpPr>
            <a:spLocks noGrp="1"/>
          </p:cNvSpPr>
          <p:nvPr>
            <p:ph type="body" idx="1"/>
          </p:nvPr>
        </p:nvSpPr>
        <p:spPr/>
        <p:txBody>
          <a:bodyPr>
            <a:normAutofit/>
          </a:bodyPr>
          <a:lstStyle/>
          <a:p>
            <a:r>
              <a:rPr lang="en-US" dirty="0" smtClean="0"/>
              <a:t>Reputation reduces user interest in tackling hard tasks</a:t>
            </a:r>
          </a:p>
          <a:p>
            <a:pPr marL="342906" lvl="1" indent="0">
              <a:buNone/>
            </a:pPr>
            <a:r>
              <a:rPr lang="en-US" dirty="0" smtClean="0"/>
              <a:t>Potential interventions:</a:t>
            </a:r>
          </a:p>
          <a:p>
            <a:pPr lvl="1"/>
            <a:r>
              <a:rPr lang="en-US" dirty="0" smtClean="0"/>
              <a:t>Attach higher rewards to harder tasks</a:t>
            </a:r>
          </a:p>
          <a:p>
            <a:pPr lvl="1"/>
            <a:r>
              <a:rPr lang="en-US" dirty="0" smtClean="0"/>
              <a:t>Make rewards a function of user reputation</a:t>
            </a:r>
          </a:p>
          <a:p>
            <a:pPr lvl="1"/>
            <a:r>
              <a:rPr lang="en-US" dirty="0" smtClean="0"/>
              <a:t>Endow high reputation users with ‘forgiveness’ points</a:t>
            </a:r>
          </a:p>
          <a:p>
            <a:pPr lvl="1"/>
            <a:endParaRPr lang="en-US" dirty="0"/>
          </a:p>
          <a:p>
            <a:r>
              <a:rPr lang="en-US" dirty="0" smtClean="0"/>
              <a:t>Reputation decreases user performance when tackling hard tasks</a:t>
            </a:r>
          </a:p>
          <a:p>
            <a:pPr marL="342906" lvl="1" indent="0">
              <a:buNone/>
            </a:pPr>
            <a:r>
              <a:rPr lang="en-US" dirty="0" smtClean="0"/>
              <a:t>Potential interventions:</a:t>
            </a:r>
          </a:p>
          <a:p>
            <a:pPr lvl="1"/>
            <a:r>
              <a:rPr lang="en-US" dirty="0" smtClean="0"/>
              <a:t>Factor the 3-way interaction </a:t>
            </a:r>
            <a:r>
              <a:rPr lang="en-US" dirty="0"/>
              <a:t>of user ability, user reputation, and question </a:t>
            </a:r>
            <a:r>
              <a:rPr lang="en-US" dirty="0" smtClean="0"/>
              <a:t>difficulty into personalized task recommendations to users</a:t>
            </a:r>
          </a:p>
          <a:p>
            <a:pPr marL="342906" lvl="1" indent="0">
              <a:buNone/>
            </a:pPr>
            <a:endParaRPr lang="en-US" dirty="0" smtClean="0"/>
          </a:p>
        </p:txBody>
      </p:sp>
    </p:spTree>
    <p:extLst>
      <p:ext uri="{BB962C8B-B14F-4D97-AF65-F5344CB8AC3E}">
        <p14:creationId xmlns:p14="http://schemas.microsoft.com/office/powerpoint/2010/main" val="2257901129"/>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Implications for platform design</a:t>
            </a:r>
            <a:endParaRPr lang="en-US" sz="2400" dirty="0"/>
          </a:p>
        </p:txBody>
      </p:sp>
      <p:sp>
        <p:nvSpPr>
          <p:cNvPr id="3" name="Text Placeholder 2"/>
          <p:cNvSpPr>
            <a:spLocks noGrp="1"/>
          </p:cNvSpPr>
          <p:nvPr>
            <p:ph type="body" idx="1"/>
          </p:nvPr>
        </p:nvSpPr>
        <p:spPr/>
        <p:txBody>
          <a:bodyPr>
            <a:normAutofit/>
          </a:bodyPr>
          <a:lstStyle/>
          <a:p>
            <a:r>
              <a:rPr lang="en-US" dirty="0" smtClean="0"/>
              <a:t>Reputation reduces user interest in tackling hard tasks</a:t>
            </a:r>
          </a:p>
          <a:p>
            <a:pPr marL="342906" lvl="1" indent="0">
              <a:buNone/>
            </a:pPr>
            <a:r>
              <a:rPr lang="en-US" dirty="0" smtClean="0"/>
              <a:t>Potential interventions:</a:t>
            </a:r>
          </a:p>
          <a:p>
            <a:pPr lvl="1"/>
            <a:r>
              <a:rPr lang="en-US" dirty="0" smtClean="0"/>
              <a:t>Attach higher rewards to harder tasks</a:t>
            </a:r>
          </a:p>
          <a:p>
            <a:pPr lvl="1"/>
            <a:r>
              <a:rPr lang="en-US" dirty="0" smtClean="0"/>
              <a:t>Make rewards a function of user reputation</a:t>
            </a:r>
          </a:p>
          <a:p>
            <a:pPr lvl="1"/>
            <a:r>
              <a:rPr lang="en-US" dirty="0" smtClean="0"/>
              <a:t>Endow high reputation users with ‘forgiveness’ points</a:t>
            </a:r>
          </a:p>
          <a:p>
            <a:pPr lvl="1"/>
            <a:endParaRPr lang="en-US" dirty="0"/>
          </a:p>
          <a:p>
            <a:r>
              <a:rPr lang="en-US" dirty="0" smtClean="0"/>
              <a:t>Reputation decreases user performance when tackling hard tasks</a:t>
            </a:r>
          </a:p>
          <a:p>
            <a:pPr marL="342906" lvl="1" indent="0">
              <a:buNone/>
            </a:pPr>
            <a:r>
              <a:rPr lang="en-US" dirty="0" smtClean="0"/>
              <a:t>Potential interventions:</a:t>
            </a:r>
          </a:p>
          <a:p>
            <a:pPr lvl="1"/>
            <a:r>
              <a:rPr lang="en-US" dirty="0" smtClean="0"/>
              <a:t>Factor the 3-way interaction </a:t>
            </a:r>
            <a:r>
              <a:rPr lang="en-US" dirty="0"/>
              <a:t>of user ability, user reputation, and question </a:t>
            </a:r>
            <a:r>
              <a:rPr lang="en-US" dirty="0" smtClean="0"/>
              <a:t>difficulty into personalized task recommendations to users</a:t>
            </a:r>
          </a:p>
          <a:p>
            <a:pPr marL="342906" lvl="1" indent="0">
              <a:buNone/>
            </a:pPr>
            <a:endParaRPr lang="en-US" dirty="0" smtClean="0"/>
          </a:p>
        </p:txBody>
      </p:sp>
    </p:spTree>
    <p:extLst>
      <p:ext uri="{BB962C8B-B14F-4D97-AF65-F5344CB8AC3E}">
        <p14:creationId xmlns:p14="http://schemas.microsoft.com/office/powerpoint/2010/main" val="669188016"/>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Implications for platform design</a:t>
            </a:r>
            <a:endParaRPr lang="en-US" sz="2400" dirty="0"/>
          </a:p>
        </p:txBody>
      </p:sp>
      <p:sp>
        <p:nvSpPr>
          <p:cNvPr id="3" name="Text Placeholder 2"/>
          <p:cNvSpPr>
            <a:spLocks noGrp="1"/>
          </p:cNvSpPr>
          <p:nvPr>
            <p:ph type="body" idx="1"/>
          </p:nvPr>
        </p:nvSpPr>
        <p:spPr/>
        <p:txBody>
          <a:bodyPr>
            <a:normAutofit/>
          </a:bodyPr>
          <a:lstStyle/>
          <a:p>
            <a:r>
              <a:rPr lang="en-US" dirty="0" smtClean="0"/>
              <a:t>Reputation reduces user interest in tackling hard tasks</a:t>
            </a:r>
          </a:p>
          <a:p>
            <a:pPr marL="342906" lvl="1" indent="0">
              <a:buNone/>
            </a:pPr>
            <a:r>
              <a:rPr lang="en-US" dirty="0" smtClean="0"/>
              <a:t>Potential interventions:</a:t>
            </a:r>
          </a:p>
          <a:p>
            <a:pPr lvl="1"/>
            <a:r>
              <a:rPr lang="en-US" dirty="0" smtClean="0"/>
              <a:t>Attach higher rewards to harder tasks</a:t>
            </a:r>
          </a:p>
          <a:p>
            <a:pPr lvl="1"/>
            <a:r>
              <a:rPr lang="en-US" dirty="0" smtClean="0"/>
              <a:t>Make rewards a function of user reputation</a:t>
            </a:r>
          </a:p>
          <a:p>
            <a:pPr lvl="1"/>
            <a:r>
              <a:rPr lang="en-US" dirty="0" smtClean="0"/>
              <a:t>Endow high reputation users with ‘forgiveness’ points</a:t>
            </a:r>
          </a:p>
          <a:p>
            <a:pPr lvl="1"/>
            <a:endParaRPr lang="en-US" dirty="0"/>
          </a:p>
          <a:p>
            <a:r>
              <a:rPr lang="en-US" dirty="0" smtClean="0"/>
              <a:t>Reputation decreases user performance when tackling hard tasks</a:t>
            </a:r>
          </a:p>
          <a:p>
            <a:pPr marL="342906" lvl="1" indent="0">
              <a:buNone/>
            </a:pPr>
            <a:r>
              <a:rPr lang="en-US" dirty="0" smtClean="0"/>
              <a:t>Potential interventions:</a:t>
            </a:r>
          </a:p>
          <a:p>
            <a:pPr lvl="1"/>
            <a:r>
              <a:rPr lang="en-US" dirty="0" smtClean="0"/>
              <a:t>Factor the 3-way interaction </a:t>
            </a:r>
            <a:r>
              <a:rPr lang="en-US" dirty="0"/>
              <a:t>of user ability, user reputation, and question </a:t>
            </a:r>
            <a:r>
              <a:rPr lang="en-US" dirty="0" smtClean="0"/>
              <a:t>difficulty into personalized task recommendations to users</a:t>
            </a:r>
          </a:p>
          <a:p>
            <a:pPr marL="342906" lvl="1" indent="0">
              <a:buNone/>
            </a:pPr>
            <a:endParaRPr lang="en-US" dirty="0" smtClean="0"/>
          </a:p>
        </p:txBody>
      </p:sp>
    </p:spTree>
    <p:extLst>
      <p:ext uri="{BB962C8B-B14F-4D97-AF65-F5344CB8AC3E}">
        <p14:creationId xmlns:p14="http://schemas.microsoft.com/office/powerpoint/2010/main" val="948913694"/>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Implications for platform design</a:t>
            </a:r>
            <a:endParaRPr lang="en-US" sz="2400" dirty="0"/>
          </a:p>
        </p:txBody>
      </p:sp>
      <p:sp>
        <p:nvSpPr>
          <p:cNvPr id="3" name="Text Placeholder 2"/>
          <p:cNvSpPr>
            <a:spLocks noGrp="1"/>
          </p:cNvSpPr>
          <p:nvPr>
            <p:ph type="body" idx="1"/>
          </p:nvPr>
        </p:nvSpPr>
        <p:spPr/>
        <p:txBody>
          <a:bodyPr>
            <a:normAutofit/>
          </a:bodyPr>
          <a:lstStyle/>
          <a:p>
            <a:r>
              <a:rPr lang="en-US" dirty="0" smtClean="0"/>
              <a:t>Reputation reduces user interest in tackling hard tasks</a:t>
            </a:r>
          </a:p>
          <a:p>
            <a:pPr marL="342906" lvl="1" indent="0">
              <a:buNone/>
            </a:pPr>
            <a:r>
              <a:rPr lang="en-US" dirty="0" smtClean="0"/>
              <a:t>Potential interventions:</a:t>
            </a:r>
          </a:p>
          <a:p>
            <a:pPr lvl="1"/>
            <a:r>
              <a:rPr lang="en-US" dirty="0" smtClean="0"/>
              <a:t>Attach higher rewards to harder tasks</a:t>
            </a:r>
          </a:p>
          <a:p>
            <a:pPr lvl="1"/>
            <a:r>
              <a:rPr lang="en-US" dirty="0" smtClean="0"/>
              <a:t>Make rewards a function of user reputation</a:t>
            </a:r>
          </a:p>
          <a:p>
            <a:pPr lvl="1"/>
            <a:r>
              <a:rPr lang="en-US" dirty="0" smtClean="0"/>
              <a:t>Endow high reputation users with ‘forgiveness’ points</a:t>
            </a:r>
          </a:p>
          <a:p>
            <a:pPr lvl="1"/>
            <a:endParaRPr lang="en-US" dirty="0"/>
          </a:p>
          <a:p>
            <a:r>
              <a:rPr lang="en-US" dirty="0" smtClean="0"/>
              <a:t>Reputation decreases user performance when tackling hard tasks</a:t>
            </a:r>
          </a:p>
          <a:p>
            <a:pPr marL="342906" lvl="1" indent="0">
              <a:buNone/>
            </a:pPr>
            <a:r>
              <a:rPr lang="en-US" dirty="0" smtClean="0"/>
              <a:t>Potential interventions:</a:t>
            </a:r>
          </a:p>
          <a:p>
            <a:pPr lvl="1"/>
            <a:r>
              <a:rPr lang="en-US" dirty="0" smtClean="0"/>
              <a:t>Factor the 3-way interaction </a:t>
            </a:r>
            <a:r>
              <a:rPr lang="en-US" dirty="0"/>
              <a:t>of user ability, user reputation, and question </a:t>
            </a:r>
            <a:r>
              <a:rPr lang="en-US" dirty="0" smtClean="0"/>
              <a:t>difficulty into personalized task recommendations to users</a:t>
            </a:r>
          </a:p>
          <a:p>
            <a:pPr marL="342906" lvl="1" indent="0">
              <a:buNone/>
            </a:pPr>
            <a:endParaRPr lang="en-US" dirty="0" smtClean="0"/>
          </a:p>
        </p:txBody>
      </p:sp>
    </p:spTree>
    <p:extLst>
      <p:ext uri="{BB962C8B-B14F-4D97-AF65-F5344CB8AC3E}">
        <p14:creationId xmlns:p14="http://schemas.microsoft.com/office/powerpoint/2010/main" val="4288716654"/>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94628" y="1807990"/>
            <a:ext cx="1428749" cy="1428749"/>
          </a:xfrm>
          <a:prstGeom prst="rect">
            <a:avLst/>
          </a:prstGeom>
          <a:blipFill>
            <a:blip r:embed="rId2" cstate="print"/>
            <a:stretch>
              <a:fillRect/>
            </a:stretch>
          </a:blipFill>
        </p:spPr>
        <p:txBody>
          <a:bodyPr wrap="square" lIns="0" tIns="0" rIns="0" bIns="0" rtlCol="0"/>
          <a:lstStyle/>
          <a:p>
            <a:endParaRPr sz="1350"/>
          </a:p>
        </p:txBody>
      </p:sp>
      <p:sp>
        <p:nvSpPr>
          <p:cNvPr id="3" name="object 3"/>
          <p:cNvSpPr/>
          <p:nvPr/>
        </p:nvSpPr>
        <p:spPr>
          <a:xfrm>
            <a:off x="0" y="1807990"/>
            <a:ext cx="1401777" cy="1428749"/>
          </a:xfrm>
          <a:prstGeom prst="rect">
            <a:avLst/>
          </a:prstGeom>
          <a:blipFill>
            <a:blip r:embed="rId3" cstate="print"/>
            <a:stretch>
              <a:fillRect/>
            </a:stretch>
          </a:blipFill>
        </p:spPr>
        <p:txBody>
          <a:bodyPr wrap="square" lIns="0" tIns="0" rIns="0" bIns="0" rtlCol="0"/>
          <a:lstStyle/>
          <a:p>
            <a:endParaRPr sz="1350"/>
          </a:p>
        </p:txBody>
      </p:sp>
      <p:sp>
        <p:nvSpPr>
          <p:cNvPr id="4" name="object 4"/>
          <p:cNvSpPr/>
          <p:nvPr/>
        </p:nvSpPr>
        <p:spPr>
          <a:xfrm>
            <a:off x="3263430" y="1807990"/>
            <a:ext cx="1428749" cy="1428749"/>
          </a:xfrm>
          <a:prstGeom prst="rect">
            <a:avLst/>
          </a:prstGeom>
          <a:blipFill>
            <a:blip r:embed="rId4" cstate="print"/>
            <a:stretch>
              <a:fillRect/>
            </a:stretch>
          </a:blipFill>
        </p:spPr>
        <p:txBody>
          <a:bodyPr wrap="square" lIns="0" tIns="0" rIns="0" bIns="0" rtlCol="0"/>
          <a:lstStyle/>
          <a:p>
            <a:endParaRPr sz="1350"/>
          </a:p>
        </p:txBody>
      </p:sp>
      <p:sp>
        <p:nvSpPr>
          <p:cNvPr id="5" name="object 5"/>
          <p:cNvSpPr/>
          <p:nvPr/>
        </p:nvSpPr>
        <p:spPr>
          <a:xfrm>
            <a:off x="5075132" y="1807990"/>
            <a:ext cx="1428749" cy="1428749"/>
          </a:xfrm>
          <a:prstGeom prst="rect">
            <a:avLst/>
          </a:prstGeom>
          <a:blipFill>
            <a:blip r:embed="rId5" cstate="print"/>
            <a:stretch>
              <a:fillRect/>
            </a:stretch>
          </a:blipFill>
        </p:spPr>
        <p:txBody>
          <a:bodyPr wrap="square" lIns="0" tIns="0" rIns="0" bIns="0" rtlCol="0"/>
          <a:lstStyle/>
          <a:p>
            <a:endParaRPr sz="1350"/>
          </a:p>
        </p:txBody>
      </p:sp>
      <p:sp>
        <p:nvSpPr>
          <p:cNvPr id="6" name="object 6"/>
          <p:cNvSpPr txBox="1"/>
          <p:nvPr/>
        </p:nvSpPr>
        <p:spPr>
          <a:xfrm>
            <a:off x="315681" y="3397772"/>
            <a:ext cx="743426" cy="419602"/>
          </a:xfrm>
          <a:prstGeom prst="rect">
            <a:avLst/>
          </a:prstGeom>
        </p:spPr>
        <p:txBody>
          <a:bodyPr vert="horz" wrap="square" lIns="0" tIns="0" rIns="0" bIns="0" rtlCol="0">
            <a:spAutoFit/>
          </a:bodyPr>
          <a:lstStyle/>
          <a:p>
            <a:pPr marL="90488" marR="3810" indent="-81439">
              <a:lnSpc>
                <a:spcPct val="100699"/>
              </a:lnSpc>
            </a:pPr>
            <a:r>
              <a:rPr sz="1350" spc="-4" dirty="0">
                <a:latin typeface="Arial"/>
                <a:cs typeface="Arial"/>
              </a:rPr>
              <a:t>Individual  tenants</a:t>
            </a:r>
            <a:endParaRPr sz="1350">
              <a:latin typeface="Arial"/>
              <a:cs typeface="Arial"/>
            </a:endParaRPr>
          </a:p>
        </p:txBody>
      </p:sp>
      <p:sp>
        <p:nvSpPr>
          <p:cNvPr id="11" name="object 11"/>
          <p:cNvSpPr txBox="1">
            <a:spLocks noGrp="1"/>
          </p:cNvSpPr>
          <p:nvPr>
            <p:ph type="sldNum" sz="quarter" idx="7"/>
          </p:nvPr>
        </p:nvSpPr>
        <p:spPr>
          <a:xfrm>
            <a:off x="4932465" y="4226488"/>
            <a:ext cx="108227" cy="115897"/>
          </a:xfrm>
          <a:prstGeom prst="rect">
            <a:avLst/>
          </a:prstGeom>
        </p:spPr>
        <p:txBody>
          <a:bodyPr vert="horz" wrap="square" lIns="0" tIns="476" rIns="0" bIns="0" rtlCol="0">
            <a:spAutoFit/>
          </a:bodyPr>
          <a:lstStyle/>
          <a:p>
            <a:pPr marL="71914">
              <a:spcBef>
                <a:spcPts val="4"/>
              </a:spcBef>
            </a:pPr>
            <a:fld id="{81D60167-4931-47E6-BA6A-407CBD079E47}" type="slidenum">
              <a:rPr spc="-4" dirty="0"/>
              <a:pPr marL="71914">
                <a:spcBef>
                  <a:spcPts val="4"/>
                </a:spcBef>
              </a:pPr>
              <a:t>6</a:t>
            </a:fld>
            <a:endParaRPr spc="-4" dirty="0"/>
          </a:p>
        </p:txBody>
      </p:sp>
      <p:sp>
        <p:nvSpPr>
          <p:cNvPr id="7" name="object 7"/>
          <p:cNvSpPr txBox="1"/>
          <p:nvPr/>
        </p:nvSpPr>
        <p:spPr>
          <a:xfrm>
            <a:off x="1894459" y="3397772"/>
            <a:ext cx="629126" cy="419602"/>
          </a:xfrm>
          <a:prstGeom prst="rect">
            <a:avLst/>
          </a:prstGeom>
        </p:spPr>
        <p:txBody>
          <a:bodyPr vert="horz" wrap="square" lIns="0" tIns="0" rIns="0" bIns="0" rtlCol="0">
            <a:spAutoFit/>
          </a:bodyPr>
          <a:lstStyle/>
          <a:p>
            <a:pPr marL="38100" marR="3810" indent="-29051">
              <a:lnSpc>
                <a:spcPct val="100699"/>
              </a:lnSpc>
            </a:pPr>
            <a:r>
              <a:rPr sz="1350" spc="-4" dirty="0">
                <a:latin typeface="Arial"/>
                <a:cs typeface="Arial"/>
              </a:rPr>
              <a:t>Building  owners</a:t>
            </a:r>
            <a:endParaRPr sz="1350">
              <a:latin typeface="Arial"/>
              <a:cs typeface="Arial"/>
            </a:endParaRPr>
          </a:p>
        </p:txBody>
      </p:sp>
      <p:sp>
        <p:nvSpPr>
          <p:cNvPr id="8" name="object 8"/>
          <p:cNvSpPr txBox="1"/>
          <p:nvPr/>
        </p:nvSpPr>
        <p:spPr>
          <a:xfrm>
            <a:off x="3515584" y="3397772"/>
            <a:ext cx="924401" cy="419602"/>
          </a:xfrm>
          <a:prstGeom prst="rect">
            <a:avLst/>
          </a:prstGeom>
        </p:spPr>
        <p:txBody>
          <a:bodyPr vert="horz" wrap="square" lIns="0" tIns="0" rIns="0" bIns="0" rtlCol="0">
            <a:spAutoFit/>
          </a:bodyPr>
          <a:lstStyle/>
          <a:p>
            <a:pPr marL="9525" marR="3810" indent="304800">
              <a:lnSpc>
                <a:spcPct val="100699"/>
              </a:lnSpc>
            </a:pPr>
            <a:r>
              <a:rPr sz="1350" spc="-4" dirty="0">
                <a:latin typeface="Arial"/>
                <a:cs typeface="Arial"/>
              </a:rPr>
              <a:t>City  government</a:t>
            </a:r>
            <a:endParaRPr sz="1350">
              <a:latin typeface="Arial"/>
              <a:cs typeface="Arial"/>
            </a:endParaRPr>
          </a:p>
        </p:txBody>
      </p:sp>
      <p:sp>
        <p:nvSpPr>
          <p:cNvPr id="9" name="object 9"/>
          <p:cNvSpPr txBox="1"/>
          <p:nvPr/>
        </p:nvSpPr>
        <p:spPr>
          <a:xfrm>
            <a:off x="5251019" y="3397772"/>
            <a:ext cx="1076801" cy="419602"/>
          </a:xfrm>
          <a:prstGeom prst="rect">
            <a:avLst/>
          </a:prstGeom>
        </p:spPr>
        <p:txBody>
          <a:bodyPr vert="horz" wrap="square" lIns="0" tIns="0" rIns="0" bIns="0" rtlCol="0">
            <a:spAutoFit/>
          </a:bodyPr>
          <a:lstStyle/>
          <a:p>
            <a:pPr marL="9525" marR="3810" indent="99536">
              <a:lnSpc>
                <a:spcPct val="100699"/>
              </a:lnSpc>
            </a:pPr>
            <a:r>
              <a:rPr sz="1350" spc="-4" dirty="0">
                <a:latin typeface="Arial"/>
                <a:cs typeface="Arial"/>
              </a:rPr>
              <a:t>Benevolent  social</a:t>
            </a:r>
            <a:r>
              <a:rPr sz="1350" spc="-34" dirty="0">
                <a:latin typeface="Arial"/>
                <a:cs typeface="Arial"/>
              </a:rPr>
              <a:t> </a:t>
            </a:r>
            <a:r>
              <a:rPr sz="1350" spc="-4" dirty="0">
                <a:latin typeface="Arial"/>
                <a:cs typeface="Arial"/>
              </a:rPr>
              <a:t>planner</a:t>
            </a:r>
            <a:endParaRPr sz="1350">
              <a:latin typeface="Arial"/>
              <a:cs typeface="Arial"/>
            </a:endParaRPr>
          </a:p>
        </p:txBody>
      </p:sp>
      <p:sp>
        <p:nvSpPr>
          <p:cNvPr id="10" name="object 10"/>
          <p:cNvSpPr txBox="1">
            <a:spLocks noGrp="1"/>
          </p:cNvSpPr>
          <p:nvPr>
            <p:ph type="title"/>
          </p:nvPr>
        </p:nvSpPr>
        <p:spPr>
          <a:xfrm>
            <a:off x="288544" y="1030332"/>
            <a:ext cx="5382578" cy="323165"/>
          </a:xfrm>
          <a:prstGeom prst="rect">
            <a:avLst/>
          </a:prstGeom>
        </p:spPr>
        <p:txBody>
          <a:bodyPr vert="horz" wrap="square" lIns="0" tIns="0" rIns="0" bIns="0" rtlCol="0">
            <a:spAutoFit/>
          </a:bodyPr>
          <a:lstStyle/>
          <a:p>
            <a:pPr marL="9525"/>
            <a:r>
              <a:rPr sz="2100" spc="-4" dirty="0"/>
              <a:t>What happens when the decision is made</a:t>
            </a:r>
            <a:r>
              <a:rPr sz="2100" spc="34" dirty="0"/>
              <a:t> </a:t>
            </a:r>
            <a:r>
              <a:rPr sz="2100" spc="-4" dirty="0"/>
              <a:t>by:</a:t>
            </a:r>
            <a:endParaRPr sz="2100"/>
          </a:p>
        </p:txBody>
      </p:sp>
    </p:spTree>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Full paper available at SSRN</a:t>
            </a:r>
            <a:endParaRPr lang="en-US" sz="2400" dirty="0"/>
          </a:p>
        </p:txBody>
      </p:sp>
      <p:sp>
        <p:nvSpPr>
          <p:cNvPr id="3" name="Text Placeholder 2"/>
          <p:cNvSpPr>
            <a:spLocks noGrp="1"/>
          </p:cNvSpPr>
          <p:nvPr>
            <p:ph type="body" idx="1"/>
          </p:nvPr>
        </p:nvSpPr>
        <p:spPr/>
        <p:txBody>
          <a:bodyPr/>
          <a:lstStyle/>
          <a:p>
            <a:r>
              <a:rPr lang="en-US" dirty="0"/>
              <a:t>Reputation and Contribution in Online Question-Answering </a:t>
            </a:r>
            <a:r>
              <a:rPr lang="en-US" dirty="0" smtClean="0"/>
              <a:t>Communities</a:t>
            </a:r>
          </a:p>
          <a:p>
            <a:endParaRPr lang="en-US" dirty="0"/>
          </a:p>
          <a:p>
            <a:pPr marL="0" indent="0">
              <a:buNone/>
            </a:pPr>
            <a:r>
              <a:rPr lang="en-US" dirty="0" smtClean="0"/>
              <a:t>	https</a:t>
            </a:r>
            <a:r>
              <a:rPr lang="en-US" dirty="0"/>
              <a:t>://ssrn.com/abstract=2918913</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7786" y="2651878"/>
            <a:ext cx="2874283" cy="1917147"/>
          </a:xfrm>
          <a:prstGeom prst="rect">
            <a:avLst/>
          </a:prstGeom>
        </p:spPr>
      </p:pic>
    </p:spTree>
    <p:extLst>
      <p:ext uri="{BB962C8B-B14F-4D97-AF65-F5344CB8AC3E}">
        <p14:creationId xmlns:p14="http://schemas.microsoft.com/office/powerpoint/2010/main" val="2496159914"/>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707365" y="772249"/>
            <a:ext cx="967226" cy="431797"/>
          </a:xfrm>
          <a:prstGeom prst="rect">
            <a:avLst/>
          </a:prstGeom>
        </p:spPr>
      </p:pic>
      <p:sp>
        <p:nvSpPr>
          <p:cNvPr id="2" name="Title 1"/>
          <p:cNvSpPr>
            <a:spLocks noGrp="1"/>
          </p:cNvSpPr>
          <p:nvPr>
            <p:ph type="ctrTitle"/>
          </p:nvPr>
        </p:nvSpPr>
        <p:spPr>
          <a:xfrm>
            <a:off x="333158" y="1069848"/>
            <a:ext cx="6289098" cy="2005965"/>
          </a:xfrm>
        </p:spPr>
        <p:txBody>
          <a:bodyPr>
            <a:normAutofit/>
          </a:bodyPr>
          <a:lstStyle/>
          <a:p>
            <a:pPr algn="ctr"/>
            <a:r>
              <a:rPr lang="en-US" sz="2475" dirty="0"/>
              <a:t>Intra-platform Envelopment: </a:t>
            </a:r>
            <a:br>
              <a:rPr lang="en-US" sz="2475" dirty="0"/>
            </a:br>
            <a:r>
              <a:rPr lang="en-US" sz="2475" dirty="0"/>
              <a:t>The </a:t>
            </a:r>
            <a:r>
              <a:rPr lang="en-US" sz="2475" dirty="0" err="1"/>
              <a:t>Coopetitive</a:t>
            </a:r>
            <a:r>
              <a:rPr lang="en-US" sz="2475" dirty="0"/>
              <a:t> Dynamics between Platform Owners and Platform </a:t>
            </a:r>
            <a:r>
              <a:rPr lang="en-US" sz="2475" dirty="0" err="1"/>
              <a:t>Complementors</a:t>
            </a:r>
            <a:endParaRPr lang="en-US" sz="2475" dirty="0"/>
          </a:p>
        </p:txBody>
      </p:sp>
      <p:sp>
        <p:nvSpPr>
          <p:cNvPr id="6" name="Subtitle 5"/>
          <p:cNvSpPr>
            <a:spLocks noGrp="1"/>
          </p:cNvSpPr>
          <p:nvPr>
            <p:ph type="subTitle" idx="1"/>
          </p:nvPr>
        </p:nvSpPr>
        <p:spPr>
          <a:xfrm>
            <a:off x="617220" y="3158101"/>
            <a:ext cx="5657850" cy="642938"/>
          </a:xfrm>
        </p:spPr>
        <p:txBody>
          <a:bodyPr/>
          <a:lstStyle/>
          <a:p>
            <a:pPr algn="ctr"/>
            <a:r>
              <a:rPr lang="en-US" b="1" dirty="0" smtClean="0"/>
              <a:t>Hye Young Kang </a:t>
            </a:r>
          </a:p>
        </p:txBody>
      </p:sp>
      <p:sp>
        <p:nvSpPr>
          <p:cNvPr id="7" name="Footer Placeholder 6"/>
          <p:cNvSpPr>
            <a:spLocks noGrp="1"/>
          </p:cNvSpPr>
          <p:nvPr>
            <p:ph type="ftr" sz="quarter" idx="11"/>
          </p:nvPr>
        </p:nvSpPr>
        <p:spPr/>
        <p:txBody>
          <a:bodyPr/>
          <a:lstStyle/>
          <a:p>
            <a:pPr defTabSz="514350"/>
            <a:r>
              <a:rPr lang="en-US">
                <a:latin typeface="Calibri"/>
              </a:rPr>
              <a:t>Hye Young Kang </a:t>
            </a:r>
            <a:endParaRPr lang="en-US">
              <a:latin typeface="Calibri"/>
            </a:endParaRPr>
          </a:p>
        </p:txBody>
      </p:sp>
      <p:sp>
        <p:nvSpPr>
          <p:cNvPr id="8" name="Slide Number Placeholder 7"/>
          <p:cNvSpPr>
            <a:spLocks noGrp="1"/>
          </p:cNvSpPr>
          <p:nvPr>
            <p:ph type="sldNum" sz="quarter" idx="12"/>
          </p:nvPr>
        </p:nvSpPr>
        <p:spPr/>
        <p:txBody>
          <a:bodyPr/>
          <a:lstStyle/>
          <a:p>
            <a:pPr defTabSz="514350"/>
            <a:fld id="{456AC064-5210-4321-A286-A4AEB656EB1C}" type="slidenum">
              <a:rPr lang="en-US">
                <a:latin typeface="Calibri"/>
              </a:rPr>
              <a:pPr defTabSz="514350"/>
              <a:t>61</a:t>
            </a:fld>
            <a:endParaRPr lang="en-US">
              <a:latin typeface="Calibri"/>
            </a:endParaRPr>
          </a:p>
        </p:txBody>
      </p:sp>
      <p:sp>
        <p:nvSpPr>
          <p:cNvPr id="11" name="TextBox 10"/>
          <p:cNvSpPr txBox="1"/>
          <p:nvPr/>
        </p:nvSpPr>
        <p:spPr>
          <a:xfrm>
            <a:off x="154320" y="3845170"/>
            <a:ext cx="6583680" cy="248209"/>
          </a:xfrm>
          <a:prstGeom prst="rect">
            <a:avLst/>
          </a:prstGeom>
          <a:noFill/>
        </p:spPr>
        <p:txBody>
          <a:bodyPr wrap="square" rtlCol="0">
            <a:spAutoFit/>
          </a:bodyPr>
          <a:lstStyle/>
          <a:p>
            <a:pPr algn="ctr" defTabSz="514350"/>
            <a:r>
              <a:rPr lang="en-US" sz="1013" b="1" i="1" dirty="0">
                <a:solidFill>
                  <a:prstClr val="black"/>
                </a:solidFill>
                <a:latin typeface="Calibri"/>
              </a:rPr>
              <a:t>This research is supported by Kauffman Dissertation Fellowship and Strategic Research Foundation Dissertation Grant </a:t>
            </a:r>
            <a:endParaRPr lang="en-US" sz="1013" b="1" i="1" dirty="0">
              <a:solidFill>
                <a:prstClr val="black"/>
              </a:solidFill>
              <a:latin typeface="Calibri"/>
            </a:endParaRPr>
          </a:p>
        </p:txBody>
      </p:sp>
    </p:spTree>
    <p:extLst>
      <p:ext uri="{BB962C8B-B14F-4D97-AF65-F5344CB8AC3E}">
        <p14:creationId xmlns:p14="http://schemas.microsoft.com/office/powerpoint/2010/main" val="501642641"/>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etsy vs. ebay"/>
          <p:cNvPicPr>
            <a:picLocks noChangeAspect="1" noChangeArrowheads="1"/>
          </p:cNvPicPr>
          <p:nvPr/>
        </p:nvPicPr>
        <p:blipFill rotWithShape="1">
          <a:blip r:embed="rId2">
            <a:extLst>
              <a:ext uri="{28A0092B-C50C-407E-A947-70E740481C1C}">
                <a14:useLocalDpi xmlns:a14="http://schemas.microsoft.com/office/drawing/2010/main" val="0"/>
              </a:ext>
            </a:extLst>
          </a:blip>
          <a:srcRect b="18254"/>
          <a:stretch/>
        </p:blipFill>
        <p:spPr bwMode="auto">
          <a:xfrm>
            <a:off x="2017023" y="2879582"/>
            <a:ext cx="2846622" cy="116349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defTabSz="514350"/>
            <a:r>
              <a:rPr lang="en-US">
                <a:latin typeface="Calibri"/>
              </a:rPr>
              <a:t>Hye Young Kang </a:t>
            </a:r>
            <a:endParaRPr lang="en-US">
              <a:latin typeface="Calibri"/>
            </a:endParaRPr>
          </a:p>
        </p:txBody>
      </p:sp>
      <p:sp>
        <p:nvSpPr>
          <p:cNvPr id="3" name="Slide Number Placeholder 2"/>
          <p:cNvSpPr>
            <a:spLocks noGrp="1"/>
          </p:cNvSpPr>
          <p:nvPr>
            <p:ph type="sldNum" sz="quarter" idx="12"/>
          </p:nvPr>
        </p:nvSpPr>
        <p:spPr/>
        <p:txBody>
          <a:bodyPr/>
          <a:lstStyle/>
          <a:p>
            <a:pPr defTabSz="514350"/>
            <a:fld id="{456AC064-5210-4321-A286-A4AEB656EB1C}" type="slidenum">
              <a:rPr lang="en-US">
                <a:latin typeface="Calibri"/>
              </a:rPr>
              <a:pPr defTabSz="514350"/>
              <a:t>62</a:t>
            </a:fld>
            <a:endParaRPr lang="en-US">
              <a:latin typeface="Calibri"/>
            </a:endParaRPr>
          </a:p>
        </p:txBody>
      </p:sp>
      <p:sp>
        <p:nvSpPr>
          <p:cNvPr id="7" name="TextBox 6"/>
          <p:cNvSpPr txBox="1"/>
          <p:nvPr/>
        </p:nvSpPr>
        <p:spPr>
          <a:xfrm>
            <a:off x="567803" y="1009123"/>
            <a:ext cx="5756754" cy="646331"/>
          </a:xfrm>
          <a:prstGeom prst="rect">
            <a:avLst/>
          </a:prstGeom>
          <a:noFill/>
        </p:spPr>
        <p:txBody>
          <a:bodyPr wrap="square" rtlCol="0">
            <a:spAutoFit/>
          </a:bodyPr>
          <a:lstStyle/>
          <a:p>
            <a:pPr defTabSz="514350"/>
            <a:r>
              <a:rPr lang="en-US" dirty="0">
                <a:solidFill>
                  <a:prstClr val="black"/>
                </a:solidFill>
                <a:latin typeface="Calibri"/>
              </a:rPr>
              <a:t>PRIOR RESEARCH FOCUSES LARGELY ON PLATFORM OWNERS</a:t>
            </a:r>
            <a:endParaRPr lang="en-US" dirty="0">
              <a:solidFill>
                <a:prstClr val="black"/>
              </a:solidFill>
              <a:latin typeface="Calibri"/>
            </a:endParaRPr>
          </a:p>
        </p:txBody>
      </p:sp>
      <p:pic>
        <p:nvPicPr>
          <p:cNvPr id="8" name="Picture 7"/>
          <p:cNvPicPr>
            <a:picLocks noChangeAspect="1"/>
          </p:cNvPicPr>
          <p:nvPr/>
        </p:nvPicPr>
        <p:blipFill>
          <a:blip r:embed="rId3"/>
          <a:stretch>
            <a:fillRect/>
          </a:stretch>
        </p:blipFill>
        <p:spPr>
          <a:xfrm>
            <a:off x="3495241" y="1856568"/>
            <a:ext cx="2898908" cy="1168552"/>
          </a:xfrm>
          <a:prstGeom prst="rect">
            <a:avLst/>
          </a:prstGeom>
        </p:spPr>
      </p:pic>
      <p:pic>
        <p:nvPicPr>
          <p:cNvPr id="9" name="Picture 8"/>
          <p:cNvPicPr>
            <a:picLocks noChangeAspect="1"/>
          </p:cNvPicPr>
          <p:nvPr/>
        </p:nvPicPr>
        <p:blipFill>
          <a:blip r:embed="rId4"/>
          <a:stretch>
            <a:fillRect/>
          </a:stretch>
        </p:blipFill>
        <p:spPr>
          <a:xfrm>
            <a:off x="978250" y="1718032"/>
            <a:ext cx="2201368" cy="1450585"/>
          </a:xfrm>
          <a:prstGeom prst="rect">
            <a:avLst/>
          </a:prstGeom>
        </p:spPr>
      </p:pic>
    </p:spTree>
    <p:extLst>
      <p:ext uri="{BB962C8B-B14F-4D97-AF65-F5344CB8AC3E}">
        <p14:creationId xmlns:p14="http://schemas.microsoft.com/office/powerpoint/2010/main" val="742513245"/>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ooter Placeholder 35"/>
          <p:cNvSpPr>
            <a:spLocks noGrp="1"/>
          </p:cNvSpPr>
          <p:nvPr>
            <p:ph type="ftr" sz="quarter" idx="11"/>
          </p:nvPr>
        </p:nvSpPr>
        <p:spPr/>
        <p:txBody>
          <a:bodyPr/>
          <a:lstStyle/>
          <a:p>
            <a:pPr defTabSz="514350"/>
            <a:r>
              <a:rPr lang="en-US">
                <a:latin typeface="Calibri"/>
              </a:rPr>
              <a:t>Hye Young Kang </a:t>
            </a:r>
            <a:endParaRPr lang="en-US">
              <a:latin typeface="Calibri"/>
            </a:endParaRPr>
          </a:p>
        </p:txBody>
      </p:sp>
      <p:sp>
        <p:nvSpPr>
          <p:cNvPr id="37" name="Slide Number Placeholder 36"/>
          <p:cNvSpPr>
            <a:spLocks noGrp="1"/>
          </p:cNvSpPr>
          <p:nvPr>
            <p:ph type="sldNum" sz="quarter" idx="12"/>
          </p:nvPr>
        </p:nvSpPr>
        <p:spPr/>
        <p:txBody>
          <a:bodyPr/>
          <a:lstStyle/>
          <a:p>
            <a:pPr defTabSz="514350"/>
            <a:fld id="{456AC064-5210-4321-A286-A4AEB656EB1C}" type="slidenum">
              <a:rPr lang="en-US">
                <a:latin typeface="Calibri"/>
              </a:rPr>
              <a:pPr defTabSz="514350"/>
              <a:t>63</a:t>
            </a:fld>
            <a:endParaRPr lang="en-US">
              <a:latin typeface="Calibri"/>
            </a:endParaRPr>
          </a:p>
        </p:txBody>
      </p:sp>
      <p:pic>
        <p:nvPicPr>
          <p:cNvPr id="29" name="Picture 28"/>
          <p:cNvPicPr>
            <a:picLocks noChangeAspect="1"/>
          </p:cNvPicPr>
          <p:nvPr/>
        </p:nvPicPr>
        <p:blipFill rotWithShape="1">
          <a:blip r:embed="rId3"/>
          <a:srcRect t="4287"/>
          <a:stretch/>
        </p:blipFill>
        <p:spPr>
          <a:xfrm>
            <a:off x="2073479" y="1758095"/>
            <a:ext cx="2368635" cy="2165761"/>
          </a:xfrm>
          <a:prstGeom prst="rect">
            <a:avLst/>
          </a:prstGeom>
        </p:spPr>
      </p:pic>
      <p:sp>
        <p:nvSpPr>
          <p:cNvPr id="9" name="TextBox 8"/>
          <p:cNvSpPr txBox="1"/>
          <p:nvPr/>
        </p:nvSpPr>
        <p:spPr>
          <a:xfrm>
            <a:off x="551516" y="1002274"/>
            <a:ext cx="5756754" cy="646331"/>
          </a:xfrm>
          <a:prstGeom prst="rect">
            <a:avLst/>
          </a:prstGeom>
          <a:noFill/>
        </p:spPr>
        <p:txBody>
          <a:bodyPr wrap="square" rtlCol="0">
            <a:spAutoFit/>
          </a:bodyPr>
          <a:lstStyle/>
          <a:p>
            <a:pPr algn="ctr" defTabSz="514350"/>
            <a:r>
              <a:rPr lang="en-US" dirty="0">
                <a:solidFill>
                  <a:prstClr val="black"/>
                </a:solidFill>
                <a:latin typeface="Calibri"/>
              </a:rPr>
              <a:t>PLATFORM OWNER-COMPLEMENTOR RELATIONSHIP HAS BEEN MAINLY CONCEPTUALIZED AS COOPERATIVE  </a:t>
            </a:r>
            <a:endParaRPr lang="en-US" dirty="0">
              <a:solidFill>
                <a:prstClr val="black"/>
              </a:solidFill>
              <a:latin typeface="Calibri"/>
            </a:endParaRPr>
          </a:p>
        </p:txBody>
      </p:sp>
    </p:spTree>
    <p:extLst>
      <p:ext uri="{BB962C8B-B14F-4D97-AF65-F5344CB8AC3E}">
        <p14:creationId xmlns:p14="http://schemas.microsoft.com/office/powerpoint/2010/main" val="4052063187"/>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ooter Placeholder 35"/>
          <p:cNvSpPr>
            <a:spLocks noGrp="1"/>
          </p:cNvSpPr>
          <p:nvPr>
            <p:ph type="ftr" sz="quarter" idx="11"/>
          </p:nvPr>
        </p:nvSpPr>
        <p:spPr/>
        <p:txBody>
          <a:bodyPr/>
          <a:lstStyle/>
          <a:p>
            <a:pPr defTabSz="514350"/>
            <a:r>
              <a:rPr lang="en-US">
                <a:latin typeface="Calibri"/>
              </a:rPr>
              <a:t>Hye Young Kang </a:t>
            </a:r>
            <a:endParaRPr lang="en-US">
              <a:latin typeface="Calibri"/>
            </a:endParaRPr>
          </a:p>
        </p:txBody>
      </p:sp>
      <p:sp>
        <p:nvSpPr>
          <p:cNvPr id="37" name="Slide Number Placeholder 36"/>
          <p:cNvSpPr>
            <a:spLocks noGrp="1"/>
          </p:cNvSpPr>
          <p:nvPr>
            <p:ph type="sldNum" sz="quarter" idx="12"/>
          </p:nvPr>
        </p:nvSpPr>
        <p:spPr/>
        <p:txBody>
          <a:bodyPr/>
          <a:lstStyle/>
          <a:p>
            <a:pPr defTabSz="514350"/>
            <a:fld id="{456AC064-5210-4321-A286-A4AEB656EB1C}" type="slidenum">
              <a:rPr lang="en-US">
                <a:latin typeface="Calibri"/>
              </a:rPr>
              <a:pPr defTabSz="514350"/>
              <a:t>64</a:t>
            </a:fld>
            <a:endParaRPr lang="en-US">
              <a:latin typeface="Calibri"/>
            </a:endParaRPr>
          </a:p>
        </p:txBody>
      </p:sp>
      <p:sp>
        <p:nvSpPr>
          <p:cNvPr id="13" name="TextBox 12"/>
          <p:cNvSpPr txBox="1"/>
          <p:nvPr/>
        </p:nvSpPr>
        <p:spPr>
          <a:xfrm>
            <a:off x="280554" y="1002274"/>
            <a:ext cx="6400150" cy="369332"/>
          </a:xfrm>
          <a:prstGeom prst="rect">
            <a:avLst/>
          </a:prstGeom>
          <a:noFill/>
        </p:spPr>
        <p:txBody>
          <a:bodyPr wrap="square" rtlCol="0">
            <a:spAutoFit/>
          </a:bodyPr>
          <a:lstStyle/>
          <a:p>
            <a:pPr defTabSz="514350"/>
            <a:r>
              <a:rPr lang="en-US" dirty="0">
                <a:solidFill>
                  <a:prstClr val="black"/>
                </a:solidFill>
                <a:latin typeface="Calibri"/>
              </a:rPr>
              <a:t>BUT, OWNERS CAN ALSO COMPETE WITH THEIR COMPLEMENTORS</a:t>
            </a:r>
            <a:endParaRPr lang="en-US" dirty="0">
              <a:solidFill>
                <a:prstClr val="black"/>
              </a:solidFill>
              <a:latin typeface="Calibri"/>
            </a:endParaRPr>
          </a:p>
        </p:txBody>
      </p:sp>
      <p:pic>
        <p:nvPicPr>
          <p:cNvPr id="4" name="Picture 3"/>
          <p:cNvPicPr>
            <a:picLocks noChangeAspect="1"/>
          </p:cNvPicPr>
          <p:nvPr/>
        </p:nvPicPr>
        <p:blipFill>
          <a:blip r:embed="rId3"/>
          <a:stretch>
            <a:fillRect/>
          </a:stretch>
        </p:blipFill>
        <p:spPr>
          <a:xfrm>
            <a:off x="3779037" y="1599074"/>
            <a:ext cx="2014538" cy="1960959"/>
          </a:xfrm>
          <a:prstGeom prst="rect">
            <a:avLst/>
          </a:prstGeom>
        </p:spPr>
      </p:pic>
      <p:pic>
        <p:nvPicPr>
          <p:cNvPr id="15" name="Picture 14"/>
          <p:cNvPicPr>
            <a:picLocks noChangeAspect="1"/>
          </p:cNvPicPr>
          <p:nvPr/>
        </p:nvPicPr>
        <p:blipFill rotWithShape="1">
          <a:blip r:embed="rId4"/>
          <a:srcRect t="4287"/>
          <a:stretch/>
        </p:blipFill>
        <p:spPr>
          <a:xfrm>
            <a:off x="723310" y="1599074"/>
            <a:ext cx="2368635" cy="2165761"/>
          </a:xfrm>
          <a:prstGeom prst="rect">
            <a:avLst/>
          </a:prstGeom>
        </p:spPr>
      </p:pic>
      <p:sp>
        <p:nvSpPr>
          <p:cNvPr id="6" name="Rectangle 5"/>
          <p:cNvSpPr/>
          <p:nvPr/>
        </p:nvSpPr>
        <p:spPr>
          <a:xfrm>
            <a:off x="3429893" y="1389659"/>
            <a:ext cx="2695548" cy="2555640"/>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a:solidFill>
                <a:prstClr val="white"/>
              </a:solidFill>
              <a:latin typeface="Calibri"/>
            </a:endParaRPr>
          </a:p>
        </p:txBody>
      </p:sp>
      <p:sp>
        <p:nvSpPr>
          <p:cNvPr id="8" name="Down Arrow 7"/>
          <p:cNvSpPr/>
          <p:nvPr/>
        </p:nvSpPr>
        <p:spPr>
          <a:xfrm rot="18493432">
            <a:off x="3305763" y="1345155"/>
            <a:ext cx="494211" cy="346272"/>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514350"/>
            <a:endParaRPr lang="en-US" sz="1013">
              <a:solidFill>
                <a:prstClr val="white"/>
              </a:solidFill>
              <a:latin typeface="Calibri"/>
            </a:endParaRPr>
          </a:p>
        </p:txBody>
      </p:sp>
      <p:sp>
        <p:nvSpPr>
          <p:cNvPr id="18" name="Down Arrow 17"/>
          <p:cNvSpPr/>
          <p:nvPr/>
        </p:nvSpPr>
        <p:spPr>
          <a:xfrm rot="1917355">
            <a:off x="5758623" y="1345154"/>
            <a:ext cx="494211" cy="346272"/>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514350"/>
            <a:endParaRPr lang="en-US" sz="1013">
              <a:solidFill>
                <a:prstClr val="white"/>
              </a:solidFill>
              <a:latin typeface="Calibri"/>
            </a:endParaRPr>
          </a:p>
        </p:txBody>
      </p:sp>
    </p:spTree>
    <p:extLst>
      <p:ext uri="{BB962C8B-B14F-4D97-AF65-F5344CB8AC3E}">
        <p14:creationId xmlns:p14="http://schemas.microsoft.com/office/powerpoint/2010/main" val="2420864564"/>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268976" y="1855426"/>
            <a:ext cx="1419581" cy="1419581"/>
          </a:xfrm>
          <a:prstGeom prst="rect">
            <a:avLst/>
          </a:prstGeom>
        </p:spPr>
      </p:pic>
      <p:sp>
        <p:nvSpPr>
          <p:cNvPr id="33" name="Footer Placeholder 32"/>
          <p:cNvSpPr>
            <a:spLocks noGrp="1"/>
          </p:cNvSpPr>
          <p:nvPr>
            <p:ph type="ftr" sz="quarter" idx="11"/>
          </p:nvPr>
        </p:nvSpPr>
        <p:spPr/>
        <p:txBody>
          <a:bodyPr/>
          <a:lstStyle/>
          <a:p>
            <a:pPr defTabSz="514350"/>
            <a:r>
              <a:rPr lang="en-US">
                <a:latin typeface="Calibri"/>
              </a:rPr>
              <a:t>Hye Young Kang </a:t>
            </a:r>
            <a:endParaRPr lang="en-US">
              <a:latin typeface="Calibri"/>
            </a:endParaRPr>
          </a:p>
        </p:txBody>
      </p:sp>
      <p:sp>
        <p:nvSpPr>
          <p:cNvPr id="34" name="Slide Number Placeholder 33"/>
          <p:cNvSpPr>
            <a:spLocks noGrp="1"/>
          </p:cNvSpPr>
          <p:nvPr>
            <p:ph type="sldNum" sz="quarter" idx="12"/>
          </p:nvPr>
        </p:nvSpPr>
        <p:spPr/>
        <p:txBody>
          <a:bodyPr/>
          <a:lstStyle/>
          <a:p>
            <a:pPr defTabSz="514350"/>
            <a:fld id="{456AC064-5210-4321-A286-A4AEB656EB1C}" type="slidenum">
              <a:rPr lang="en-US">
                <a:latin typeface="Calibri"/>
              </a:rPr>
              <a:pPr defTabSz="514350"/>
              <a:t>65</a:t>
            </a:fld>
            <a:endParaRPr lang="en-US">
              <a:latin typeface="Calibri"/>
            </a:endParaRPr>
          </a:p>
        </p:txBody>
      </p:sp>
      <p:sp>
        <p:nvSpPr>
          <p:cNvPr id="8" name="TextBox 7"/>
          <p:cNvSpPr txBox="1"/>
          <p:nvPr/>
        </p:nvSpPr>
        <p:spPr>
          <a:xfrm>
            <a:off x="272281" y="909334"/>
            <a:ext cx="6470565" cy="369332"/>
          </a:xfrm>
          <a:prstGeom prst="rect">
            <a:avLst/>
          </a:prstGeom>
          <a:noFill/>
        </p:spPr>
        <p:txBody>
          <a:bodyPr wrap="square" rtlCol="0">
            <a:spAutoFit/>
          </a:bodyPr>
          <a:lstStyle/>
          <a:p>
            <a:pPr algn="ctr" defTabSz="514350"/>
            <a:r>
              <a:rPr lang="en-US" dirty="0">
                <a:solidFill>
                  <a:prstClr val="black"/>
                </a:solidFill>
                <a:latin typeface="Calibri"/>
              </a:rPr>
              <a:t>(INTER-) PLATFORM ENVELOPMENT </a:t>
            </a:r>
            <a:r>
              <a:rPr lang="en-US" sz="1125" dirty="0">
                <a:solidFill>
                  <a:prstClr val="black"/>
                </a:solidFill>
                <a:latin typeface="Calibri"/>
              </a:rPr>
              <a:t>(</a:t>
            </a:r>
            <a:r>
              <a:rPr lang="en-US" sz="1125" dirty="0" err="1">
                <a:solidFill>
                  <a:prstClr val="black"/>
                </a:solidFill>
                <a:latin typeface="Calibri"/>
              </a:rPr>
              <a:t>Eisenmann</a:t>
            </a:r>
            <a:r>
              <a:rPr lang="en-US" sz="1125" dirty="0">
                <a:solidFill>
                  <a:prstClr val="black"/>
                </a:solidFill>
                <a:latin typeface="Calibri"/>
              </a:rPr>
              <a:t>, Parker, and Van </a:t>
            </a:r>
            <a:r>
              <a:rPr lang="en-US" sz="1125" dirty="0" err="1">
                <a:solidFill>
                  <a:prstClr val="black"/>
                </a:solidFill>
                <a:latin typeface="Calibri"/>
              </a:rPr>
              <a:t>Alstyne</a:t>
            </a:r>
            <a:r>
              <a:rPr lang="en-US" sz="1125" dirty="0">
                <a:solidFill>
                  <a:prstClr val="black"/>
                </a:solidFill>
                <a:latin typeface="Calibri"/>
              </a:rPr>
              <a:t>, 2011)</a:t>
            </a:r>
            <a:endParaRPr lang="en-US" dirty="0">
              <a:solidFill>
                <a:prstClr val="black"/>
              </a:solidFill>
              <a:latin typeface="Calibri"/>
            </a:endParaRPr>
          </a:p>
        </p:txBody>
      </p:sp>
      <p:pic>
        <p:nvPicPr>
          <p:cNvPr id="6" name="Picture 5"/>
          <p:cNvPicPr>
            <a:picLocks noChangeAspect="1"/>
          </p:cNvPicPr>
          <p:nvPr/>
        </p:nvPicPr>
        <p:blipFill>
          <a:blip r:embed="rId4"/>
          <a:stretch>
            <a:fillRect/>
          </a:stretch>
        </p:blipFill>
        <p:spPr>
          <a:xfrm>
            <a:off x="3427188" y="1931995"/>
            <a:ext cx="987008" cy="1001159"/>
          </a:xfrm>
          <a:prstGeom prst="rect">
            <a:avLst/>
          </a:prstGeom>
        </p:spPr>
      </p:pic>
      <p:pic>
        <p:nvPicPr>
          <p:cNvPr id="2052" name="Picture 4" descr="Image result for octopus cartoon invad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584" y="1415655"/>
            <a:ext cx="2393156" cy="23931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6"/>
          <a:srcRect l="10755" t="27515" r="9938" b="26965"/>
          <a:stretch/>
        </p:blipFill>
        <p:spPr>
          <a:xfrm>
            <a:off x="5395346" y="2159760"/>
            <a:ext cx="1347500" cy="773394"/>
          </a:xfrm>
          <a:prstGeom prst="rect">
            <a:avLst/>
          </a:prstGeom>
        </p:spPr>
      </p:pic>
    </p:spTree>
    <p:extLst>
      <p:ext uri="{BB962C8B-B14F-4D97-AF65-F5344CB8AC3E}">
        <p14:creationId xmlns:p14="http://schemas.microsoft.com/office/powerpoint/2010/main" val="36565003"/>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ooter Placeholder 32"/>
          <p:cNvSpPr>
            <a:spLocks noGrp="1"/>
          </p:cNvSpPr>
          <p:nvPr>
            <p:ph type="ftr" sz="quarter" idx="11"/>
          </p:nvPr>
        </p:nvSpPr>
        <p:spPr/>
        <p:txBody>
          <a:bodyPr/>
          <a:lstStyle/>
          <a:p>
            <a:pPr defTabSz="514350"/>
            <a:r>
              <a:rPr lang="en-US">
                <a:latin typeface="Calibri"/>
              </a:rPr>
              <a:t>Hye Young Kang </a:t>
            </a:r>
            <a:endParaRPr lang="en-US">
              <a:latin typeface="Calibri"/>
            </a:endParaRPr>
          </a:p>
        </p:txBody>
      </p:sp>
      <p:sp>
        <p:nvSpPr>
          <p:cNvPr id="34" name="Slide Number Placeholder 33"/>
          <p:cNvSpPr>
            <a:spLocks noGrp="1"/>
          </p:cNvSpPr>
          <p:nvPr>
            <p:ph type="sldNum" sz="quarter" idx="12"/>
          </p:nvPr>
        </p:nvSpPr>
        <p:spPr/>
        <p:txBody>
          <a:bodyPr/>
          <a:lstStyle/>
          <a:p>
            <a:pPr defTabSz="514350"/>
            <a:fld id="{456AC064-5210-4321-A286-A4AEB656EB1C}" type="slidenum">
              <a:rPr lang="en-US">
                <a:latin typeface="Calibri"/>
              </a:rPr>
              <a:pPr defTabSz="514350"/>
              <a:t>66</a:t>
            </a:fld>
            <a:endParaRPr lang="en-US">
              <a:latin typeface="Calibri"/>
            </a:endParaRPr>
          </a:p>
        </p:txBody>
      </p:sp>
      <p:sp>
        <p:nvSpPr>
          <p:cNvPr id="8" name="TextBox 7"/>
          <p:cNvSpPr txBox="1"/>
          <p:nvPr/>
        </p:nvSpPr>
        <p:spPr>
          <a:xfrm>
            <a:off x="668183" y="1002274"/>
            <a:ext cx="5523419" cy="369332"/>
          </a:xfrm>
          <a:prstGeom prst="rect">
            <a:avLst/>
          </a:prstGeom>
          <a:noFill/>
        </p:spPr>
        <p:txBody>
          <a:bodyPr wrap="square" rtlCol="0">
            <a:spAutoFit/>
          </a:bodyPr>
          <a:lstStyle/>
          <a:p>
            <a:pPr algn="ctr" defTabSz="514350"/>
            <a:r>
              <a:rPr lang="en-US" b="1" dirty="0">
                <a:solidFill>
                  <a:prstClr val="black"/>
                </a:solidFill>
                <a:latin typeface="Calibri"/>
              </a:rPr>
              <a:t>INTRA-</a:t>
            </a:r>
            <a:r>
              <a:rPr lang="en-US" dirty="0">
                <a:solidFill>
                  <a:prstClr val="black"/>
                </a:solidFill>
                <a:latin typeface="Calibri"/>
              </a:rPr>
              <a:t>PLATFORM ENVELOPMENT</a:t>
            </a:r>
            <a:endParaRPr lang="en-US" dirty="0">
              <a:solidFill>
                <a:prstClr val="black"/>
              </a:solidFill>
              <a:latin typeface="Calibri"/>
            </a:endParaRPr>
          </a:p>
        </p:txBody>
      </p:sp>
      <p:grpSp>
        <p:nvGrpSpPr>
          <p:cNvPr id="5" name="Group 4"/>
          <p:cNvGrpSpPr/>
          <p:nvPr/>
        </p:nvGrpSpPr>
        <p:grpSpPr>
          <a:xfrm>
            <a:off x="2195849" y="1484747"/>
            <a:ext cx="2617086" cy="2411016"/>
            <a:chOff x="3631593" y="1496551"/>
            <a:chExt cx="4652598" cy="4286250"/>
          </a:xfrm>
        </p:grpSpPr>
        <p:sp>
          <p:nvSpPr>
            <p:cNvPr id="4" name="Rectangle 3"/>
            <p:cNvSpPr/>
            <p:nvPr/>
          </p:nvSpPr>
          <p:spPr>
            <a:xfrm>
              <a:off x="3631593" y="1692323"/>
              <a:ext cx="4652598" cy="3889612"/>
            </a:xfrm>
            <a:prstGeom prst="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a:solidFill>
                  <a:prstClr val="white"/>
                </a:solidFill>
                <a:latin typeface="Calibri"/>
              </a:endParaRPr>
            </a:p>
          </p:txBody>
        </p:sp>
        <p:pic>
          <p:nvPicPr>
            <p:cNvPr id="3" name="Picture 2"/>
            <p:cNvPicPr>
              <a:picLocks noChangeAspect="1"/>
            </p:cNvPicPr>
            <p:nvPr/>
          </p:nvPicPr>
          <p:blipFill>
            <a:blip r:embed="rId3"/>
            <a:stretch>
              <a:fillRect/>
            </a:stretch>
          </p:blipFill>
          <p:spPr>
            <a:xfrm>
              <a:off x="3631593" y="1496551"/>
              <a:ext cx="4286250" cy="4286250"/>
            </a:xfrm>
            <a:prstGeom prst="rect">
              <a:avLst/>
            </a:prstGeom>
          </p:spPr>
        </p:pic>
        <p:pic>
          <p:nvPicPr>
            <p:cNvPr id="9" name="Picture 8"/>
            <p:cNvPicPr>
              <a:picLocks noChangeAspect="1"/>
            </p:cNvPicPr>
            <p:nvPr/>
          </p:nvPicPr>
          <p:blipFill>
            <a:blip r:embed="rId4"/>
            <a:stretch>
              <a:fillRect/>
            </a:stretch>
          </p:blipFill>
          <p:spPr>
            <a:xfrm>
              <a:off x="3855487" y="1496551"/>
              <a:ext cx="4286250" cy="4286250"/>
            </a:xfrm>
            <a:prstGeom prst="rect">
              <a:avLst/>
            </a:prstGeom>
          </p:spPr>
        </p:pic>
      </p:grpSp>
    </p:spTree>
    <p:extLst>
      <p:ext uri="{BB962C8B-B14F-4D97-AF65-F5344CB8AC3E}">
        <p14:creationId xmlns:p14="http://schemas.microsoft.com/office/powerpoint/2010/main" val="2426525320"/>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defTabSz="514350"/>
            <a:r>
              <a:rPr lang="en-US">
                <a:latin typeface="Calibri"/>
              </a:rPr>
              <a:t>Hye Young Kang </a:t>
            </a:r>
            <a:endParaRPr lang="en-US">
              <a:latin typeface="Calibri"/>
            </a:endParaRPr>
          </a:p>
        </p:txBody>
      </p:sp>
      <p:sp>
        <p:nvSpPr>
          <p:cNvPr id="3" name="Slide Number Placeholder 2"/>
          <p:cNvSpPr>
            <a:spLocks noGrp="1"/>
          </p:cNvSpPr>
          <p:nvPr>
            <p:ph type="sldNum" sz="quarter" idx="12"/>
          </p:nvPr>
        </p:nvSpPr>
        <p:spPr/>
        <p:txBody>
          <a:bodyPr/>
          <a:lstStyle/>
          <a:p>
            <a:pPr defTabSz="514350"/>
            <a:fld id="{456AC064-5210-4321-A286-A4AEB656EB1C}" type="slidenum">
              <a:rPr lang="en-US">
                <a:latin typeface="Calibri"/>
              </a:rPr>
              <a:pPr defTabSz="514350"/>
              <a:t>67</a:t>
            </a:fld>
            <a:endParaRPr lang="en-US">
              <a:latin typeface="Calibri"/>
            </a:endParaRPr>
          </a:p>
        </p:txBody>
      </p:sp>
      <p:sp>
        <p:nvSpPr>
          <p:cNvPr id="5" name="Down Arrow 4"/>
          <p:cNvSpPr/>
          <p:nvPr/>
        </p:nvSpPr>
        <p:spPr>
          <a:xfrm>
            <a:off x="3079387" y="2799416"/>
            <a:ext cx="701011" cy="385567"/>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514350"/>
            <a:endParaRPr lang="en-US" sz="1013">
              <a:solidFill>
                <a:prstClr val="white"/>
              </a:solidFill>
              <a:latin typeface="Calibri"/>
            </a:endParaRPr>
          </a:p>
        </p:txBody>
      </p:sp>
      <p:sp>
        <p:nvSpPr>
          <p:cNvPr id="7" name="TextBox 6"/>
          <p:cNvSpPr txBox="1"/>
          <p:nvPr/>
        </p:nvSpPr>
        <p:spPr>
          <a:xfrm>
            <a:off x="668183" y="1002274"/>
            <a:ext cx="5523419" cy="369332"/>
          </a:xfrm>
          <a:prstGeom prst="rect">
            <a:avLst/>
          </a:prstGeom>
          <a:noFill/>
        </p:spPr>
        <p:txBody>
          <a:bodyPr wrap="square" rtlCol="0">
            <a:spAutoFit/>
          </a:bodyPr>
          <a:lstStyle/>
          <a:p>
            <a:pPr algn="ctr" defTabSz="514350"/>
            <a:r>
              <a:rPr lang="en-US" b="1" dirty="0">
                <a:solidFill>
                  <a:prstClr val="black"/>
                </a:solidFill>
                <a:latin typeface="Calibri"/>
              </a:rPr>
              <a:t>INTRA-</a:t>
            </a:r>
            <a:r>
              <a:rPr lang="en-US" dirty="0">
                <a:solidFill>
                  <a:prstClr val="black"/>
                </a:solidFill>
                <a:latin typeface="Calibri"/>
              </a:rPr>
              <a:t>PLATFORM ENVELOPMENT (IPE)</a:t>
            </a:r>
            <a:endParaRPr lang="en-US" dirty="0">
              <a:solidFill>
                <a:prstClr val="black"/>
              </a:solidFill>
              <a:latin typeface="Calibri"/>
            </a:endParaRPr>
          </a:p>
        </p:txBody>
      </p:sp>
      <p:graphicFrame>
        <p:nvGraphicFramePr>
          <p:cNvPr id="8" name="Table 7"/>
          <p:cNvGraphicFramePr>
            <a:graphicFrameLocks noGrp="1"/>
          </p:cNvGraphicFramePr>
          <p:nvPr>
            <p:extLst/>
          </p:nvPr>
        </p:nvGraphicFramePr>
        <p:xfrm>
          <a:off x="391521" y="1594354"/>
          <a:ext cx="5865125" cy="771525"/>
        </p:xfrm>
        <a:graphic>
          <a:graphicData uri="http://schemas.openxmlformats.org/drawingml/2006/table">
            <a:tbl>
              <a:tblPr firstRow="1">
                <a:tableStyleId>{5C22544A-7EE6-4342-B048-85BDC9FD1C3A}</a:tableStyleId>
              </a:tblPr>
              <a:tblGrid>
                <a:gridCol w="2203260">
                  <a:extLst>
                    <a:ext uri="{9D8B030D-6E8A-4147-A177-3AD203B41FA5}">
                      <a16:colId xmlns:a16="http://schemas.microsoft.com/office/drawing/2014/main" val="20000"/>
                    </a:ext>
                  </a:extLst>
                </a:gridCol>
                <a:gridCol w="3661865">
                  <a:extLst>
                    <a:ext uri="{9D8B030D-6E8A-4147-A177-3AD203B41FA5}">
                      <a16:colId xmlns:a16="http://schemas.microsoft.com/office/drawing/2014/main" val="20001"/>
                    </a:ext>
                  </a:extLst>
                </a:gridCol>
              </a:tblGrid>
              <a:tr h="257175">
                <a:tc>
                  <a:txBody>
                    <a:bodyPr/>
                    <a:lstStyle/>
                    <a:p>
                      <a:pPr algn="ctr"/>
                      <a:r>
                        <a:rPr lang="en-US" sz="1400" dirty="0" smtClean="0"/>
                        <a:t>Other related</a:t>
                      </a:r>
                      <a:r>
                        <a:rPr lang="en-US" sz="1400" baseline="0" dirty="0" smtClean="0"/>
                        <a:t> concepts </a:t>
                      </a:r>
                      <a:endParaRPr lang="en-US" sz="1400" b="0" dirty="0">
                        <a:solidFill>
                          <a:schemeClr val="tx1"/>
                        </a:solidFill>
                      </a:endParaRPr>
                    </a:p>
                  </a:txBody>
                  <a:tcPr marL="51435" marR="51435" marT="25718" marB="25718"/>
                </a:tc>
                <a:tc>
                  <a:txBody>
                    <a:bodyPr/>
                    <a:lstStyle/>
                    <a:p>
                      <a:pPr algn="ctr"/>
                      <a:r>
                        <a:rPr lang="en-US" sz="1400" dirty="0" smtClean="0"/>
                        <a:t>How is</a:t>
                      </a:r>
                      <a:r>
                        <a:rPr lang="en-US" sz="1400" baseline="0" dirty="0" smtClean="0"/>
                        <a:t> </a:t>
                      </a:r>
                      <a:r>
                        <a:rPr lang="en-US" sz="1400" dirty="0" smtClean="0"/>
                        <a:t>IPE</a:t>
                      </a:r>
                      <a:r>
                        <a:rPr lang="en-US" sz="1400" baseline="0" dirty="0" smtClean="0"/>
                        <a:t> different?</a:t>
                      </a:r>
                      <a:endParaRPr lang="en-US" sz="1400" b="0" dirty="0">
                        <a:solidFill>
                          <a:schemeClr val="tx1"/>
                        </a:solidFill>
                      </a:endParaRPr>
                    </a:p>
                  </a:txBody>
                  <a:tcPr marL="51435" marR="51435" marT="25718" marB="25718"/>
                </a:tc>
                <a:extLst>
                  <a:ext uri="{0D108BD9-81ED-4DB2-BD59-A6C34878D82A}">
                    <a16:rowId xmlns:a16="http://schemas.microsoft.com/office/drawing/2014/main" val="10000"/>
                  </a:ext>
                </a:extLst>
              </a:tr>
              <a:tr h="257175">
                <a:tc>
                  <a:txBody>
                    <a:bodyPr/>
                    <a:lstStyle/>
                    <a:p>
                      <a:r>
                        <a:rPr lang="en-US" sz="1400" dirty="0" smtClean="0"/>
                        <a:t>(Inter-)</a:t>
                      </a:r>
                      <a:r>
                        <a:rPr lang="en-US" sz="1400" baseline="0" dirty="0" smtClean="0"/>
                        <a:t> Platform envelopment</a:t>
                      </a:r>
                      <a:endParaRPr lang="en-US" sz="1400" b="0" dirty="0">
                        <a:solidFill>
                          <a:schemeClr val="tx1"/>
                        </a:solidFill>
                      </a:endParaRPr>
                    </a:p>
                  </a:txBody>
                  <a:tcPr marL="51435" marR="51435" marT="25718" marB="25718"/>
                </a:tc>
                <a:tc>
                  <a:txBody>
                    <a:bodyPr/>
                    <a:lstStyle/>
                    <a:p>
                      <a:r>
                        <a:rPr lang="en-US" sz="1400" baseline="0" dirty="0" smtClean="0"/>
                        <a:t>High level of interdependence  </a:t>
                      </a:r>
                      <a:endParaRPr lang="en-US" sz="1400" b="0" dirty="0">
                        <a:solidFill>
                          <a:schemeClr val="tx1"/>
                        </a:solidFill>
                      </a:endParaRPr>
                    </a:p>
                  </a:txBody>
                  <a:tcPr marL="51435" marR="51435" marT="25718" marB="25718"/>
                </a:tc>
                <a:extLst>
                  <a:ext uri="{0D108BD9-81ED-4DB2-BD59-A6C34878D82A}">
                    <a16:rowId xmlns:a16="http://schemas.microsoft.com/office/drawing/2014/main" val="10001"/>
                  </a:ext>
                </a:extLst>
              </a:tr>
              <a:tr h="257175">
                <a:tc>
                  <a:txBody>
                    <a:bodyPr/>
                    <a:lstStyle/>
                    <a:p>
                      <a:r>
                        <a:rPr lang="en-US" sz="1400" dirty="0" smtClean="0"/>
                        <a:t>Vertical</a:t>
                      </a:r>
                      <a:r>
                        <a:rPr lang="en-US" sz="1400" baseline="0" dirty="0" smtClean="0"/>
                        <a:t> integration </a:t>
                      </a:r>
                      <a:endParaRPr lang="en-US" sz="1400" b="0" dirty="0">
                        <a:solidFill>
                          <a:schemeClr val="tx1"/>
                        </a:solidFill>
                      </a:endParaRPr>
                    </a:p>
                  </a:txBody>
                  <a:tcPr marL="51435" marR="51435" marT="25718" marB="25718"/>
                </a:tc>
                <a:tc>
                  <a:txBody>
                    <a:bodyPr/>
                    <a:lstStyle/>
                    <a:p>
                      <a:r>
                        <a:rPr lang="en-US" sz="1400" b="0" dirty="0" err="1" smtClean="0">
                          <a:solidFill>
                            <a:schemeClr val="tx1"/>
                          </a:solidFill>
                        </a:rPr>
                        <a:t>Complementors</a:t>
                      </a:r>
                      <a:r>
                        <a:rPr lang="en-US" sz="1400" b="0" baseline="0" dirty="0" smtClean="0">
                          <a:solidFill>
                            <a:schemeClr val="tx1"/>
                          </a:solidFill>
                        </a:rPr>
                        <a:t>            suppliers; 6</a:t>
                      </a:r>
                      <a:r>
                        <a:rPr lang="en-US" sz="1400" b="0" baseline="30000" dirty="0" smtClean="0">
                          <a:solidFill>
                            <a:schemeClr val="tx1"/>
                          </a:solidFill>
                        </a:rPr>
                        <a:t>th</a:t>
                      </a:r>
                      <a:r>
                        <a:rPr lang="en-US" sz="1400" b="0" baseline="0" dirty="0" smtClean="0">
                          <a:solidFill>
                            <a:schemeClr val="tx1"/>
                          </a:solidFill>
                        </a:rPr>
                        <a:t> industry force </a:t>
                      </a:r>
                      <a:endParaRPr lang="en-US" sz="1400" b="0" dirty="0">
                        <a:solidFill>
                          <a:schemeClr val="tx1"/>
                        </a:solidFill>
                      </a:endParaRPr>
                    </a:p>
                  </a:txBody>
                  <a:tcPr marL="51435" marR="51435" marT="25718" marB="25718"/>
                </a:tc>
                <a:extLst>
                  <a:ext uri="{0D108BD9-81ED-4DB2-BD59-A6C34878D82A}">
                    <a16:rowId xmlns:a16="http://schemas.microsoft.com/office/drawing/2014/main" val="10002"/>
                  </a:ext>
                </a:extLst>
              </a:tr>
            </a:tbl>
          </a:graphicData>
        </a:graphic>
      </p:graphicFrame>
      <p:pic>
        <p:nvPicPr>
          <p:cNvPr id="9" name="Picture 8"/>
          <p:cNvPicPr>
            <a:picLocks noChangeAspect="1"/>
          </p:cNvPicPr>
          <p:nvPr/>
        </p:nvPicPr>
        <p:blipFill>
          <a:blip r:embed="rId2"/>
          <a:stretch>
            <a:fillRect/>
          </a:stretch>
        </p:blipFill>
        <p:spPr>
          <a:xfrm>
            <a:off x="3653226" y="1995471"/>
            <a:ext cx="704073" cy="527375"/>
          </a:xfrm>
          <a:prstGeom prst="rect">
            <a:avLst/>
          </a:prstGeom>
        </p:spPr>
      </p:pic>
      <p:sp>
        <p:nvSpPr>
          <p:cNvPr id="10" name="TextBox 9"/>
          <p:cNvSpPr txBox="1"/>
          <p:nvPr/>
        </p:nvSpPr>
        <p:spPr>
          <a:xfrm>
            <a:off x="806071" y="3321311"/>
            <a:ext cx="5036024" cy="369332"/>
          </a:xfrm>
          <a:prstGeom prst="rect">
            <a:avLst/>
          </a:prstGeom>
          <a:noFill/>
        </p:spPr>
        <p:txBody>
          <a:bodyPr wrap="square" rtlCol="0">
            <a:spAutoFit/>
          </a:bodyPr>
          <a:lstStyle/>
          <a:p>
            <a:pPr algn="ctr" defTabSz="514350"/>
            <a:r>
              <a:rPr lang="en-US" dirty="0">
                <a:solidFill>
                  <a:prstClr val="black"/>
                </a:solidFill>
                <a:latin typeface="Calibri"/>
              </a:rPr>
              <a:t>Finer-grained analysis at the product feature level</a:t>
            </a:r>
            <a:endParaRPr lang="en-US" dirty="0">
              <a:solidFill>
                <a:prstClr val="black"/>
              </a:solidFill>
              <a:latin typeface="Calibri"/>
            </a:endParaRPr>
          </a:p>
        </p:txBody>
      </p:sp>
    </p:spTree>
    <p:extLst>
      <p:ext uri="{BB962C8B-B14F-4D97-AF65-F5344CB8AC3E}">
        <p14:creationId xmlns:p14="http://schemas.microsoft.com/office/powerpoint/2010/main" val="611530597"/>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defTabSz="514350"/>
            <a:r>
              <a:rPr lang="en-US">
                <a:latin typeface="Calibri"/>
              </a:rPr>
              <a:t>Hye Young Kang </a:t>
            </a:r>
            <a:endParaRPr lang="en-US">
              <a:latin typeface="Calibri"/>
            </a:endParaRPr>
          </a:p>
        </p:txBody>
      </p:sp>
      <p:sp>
        <p:nvSpPr>
          <p:cNvPr id="3" name="Slide Number Placeholder 2"/>
          <p:cNvSpPr>
            <a:spLocks noGrp="1"/>
          </p:cNvSpPr>
          <p:nvPr>
            <p:ph type="sldNum" sz="quarter" idx="12"/>
          </p:nvPr>
        </p:nvSpPr>
        <p:spPr/>
        <p:txBody>
          <a:bodyPr/>
          <a:lstStyle/>
          <a:p>
            <a:pPr defTabSz="514350"/>
            <a:fld id="{456AC064-5210-4321-A286-A4AEB656EB1C}" type="slidenum">
              <a:rPr lang="en-US">
                <a:latin typeface="Calibri"/>
              </a:rPr>
              <a:pPr defTabSz="514350"/>
              <a:t>68</a:t>
            </a:fld>
            <a:endParaRPr lang="en-US">
              <a:latin typeface="Calibri"/>
            </a:endParaRPr>
          </a:p>
        </p:txBody>
      </p:sp>
      <p:sp>
        <p:nvSpPr>
          <p:cNvPr id="5" name="Down Arrow 4"/>
          <p:cNvSpPr/>
          <p:nvPr/>
        </p:nvSpPr>
        <p:spPr>
          <a:xfrm>
            <a:off x="3079387" y="2799416"/>
            <a:ext cx="701011" cy="385567"/>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514350"/>
            <a:endParaRPr lang="en-US" sz="1013">
              <a:solidFill>
                <a:prstClr val="white"/>
              </a:solidFill>
              <a:latin typeface="Calibri"/>
            </a:endParaRPr>
          </a:p>
        </p:txBody>
      </p:sp>
      <p:sp>
        <p:nvSpPr>
          <p:cNvPr id="7" name="TextBox 6"/>
          <p:cNvSpPr txBox="1"/>
          <p:nvPr/>
        </p:nvSpPr>
        <p:spPr>
          <a:xfrm>
            <a:off x="668183" y="1002274"/>
            <a:ext cx="5523419" cy="369332"/>
          </a:xfrm>
          <a:prstGeom prst="rect">
            <a:avLst/>
          </a:prstGeom>
          <a:noFill/>
        </p:spPr>
        <p:txBody>
          <a:bodyPr wrap="square" rtlCol="0">
            <a:spAutoFit/>
          </a:bodyPr>
          <a:lstStyle/>
          <a:p>
            <a:pPr algn="ctr" defTabSz="514350"/>
            <a:r>
              <a:rPr lang="en-US" b="1" dirty="0">
                <a:solidFill>
                  <a:prstClr val="black"/>
                </a:solidFill>
                <a:latin typeface="Calibri"/>
              </a:rPr>
              <a:t>INTRA-</a:t>
            </a:r>
            <a:r>
              <a:rPr lang="en-US" dirty="0">
                <a:solidFill>
                  <a:prstClr val="black"/>
                </a:solidFill>
                <a:latin typeface="Calibri"/>
              </a:rPr>
              <a:t>PLATFORM ENVELOPMENT (IPE)</a:t>
            </a:r>
            <a:endParaRPr lang="en-US" dirty="0">
              <a:solidFill>
                <a:prstClr val="black"/>
              </a:solidFill>
              <a:latin typeface="Calibri"/>
            </a:endParaRPr>
          </a:p>
        </p:txBody>
      </p:sp>
      <p:graphicFrame>
        <p:nvGraphicFramePr>
          <p:cNvPr id="8" name="Table 7"/>
          <p:cNvGraphicFramePr>
            <a:graphicFrameLocks noGrp="1"/>
          </p:cNvGraphicFramePr>
          <p:nvPr>
            <p:extLst/>
          </p:nvPr>
        </p:nvGraphicFramePr>
        <p:xfrm>
          <a:off x="391521" y="1594354"/>
          <a:ext cx="5865125" cy="771525"/>
        </p:xfrm>
        <a:graphic>
          <a:graphicData uri="http://schemas.openxmlformats.org/drawingml/2006/table">
            <a:tbl>
              <a:tblPr firstRow="1">
                <a:tableStyleId>{5C22544A-7EE6-4342-B048-85BDC9FD1C3A}</a:tableStyleId>
              </a:tblPr>
              <a:tblGrid>
                <a:gridCol w="2203260">
                  <a:extLst>
                    <a:ext uri="{9D8B030D-6E8A-4147-A177-3AD203B41FA5}">
                      <a16:colId xmlns:a16="http://schemas.microsoft.com/office/drawing/2014/main" val="20000"/>
                    </a:ext>
                  </a:extLst>
                </a:gridCol>
                <a:gridCol w="3661865">
                  <a:extLst>
                    <a:ext uri="{9D8B030D-6E8A-4147-A177-3AD203B41FA5}">
                      <a16:colId xmlns:a16="http://schemas.microsoft.com/office/drawing/2014/main" val="20001"/>
                    </a:ext>
                  </a:extLst>
                </a:gridCol>
              </a:tblGrid>
              <a:tr h="257175">
                <a:tc>
                  <a:txBody>
                    <a:bodyPr/>
                    <a:lstStyle/>
                    <a:p>
                      <a:pPr algn="ctr"/>
                      <a:r>
                        <a:rPr lang="en-US" sz="1400" dirty="0" smtClean="0"/>
                        <a:t>Other related</a:t>
                      </a:r>
                      <a:r>
                        <a:rPr lang="en-US" sz="1400" baseline="0" dirty="0" smtClean="0"/>
                        <a:t> concepts </a:t>
                      </a:r>
                      <a:endParaRPr lang="en-US" sz="1400" b="0" dirty="0">
                        <a:solidFill>
                          <a:schemeClr val="tx1"/>
                        </a:solidFill>
                      </a:endParaRPr>
                    </a:p>
                  </a:txBody>
                  <a:tcPr marL="51435" marR="51435" marT="25718" marB="25718"/>
                </a:tc>
                <a:tc>
                  <a:txBody>
                    <a:bodyPr/>
                    <a:lstStyle/>
                    <a:p>
                      <a:pPr algn="ctr"/>
                      <a:r>
                        <a:rPr lang="en-US" sz="1400" dirty="0" smtClean="0"/>
                        <a:t>How is</a:t>
                      </a:r>
                      <a:r>
                        <a:rPr lang="en-US" sz="1400" baseline="0" dirty="0" smtClean="0"/>
                        <a:t> </a:t>
                      </a:r>
                      <a:r>
                        <a:rPr lang="en-US" sz="1400" dirty="0" smtClean="0"/>
                        <a:t>IPE</a:t>
                      </a:r>
                      <a:r>
                        <a:rPr lang="en-US" sz="1400" baseline="0" dirty="0" smtClean="0"/>
                        <a:t> different?</a:t>
                      </a:r>
                      <a:endParaRPr lang="en-US" sz="1400" b="0" dirty="0">
                        <a:solidFill>
                          <a:schemeClr val="tx1"/>
                        </a:solidFill>
                      </a:endParaRPr>
                    </a:p>
                  </a:txBody>
                  <a:tcPr marL="51435" marR="51435" marT="25718" marB="25718"/>
                </a:tc>
                <a:extLst>
                  <a:ext uri="{0D108BD9-81ED-4DB2-BD59-A6C34878D82A}">
                    <a16:rowId xmlns:a16="http://schemas.microsoft.com/office/drawing/2014/main" val="10000"/>
                  </a:ext>
                </a:extLst>
              </a:tr>
              <a:tr h="257175">
                <a:tc>
                  <a:txBody>
                    <a:bodyPr/>
                    <a:lstStyle/>
                    <a:p>
                      <a:r>
                        <a:rPr lang="en-US" sz="1400" dirty="0" smtClean="0"/>
                        <a:t>(Inter-)</a:t>
                      </a:r>
                      <a:r>
                        <a:rPr lang="en-US" sz="1400" baseline="0" dirty="0" smtClean="0"/>
                        <a:t> Platform envelopment</a:t>
                      </a:r>
                      <a:endParaRPr lang="en-US" sz="1400" b="0" dirty="0">
                        <a:solidFill>
                          <a:schemeClr val="tx1"/>
                        </a:solidFill>
                      </a:endParaRPr>
                    </a:p>
                  </a:txBody>
                  <a:tcPr marL="51435" marR="51435" marT="25718" marB="25718"/>
                </a:tc>
                <a:tc>
                  <a:txBody>
                    <a:bodyPr/>
                    <a:lstStyle/>
                    <a:p>
                      <a:r>
                        <a:rPr lang="en-US" sz="1400" baseline="0" dirty="0" smtClean="0"/>
                        <a:t>High level of interdependence  </a:t>
                      </a:r>
                      <a:endParaRPr lang="en-US" sz="1400" b="0" dirty="0">
                        <a:solidFill>
                          <a:schemeClr val="tx1"/>
                        </a:solidFill>
                      </a:endParaRPr>
                    </a:p>
                  </a:txBody>
                  <a:tcPr marL="51435" marR="51435" marT="25718" marB="25718"/>
                </a:tc>
                <a:extLst>
                  <a:ext uri="{0D108BD9-81ED-4DB2-BD59-A6C34878D82A}">
                    <a16:rowId xmlns:a16="http://schemas.microsoft.com/office/drawing/2014/main" val="10001"/>
                  </a:ext>
                </a:extLst>
              </a:tr>
              <a:tr h="257175">
                <a:tc>
                  <a:txBody>
                    <a:bodyPr/>
                    <a:lstStyle/>
                    <a:p>
                      <a:r>
                        <a:rPr lang="en-US" sz="1400" dirty="0" smtClean="0"/>
                        <a:t>Vertical</a:t>
                      </a:r>
                      <a:r>
                        <a:rPr lang="en-US" sz="1400" baseline="0" dirty="0" smtClean="0"/>
                        <a:t> integration </a:t>
                      </a:r>
                      <a:endParaRPr lang="en-US" sz="1400" b="0" dirty="0">
                        <a:solidFill>
                          <a:schemeClr val="tx1"/>
                        </a:solidFill>
                      </a:endParaRPr>
                    </a:p>
                  </a:txBody>
                  <a:tcPr marL="51435" marR="51435" marT="25718" marB="25718"/>
                </a:tc>
                <a:tc>
                  <a:txBody>
                    <a:bodyPr/>
                    <a:lstStyle/>
                    <a:p>
                      <a:r>
                        <a:rPr lang="en-US" sz="1400" b="0" dirty="0" err="1" smtClean="0">
                          <a:solidFill>
                            <a:schemeClr val="tx1"/>
                          </a:solidFill>
                        </a:rPr>
                        <a:t>Complementors</a:t>
                      </a:r>
                      <a:r>
                        <a:rPr lang="en-US" sz="1400" b="0" baseline="0" dirty="0" smtClean="0">
                          <a:solidFill>
                            <a:schemeClr val="tx1"/>
                          </a:solidFill>
                        </a:rPr>
                        <a:t>            suppliers; 6</a:t>
                      </a:r>
                      <a:r>
                        <a:rPr lang="en-US" sz="1400" b="0" baseline="30000" dirty="0" smtClean="0">
                          <a:solidFill>
                            <a:schemeClr val="tx1"/>
                          </a:solidFill>
                        </a:rPr>
                        <a:t>th</a:t>
                      </a:r>
                      <a:r>
                        <a:rPr lang="en-US" sz="1400" b="0" baseline="0" dirty="0" smtClean="0">
                          <a:solidFill>
                            <a:schemeClr val="tx1"/>
                          </a:solidFill>
                        </a:rPr>
                        <a:t> industry force </a:t>
                      </a:r>
                      <a:endParaRPr lang="en-US" sz="1400" b="0" dirty="0">
                        <a:solidFill>
                          <a:schemeClr val="tx1"/>
                        </a:solidFill>
                      </a:endParaRPr>
                    </a:p>
                  </a:txBody>
                  <a:tcPr marL="51435" marR="51435" marT="25718" marB="25718"/>
                </a:tc>
                <a:extLst>
                  <a:ext uri="{0D108BD9-81ED-4DB2-BD59-A6C34878D82A}">
                    <a16:rowId xmlns:a16="http://schemas.microsoft.com/office/drawing/2014/main" val="10002"/>
                  </a:ext>
                </a:extLst>
              </a:tr>
            </a:tbl>
          </a:graphicData>
        </a:graphic>
      </p:graphicFrame>
      <p:pic>
        <p:nvPicPr>
          <p:cNvPr id="9" name="Picture 8"/>
          <p:cNvPicPr>
            <a:picLocks noChangeAspect="1"/>
          </p:cNvPicPr>
          <p:nvPr/>
        </p:nvPicPr>
        <p:blipFill>
          <a:blip r:embed="rId2"/>
          <a:stretch>
            <a:fillRect/>
          </a:stretch>
        </p:blipFill>
        <p:spPr>
          <a:xfrm>
            <a:off x="3653226" y="1995471"/>
            <a:ext cx="704073" cy="527375"/>
          </a:xfrm>
          <a:prstGeom prst="rect">
            <a:avLst/>
          </a:prstGeom>
        </p:spPr>
      </p:pic>
      <p:sp>
        <p:nvSpPr>
          <p:cNvPr id="10" name="TextBox 9"/>
          <p:cNvSpPr txBox="1"/>
          <p:nvPr/>
        </p:nvSpPr>
        <p:spPr>
          <a:xfrm>
            <a:off x="806071" y="3321311"/>
            <a:ext cx="5036024" cy="369332"/>
          </a:xfrm>
          <a:prstGeom prst="rect">
            <a:avLst/>
          </a:prstGeom>
          <a:noFill/>
        </p:spPr>
        <p:txBody>
          <a:bodyPr wrap="square" rtlCol="0">
            <a:spAutoFit/>
          </a:bodyPr>
          <a:lstStyle/>
          <a:p>
            <a:pPr algn="ctr" defTabSz="514350"/>
            <a:r>
              <a:rPr lang="en-US" dirty="0">
                <a:solidFill>
                  <a:prstClr val="black"/>
                </a:solidFill>
                <a:latin typeface="Calibri"/>
              </a:rPr>
              <a:t>Finer-grained analysis at the product feature level</a:t>
            </a:r>
            <a:endParaRPr lang="en-US" dirty="0">
              <a:solidFill>
                <a:prstClr val="black"/>
              </a:solidFill>
              <a:latin typeface="Calibri"/>
            </a:endParaRPr>
          </a:p>
        </p:txBody>
      </p:sp>
    </p:spTree>
    <p:extLst>
      <p:ext uri="{BB962C8B-B14F-4D97-AF65-F5344CB8AC3E}">
        <p14:creationId xmlns:p14="http://schemas.microsoft.com/office/powerpoint/2010/main" val="84013102"/>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ooter Placeholder 32"/>
          <p:cNvSpPr>
            <a:spLocks noGrp="1"/>
          </p:cNvSpPr>
          <p:nvPr>
            <p:ph type="ftr" sz="quarter" idx="11"/>
          </p:nvPr>
        </p:nvSpPr>
        <p:spPr/>
        <p:txBody>
          <a:bodyPr/>
          <a:lstStyle/>
          <a:p>
            <a:pPr defTabSz="514350"/>
            <a:r>
              <a:rPr lang="en-US">
                <a:latin typeface="Calibri"/>
              </a:rPr>
              <a:t>Hye Young Kang </a:t>
            </a:r>
            <a:endParaRPr lang="en-US">
              <a:latin typeface="Calibri"/>
            </a:endParaRPr>
          </a:p>
        </p:txBody>
      </p:sp>
      <p:sp>
        <p:nvSpPr>
          <p:cNvPr id="34" name="Slide Number Placeholder 33"/>
          <p:cNvSpPr>
            <a:spLocks noGrp="1"/>
          </p:cNvSpPr>
          <p:nvPr>
            <p:ph type="sldNum" sz="quarter" idx="12"/>
          </p:nvPr>
        </p:nvSpPr>
        <p:spPr/>
        <p:txBody>
          <a:bodyPr/>
          <a:lstStyle/>
          <a:p>
            <a:pPr defTabSz="514350"/>
            <a:fld id="{456AC064-5210-4321-A286-A4AEB656EB1C}" type="slidenum">
              <a:rPr lang="en-US">
                <a:latin typeface="Calibri"/>
              </a:rPr>
              <a:pPr defTabSz="514350"/>
              <a:t>69</a:t>
            </a:fld>
            <a:endParaRPr lang="en-US">
              <a:latin typeface="Calibri"/>
            </a:endParaRPr>
          </a:p>
        </p:txBody>
      </p:sp>
      <p:sp>
        <p:nvSpPr>
          <p:cNvPr id="8" name="TextBox 7"/>
          <p:cNvSpPr txBox="1"/>
          <p:nvPr/>
        </p:nvSpPr>
        <p:spPr>
          <a:xfrm>
            <a:off x="587829" y="1002274"/>
            <a:ext cx="5774191" cy="646331"/>
          </a:xfrm>
          <a:prstGeom prst="rect">
            <a:avLst/>
          </a:prstGeom>
          <a:noFill/>
        </p:spPr>
        <p:txBody>
          <a:bodyPr wrap="square" rtlCol="0">
            <a:spAutoFit/>
          </a:bodyPr>
          <a:lstStyle/>
          <a:p>
            <a:pPr algn="ctr" defTabSz="514350"/>
            <a:r>
              <a:rPr lang="en-US" dirty="0">
                <a:solidFill>
                  <a:prstClr val="black"/>
                </a:solidFill>
                <a:latin typeface="Calibri"/>
              </a:rPr>
              <a:t>ONE MIGHT IMAGINE POSITIVE SPILLOVER EFFECTS OF INTRA-PLATFORM ENVELOPMENT</a:t>
            </a:r>
            <a:endParaRPr lang="en-US" dirty="0">
              <a:solidFill>
                <a:prstClr val="black"/>
              </a:solidFill>
              <a:latin typeface="Calibri"/>
            </a:endParaRPr>
          </a:p>
        </p:txBody>
      </p:sp>
      <p:pic>
        <p:nvPicPr>
          <p:cNvPr id="5" name="Picture 4"/>
          <p:cNvPicPr>
            <a:picLocks noChangeAspect="1"/>
          </p:cNvPicPr>
          <p:nvPr/>
        </p:nvPicPr>
        <p:blipFill>
          <a:blip r:embed="rId3"/>
          <a:stretch>
            <a:fillRect/>
          </a:stretch>
        </p:blipFill>
        <p:spPr>
          <a:xfrm>
            <a:off x="2547052" y="1952072"/>
            <a:ext cx="1765680" cy="1765680"/>
          </a:xfrm>
          <a:prstGeom prst="rect">
            <a:avLst/>
          </a:prstGeom>
        </p:spPr>
      </p:pic>
    </p:spTree>
    <p:extLst>
      <p:ext uri="{BB962C8B-B14F-4D97-AF65-F5344CB8AC3E}">
        <p14:creationId xmlns:p14="http://schemas.microsoft.com/office/powerpoint/2010/main" val="2864277918"/>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8544" y="1030332"/>
            <a:ext cx="2626995" cy="323165"/>
          </a:xfrm>
          <a:prstGeom prst="rect">
            <a:avLst/>
          </a:prstGeom>
        </p:spPr>
        <p:txBody>
          <a:bodyPr vert="horz" wrap="square" lIns="0" tIns="0" rIns="0" bIns="0" rtlCol="0">
            <a:spAutoFit/>
          </a:bodyPr>
          <a:lstStyle/>
          <a:p>
            <a:pPr marL="9525"/>
            <a:r>
              <a:rPr sz="2100" spc="-4" dirty="0"/>
              <a:t>Our analytic</a:t>
            </a:r>
            <a:r>
              <a:rPr sz="2100" spc="-15" dirty="0"/>
              <a:t> </a:t>
            </a:r>
            <a:r>
              <a:rPr sz="2100" spc="-4" dirty="0"/>
              <a:t>approach</a:t>
            </a:r>
            <a:endParaRPr sz="2100"/>
          </a:p>
        </p:txBody>
      </p:sp>
      <p:sp>
        <p:nvSpPr>
          <p:cNvPr id="3" name="object 3"/>
          <p:cNvSpPr txBox="1"/>
          <p:nvPr/>
        </p:nvSpPr>
        <p:spPr>
          <a:xfrm>
            <a:off x="3264637" y="2240947"/>
            <a:ext cx="164306" cy="373819"/>
          </a:xfrm>
          <a:prstGeom prst="rect">
            <a:avLst/>
          </a:prstGeom>
        </p:spPr>
        <p:txBody>
          <a:bodyPr vert="horz" wrap="square" lIns="0" tIns="24764" rIns="0" bIns="0" rtlCol="0">
            <a:spAutoFit/>
          </a:bodyPr>
          <a:lstStyle/>
          <a:p>
            <a:pPr marL="53340">
              <a:spcBef>
                <a:spcPts val="194"/>
              </a:spcBef>
            </a:pPr>
            <a:r>
              <a:rPr sz="1050" spc="-4" dirty="0">
                <a:solidFill>
                  <a:srgbClr val="595959"/>
                </a:solidFill>
                <a:latin typeface="Arial"/>
                <a:cs typeface="Arial"/>
              </a:rPr>
              <a:t>i.</a:t>
            </a:r>
            <a:endParaRPr sz="1050">
              <a:latin typeface="Arial"/>
              <a:cs typeface="Arial"/>
            </a:endParaRPr>
          </a:p>
          <a:p>
            <a:pPr marL="23336">
              <a:spcBef>
                <a:spcPts val="203"/>
              </a:spcBef>
            </a:pPr>
            <a:r>
              <a:rPr sz="1050" spc="-4" dirty="0">
                <a:solidFill>
                  <a:srgbClr val="595959"/>
                </a:solidFill>
                <a:latin typeface="Arial"/>
                <a:cs typeface="Arial"/>
              </a:rPr>
              <a:t>ii.</a:t>
            </a:r>
            <a:endParaRPr sz="1050">
              <a:latin typeface="Arial"/>
              <a:cs typeface="Arial"/>
            </a:endParaRPr>
          </a:p>
        </p:txBody>
      </p:sp>
      <p:sp>
        <p:nvSpPr>
          <p:cNvPr id="4" name="object 4"/>
          <p:cNvSpPr txBox="1"/>
          <p:nvPr/>
        </p:nvSpPr>
        <p:spPr>
          <a:xfrm>
            <a:off x="3258762" y="2964097"/>
            <a:ext cx="170497" cy="528734"/>
          </a:xfrm>
          <a:prstGeom prst="rect">
            <a:avLst/>
          </a:prstGeom>
        </p:spPr>
        <p:txBody>
          <a:bodyPr vert="horz" wrap="square" lIns="0" tIns="0" rIns="0" bIns="0" rtlCol="0">
            <a:spAutoFit/>
          </a:bodyPr>
          <a:lstStyle/>
          <a:p>
            <a:pPr marL="59055">
              <a:lnSpc>
                <a:spcPts val="1159"/>
              </a:lnSpc>
            </a:pPr>
            <a:r>
              <a:rPr sz="1050" spc="-4" dirty="0">
                <a:solidFill>
                  <a:srgbClr val="595959"/>
                </a:solidFill>
                <a:latin typeface="Arial"/>
                <a:cs typeface="Arial"/>
              </a:rPr>
              <a:t>i.</a:t>
            </a:r>
            <a:endParaRPr sz="1050">
              <a:latin typeface="Arial"/>
              <a:cs typeface="Arial"/>
            </a:endParaRPr>
          </a:p>
          <a:p>
            <a:pPr marR="38576" indent="29528">
              <a:lnSpc>
                <a:spcPct val="116100"/>
              </a:lnSpc>
            </a:pPr>
            <a:r>
              <a:rPr sz="1050" spc="-4" dirty="0">
                <a:solidFill>
                  <a:srgbClr val="595959"/>
                </a:solidFill>
                <a:latin typeface="Arial"/>
                <a:cs typeface="Arial"/>
              </a:rPr>
              <a:t>ii.  iii.</a:t>
            </a:r>
            <a:endParaRPr sz="1050">
              <a:latin typeface="Arial"/>
              <a:cs typeface="Arial"/>
            </a:endParaRPr>
          </a:p>
        </p:txBody>
      </p:sp>
      <p:sp>
        <p:nvSpPr>
          <p:cNvPr id="5" name="object 5"/>
          <p:cNvSpPr txBox="1"/>
          <p:nvPr/>
        </p:nvSpPr>
        <p:spPr>
          <a:xfrm>
            <a:off x="441245" y="1633206"/>
            <a:ext cx="5803106" cy="2208425"/>
          </a:xfrm>
          <a:prstGeom prst="rect">
            <a:avLst/>
          </a:prstGeom>
        </p:spPr>
        <p:txBody>
          <a:bodyPr vert="horz" wrap="square" lIns="0" tIns="0" rIns="0" bIns="0" rtlCol="0">
            <a:spAutoFit/>
          </a:bodyPr>
          <a:lstStyle/>
          <a:p>
            <a:pPr marL="371475" indent="-361950">
              <a:buAutoNum type="arabicPeriod"/>
              <a:tabLst>
                <a:tab pos="371475" algn="l"/>
                <a:tab pos="371951" algn="l"/>
              </a:tabLst>
            </a:pPr>
            <a:r>
              <a:rPr spc="-4" dirty="0">
                <a:solidFill>
                  <a:srgbClr val="595959"/>
                </a:solidFill>
                <a:latin typeface="Arial"/>
                <a:cs typeface="Arial"/>
              </a:rPr>
              <a:t>Allocate hosting decision rights</a:t>
            </a:r>
            <a:r>
              <a:rPr spc="26" dirty="0">
                <a:solidFill>
                  <a:srgbClr val="595959"/>
                </a:solidFill>
                <a:latin typeface="Arial"/>
                <a:cs typeface="Arial"/>
              </a:rPr>
              <a:t> </a:t>
            </a:r>
            <a:r>
              <a:rPr spc="-4" dirty="0">
                <a:solidFill>
                  <a:srgbClr val="595959"/>
                </a:solidFill>
                <a:latin typeface="Arial"/>
                <a:cs typeface="Arial"/>
              </a:rPr>
              <a:t>to:</a:t>
            </a:r>
            <a:endParaRPr>
              <a:latin typeface="Arial"/>
              <a:cs typeface="Arial"/>
            </a:endParaRPr>
          </a:p>
          <a:p>
            <a:pPr marL="371475">
              <a:spcBef>
                <a:spcPts val="315"/>
              </a:spcBef>
            </a:pPr>
            <a:r>
              <a:rPr spc="-4" dirty="0">
                <a:solidFill>
                  <a:srgbClr val="595959"/>
                </a:solidFill>
                <a:latin typeface="Arial"/>
                <a:cs typeface="Arial"/>
              </a:rPr>
              <a:t>{individuals, building owners, city, social</a:t>
            </a:r>
            <a:r>
              <a:rPr spc="79" dirty="0">
                <a:solidFill>
                  <a:srgbClr val="595959"/>
                </a:solidFill>
                <a:latin typeface="Arial"/>
                <a:cs typeface="Arial"/>
              </a:rPr>
              <a:t> </a:t>
            </a:r>
            <a:r>
              <a:rPr spc="-4" dirty="0">
                <a:solidFill>
                  <a:srgbClr val="595959"/>
                </a:solidFill>
                <a:latin typeface="Arial"/>
                <a:cs typeface="Arial"/>
              </a:rPr>
              <a:t>planner}</a:t>
            </a:r>
            <a:endParaRPr>
              <a:latin typeface="Arial"/>
              <a:cs typeface="Arial"/>
            </a:endParaRPr>
          </a:p>
          <a:p>
            <a:pPr>
              <a:spcBef>
                <a:spcPts val="4"/>
              </a:spcBef>
            </a:pPr>
            <a:endParaRPr sz="2813">
              <a:latin typeface="Times New Roman"/>
              <a:cs typeface="Times New Roman"/>
            </a:endParaRPr>
          </a:p>
          <a:p>
            <a:pPr marL="371475" indent="-361950">
              <a:buAutoNum type="arabicPeriod" startAt="2"/>
              <a:tabLst>
                <a:tab pos="371475" algn="l"/>
                <a:tab pos="371951" algn="l"/>
              </a:tabLst>
            </a:pPr>
            <a:r>
              <a:rPr spc="-4" dirty="0">
                <a:solidFill>
                  <a:srgbClr val="595959"/>
                </a:solidFill>
                <a:latin typeface="Arial"/>
                <a:cs typeface="Arial"/>
              </a:rPr>
              <a:t>Determine the resulting market</a:t>
            </a:r>
            <a:r>
              <a:rPr spc="49" dirty="0">
                <a:solidFill>
                  <a:srgbClr val="595959"/>
                </a:solidFill>
                <a:latin typeface="Arial"/>
                <a:cs typeface="Arial"/>
              </a:rPr>
              <a:t> </a:t>
            </a:r>
            <a:r>
              <a:rPr spc="-4" dirty="0">
                <a:solidFill>
                  <a:srgbClr val="595959"/>
                </a:solidFill>
                <a:latin typeface="Arial"/>
                <a:cs typeface="Arial"/>
              </a:rPr>
              <a:t>equilibrium</a:t>
            </a:r>
            <a:endParaRPr>
              <a:latin typeface="Arial"/>
              <a:cs typeface="Arial"/>
            </a:endParaRPr>
          </a:p>
          <a:p>
            <a:pPr>
              <a:lnSpc>
                <a:spcPct val="100000"/>
              </a:lnSpc>
              <a:buClr>
                <a:srgbClr val="595959"/>
              </a:buClr>
              <a:buFont typeface="Arial"/>
              <a:buAutoNum type="arabicPeriod" startAt="2"/>
            </a:pPr>
            <a:endParaRPr sz="2025">
              <a:latin typeface="Times New Roman"/>
              <a:cs typeface="Times New Roman"/>
            </a:endParaRPr>
          </a:p>
          <a:p>
            <a:pPr>
              <a:lnSpc>
                <a:spcPct val="100000"/>
              </a:lnSpc>
              <a:buClr>
                <a:srgbClr val="595959"/>
              </a:buClr>
              <a:buFont typeface="Arial"/>
              <a:buAutoNum type="arabicPeriod" startAt="2"/>
            </a:pPr>
            <a:endParaRPr sz="2063">
              <a:latin typeface="Times New Roman"/>
              <a:cs typeface="Times New Roman"/>
            </a:endParaRPr>
          </a:p>
          <a:p>
            <a:pPr marL="371475" indent="-361950">
              <a:buAutoNum type="arabicPeriod" startAt="2"/>
              <a:tabLst>
                <a:tab pos="371475" algn="l"/>
                <a:tab pos="371951" algn="l"/>
              </a:tabLst>
            </a:pPr>
            <a:r>
              <a:rPr spc="-4" dirty="0">
                <a:solidFill>
                  <a:srgbClr val="595959"/>
                </a:solidFill>
                <a:latin typeface="Arial"/>
                <a:cs typeface="Arial"/>
              </a:rPr>
              <a:t>Characterize the welfare properties of that</a:t>
            </a:r>
            <a:r>
              <a:rPr spc="83" dirty="0">
                <a:solidFill>
                  <a:srgbClr val="595959"/>
                </a:solidFill>
                <a:latin typeface="Arial"/>
                <a:cs typeface="Arial"/>
              </a:rPr>
              <a:t> </a:t>
            </a:r>
            <a:r>
              <a:rPr spc="-4" dirty="0">
                <a:solidFill>
                  <a:srgbClr val="595959"/>
                </a:solidFill>
                <a:latin typeface="Arial"/>
                <a:cs typeface="Arial"/>
              </a:rPr>
              <a:t>equilibrium</a:t>
            </a:r>
            <a:endParaRPr>
              <a:latin typeface="Arial"/>
              <a:cs typeface="Arial"/>
            </a:endParaRPr>
          </a:p>
        </p:txBody>
      </p:sp>
      <p:sp>
        <p:nvSpPr>
          <p:cNvPr id="6" name="object 6"/>
          <p:cNvSpPr/>
          <p:nvPr/>
        </p:nvSpPr>
        <p:spPr>
          <a:xfrm>
            <a:off x="3264637" y="2240946"/>
            <a:ext cx="164306" cy="429578"/>
          </a:xfrm>
          <a:custGeom>
            <a:avLst/>
            <a:gdLst/>
            <a:ahLst/>
            <a:cxnLst/>
            <a:rect l="l" t="t" r="r" b="b"/>
            <a:pathLst>
              <a:path w="219075" h="572769">
                <a:moveTo>
                  <a:pt x="0" y="572699"/>
                </a:moveTo>
                <a:lnTo>
                  <a:pt x="218999" y="572699"/>
                </a:lnTo>
                <a:lnTo>
                  <a:pt x="218999" y="0"/>
                </a:lnTo>
                <a:lnTo>
                  <a:pt x="0" y="0"/>
                </a:lnTo>
                <a:lnTo>
                  <a:pt x="0" y="572699"/>
                </a:lnTo>
                <a:close/>
              </a:path>
            </a:pathLst>
          </a:custGeom>
          <a:solidFill>
            <a:srgbClr val="FFFFFF"/>
          </a:solidFill>
        </p:spPr>
        <p:txBody>
          <a:bodyPr wrap="square" lIns="0" tIns="0" rIns="0" bIns="0" rtlCol="0"/>
          <a:lstStyle/>
          <a:p>
            <a:endParaRPr sz="1350"/>
          </a:p>
        </p:txBody>
      </p:sp>
      <p:sp>
        <p:nvSpPr>
          <p:cNvPr id="7" name="object 7"/>
          <p:cNvSpPr/>
          <p:nvPr/>
        </p:nvSpPr>
        <p:spPr>
          <a:xfrm>
            <a:off x="3264637" y="2987234"/>
            <a:ext cx="164306" cy="541020"/>
          </a:xfrm>
          <a:custGeom>
            <a:avLst/>
            <a:gdLst/>
            <a:ahLst/>
            <a:cxnLst/>
            <a:rect l="l" t="t" r="r" b="b"/>
            <a:pathLst>
              <a:path w="219075" h="721360">
                <a:moveTo>
                  <a:pt x="0" y="721200"/>
                </a:moveTo>
                <a:lnTo>
                  <a:pt x="218999" y="721200"/>
                </a:lnTo>
                <a:lnTo>
                  <a:pt x="218999" y="0"/>
                </a:lnTo>
                <a:lnTo>
                  <a:pt x="0" y="0"/>
                </a:lnTo>
                <a:lnTo>
                  <a:pt x="0" y="721200"/>
                </a:lnTo>
                <a:close/>
              </a:path>
            </a:pathLst>
          </a:custGeom>
          <a:solidFill>
            <a:srgbClr val="FFFFFF"/>
          </a:solidFill>
        </p:spPr>
        <p:txBody>
          <a:bodyPr wrap="square" lIns="0" tIns="0" rIns="0" bIns="0" rtlCol="0"/>
          <a:lstStyle/>
          <a:p>
            <a:endParaRPr sz="1350"/>
          </a:p>
        </p:txBody>
      </p:sp>
      <p:sp>
        <p:nvSpPr>
          <p:cNvPr id="8" name="object 8"/>
          <p:cNvSpPr txBox="1">
            <a:spLocks noGrp="1"/>
          </p:cNvSpPr>
          <p:nvPr>
            <p:ph type="sldNum" sz="quarter" idx="7"/>
          </p:nvPr>
        </p:nvSpPr>
        <p:spPr>
          <a:xfrm>
            <a:off x="4932465" y="4226488"/>
            <a:ext cx="108227" cy="115897"/>
          </a:xfrm>
          <a:prstGeom prst="rect">
            <a:avLst/>
          </a:prstGeom>
        </p:spPr>
        <p:txBody>
          <a:bodyPr vert="horz" wrap="square" lIns="0" tIns="476" rIns="0" bIns="0" rtlCol="0">
            <a:spAutoFit/>
          </a:bodyPr>
          <a:lstStyle/>
          <a:p>
            <a:pPr marL="71914">
              <a:spcBef>
                <a:spcPts val="4"/>
              </a:spcBef>
            </a:pPr>
            <a:fld id="{81D60167-4931-47E6-BA6A-407CBD079E47}" type="slidenum">
              <a:rPr spc="-4" dirty="0"/>
              <a:pPr marL="71914">
                <a:spcBef>
                  <a:spcPts val="4"/>
                </a:spcBef>
              </a:pPr>
              <a:t>7</a:t>
            </a:fld>
            <a:endParaRPr spc="-4" dirty="0"/>
          </a:p>
        </p:txBody>
      </p:sp>
    </p:spTree>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ooter Placeholder 32"/>
          <p:cNvSpPr>
            <a:spLocks noGrp="1"/>
          </p:cNvSpPr>
          <p:nvPr>
            <p:ph type="ftr" sz="quarter" idx="11"/>
          </p:nvPr>
        </p:nvSpPr>
        <p:spPr/>
        <p:txBody>
          <a:bodyPr/>
          <a:lstStyle/>
          <a:p>
            <a:pPr defTabSz="514350"/>
            <a:r>
              <a:rPr lang="en-US">
                <a:latin typeface="Calibri"/>
              </a:rPr>
              <a:t>Hye Young Kang </a:t>
            </a:r>
            <a:endParaRPr lang="en-US">
              <a:latin typeface="Calibri"/>
            </a:endParaRPr>
          </a:p>
        </p:txBody>
      </p:sp>
      <p:sp>
        <p:nvSpPr>
          <p:cNvPr id="34" name="Slide Number Placeholder 33"/>
          <p:cNvSpPr>
            <a:spLocks noGrp="1"/>
          </p:cNvSpPr>
          <p:nvPr>
            <p:ph type="sldNum" sz="quarter" idx="12"/>
          </p:nvPr>
        </p:nvSpPr>
        <p:spPr/>
        <p:txBody>
          <a:bodyPr/>
          <a:lstStyle/>
          <a:p>
            <a:pPr defTabSz="514350"/>
            <a:fld id="{456AC064-5210-4321-A286-A4AEB656EB1C}" type="slidenum">
              <a:rPr lang="en-US">
                <a:latin typeface="Calibri"/>
              </a:rPr>
              <a:pPr defTabSz="514350"/>
              <a:t>70</a:t>
            </a:fld>
            <a:endParaRPr lang="en-US">
              <a:latin typeface="Calibri"/>
            </a:endParaRPr>
          </a:p>
        </p:txBody>
      </p:sp>
      <p:pic>
        <p:nvPicPr>
          <p:cNvPr id="2" name="Picture 1"/>
          <p:cNvPicPr>
            <a:picLocks noChangeAspect="1"/>
          </p:cNvPicPr>
          <p:nvPr/>
        </p:nvPicPr>
        <p:blipFill>
          <a:blip r:embed="rId3"/>
          <a:stretch>
            <a:fillRect/>
          </a:stretch>
        </p:blipFill>
        <p:spPr>
          <a:xfrm>
            <a:off x="2461175" y="1787233"/>
            <a:ext cx="1722117" cy="2296157"/>
          </a:xfrm>
          <a:prstGeom prst="rect">
            <a:avLst/>
          </a:prstGeom>
        </p:spPr>
      </p:pic>
      <p:sp>
        <p:nvSpPr>
          <p:cNvPr id="6" name="TextBox 5"/>
          <p:cNvSpPr txBox="1"/>
          <p:nvPr/>
        </p:nvSpPr>
        <p:spPr>
          <a:xfrm>
            <a:off x="373516" y="904300"/>
            <a:ext cx="6294664" cy="646331"/>
          </a:xfrm>
          <a:prstGeom prst="rect">
            <a:avLst/>
          </a:prstGeom>
          <a:noFill/>
        </p:spPr>
        <p:txBody>
          <a:bodyPr wrap="square" rtlCol="0">
            <a:spAutoFit/>
          </a:bodyPr>
          <a:lstStyle/>
          <a:p>
            <a:pPr algn="ctr" defTabSz="514350"/>
            <a:r>
              <a:rPr lang="en-US" dirty="0">
                <a:solidFill>
                  <a:prstClr val="black"/>
                </a:solidFill>
                <a:latin typeface="Calibri"/>
              </a:rPr>
              <a:t>YET, IN GENERAL, WE SHOULD EXPECT NEGATIVE, COMPETITIVE EFFECTS OF INTRA-PLATFORM ENVELOPMENT</a:t>
            </a:r>
            <a:endParaRPr lang="en-US" dirty="0">
              <a:solidFill>
                <a:prstClr val="black"/>
              </a:solidFill>
              <a:latin typeface="Calibri"/>
            </a:endParaRPr>
          </a:p>
        </p:txBody>
      </p:sp>
    </p:spTree>
    <p:extLst>
      <p:ext uri="{BB962C8B-B14F-4D97-AF65-F5344CB8AC3E}">
        <p14:creationId xmlns:p14="http://schemas.microsoft.com/office/powerpoint/2010/main" val="3410317660"/>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ooter Placeholder 32"/>
          <p:cNvSpPr>
            <a:spLocks noGrp="1"/>
          </p:cNvSpPr>
          <p:nvPr>
            <p:ph type="ftr" sz="quarter" idx="11"/>
          </p:nvPr>
        </p:nvSpPr>
        <p:spPr/>
        <p:txBody>
          <a:bodyPr/>
          <a:lstStyle/>
          <a:p>
            <a:pPr defTabSz="514350"/>
            <a:r>
              <a:rPr lang="en-US">
                <a:latin typeface="Calibri"/>
              </a:rPr>
              <a:t>Hye Young Kang </a:t>
            </a:r>
            <a:endParaRPr lang="en-US">
              <a:latin typeface="Calibri"/>
            </a:endParaRPr>
          </a:p>
        </p:txBody>
      </p:sp>
      <p:sp>
        <p:nvSpPr>
          <p:cNvPr id="34" name="Slide Number Placeholder 33"/>
          <p:cNvSpPr>
            <a:spLocks noGrp="1"/>
          </p:cNvSpPr>
          <p:nvPr>
            <p:ph type="sldNum" sz="quarter" idx="12"/>
          </p:nvPr>
        </p:nvSpPr>
        <p:spPr/>
        <p:txBody>
          <a:bodyPr/>
          <a:lstStyle/>
          <a:p>
            <a:pPr defTabSz="514350"/>
            <a:fld id="{456AC064-5210-4321-A286-A4AEB656EB1C}" type="slidenum">
              <a:rPr lang="en-US">
                <a:latin typeface="Calibri"/>
              </a:rPr>
              <a:pPr defTabSz="514350"/>
              <a:t>71</a:t>
            </a:fld>
            <a:endParaRPr lang="en-US">
              <a:latin typeface="Calibri"/>
            </a:endParaRPr>
          </a:p>
        </p:txBody>
      </p:sp>
      <p:pic>
        <p:nvPicPr>
          <p:cNvPr id="18" name="Picture 17"/>
          <p:cNvPicPr>
            <a:picLocks noChangeAspect="1"/>
          </p:cNvPicPr>
          <p:nvPr/>
        </p:nvPicPr>
        <p:blipFill rotWithShape="1">
          <a:blip r:embed="rId3"/>
          <a:srcRect l="12154" t="64069" r="11556" b="7420"/>
          <a:stretch/>
        </p:blipFill>
        <p:spPr>
          <a:xfrm>
            <a:off x="4068445" y="2293366"/>
            <a:ext cx="2123157" cy="828716"/>
          </a:xfrm>
          <a:prstGeom prst="rect">
            <a:avLst/>
          </a:prstGeom>
          <a:ln>
            <a:noFill/>
          </a:ln>
          <a:effectLst>
            <a:softEdge rad="112500"/>
          </a:effectLst>
        </p:spPr>
      </p:pic>
      <p:pic>
        <p:nvPicPr>
          <p:cNvPr id="2052" name="Picture 4" descr="Image result for open versus closed system"/>
          <p:cNvPicPr>
            <a:picLocks noChangeAspect="1" noChangeArrowheads="1"/>
          </p:cNvPicPr>
          <p:nvPr/>
        </p:nvPicPr>
        <p:blipFill rotWithShape="1">
          <a:blip r:embed="rId4">
            <a:extLst>
              <a:ext uri="{28A0092B-C50C-407E-A947-70E740481C1C}">
                <a14:useLocalDpi xmlns:a14="http://schemas.microsoft.com/office/drawing/2010/main" val="0"/>
              </a:ext>
            </a:extLst>
          </a:blip>
          <a:srcRect l="11489" t="16378" r="12330" b="54686"/>
          <a:stretch/>
        </p:blipFill>
        <p:spPr bwMode="auto">
          <a:xfrm>
            <a:off x="739928" y="2305695"/>
            <a:ext cx="2026760" cy="80405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668183" y="1002274"/>
            <a:ext cx="5523419" cy="369332"/>
          </a:xfrm>
          <a:prstGeom prst="rect">
            <a:avLst/>
          </a:prstGeom>
          <a:noFill/>
        </p:spPr>
        <p:txBody>
          <a:bodyPr wrap="square" rtlCol="0">
            <a:spAutoFit/>
          </a:bodyPr>
          <a:lstStyle/>
          <a:p>
            <a:pPr algn="ctr" defTabSz="514350"/>
            <a:r>
              <a:rPr lang="en-US" dirty="0">
                <a:solidFill>
                  <a:prstClr val="black"/>
                </a:solidFill>
                <a:latin typeface="Calibri"/>
              </a:rPr>
              <a:t>HOWEVER, NOT ALL PLATFORMS ARE THE SAME </a:t>
            </a:r>
            <a:endParaRPr lang="en-US" dirty="0">
              <a:solidFill>
                <a:prstClr val="black"/>
              </a:solidFill>
              <a:latin typeface="Calibri"/>
            </a:endParaRPr>
          </a:p>
        </p:txBody>
      </p:sp>
      <p:pic>
        <p:nvPicPr>
          <p:cNvPr id="3" name="Picture 2"/>
          <p:cNvPicPr>
            <a:picLocks noChangeAspect="1"/>
          </p:cNvPicPr>
          <p:nvPr/>
        </p:nvPicPr>
        <p:blipFill>
          <a:blip r:embed="rId5"/>
          <a:stretch>
            <a:fillRect/>
          </a:stretch>
        </p:blipFill>
        <p:spPr>
          <a:xfrm>
            <a:off x="2995604" y="2150652"/>
            <a:ext cx="834533" cy="1114145"/>
          </a:xfrm>
          <a:prstGeom prst="rect">
            <a:avLst/>
          </a:prstGeom>
        </p:spPr>
      </p:pic>
    </p:spTree>
    <p:extLst>
      <p:ext uri="{BB962C8B-B14F-4D97-AF65-F5344CB8AC3E}">
        <p14:creationId xmlns:p14="http://schemas.microsoft.com/office/powerpoint/2010/main" val="1180208343"/>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defTabSz="514350"/>
            <a:r>
              <a:rPr lang="en-US">
                <a:latin typeface="Calibri"/>
              </a:rPr>
              <a:t>Hye Young Kang </a:t>
            </a:r>
            <a:endParaRPr lang="en-US">
              <a:latin typeface="Calibri"/>
            </a:endParaRPr>
          </a:p>
        </p:txBody>
      </p:sp>
      <p:sp>
        <p:nvSpPr>
          <p:cNvPr id="5" name="Slide Number Placeholder 4"/>
          <p:cNvSpPr>
            <a:spLocks noGrp="1"/>
          </p:cNvSpPr>
          <p:nvPr>
            <p:ph type="sldNum" sz="quarter" idx="12"/>
          </p:nvPr>
        </p:nvSpPr>
        <p:spPr/>
        <p:txBody>
          <a:bodyPr/>
          <a:lstStyle/>
          <a:p>
            <a:pPr defTabSz="514350"/>
            <a:fld id="{456AC064-5210-4321-A286-A4AEB656EB1C}" type="slidenum">
              <a:rPr lang="en-US">
                <a:latin typeface="Calibri"/>
              </a:rPr>
              <a:pPr defTabSz="514350"/>
              <a:t>72</a:t>
            </a:fld>
            <a:endParaRPr lang="en-US">
              <a:latin typeface="Calibri"/>
            </a:endParaRPr>
          </a:p>
        </p:txBody>
      </p:sp>
      <p:grpSp>
        <p:nvGrpSpPr>
          <p:cNvPr id="38" name="Group 37"/>
          <p:cNvGrpSpPr/>
          <p:nvPr/>
        </p:nvGrpSpPr>
        <p:grpSpPr>
          <a:xfrm>
            <a:off x="3854862" y="1525097"/>
            <a:ext cx="1714146" cy="2289665"/>
            <a:chOff x="8249228" y="1929692"/>
            <a:chExt cx="3037659" cy="3687807"/>
          </a:xfrm>
        </p:grpSpPr>
        <p:pic>
          <p:nvPicPr>
            <p:cNvPr id="15" name="Picture 14"/>
            <p:cNvPicPr>
              <a:picLocks noChangeAspect="1"/>
            </p:cNvPicPr>
            <p:nvPr/>
          </p:nvPicPr>
          <p:blipFill>
            <a:blip r:embed="rId3"/>
            <a:stretch>
              <a:fillRect/>
            </a:stretch>
          </p:blipFill>
          <p:spPr>
            <a:xfrm>
              <a:off x="9343677" y="1929692"/>
              <a:ext cx="848761" cy="899336"/>
            </a:xfrm>
            <a:prstGeom prst="rect">
              <a:avLst/>
            </a:prstGeom>
          </p:spPr>
        </p:pic>
        <p:pic>
          <p:nvPicPr>
            <p:cNvPr id="32" name="Picture 31"/>
            <p:cNvPicPr>
              <a:picLocks noChangeAspect="1"/>
            </p:cNvPicPr>
            <p:nvPr/>
          </p:nvPicPr>
          <p:blipFill>
            <a:blip r:embed="rId4"/>
            <a:stretch>
              <a:fillRect/>
            </a:stretch>
          </p:blipFill>
          <p:spPr>
            <a:xfrm>
              <a:off x="8249228" y="3048644"/>
              <a:ext cx="3037659" cy="2568855"/>
            </a:xfrm>
            <a:prstGeom prst="rect">
              <a:avLst/>
            </a:prstGeom>
          </p:spPr>
        </p:pic>
      </p:grpSp>
      <p:grpSp>
        <p:nvGrpSpPr>
          <p:cNvPr id="37" name="Group 36"/>
          <p:cNvGrpSpPr/>
          <p:nvPr/>
        </p:nvGrpSpPr>
        <p:grpSpPr>
          <a:xfrm>
            <a:off x="1374159" y="1525097"/>
            <a:ext cx="1840535" cy="2289665"/>
            <a:chOff x="1160779" y="1929692"/>
            <a:chExt cx="2932367" cy="3696373"/>
          </a:xfrm>
        </p:grpSpPr>
        <p:pic>
          <p:nvPicPr>
            <p:cNvPr id="11" name="Picture 10"/>
            <p:cNvPicPr>
              <a:picLocks noChangeAspect="1"/>
            </p:cNvPicPr>
            <p:nvPr/>
          </p:nvPicPr>
          <p:blipFill rotWithShape="1">
            <a:blip r:embed="rId5"/>
            <a:srcRect l="12666" r="13556"/>
            <a:stretch/>
          </p:blipFill>
          <p:spPr>
            <a:xfrm>
              <a:off x="2038504" y="1929692"/>
              <a:ext cx="1068713" cy="811191"/>
            </a:xfrm>
            <a:prstGeom prst="rect">
              <a:avLst/>
            </a:prstGeom>
          </p:spPr>
        </p:pic>
        <p:pic>
          <p:nvPicPr>
            <p:cNvPr id="35" name="Picture 34"/>
            <p:cNvPicPr>
              <a:picLocks noChangeAspect="1"/>
            </p:cNvPicPr>
            <p:nvPr/>
          </p:nvPicPr>
          <p:blipFill rotWithShape="1">
            <a:blip r:embed="rId6"/>
            <a:srcRect r="33475"/>
            <a:stretch/>
          </p:blipFill>
          <p:spPr>
            <a:xfrm>
              <a:off x="1160779" y="3040077"/>
              <a:ext cx="2932367" cy="2585988"/>
            </a:xfrm>
            <a:prstGeom prst="rect">
              <a:avLst/>
            </a:prstGeom>
          </p:spPr>
        </p:pic>
      </p:grpSp>
      <p:sp>
        <p:nvSpPr>
          <p:cNvPr id="2" name="TextBox 1"/>
          <p:cNvSpPr txBox="1"/>
          <p:nvPr/>
        </p:nvSpPr>
        <p:spPr>
          <a:xfrm>
            <a:off x="1512343" y="1004888"/>
            <a:ext cx="3507637" cy="369332"/>
          </a:xfrm>
          <a:prstGeom prst="rect">
            <a:avLst/>
          </a:prstGeom>
          <a:noFill/>
        </p:spPr>
        <p:txBody>
          <a:bodyPr wrap="square" rtlCol="0">
            <a:spAutoFit/>
          </a:bodyPr>
          <a:lstStyle/>
          <a:p>
            <a:pPr algn="ctr" defTabSz="514350"/>
            <a:r>
              <a:rPr lang="en-US" dirty="0">
                <a:solidFill>
                  <a:prstClr val="black"/>
                </a:solidFill>
                <a:latin typeface="Calibri"/>
              </a:rPr>
              <a:t>HEALTH &amp; FITNESS MOBILE APPS </a:t>
            </a:r>
            <a:endParaRPr lang="en-US" dirty="0">
              <a:solidFill>
                <a:prstClr val="black"/>
              </a:solidFill>
              <a:latin typeface="Calibri"/>
            </a:endParaRPr>
          </a:p>
        </p:txBody>
      </p:sp>
      <p:sp>
        <p:nvSpPr>
          <p:cNvPr id="4" name="TextBox 3"/>
          <p:cNvSpPr txBox="1"/>
          <p:nvPr/>
        </p:nvSpPr>
        <p:spPr>
          <a:xfrm>
            <a:off x="1455546" y="3808640"/>
            <a:ext cx="1763486" cy="300082"/>
          </a:xfrm>
          <a:prstGeom prst="rect">
            <a:avLst/>
          </a:prstGeom>
          <a:noFill/>
        </p:spPr>
        <p:txBody>
          <a:bodyPr wrap="square" rtlCol="0">
            <a:spAutoFit/>
          </a:bodyPr>
          <a:lstStyle/>
          <a:p>
            <a:pPr algn="ctr" defTabSz="514350"/>
            <a:r>
              <a:rPr lang="en-US" sz="1350" b="1" dirty="0">
                <a:solidFill>
                  <a:prstClr val="black"/>
                </a:solidFill>
                <a:latin typeface="Calibri"/>
              </a:rPr>
              <a:t>Apple Health</a:t>
            </a:r>
            <a:r>
              <a:rPr lang="en-US" sz="1013" dirty="0">
                <a:solidFill>
                  <a:prstClr val="black"/>
                </a:solidFill>
                <a:latin typeface="Calibri"/>
              </a:rPr>
              <a:t> </a:t>
            </a:r>
            <a:endParaRPr lang="en-US" sz="1013" dirty="0">
              <a:solidFill>
                <a:prstClr val="black"/>
              </a:solidFill>
              <a:latin typeface="Calibri"/>
            </a:endParaRPr>
          </a:p>
        </p:txBody>
      </p:sp>
      <p:sp>
        <p:nvSpPr>
          <p:cNvPr id="12" name="TextBox 11"/>
          <p:cNvSpPr txBox="1"/>
          <p:nvPr/>
        </p:nvSpPr>
        <p:spPr>
          <a:xfrm>
            <a:off x="3898440" y="3796394"/>
            <a:ext cx="1763486" cy="300082"/>
          </a:xfrm>
          <a:prstGeom prst="rect">
            <a:avLst/>
          </a:prstGeom>
          <a:noFill/>
        </p:spPr>
        <p:txBody>
          <a:bodyPr wrap="square" rtlCol="0">
            <a:spAutoFit/>
          </a:bodyPr>
          <a:lstStyle/>
          <a:p>
            <a:pPr algn="ctr" defTabSz="514350"/>
            <a:r>
              <a:rPr lang="en-US" sz="1350" b="1" dirty="0">
                <a:solidFill>
                  <a:prstClr val="black"/>
                </a:solidFill>
                <a:latin typeface="Calibri"/>
              </a:rPr>
              <a:t>Google Fit</a:t>
            </a:r>
            <a:r>
              <a:rPr lang="en-US" sz="1013" dirty="0">
                <a:solidFill>
                  <a:prstClr val="black"/>
                </a:solidFill>
                <a:latin typeface="Calibri"/>
              </a:rPr>
              <a:t> </a:t>
            </a:r>
            <a:endParaRPr lang="en-US" sz="1013" dirty="0">
              <a:solidFill>
                <a:prstClr val="black"/>
              </a:solidFill>
              <a:latin typeface="Calibri"/>
            </a:endParaRPr>
          </a:p>
        </p:txBody>
      </p:sp>
    </p:spTree>
    <p:extLst>
      <p:ext uri="{BB962C8B-B14F-4D97-AF65-F5344CB8AC3E}">
        <p14:creationId xmlns:p14="http://schemas.microsoft.com/office/powerpoint/2010/main" val="109181035"/>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defTabSz="514350"/>
            <a:r>
              <a:rPr lang="en-US">
                <a:latin typeface="Calibri"/>
              </a:rPr>
              <a:t>Hye Young Kang </a:t>
            </a:r>
            <a:endParaRPr lang="en-US">
              <a:latin typeface="Calibri"/>
            </a:endParaRPr>
          </a:p>
        </p:txBody>
      </p:sp>
      <p:sp>
        <p:nvSpPr>
          <p:cNvPr id="3" name="Slide Number Placeholder 2"/>
          <p:cNvSpPr>
            <a:spLocks noGrp="1"/>
          </p:cNvSpPr>
          <p:nvPr>
            <p:ph type="sldNum" sz="quarter" idx="12"/>
          </p:nvPr>
        </p:nvSpPr>
        <p:spPr/>
        <p:txBody>
          <a:bodyPr/>
          <a:lstStyle/>
          <a:p>
            <a:pPr defTabSz="514350"/>
            <a:fld id="{456AC064-5210-4321-A286-A4AEB656EB1C}" type="slidenum">
              <a:rPr lang="en-US">
                <a:latin typeface="Calibri"/>
              </a:rPr>
              <a:pPr defTabSz="514350"/>
              <a:t>73</a:t>
            </a:fld>
            <a:endParaRPr lang="en-US">
              <a:latin typeface="Calibri"/>
            </a:endParaRPr>
          </a:p>
        </p:txBody>
      </p:sp>
      <p:sp>
        <p:nvSpPr>
          <p:cNvPr id="4" name="AutoShape 2" descr="Image result for GOOGLE OPEN"/>
          <p:cNvSpPr>
            <a:spLocks noChangeAspect="1" noChangeArrowheads="1"/>
          </p:cNvSpPr>
          <p:nvPr/>
        </p:nvSpPr>
        <p:spPr bwMode="auto">
          <a:xfrm>
            <a:off x="87511" y="561677"/>
            <a:ext cx="171450" cy="17145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51435" tIns="25718" rIns="51435" bIns="25718" numCol="1" anchor="t" anchorCtr="0" compatLnSpc="1">
            <a:prstTxWarp prst="textNoShape">
              <a:avLst/>
            </a:prstTxWarp>
          </a:bodyPr>
          <a:lstStyle/>
          <a:p>
            <a:pPr defTabSz="514350"/>
            <a:endParaRPr lang="en-US" sz="1013">
              <a:solidFill>
                <a:prstClr val="black"/>
              </a:solidFill>
              <a:latin typeface="Calibri"/>
            </a:endParaRPr>
          </a:p>
        </p:txBody>
      </p:sp>
      <p:sp>
        <p:nvSpPr>
          <p:cNvPr id="8" name="TextBox 7"/>
          <p:cNvSpPr txBox="1"/>
          <p:nvPr/>
        </p:nvSpPr>
        <p:spPr>
          <a:xfrm>
            <a:off x="1512342" y="1004888"/>
            <a:ext cx="3861464" cy="369332"/>
          </a:xfrm>
          <a:prstGeom prst="rect">
            <a:avLst/>
          </a:prstGeom>
          <a:noFill/>
        </p:spPr>
        <p:txBody>
          <a:bodyPr wrap="square" rtlCol="0">
            <a:spAutoFit/>
          </a:bodyPr>
          <a:lstStyle/>
          <a:p>
            <a:pPr algn="ctr" defTabSz="514350"/>
            <a:r>
              <a:rPr lang="en-US" dirty="0">
                <a:solidFill>
                  <a:prstClr val="black"/>
                </a:solidFill>
                <a:latin typeface="Calibri"/>
              </a:rPr>
              <a:t>“CLOSED” APPLE VS. “OPEN” GOOGLE </a:t>
            </a:r>
            <a:endParaRPr lang="en-US" dirty="0">
              <a:solidFill>
                <a:prstClr val="black"/>
              </a:solidFill>
              <a:latin typeface="Calibri"/>
            </a:endParaRPr>
          </a:p>
        </p:txBody>
      </p:sp>
      <p:pic>
        <p:nvPicPr>
          <p:cNvPr id="7" name="Picture 6"/>
          <p:cNvPicPr>
            <a:picLocks noChangeAspect="1"/>
          </p:cNvPicPr>
          <p:nvPr/>
        </p:nvPicPr>
        <p:blipFill>
          <a:blip r:embed="rId2"/>
          <a:stretch>
            <a:fillRect/>
          </a:stretch>
        </p:blipFill>
        <p:spPr>
          <a:xfrm>
            <a:off x="754505" y="1493489"/>
            <a:ext cx="5377138" cy="2623412"/>
          </a:xfrm>
          <a:prstGeom prst="rect">
            <a:avLst/>
          </a:prstGeom>
        </p:spPr>
      </p:pic>
    </p:spTree>
    <p:extLst>
      <p:ext uri="{BB962C8B-B14F-4D97-AF65-F5344CB8AC3E}">
        <p14:creationId xmlns:p14="http://schemas.microsoft.com/office/powerpoint/2010/main" val="4294469039"/>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lum bright="70000" contrast="-70000"/>
          </a:blip>
          <a:stretch>
            <a:fillRect/>
          </a:stretch>
        </p:blipFill>
        <p:spPr>
          <a:xfrm>
            <a:off x="457819" y="2052277"/>
            <a:ext cx="2205789" cy="1645858"/>
          </a:xfrm>
          <a:prstGeom prst="rect">
            <a:avLst/>
          </a:prstGeom>
        </p:spPr>
      </p:pic>
      <p:sp>
        <p:nvSpPr>
          <p:cNvPr id="6" name="Footer Placeholder 5"/>
          <p:cNvSpPr>
            <a:spLocks noGrp="1"/>
          </p:cNvSpPr>
          <p:nvPr>
            <p:ph type="ftr" sz="quarter" idx="11"/>
          </p:nvPr>
        </p:nvSpPr>
        <p:spPr/>
        <p:txBody>
          <a:bodyPr/>
          <a:lstStyle/>
          <a:p>
            <a:pPr defTabSz="514350"/>
            <a:r>
              <a:rPr lang="en-US">
                <a:latin typeface="Calibri"/>
              </a:rPr>
              <a:t>Hye Young Kang </a:t>
            </a:r>
            <a:endParaRPr lang="en-US">
              <a:latin typeface="Calibri"/>
            </a:endParaRPr>
          </a:p>
        </p:txBody>
      </p:sp>
      <p:sp>
        <p:nvSpPr>
          <p:cNvPr id="7" name="Slide Number Placeholder 6"/>
          <p:cNvSpPr>
            <a:spLocks noGrp="1"/>
          </p:cNvSpPr>
          <p:nvPr>
            <p:ph type="sldNum" sz="quarter" idx="12"/>
          </p:nvPr>
        </p:nvSpPr>
        <p:spPr/>
        <p:txBody>
          <a:bodyPr/>
          <a:lstStyle/>
          <a:p>
            <a:pPr defTabSz="514350"/>
            <a:fld id="{456AC064-5210-4321-A286-A4AEB656EB1C}" type="slidenum">
              <a:rPr lang="en-US">
                <a:latin typeface="Calibri"/>
              </a:rPr>
              <a:pPr defTabSz="514350"/>
              <a:t>74</a:t>
            </a:fld>
            <a:endParaRPr lang="en-US">
              <a:latin typeface="Calibri"/>
            </a:endParaRPr>
          </a:p>
        </p:txBody>
      </p:sp>
      <p:sp>
        <p:nvSpPr>
          <p:cNvPr id="56" name="TextBox 55"/>
          <p:cNvSpPr txBox="1"/>
          <p:nvPr/>
        </p:nvSpPr>
        <p:spPr>
          <a:xfrm>
            <a:off x="1255196" y="1714247"/>
            <a:ext cx="822673" cy="577081"/>
          </a:xfrm>
          <a:prstGeom prst="rect">
            <a:avLst/>
          </a:prstGeom>
          <a:noFill/>
        </p:spPr>
        <p:txBody>
          <a:bodyPr wrap="square" rtlCol="0">
            <a:spAutoFit/>
          </a:bodyPr>
          <a:lstStyle/>
          <a:p>
            <a:pPr algn="ctr" defTabSz="514350"/>
            <a:r>
              <a:rPr lang="en-US" sz="1575" b="1" u="sng" dirty="0">
                <a:solidFill>
                  <a:prstClr val="black"/>
                </a:solidFill>
                <a:latin typeface="Calibri"/>
              </a:rPr>
              <a:t>BEFORE</a:t>
            </a:r>
            <a:endParaRPr lang="en-US" sz="1575" b="1" u="sng" dirty="0">
              <a:solidFill>
                <a:prstClr val="black"/>
              </a:solidFill>
              <a:latin typeface="Calibri"/>
            </a:endParaRPr>
          </a:p>
        </p:txBody>
      </p:sp>
      <p:pic>
        <p:nvPicPr>
          <p:cNvPr id="51" name="Picture 50"/>
          <p:cNvPicPr>
            <a:picLocks noChangeAspect="1"/>
          </p:cNvPicPr>
          <p:nvPr/>
        </p:nvPicPr>
        <p:blipFill>
          <a:blip r:embed="rId3">
            <a:lum bright="70000" contrast="-70000"/>
          </a:blip>
          <a:stretch>
            <a:fillRect/>
          </a:stretch>
        </p:blipFill>
        <p:spPr>
          <a:xfrm>
            <a:off x="3981020" y="2133219"/>
            <a:ext cx="2205789" cy="1645858"/>
          </a:xfrm>
          <a:prstGeom prst="rect">
            <a:avLst/>
          </a:prstGeom>
        </p:spPr>
      </p:pic>
      <p:sp>
        <p:nvSpPr>
          <p:cNvPr id="57" name="TextBox 56"/>
          <p:cNvSpPr txBox="1"/>
          <p:nvPr/>
        </p:nvSpPr>
        <p:spPr>
          <a:xfrm>
            <a:off x="4722752" y="1714247"/>
            <a:ext cx="822673" cy="334707"/>
          </a:xfrm>
          <a:prstGeom prst="rect">
            <a:avLst/>
          </a:prstGeom>
          <a:noFill/>
        </p:spPr>
        <p:txBody>
          <a:bodyPr wrap="square" rtlCol="0">
            <a:spAutoFit/>
          </a:bodyPr>
          <a:lstStyle/>
          <a:p>
            <a:pPr algn="ctr" defTabSz="514350"/>
            <a:r>
              <a:rPr lang="en-US" sz="1575" b="1" u="sng" dirty="0">
                <a:solidFill>
                  <a:prstClr val="black"/>
                </a:solidFill>
                <a:latin typeface="Calibri"/>
              </a:rPr>
              <a:t>AFTER</a:t>
            </a:r>
            <a:endParaRPr lang="en-US" sz="1575" b="1" u="sng" dirty="0">
              <a:solidFill>
                <a:prstClr val="black"/>
              </a:solidFill>
              <a:latin typeface="Calibri"/>
            </a:endParaRPr>
          </a:p>
        </p:txBody>
      </p:sp>
      <p:sp>
        <p:nvSpPr>
          <p:cNvPr id="50" name="Rectangle 49"/>
          <p:cNvSpPr/>
          <p:nvPr/>
        </p:nvSpPr>
        <p:spPr>
          <a:xfrm>
            <a:off x="549656" y="2408446"/>
            <a:ext cx="2147204" cy="3039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r>
              <a:rPr lang="en-US" sz="1125" dirty="0">
                <a:solidFill>
                  <a:prstClr val="black"/>
                </a:solidFill>
                <a:latin typeface="Calibri"/>
              </a:rPr>
              <a:t>App T: whose subcategory is </a:t>
            </a:r>
            <a:r>
              <a:rPr lang="en-US" sz="1125" b="1" i="1" dirty="0">
                <a:solidFill>
                  <a:srgbClr val="00B050"/>
                </a:solidFill>
                <a:latin typeface="Calibri"/>
              </a:rPr>
              <a:t>enveloped</a:t>
            </a:r>
            <a:r>
              <a:rPr lang="en-US" sz="1125" dirty="0">
                <a:solidFill>
                  <a:prstClr val="black"/>
                </a:solidFill>
                <a:latin typeface="Calibri"/>
              </a:rPr>
              <a:t> by the platform owner</a:t>
            </a:r>
            <a:endParaRPr lang="en-US" sz="1125" dirty="0">
              <a:solidFill>
                <a:prstClr val="black"/>
              </a:solidFill>
              <a:latin typeface="Calibri"/>
            </a:endParaRPr>
          </a:p>
        </p:txBody>
      </p:sp>
      <p:sp>
        <p:nvSpPr>
          <p:cNvPr id="53" name="Rectangle 52"/>
          <p:cNvSpPr/>
          <p:nvPr/>
        </p:nvSpPr>
        <p:spPr>
          <a:xfrm>
            <a:off x="549657" y="2961250"/>
            <a:ext cx="2147204" cy="3039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r>
              <a:rPr lang="en-US" sz="1125" dirty="0">
                <a:solidFill>
                  <a:prstClr val="black"/>
                </a:solidFill>
                <a:latin typeface="Calibri"/>
              </a:rPr>
              <a:t>App C</a:t>
            </a:r>
            <a:r>
              <a:rPr lang="en-US" sz="1125" dirty="0">
                <a:solidFill>
                  <a:prstClr val="black"/>
                </a:solidFill>
                <a:latin typeface="Calibri"/>
              </a:rPr>
              <a:t>: whose subcategory is</a:t>
            </a:r>
            <a:r>
              <a:rPr lang="en-US" sz="1125" dirty="0">
                <a:solidFill>
                  <a:srgbClr val="FF0000"/>
                </a:solidFill>
                <a:latin typeface="Calibri"/>
              </a:rPr>
              <a:t> </a:t>
            </a:r>
            <a:r>
              <a:rPr lang="en-US" sz="1125" b="1" i="1" dirty="0">
                <a:solidFill>
                  <a:srgbClr val="C00000"/>
                </a:solidFill>
                <a:latin typeface="Calibri"/>
              </a:rPr>
              <a:t>not</a:t>
            </a:r>
            <a:r>
              <a:rPr lang="en-US" sz="1125" dirty="0">
                <a:solidFill>
                  <a:srgbClr val="C00000"/>
                </a:solidFill>
                <a:latin typeface="Calibri"/>
              </a:rPr>
              <a:t> </a:t>
            </a:r>
            <a:r>
              <a:rPr lang="en-US" sz="1125" b="1" i="1" dirty="0">
                <a:solidFill>
                  <a:srgbClr val="C00000"/>
                </a:solidFill>
                <a:latin typeface="Calibri"/>
              </a:rPr>
              <a:t>enveloped</a:t>
            </a:r>
            <a:r>
              <a:rPr lang="en-US" sz="1125" dirty="0">
                <a:solidFill>
                  <a:prstClr val="black"/>
                </a:solidFill>
                <a:latin typeface="Calibri"/>
              </a:rPr>
              <a:t> </a:t>
            </a:r>
            <a:r>
              <a:rPr lang="en-US" sz="1125" dirty="0">
                <a:solidFill>
                  <a:prstClr val="black"/>
                </a:solidFill>
                <a:latin typeface="Calibri"/>
              </a:rPr>
              <a:t>by the platform owner</a:t>
            </a:r>
          </a:p>
        </p:txBody>
      </p:sp>
      <p:sp>
        <p:nvSpPr>
          <p:cNvPr id="52" name="Rectangle 51"/>
          <p:cNvSpPr/>
          <p:nvPr/>
        </p:nvSpPr>
        <p:spPr>
          <a:xfrm>
            <a:off x="4171541" y="2408446"/>
            <a:ext cx="2147204" cy="3039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r>
              <a:rPr lang="en-US" sz="1125" dirty="0">
                <a:solidFill>
                  <a:prstClr val="black"/>
                </a:solidFill>
                <a:latin typeface="Calibri"/>
              </a:rPr>
              <a:t>Treated: whose subcategory is </a:t>
            </a:r>
            <a:r>
              <a:rPr lang="en-US" sz="1125" b="1" i="1" dirty="0">
                <a:solidFill>
                  <a:srgbClr val="00B050"/>
                </a:solidFill>
                <a:latin typeface="Calibri"/>
              </a:rPr>
              <a:t>enveloped</a:t>
            </a:r>
            <a:r>
              <a:rPr lang="en-US" sz="1125" b="1" i="1" dirty="0">
                <a:solidFill>
                  <a:prstClr val="black"/>
                </a:solidFill>
                <a:latin typeface="Calibri"/>
              </a:rPr>
              <a:t> </a:t>
            </a:r>
            <a:r>
              <a:rPr lang="en-US" sz="1125" dirty="0">
                <a:solidFill>
                  <a:prstClr val="black"/>
                </a:solidFill>
                <a:latin typeface="Calibri"/>
              </a:rPr>
              <a:t>by platform owner</a:t>
            </a:r>
            <a:endParaRPr lang="en-US" sz="1125" dirty="0">
              <a:solidFill>
                <a:prstClr val="black"/>
              </a:solidFill>
              <a:latin typeface="Calibri"/>
            </a:endParaRPr>
          </a:p>
        </p:txBody>
      </p:sp>
      <p:sp>
        <p:nvSpPr>
          <p:cNvPr id="54" name="Rectangle 53"/>
          <p:cNvSpPr/>
          <p:nvPr/>
        </p:nvSpPr>
        <p:spPr>
          <a:xfrm>
            <a:off x="4171541" y="2961250"/>
            <a:ext cx="2147204" cy="3039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r>
              <a:rPr lang="en-US" sz="1125" dirty="0">
                <a:solidFill>
                  <a:prstClr val="black"/>
                </a:solidFill>
                <a:latin typeface="Calibri"/>
              </a:rPr>
              <a:t>Controls: </a:t>
            </a:r>
            <a:r>
              <a:rPr lang="en-US" sz="1125" dirty="0">
                <a:solidFill>
                  <a:prstClr val="black"/>
                </a:solidFill>
                <a:latin typeface="Calibri"/>
              </a:rPr>
              <a:t>whose subcategory is </a:t>
            </a:r>
            <a:r>
              <a:rPr lang="en-US" sz="1125" b="1" i="1" dirty="0">
                <a:solidFill>
                  <a:srgbClr val="C00000"/>
                </a:solidFill>
                <a:latin typeface="Calibri"/>
              </a:rPr>
              <a:t>not</a:t>
            </a:r>
            <a:r>
              <a:rPr lang="en-US" sz="1125" dirty="0">
                <a:solidFill>
                  <a:srgbClr val="C00000"/>
                </a:solidFill>
                <a:latin typeface="Calibri"/>
              </a:rPr>
              <a:t> </a:t>
            </a:r>
            <a:r>
              <a:rPr lang="en-US" sz="1125" b="1" i="1" dirty="0">
                <a:solidFill>
                  <a:srgbClr val="C00000"/>
                </a:solidFill>
                <a:latin typeface="Calibri"/>
              </a:rPr>
              <a:t>enveloped</a:t>
            </a:r>
            <a:r>
              <a:rPr lang="en-US" sz="1125" dirty="0">
                <a:solidFill>
                  <a:prstClr val="black"/>
                </a:solidFill>
                <a:latin typeface="Calibri"/>
              </a:rPr>
              <a:t> by </a:t>
            </a:r>
            <a:r>
              <a:rPr lang="en-US" sz="1125" dirty="0">
                <a:solidFill>
                  <a:prstClr val="black"/>
                </a:solidFill>
                <a:latin typeface="Calibri"/>
              </a:rPr>
              <a:t>platform </a:t>
            </a:r>
            <a:r>
              <a:rPr lang="en-US" sz="1125" dirty="0">
                <a:solidFill>
                  <a:prstClr val="black"/>
                </a:solidFill>
                <a:latin typeface="Calibri"/>
              </a:rPr>
              <a:t>owner</a:t>
            </a:r>
          </a:p>
        </p:txBody>
      </p:sp>
      <p:pic>
        <p:nvPicPr>
          <p:cNvPr id="3" name="Picture 2"/>
          <p:cNvPicPr>
            <a:picLocks noChangeAspect="1"/>
          </p:cNvPicPr>
          <p:nvPr/>
        </p:nvPicPr>
        <p:blipFill>
          <a:blip r:embed="rId4"/>
          <a:stretch>
            <a:fillRect/>
          </a:stretch>
        </p:blipFill>
        <p:spPr>
          <a:xfrm>
            <a:off x="542357" y="2133219"/>
            <a:ext cx="2180455" cy="1622566"/>
          </a:xfrm>
          <a:prstGeom prst="rect">
            <a:avLst/>
          </a:prstGeom>
        </p:spPr>
      </p:pic>
      <p:pic>
        <p:nvPicPr>
          <p:cNvPr id="59" name="Picture 58"/>
          <p:cNvPicPr>
            <a:picLocks noChangeAspect="1"/>
          </p:cNvPicPr>
          <p:nvPr/>
        </p:nvPicPr>
        <p:blipFill>
          <a:blip r:embed="rId5"/>
          <a:stretch>
            <a:fillRect/>
          </a:stretch>
        </p:blipFill>
        <p:spPr>
          <a:xfrm>
            <a:off x="3713466" y="2367039"/>
            <a:ext cx="454460" cy="454460"/>
          </a:xfrm>
          <a:prstGeom prst="rect">
            <a:avLst/>
          </a:prstGeom>
        </p:spPr>
      </p:pic>
      <p:pic>
        <p:nvPicPr>
          <p:cNvPr id="60" name="Picture 59"/>
          <p:cNvPicPr>
            <a:picLocks noChangeAspect="1"/>
          </p:cNvPicPr>
          <p:nvPr/>
        </p:nvPicPr>
        <p:blipFill>
          <a:blip r:embed="rId6"/>
          <a:stretch>
            <a:fillRect/>
          </a:stretch>
        </p:blipFill>
        <p:spPr>
          <a:xfrm>
            <a:off x="3745385" y="2935879"/>
            <a:ext cx="399988" cy="399988"/>
          </a:xfrm>
          <a:prstGeom prst="rect">
            <a:avLst/>
          </a:prstGeom>
        </p:spPr>
      </p:pic>
      <p:sp>
        <p:nvSpPr>
          <p:cNvPr id="5" name="Explosion 1 4"/>
          <p:cNvSpPr/>
          <p:nvPr/>
        </p:nvSpPr>
        <p:spPr>
          <a:xfrm>
            <a:off x="2451131" y="1574659"/>
            <a:ext cx="1470684" cy="1290551"/>
          </a:xfrm>
          <a:prstGeom prst="irregularSeal1">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defTabSz="514350"/>
            <a:r>
              <a:rPr lang="en-US" sz="1013" b="1" dirty="0">
                <a:solidFill>
                  <a:prstClr val="white"/>
                </a:solidFill>
                <a:latin typeface="Calibri"/>
              </a:rPr>
              <a:t>Intra-platform envelopment </a:t>
            </a:r>
            <a:endParaRPr lang="en-US" sz="1013" b="1" dirty="0">
              <a:solidFill>
                <a:prstClr val="white"/>
              </a:solidFill>
              <a:latin typeface="Calibri"/>
            </a:endParaRPr>
          </a:p>
        </p:txBody>
      </p:sp>
      <p:sp>
        <p:nvSpPr>
          <p:cNvPr id="18" name="TextBox 17"/>
          <p:cNvSpPr txBox="1"/>
          <p:nvPr/>
        </p:nvSpPr>
        <p:spPr>
          <a:xfrm>
            <a:off x="1174560" y="1004888"/>
            <a:ext cx="4237630" cy="369332"/>
          </a:xfrm>
          <a:prstGeom prst="rect">
            <a:avLst/>
          </a:prstGeom>
          <a:noFill/>
        </p:spPr>
        <p:txBody>
          <a:bodyPr wrap="square" rtlCol="0">
            <a:spAutoFit/>
          </a:bodyPr>
          <a:lstStyle/>
          <a:p>
            <a:pPr algn="ctr" defTabSz="514350"/>
            <a:r>
              <a:rPr lang="en-US" dirty="0">
                <a:solidFill>
                  <a:prstClr val="black"/>
                </a:solidFill>
                <a:latin typeface="Calibri"/>
              </a:rPr>
              <a:t>DIFFERENCE-IN-DIFFERENCES APPROACH </a:t>
            </a:r>
            <a:endParaRPr lang="en-US" dirty="0">
              <a:solidFill>
                <a:prstClr val="black"/>
              </a:solidFill>
              <a:latin typeface="Calibri"/>
            </a:endParaRPr>
          </a:p>
        </p:txBody>
      </p:sp>
    </p:spTree>
    <p:extLst>
      <p:ext uri="{BB962C8B-B14F-4D97-AF65-F5344CB8AC3E}">
        <p14:creationId xmlns:p14="http://schemas.microsoft.com/office/powerpoint/2010/main" val="851403971"/>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p:cNvSpPr>
            <a:spLocks noGrp="1"/>
          </p:cNvSpPr>
          <p:nvPr>
            <p:ph type="ftr" sz="quarter" idx="11"/>
          </p:nvPr>
        </p:nvSpPr>
        <p:spPr/>
        <p:txBody>
          <a:bodyPr/>
          <a:lstStyle/>
          <a:p>
            <a:pPr defTabSz="514350"/>
            <a:r>
              <a:rPr lang="en-US">
                <a:latin typeface="Calibri"/>
              </a:rPr>
              <a:t>Hye Young Kang </a:t>
            </a:r>
            <a:endParaRPr lang="en-US">
              <a:latin typeface="Calibri"/>
            </a:endParaRPr>
          </a:p>
        </p:txBody>
      </p:sp>
      <p:sp>
        <p:nvSpPr>
          <p:cNvPr id="10" name="Slide Number Placeholder 9"/>
          <p:cNvSpPr>
            <a:spLocks noGrp="1"/>
          </p:cNvSpPr>
          <p:nvPr>
            <p:ph type="sldNum" sz="quarter" idx="12"/>
          </p:nvPr>
        </p:nvSpPr>
        <p:spPr/>
        <p:txBody>
          <a:bodyPr/>
          <a:lstStyle/>
          <a:p>
            <a:pPr defTabSz="514350"/>
            <a:fld id="{456AC064-5210-4321-A286-A4AEB656EB1C}" type="slidenum">
              <a:rPr lang="en-US">
                <a:latin typeface="Calibri"/>
              </a:rPr>
              <a:pPr defTabSz="514350"/>
              <a:t>75</a:t>
            </a:fld>
            <a:endParaRPr lang="en-US">
              <a:latin typeface="Calibri"/>
            </a:endParaRPr>
          </a:p>
        </p:txBody>
      </p:sp>
      <p:pic>
        <p:nvPicPr>
          <p:cNvPr id="2" name="Picture 1"/>
          <p:cNvPicPr>
            <a:picLocks noChangeAspect="1"/>
          </p:cNvPicPr>
          <p:nvPr/>
        </p:nvPicPr>
        <p:blipFill>
          <a:blip r:embed="rId3"/>
          <a:stretch>
            <a:fillRect/>
          </a:stretch>
        </p:blipFill>
        <p:spPr>
          <a:xfrm>
            <a:off x="890947" y="1348730"/>
            <a:ext cx="4916891" cy="2280508"/>
          </a:xfrm>
          <a:prstGeom prst="rect">
            <a:avLst/>
          </a:prstGeom>
        </p:spPr>
      </p:pic>
      <p:pic>
        <p:nvPicPr>
          <p:cNvPr id="7" name="Picture 6"/>
          <p:cNvPicPr>
            <a:picLocks noChangeAspect="1"/>
          </p:cNvPicPr>
          <p:nvPr/>
        </p:nvPicPr>
        <p:blipFill>
          <a:blip r:embed="rId4"/>
          <a:stretch>
            <a:fillRect/>
          </a:stretch>
        </p:blipFill>
        <p:spPr>
          <a:xfrm>
            <a:off x="4901462" y="1837939"/>
            <a:ext cx="1360065" cy="1323893"/>
          </a:xfrm>
          <a:prstGeom prst="rect">
            <a:avLst/>
          </a:prstGeom>
        </p:spPr>
      </p:pic>
      <p:sp>
        <p:nvSpPr>
          <p:cNvPr id="14" name="Rectangle 13"/>
          <p:cNvSpPr/>
          <p:nvPr/>
        </p:nvSpPr>
        <p:spPr>
          <a:xfrm>
            <a:off x="3593393" y="1837938"/>
            <a:ext cx="877824" cy="425196"/>
          </a:xfrm>
          <a:prstGeom prst="rect">
            <a:avLst/>
          </a:prstGeom>
          <a:no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a:solidFill>
                <a:prstClr val="white"/>
              </a:solidFill>
              <a:latin typeface="Calibri"/>
            </a:endParaRPr>
          </a:p>
        </p:txBody>
      </p:sp>
    </p:spTree>
    <p:extLst>
      <p:ext uri="{BB962C8B-B14F-4D97-AF65-F5344CB8AC3E}">
        <p14:creationId xmlns:p14="http://schemas.microsoft.com/office/powerpoint/2010/main" val="963119968"/>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p:cNvSpPr>
            <a:spLocks noGrp="1"/>
          </p:cNvSpPr>
          <p:nvPr>
            <p:ph type="ftr" sz="quarter" idx="11"/>
          </p:nvPr>
        </p:nvSpPr>
        <p:spPr>
          <a:xfrm>
            <a:off x="1859167" y="3665776"/>
            <a:ext cx="2712827" cy="205383"/>
          </a:xfrm>
        </p:spPr>
        <p:txBody>
          <a:bodyPr/>
          <a:lstStyle/>
          <a:p>
            <a:pPr defTabSz="514350"/>
            <a:r>
              <a:rPr lang="en-US">
                <a:latin typeface="Calibri"/>
              </a:rPr>
              <a:t>Hye Young Kang </a:t>
            </a:r>
            <a:endParaRPr lang="en-US">
              <a:latin typeface="Calibri"/>
            </a:endParaRPr>
          </a:p>
        </p:txBody>
      </p:sp>
      <p:pic>
        <p:nvPicPr>
          <p:cNvPr id="4" name="Picture 3"/>
          <p:cNvPicPr>
            <a:picLocks noChangeAspect="1"/>
          </p:cNvPicPr>
          <p:nvPr/>
        </p:nvPicPr>
        <p:blipFill>
          <a:blip r:embed="rId3"/>
          <a:stretch>
            <a:fillRect/>
          </a:stretch>
        </p:blipFill>
        <p:spPr>
          <a:xfrm>
            <a:off x="369524" y="1536184"/>
            <a:ext cx="6076321" cy="2205740"/>
          </a:xfrm>
          <a:prstGeom prst="rect">
            <a:avLst/>
          </a:prstGeom>
        </p:spPr>
      </p:pic>
      <p:sp>
        <p:nvSpPr>
          <p:cNvPr id="13" name="Rectangle 12"/>
          <p:cNvSpPr/>
          <p:nvPr/>
        </p:nvSpPr>
        <p:spPr>
          <a:xfrm>
            <a:off x="4302782" y="1966263"/>
            <a:ext cx="2030632" cy="485947"/>
          </a:xfrm>
          <a:prstGeom prst="rect">
            <a:avLst/>
          </a:prstGeom>
          <a:no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a:solidFill>
                <a:prstClr val="white"/>
              </a:solidFill>
              <a:latin typeface="Calibri"/>
            </a:endParaRPr>
          </a:p>
        </p:txBody>
      </p:sp>
      <p:pic>
        <p:nvPicPr>
          <p:cNvPr id="14" name="Picture 13"/>
          <p:cNvPicPr>
            <a:picLocks noChangeAspect="1"/>
          </p:cNvPicPr>
          <p:nvPr/>
        </p:nvPicPr>
        <p:blipFill>
          <a:blip r:embed="rId4"/>
          <a:stretch>
            <a:fillRect/>
          </a:stretch>
        </p:blipFill>
        <p:spPr>
          <a:xfrm>
            <a:off x="4302782" y="1171164"/>
            <a:ext cx="636046" cy="400179"/>
          </a:xfrm>
          <a:prstGeom prst="rect">
            <a:avLst/>
          </a:prstGeom>
        </p:spPr>
      </p:pic>
      <p:pic>
        <p:nvPicPr>
          <p:cNvPr id="15" name="Picture 14"/>
          <p:cNvPicPr>
            <a:picLocks noChangeAspect="1"/>
          </p:cNvPicPr>
          <p:nvPr/>
        </p:nvPicPr>
        <p:blipFill rotWithShape="1">
          <a:blip r:embed="rId5"/>
          <a:srcRect l="10193" t="31743" r="11302" b="30037"/>
          <a:stretch/>
        </p:blipFill>
        <p:spPr>
          <a:xfrm>
            <a:off x="5512408" y="1300047"/>
            <a:ext cx="888423" cy="216262"/>
          </a:xfrm>
          <a:prstGeom prst="rect">
            <a:avLst/>
          </a:prstGeom>
        </p:spPr>
      </p:pic>
      <p:pic>
        <p:nvPicPr>
          <p:cNvPr id="16" name="Picture 15"/>
          <p:cNvPicPr>
            <a:picLocks noChangeAspect="1"/>
          </p:cNvPicPr>
          <p:nvPr/>
        </p:nvPicPr>
        <p:blipFill rotWithShape="1">
          <a:blip r:embed="rId6"/>
          <a:srcRect t="4287"/>
          <a:stretch/>
        </p:blipFill>
        <p:spPr>
          <a:xfrm>
            <a:off x="5436399" y="2452210"/>
            <a:ext cx="940413" cy="900098"/>
          </a:xfrm>
          <a:prstGeom prst="rect">
            <a:avLst/>
          </a:prstGeom>
        </p:spPr>
      </p:pic>
      <p:pic>
        <p:nvPicPr>
          <p:cNvPr id="18" name="Picture 17"/>
          <p:cNvPicPr>
            <a:picLocks noChangeAspect="1"/>
          </p:cNvPicPr>
          <p:nvPr/>
        </p:nvPicPr>
        <p:blipFill>
          <a:blip r:embed="rId7"/>
          <a:stretch>
            <a:fillRect/>
          </a:stretch>
        </p:blipFill>
        <p:spPr>
          <a:xfrm>
            <a:off x="4658881" y="2500614"/>
            <a:ext cx="809462" cy="787934"/>
          </a:xfrm>
          <a:prstGeom prst="rect">
            <a:avLst/>
          </a:prstGeom>
        </p:spPr>
      </p:pic>
      <p:sp>
        <p:nvSpPr>
          <p:cNvPr id="5" name="Slide Number Placeholder 4"/>
          <p:cNvSpPr>
            <a:spLocks noGrp="1"/>
          </p:cNvSpPr>
          <p:nvPr>
            <p:ph type="sldNum" sz="quarter" idx="12"/>
          </p:nvPr>
        </p:nvSpPr>
        <p:spPr/>
        <p:txBody>
          <a:bodyPr/>
          <a:lstStyle/>
          <a:p>
            <a:pPr defTabSz="514350"/>
            <a:fld id="{456AC064-5210-4321-A286-A4AEB656EB1C}" type="slidenum">
              <a:rPr lang="en-US">
                <a:latin typeface="Calibri"/>
              </a:rPr>
              <a:pPr defTabSz="514350"/>
              <a:t>76</a:t>
            </a:fld>
            <a:endParaRPr lang="en-US">
              <a:latin typeface="Calibri"/>
            </a:endParaRPr>
          </a:p>
        </p:txBody>
      </p:sp>
    </p:spTree>
    <p:extLst>
      <p:ext uri="{BB962C8B-B14F-4D97-AF65-F5344CB8AC3E}">
        <p14:creationId xmlns:p14="http://schemas.microsoft.com/office/powerpoint/2010/main" val="1511313226"/>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p:cNvSpPr>
            <a:spLocks noGrp="1"/>
          </p:cNvSpPr>
          <p:nvPr>
            <p:ph type="ftr" sz="quarter" idx="11"/>
          </p:nvPr>
        </p:nvSpPr>
        <p:spPr/>
        <p:txBody>
          <a:bodyPr/>
          <a:lstStyle/>
          <a:p>
            <a:pPr defTabSz="514350"/>
            <a:r>
              <a:rPr lang="en-US">
                <a:latin typeface="Calibri"/>
              </a:rPr>
              <a:t>Hye Young Kang </a:t>
            </a:r>
            <a:endParaRPr lang="en-US">
              <a:latin typeface="Calibri"/>
            </a:endParaRPr>
          </a:p>
        </p:txBody>
      </p:sp>
      <p:sp>
        <p:nvSpPr>
          <p:cNvPr id="10" name="Slide Number Placeholder 9"/>
          <p:cNvSpPr>
            <a:spLocks noGrp="1"/>
          </p:cNvSpPr>
          <p:nvPr>
            <p:ph type="sldNum" sz="quarter" idx="12"/>
          </p:nvPr>
        </p:nvSpPr>
        <p:spPr/>
        <p:txBody>
          <a:bodyPr/>
          <a:lstStyle/>
          <a:p>
            <a:pPr defTabSz="514350"/>
            <a:fld id="{456AC064-5210-4321-A286-A4AEB656EB1C}" type="slidenum">
              <a:rPr lang="en-US">
                <a:latin typeface="Calibri"/>
              </a:rPr>
              <a:pPr defTabSz="514350"/>
              <a:t>77</a:t>
            </a:fld>
            <a:endParaRPr lang="en-US">
              <a:latin typeface="Calibri"/>
            </a:endParaRPr>
          </a:p>
        </p:txBody>
      </p:sp>
      <p:sp>
        <p:nvSpPr>
          <p:cNvPr id="3" name="TextBox 2"/>
          <p:cNvSpPr txBox="1"/>
          <p:nvPr/>
        </p:nvSpPr>
        <p:spPr>
          <a:xfrm>
            <a:off x="3040812" y="1906501"/>
            <a:ext cx="2294611" cy="646331"/>
          </a:xfrm>
          <a:prstGeom prst="rect">
            <a:avLst/>
          </a:prstGeom>
          <a:noFill/>
        </p:spPr>
        <p:txBody>
          <a:bodyPr wrap="square" rtlCol="0">
            <a:spAutoFit/>
          </a:bodyPr>
          <a:lstStyle/>
          <a:p>
            <a:pPr marL="160734" indent="-160734" defTabSz="514350">
              <a:buFont typeface="Wingdings" panose="05000000000000000000" pitchFamily="2" charset="2"/>
              <a:buChar char="§"/>
            </a:pPr>
            <a:r>
              <a:rPr lang="en-US" dirty="0">
                <a:solidFill>
                  <a:prstClr val="black"/>
                </a:solidFill>
                <a:latin typeface="Calibri"/>
              </a:rPr>
              <a:t>App price</a:t>
            </a:r>
          </a:p>
          <a:p>
            <a:pPr marL="160734" indent="-160734" defTabSz="514350">
              <a:buFont typeface="Wingdings" panose="05000000000000000000" pitchFamily="2" charset="2"/>
              <a:buChar char="§"/>
            </a:pPr>
            <a:r>
              <a:rPr lang="en-US" dirty="0">
                <a:solidFill>
                  <a:prstClr val="black"/>
                </a:solidFill>
                <a:latin typeface="Calibri"/>
              </a:rPr>
              <a:t>In-app purchase</a:t>
            </a:r>
          </a:p>
        </p:txBody>
      </p:sp>
      <p:sp>
        <p:nvSpPr>
          <p:cNvPr id="27" name="Rectangle 26"/>
          <p:cNvSpPr/>
          <p:nvPr/>
        </p:nvSpPr>
        <p:spPr>
          <a:xfrm>
            <a:off x="1082439" y="1785713"/>
            <a:ext cx="1943018" cy="847509"/>
          </a:xfrm>
          <a:prstGeom prst="rect">
            <a:avLst/>
          </a:prstGeom>
          <a:effectLst>
            <a:outerShdw blurRad="50800" dist="38100" dir="2700000" algn="tl" rotWithShape="0">
              <a:prstClr val="black">
                <a:alpha val="40000"/>
              </a:prstClr>
            </a:outerShdw>
            <a:softEdge rad="1270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514350"/>
            <a:r>
              <a:rPr lang="en-US" b="1" dirty="0">
                <a:solidFill>
                  <a:prstClr val="white"/>
                </a:solidFill>
                <a:latin typeface="Calibri"/>
              </a:rPr>
              <a:t>App</a:t>
            </a:r>
            <a:r>
              <a:rPr lang="en-US" dirty="0">
                <a:solidFill>
                  <a:prstClr val="white"/>
                </a:solidFill>
                <a:latin typeface="Calibri"/>
              </a:rPr>
              <a:t>-specific characteristics </a:t>
            </a:r>
            <a:endParaRPr lang="en-US" dirty="0">
              <a:solidFill>
                <a:prstClr val="white"/>
              </a:solidFill>
              <a:latin typeface="Calibri"/>
            </a:endParaRPr>
          </a:p>
        </p:txBody>
      </p:sp>
      <p:sp>
        <p:nvSpPr>
          <p:cNvPr id="28" name="Rectangle 27"/>
          <p:cNvSpPr/>
          <p:nvPr/>
        </p:nvSpPr>
        <p:spPr>
          <a:xfrm>
            <a:off x="1082439" y="2871880"/>
            <a:ext cx="1943018" cy="847509"/>
          </a:xfrm>
          <a:prstGeom prst="rect">
            <a:avLst/>
          </a:prstGeom>
          <a:effectLst>
            <a:outerShdw blurRad="50800" dist="38100" dir="2700000" algn="tl" rotWithShape="0">
              <a:prstClr val="black">
                <a:alpha val="40000"/>
              </a:prstClr>
            </a:outerShdw>
            <a:softEdge rad="1270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514350"/>
            <a:r>
              <a:rPr lang="en-US" b="1" dirty="0">
                <a:solidFill>
                  <a:prstClr val="white"/>
                </a:solidFill>
                <a:latin typeface="Calibri"/>
              </a:rPr>
              <a:t>Developer</a:t>
            </a:r>
            <a:r>
              <a:rPr lang="en-US" dirty="0">
                <a:solidFill>
                  <a:prstClr val="white"/>
                </a:solidFill>
                <a:latin typeface="Calibri"/>
              </a:rPr>
              <a:t>-specific </a:t>
            </a:r>
            <a:r>
              <a:rPr lang="en-US" dirty="0">
                <a:solidFill>
                  <a:prstClr val="white"/>
                </a:solidFill>
                <a:latin typeface="Calibri"/>
              </a:rPr>
              <a:t>characteristics </a:t>
            </a:r>
          </a:p>
        </p:txBody>
      </p:sp>
      <p:sp>
        <p:nvSpPr>
          <p:cNvPr id="29" name="TextBox 28"/>
          <p:cNvSpPr txBox="1"/>
          <p:nvPr/>
        </p:nvSpPr>
        <p:spPr>
          <a:xfrm>
            <a:off x="3040812" y="3098441"/>
            <a:ext cx="2970175" cy="369332"/>
          </a:xfrm>
          <a:prstGeom prst="rect">
            <a:avLst/>
          </a:prstGeom>
          <a:noFill/>
        </p:spPr>
        <p:txBody>
          <a:bodyPr wrap="square" rtlCol="0">
            <a:spAutoFit/>
          </a:bodyPr>
          <a:lstStyle/>
          <a:p>
            <a:pPr marL="160734" indent="-160734" defTabSz="514350">
              <a:buFont typeface="Wingdings" panose="05000000000000000000" pitchFamily="2" charset="2"/>
              <a:buChar char="§"/>
            </a:pPr>
            <a:r>
              <a:rPr lang="en-US" dirty="0">
                <a:solidFill>
                  <a:prstClr val="black"/>
                </a:solidFill>
                <a:latin typeface="Calibri"/>
              </a:rPr>
              <a:t>Prior industry experience </a:t>
            </a:r>
          </a:p>
        </p:txBody>
      </p:sp>
      <p:sp>
        <p:nvSpPr>
          <p:cNvPr id="11" name="TextBox 10"/>
          <p:cNvSpPr txBox="1"/>
          <p:nvPr/>
        </p:nvSpPr>
        <p:spPr>
          <a:xfrm>
            <a:off x="1143943" y="1004888"/>
            <a:ext cx="4698242" cy="369332"/>
          </a:xfrm>
          <a:prstGeom prst="rect">
            <a:avLst/>
          </a:prstGeom>
          <a:noFill/>
        </p:spPr>
        <p:txBody>
          <a:bodyPr wrap="square" rtlCol="0">
            <a:spAutoFit/>
          </a:bodyPr>
          <a:lstStyle/>
          <a:p>
            <a:pPr algn="ctr" defTabSz="514350"/>
            <a:r>
              <a:rPr lang="en-US" dirty="0">
                <a:solidFill>
                  <a:prstClr val="black"/>
                </a:solidFill>
                <a:latin typeface="Calibri"/>
              </a:rPr>
              <a:t>FURTHER HETEROGENEOUS EFFECTS</a:t>
            </a:r>
            <a:endParaRPr lang="en-US" dirty="0">
              <a:solidFill>
                <a:prstClr val="black"/>
              </a:solidFill>
              <a:latin typeface="Calibri"/>
            </a:endParaRPr>
          </a:p>
        </p:txBody>
      </p:sp>
    </p:spTree>
    <p:extLst>
      <p:ext uri="{BB962C8B-B14F-4D97-AF65-F5344CB8AC3E}">
        <p14:creationId xmlns:p14="http://schemas.microsoft.com/office/powerpoint/2010/main" val="3801117379"/>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defTabSz="514350"/>
            <a:r>
              <a:rPr lang="en-US">
                <a:latin typeface="Calibri"/>
              </a:rPr>
              <a:t>Hye Young Kang </a:t>
            </a:r>
            <a:endParaRPr lang="en-US">
              <a:latin typeface="Calibri"/>
            </a:endParaRPr>
          </a:p>
        </p:txBody>
      </p:sp>
      <p:sp>
        <p:nvSpPr>
          <p:cNvPr id="7" name="Slide Number Placeholder 6"/>
          <p:cNvSpPr>
            <a:spLocks noGrp="1"/>
          </p:cNvSpPr>
          <p:nvPr>
            <p:ph type="sldNum" sz="quarter" idx="12"/>
          </p:nvPr>
        </p:nvSpPr>
        <p:spPr/>
        <p:txBody>
          <a:bodyPr/>
          <a:lstStyle/>
          <a:p>
            <a:pPr defTabSz="514350"/>
            <a:fld id="{456AC064-5210-4321-A286-A4AEB656EB1C}" type="slidenum">
              <a:rPr lang="en-US">
                <a:latin typeface="Calibri"/>
              </a:rPr>
              <a:pPr defTabSz="514350"/>
              <a:t>78</a:t>
            </a:fld>
            <a:endParaRPr lang="en-US">
              <a:latin typeface="Calibri"/>
            </a:endParaRPr>
          </a:p>
        </p:txBody>
      </p:sp>
      <p:sp>
        <p:nvSpPr>
          <p:cNvPr id="12" name="Rounded Rectangle 11"/>
          <p:cNvSpPr/>
          <p:nvPr/>
        </p:nvSpPr>
        <p:spPr>
          <a:xfrm>
            <a:off x="1658779" y="1456575"/>
            <a:ext cx="4137255" cy="747587"/>
          </a:xfrm>
          <a:prstGeom prst="roundRect">
            <a:avLst/>
          </a:prstGeom>
          <a:noFill/>
          <a:ln>
            <a:solidFill>
              <a:schemeClr val="bg1"/>
            </a:solidFill>
          </a:ln>
          <a:effectLst/>
        </p:spPr>
        <p:style>
          <a:lnRef idx="0">
            <a:schemeClr val="accent5"/>
          </a:lnRef>
          <a:fillRef idx="3">
            <a:schemeClr val="accent5"/>
          </a:fillRef>
          <a:effectRef idx="3">
            <a:schemeClr val="accent5"/>
          </a:effectRef>
          <a:fontRef idx="minor">
            <a:schemeClr val="lt1"/>
          </a:fontRef>
        </p:style>
        <p:txBody>
          <a:bodyPr rtlCol="0" anchor="ctr"/>
          <a:lstStyle/>
          <a:p>
            <a:pPr defTabSz="514350"/>
            <a:r>
              <a:rPr lang="en-US" b="1" dirty="0">
                <a:solidFill>
                  <a:prstClr val="black"/>
                </a:solidFill>
                <a:latin typeface="Calibri"/>
              </a:rPr>
              <a:t> </a:t>
            </a:r>
            <a:r>
              <a:rPr lang="en-US" b="1" dirty="0">
                <a:solidFill>
                  <a:prstClr val="black"/>
                </a:solidFill>
                <a:latin typeface="Calibri"/>
              </a:rPr>
              <a:t>    Platform</a:t>
            </a:r>
            <a:r>
              <a:rPr lang="en-US" dirty="0">
                <a:solidFill>
                  <a:prstClr val="black"/>
                </a:solidFill>
                <a:latin typeface="Calibri"/>
              </a:rPr>
              <a:t> literature </a:t>
            </a:r>
            <a:endParaRPr lang="en-US" dirty="0">
              <a:solidFill>
                <a:prstClr val="black"/>
              </a:solidFill>
              <a:latin typeface="Calibri"/>
            </a:endParaRPr>
          </a:p>
        </p:txBody>
      </p:sp>
      <p:sp>
        <p:nvSpPr>
          <p:cNvPr id="16" name="Rounded Rectangle 15"/>
          <p:cNvSpPr/>
          <p:nvPr/>
        </p:nvSpPr>
        <p:spPr>
          <a:xfrm>
            <a:off x="1658779" y="2277141"/>
            <a:ext cx="4137255" cy="747587"/>
          </a:xfrm>
          <a:prstGeom prst="roundRect">
            <a:avLst/>
          </a:prstGeom>
          <a:noFill/>
          <a:ln>
            <a:solidFill>
              <a:schemeClr val="bg1"/>
            </a:solidFill>
          </a:ln>
          <a:effectLst/>
        </p:spPr>
        <p:style>
          <a:lnRef idx="0">
            <a:schemeClr val="accent5"/>
          </a:lnRef>
          <a:fillRef idx="3">
            <a:schemeClr val="accent5"/>
          </a:fillRef>
          <a:effectRef idx="3">
            <a:schemeClr val="accent5"/>
          </a:effectRef>
          <a:fontRef idx="minor">
            <a:schemeClr val="lt1"/>
          </a:fontRef>
        </p:style>
        <p:txBody>
          <a:bodyPr rtlCol="0" anchor="ctr"/>
          <a:lstStyle/>
          <a:p>
            <a:pPr defTabSz="514350"/>
            <a:r>
              <a:rPr lang="en-US" b="1" dirty="0">
                <a:solidFill>
                  <a:prstClr val="black"/>
                </a:solidFill>
                <a:latin typeface="Calibri"/>
              </a:rPr>
              <a:t> </a:t>
            </a:r>
            <a:r>
              <a:rPr lang="en-US" b="1" dirty="0">
                <a:solidFill>
                  <a:prstClr val="black"/>
                </a:solidFill>
                <a:latin typeface="Calibri"/>
              </a:rPr>
              <a:t>    Entrepreneurship</a:t>
            </a:r>
            <a:r>
              <a:rPr lang="en-US" dirty="0">
                <a:solidFill>
                  <a:prstClr val="black"/>
                </a:solidFill>
                <a:latin typeface="Calibri"/>
              </a:rPr>
              <a:t> literature </a:t>
            </a:r>
            <a:endParaRPr lang="en-US" dirty="0">
              <a:solidFill>
                <a:prstClr val="black"/>
              </a:solidFill>
              <a:latin typeface="Calibri"/>
            </a:endParaRPr>
          </a:p>
        </p:txBody>
      </p:sp>
      <p:sp>
        <p:nvSpPr>
          <p:cNvPr id="17" name="Rounded Rectangle 16"/>
          <p:cNvSpPr/>
          <p:nvPr/>
        </p:nvSpPr>
        <p:spPr>
          <a:xfrm>
            <a:off x="1658779" y="3097707"/>
            <a:ext cx="4137255" cy="747587"/>
          </a:xfrm>
          <a:prstGeom prst="roundRect">
            <a:avLst/>
          </a:prstGeom>
          <a:noFill/>
          <a:ln>
            <a:solidFill>
              <a:schemeClr val="bg1"/>
            </a:solidFill>
          </a:ln>
          <a:effectLst/>
        </p:spPr>
        <p:style>
          <a:lnRef idx="0">
            <a:schemeClr val="accent5"/>
          </a:lnRef>
          <a:fillRef idx="3">
            <a:schemeClr val="accent5"/>
          </a:fillRef>
          <a:effectRef idx="3">
            <a:schemeClr val="accent5"/>
          </a:effectRef>
          <a:fontRef idx="minor">
            <a:schemeClr val="lt1"/>
          </a:fontRef>
        </p:style>
        <p:txBody>
          <a:bodyPr rtlCol="0" anchor="ctr"/>
          <a:lstStyle/>
          <a:p>
            <a:pPr defTabSz="514350"/>
            <a:r>
              <a:rPr lang="en-US" b="1" dirty="0">
                <a:solidFill>
                  <a:prstClr val="black"/>
                </a:solidFill>
                <a:latin typeface="Calibri"/>
              </a:rPr>
              <a:t>     Coopetition</a:t>
            </a:r>
            <a:r>
              <a:rPr lang="en-US" dirty="0">
                <a:solidFill>
                  <a:prstClr val="black"/>
                </a:solidFill>
                <a:latin typeface="Calibri"/>
              </a:rPr>
              <a:t> literature </a:t>
            </a:r>
            <a:endParaRPr lang="en-US" dirty="0">
              <a:solidFill>
                <a:prstClr val="black"/>
              </a:solidFill>
              <a:latin typeface="Calibri"/>
            </a:endParaRPr>
          </a:p>
        </p:txBody>
      </p:sp>
      <p:sp>
        <p:nvSpPr>
          <p:cNvPr id="18" name="Isosceles Triangle 17"/>
          <p:cNvSpPr/>
          <p:nvPr/>
        </p:nvSpPr>
        <p:spPr>
          <a:xfrm rot="5400000">
            <a:off x="1711383" y="1759952"/>
            <a:ext cx="251328" cy="146122"/>
          </a:xfrm>
          <a:prstGeom prst="triangle">
            <a:avLst/>
          </a:prstGeom>
        </p:spPr>
        <p:style>
          <a:lnRef idx="3">
            <a:schemeClr val="lt1"/>
          </a:lnRef>
          <a:fillRef idx="1">
            <a:schemeClr val="accent2"/>
          </a:fillRef>
          <a:effectRef idx="1">
            <a:schemeClr val="accent2"/>
          </a:effectRef>
          <a:fontRef idx="minor">
            <a:schemeClr val="lt1"/>
          </a:fontRef>
        </p:style>
        <p:txBody>
          <a:bodyPr rtlCol="0" anchor="ctr"/>
          <a:lstStyle/>
          <a:p>
            <a:pPr algn="ctr" defTabSz="514350"/>
            <a:endParaRPr lang="en-US" sz="1013">
              <a:solidFill>
                <a:prstClr val="white"/>
              </a:solidFill>
              <a:latin typeface="Calibri"/>
            </a:endParaRPr>
          </a:p>
        </p:txBody>
      </p:sp>
      <p:sp>
        <p:nvSpPr>
          <p:cNvPr id="19" name="Isosceles Triangle 18"/>
          <p:cNvSpPr/>
          <p:nvPr/>
        </p:nvSpPr>
        <p:spPr>
          <a:xfrm rot="5400000">
            <a:off x="1711383" y="2578706"/>
            <a:ext cx="251328" cy="146122"/>
          </a:xfrm>
          <a:prstGeom prst="triangle">
            <a:avLst/>
          </a:prstGeom>
        </p:spPr>
        <p:style>
          <a:lnRef idx="3">
            <a:schemeClr val="lt1"/>
          </a:lnRef>
          <a:fillRef idx="1">
            <a:schemeClr val="accent2"/>
          </a:fillRef>
          <a:effectRef idx="1">
            <a:schemeClr val="accent2"/>
          </a:effectRef>
          <a:fontRef idx="minor">
            <a:schemeClr val="lt1"/>
          </a:fontRef>
        </p:style>
        <p:txBody>
          <a:bodyPr rtlCol="0" anchor="ctr"/>
          <a:lstStyle/>
          <a:p>
            <a:pPr algn="ctr" defTabSz="514350"/>
            <a:endParaRPr lang="en-US" sz="1013">
              <a:solidFill>
                <a:prstClr val="white"/>
              </a:solidFill>
              <a:latin typeface="Calibri"/>
            </a:endParaRPr>
          </a:p>
        </p:txBody>
      </p:sp>
      <p:sp>
        <p:nvSpPr>
          <p:cNvPr id="20" name="Isosceles Triangle 19"/>
          <p:cNvSpPr/>
          <p:nvPr/>
        </p:nvSpPr>
        <p:spPr>
          <a:xfrm rot="5400000">
            <a:off x="1711383" y="3386751"/>
            <a:ext cx="251328" cy="146122"/>
          </a:xfrm>
          <a:prstGeom prst="triangle">
            <a:avLst/>
          </a:prstGeom>
        </p:spPr>
        <p:style>
          <a:lnRef idx="3">
            <a:schemeClr val="lt1"/>
          </a:lnRef>
          <a:fillRef idx="1">
            <a:schemeClr val="accent2"/>
          </a:fillRef>
          <a:effectRef idx="1">
            <a:schemeClr val="accent2"/>
          </a:effectRef>
          <a:fontRef idx="minor">
            <a:schemeClr val="lt1"/>
          </a:fontRef>
        </p:style>
        <p:txBody>
          <a:bodyPr rtlCol="0" anchor="ctr"/>
          <a:lstStyle/>
          <a:p>
            <a:pPr algn="ctr" defTabSz="514350"/>
            <a:endParaRPr lang="en-US" sz="1013">
              <a:solidFill>
                <a:prstClr val="white"/>
              </a:solidFill>
              <a:latin typeface="Calibri"/>
            </a:endParaRPr>
          </a:p>
        </p:txBody>
      </p:sp>
      <p:sp>
        <p:nvSpPr>
          <p:cNvPr id="10" name="TextBox 9"/>
          <p:cNvSpPr txBox="1"/>
          <p:nvPr/>
        </p:nvSpPr>
        <p:spPr>
          <a:xfrm>
            <a:off x="1174560" y="1004888"/>
            <a:ext cx="4698242" cy="369332"/>
          </a:xfrm>
          <a:prstGeom prst="rect">
            <a:avLst/>
          </a:prstGeom>
          <a:noFill/>
        </p:spPr>
        <p:txBody>
          <a:bodyPr wrap="square" rtlCol="0">
            <a:spAutoFit/>
          </a:bodyPr>
          <a:lstStyle/>
          <a:p>
            <a:pPr algn="ctr" defTabSz="514350"/>
            <a:r>
              <a:rPr lang="en-US">
                <a:solidFill>
                  <a:prstClr val="black"/>
                </a:solidFill>
                <a:latin typeface="Calibri"/>
              </a:rPr>
              <a:t>CONTRIBUTION </a:t>
            </a:r>
            <a:r>
              <a:rPr lang="en-US" dirty="0">
                <a:solidFill>
                  <a:prstClr val="black"/>
                </a:solidFill>
                <a:latin typeface="Calibri"/>
              </a:rPr>
              <a:t>TO:  </a:t>
            </a:r>
            <a:endParaRPr lang="en-US" dirty="0">
              <a:solidFill>
                <a:prstClr val="black"/>
              </a:solidFill>
              <a:latin typeface="Calibri"/>
            </a:endParaRPr>
          </a:p>
        </p:txBody>
      </p:sp>
    </p:spTree>
    <p:extLst>
      <p:ext uri="{BB962C8B-B14F-4D97-AF65-F5344CB8AC3E}">
        <p14:creationId xmlns:p14="http://schemas.microsoft.com/office/powerpoint/2010/main" val="1211449699"/>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defTabSz="514350"/>
            <a:r>
              <a:rPr lang="en-US">
                <a:latin typeface="Calibri"/>
              </a:rPr>
              <a:t>Hye Young Kang </a:t>
            </a:r>
            <a:endParaRPr lang="en-US">
              <a:latin typeface="Calibri"/>
            </a:endParaRPr>
          </a:p>
        </p:txBody>
      </p:sp>
      <p:sp>
        <p:nvSpPr>
          <p:cNvPr id="7" name="Slide Number Placeholder 6"/>
          <p:cNvSpPr>
            <a:spLocks noGrp="1"/>
          </p:cNvSpPr>
          <p:nvPr>
            <p:ph type="sldNum" sz="quarter" idx="12"/>
          </p:nvPr>
        </p:nvSpPr>
        <p:spPr/>
        <p:txBody>
          <a:bodyPr/>
          <a:lstStyle/>
          <a:p>
            <a:pPr defTabSz="514350"/>
            <a:fld id="{456AC064-5210-4321-A286-A4AEB656EB1C}" type="slidenum">
              <a:rPr lang="en-US">
                <a:latin typeface="Calibri"/>
              </a:rPr>
              <a:pPr defTabSz="514350"/>
              <a:t>79</a:t>
            </a:fld>
            <a:endParaRPr lang="en-US">
              <a:latin typeface="Calibri"/>
            </a:endParaRPr>
          </a:p>
        </p:txBody>
      </p:sp>
      <p:sp>
        <p:nvSpPr>
          <p:cNvPr id="3" name="TextBox 2"/>
          <p:cNvSpPr txBox="1"/>
          <p:nvPr/>
        </p:nvSpPr>
        <p:spPr>
          <a:xfrm>
            <a:off x="568089" y="1459353"/>
            <a:ext cx="5838733" cy="1477328"/>
          </a:xfrm>
          <a:prstGeom prst="rect">
            <a:avLst/>
          </a:prstGeom>
          <a:noFill/>
        </p:spPr>
        <p:txBody>
          <a:bodyPr wrap="square" rtlCol="0">
            <a:spAutoFit/>
          </a:bodyPr>
          <a:lstStyle/>
          <a:p>
            <a:pPr marL="289322" indent="-289322" defTabSz="514350">
              <a:buFont typeface="Wingdings" panose="05000000000000000000" pitchFamily="2" charset="2"/>
              <a:buChar char="ü"/>
            </a:pPr>
            <a:r>
              <a:rPr lang="en-US" dirty="0">
                <a:solidFill>
                  <a:prstClr val="black"/>
                </a:solidFill>
                <a:latin typeface="Calibri"/>
              </a:rPr>
              <a:t>The effect of </a:t>
            </a:r>
            <a:r>
              <a:rPr lang="en-US" b="1" dirty="0">
                <a:solidFill>
                  <a:prstClr val="black"/>
                </a:solidFill>
                <a:latin typeface="Calibri"/>
              </a:rPr>
              <a:t>“intra”</a:t>
            </a:r>
            <a:r>
              <a:rPr lang="en-US" dirty="0">
                <a:solidFill>
                  <a:prstClr val="black"/>
                </a:solidFill>
                <a:latin typeface="Calibri"/>
              </a:rPr>
              <a:t>-platform envelopment is significant  </a:t>
            </a:r>
          </a:p>
          <a:p>
            <a:pPr defTabSz="514350"/>
            <a:endParaRPr lang="en-US" dirty="0">
              <a:solidFill>
                <a:prstClr val="black"/>
              </a:solidFill>
              <a:latin typeface="Calibri"/>
            </a:endParaRPr>
          </a:p>
          <a:p>
            <a:pPr marL="257175" indent="-257175" defTabSz="514350">
              <a:buFont typeface="Wingdings" panose="05000000000000000000" pitchFamily="2" charset="2"/>
              <a:buChar char="ü"/>
            </a:pPr>
            <a:r>
              <a:rPr lang="en-US" dirty="0">
                <a:solidFill>
                  <a:prstClr val="black"/>
                </a:solidFill>
                <a:latin typeface="Calibri"/>
              </a:rPr>
              <a:t>There exists </a:t>
            </a:r>
            <a:r>
              <a:rPr lang="en-US" b="1" dirty="0" err="1">
                <a:solidFill>
                  <a:prstClr val="black"/>
                </a:solidFill>
                <a:latin typeface="Calibri"/>
              </a:rPr>
              <a:t>coopetitive</a:t>
            </a:r>
            <a:r>
              <a:rPr lang="en-US" b="1" dirty="0">
                <a:solidFill>
                  <a:prstClr val="black"/>
                </a:solidFill>
                <a:latin typeface="Calibri"/>
              </a:rPr>
              <a:t> </a:t>
            </a:r>
            <a:r>
              <a:rPr lang="en-US" dirty="0">
                <a:solidFill>
                  <a:prstClr val="black"/>
                </a:solidFill>
                <a:latin typeface="Calibri"/>
              </a:rPr>
              <a:t>dynamics “</a:t>
            </a:r>
            <a:r>
              <a:rPr lang="en-US" b="1" dirty="0">
                <a:solidFill>
                  <a:prstClr val="black"/>
                </a:solidFill>
                <a:latin typeface="Calibri"/>
              </a:rPr>
              <a:t>within”-</a:t>
            </a:r>
            <a:r>
              <a:rPr lang="en-US" dirty="0">
                <a:solidFill>
                  <a:prstClr val="black"/>
                </a:solidFill>
                <a:latin typeface="Calibri"/>
              </a:rPr>
              <a:t>the platform</a:t>
            </a:r>
          </a:p>
          <a:p>
            <a:pPr defTabSz="514350"/>
            <a:endParaRPr lang="en-US" dirty="0">
              <a:solidFill>
                <a:prstClr val="black"/>
              </a:solidFill>
              <a:latin typeface="Calibri"/>
            </a:endParaRPr>
          </a:p>
          <a:p>
            <a:pPr marL="257175" indent="-257175" defTabSz="514350">
              <a:buFont typeface="Wingdings" panose="05000000000000000000" pitchFamily="2" charset="2"/>
              <a:buChar char="ü"/>
            </a:pPr>
            <a:r>
              <a:rPr lang="en-US" b="1" dirty="0">
                <a:solidFill>
                  <a:prstClr val="black"/>
                </a:solidFill>
                <a:latin typeface="Calibri"/>
              </a:rPr>
              <a:t>Platform governance</a:t>
            </a:r>
            <a:r>
              <a:rPr lang="en-US" dirty="0">
                <a:solidFill>
                  <a:prstClr val="black"/>
                </a:solidFill>
                <a:latin typeface="Calibri"/>
              </a:rPr>
              <a:t> matters</a:t>
            </a:r>
            <a:endParaRPr lang="en-US" dirty="0">
              <a:solidFill>
                <a:prstClr val="black"/>
              </a:solidFill>
              <a:latin typeface="Calibri"/>
            </a:endParaRPr>
          </a:p>
        </p:txBody>
      </p:sp>
      <p:pic>
        <p:nvPicPr>
          <p:cNvPr id="19" name="Picture 18"/>
          <p:cNvPicPr>
            <a:picLocks noChangeAspect="1"/>
          </p:cNvPicPr>
          <p:nvPr/>
        </p:nvPicPr>
        <p:blipFill rotWithShape="1">
          <a:blip r:embed="rId2"/>
          <a:srcRect t="4287"/>
          <a:stretch/>
        </p:blipFill>
        <p:spPr>
          <a:xfrm>
            <a:off x="3615804" y="2494769"/>
            <a:ext cx="1438630" cy="1376956"/>
          </a:xfrm>
          <a:prstGeom prst="rect">
            <a:avLst/>
          </a:prstGeom>
        </p:spPr>
      </p:pic>
      <p:pic>
        <p:nvPicPr>
          <p:cNvPr id="8" name="Picture 7"/>
          <p:cNvPicPr>
            <a:picLocks noChangeAspect="1"/>
          </p:cNvPicPr>
          <p:nvPr/>
        </p:nvPicPr>
        <p:blipFill>
          <a:blip r:embed="rId3"/>
          <a:stretch>
            <a:fillRect/>
          </a:stretch>
        </p:blipFill>
        <p:spPr>
          <a:xfrm>
            <a:off x="5136884" y="2494769"/>
            <a:ext cx="1360065" cy="1323893"/>
          </a:xfrm>
          <a:prstGeom prst="rect">
            <a:avLst/>
          </a:prstGeom>
        </p:spPr>
      </p:pic>
    </p:spTree>
    <p:extLst>
      <p:ext uri="{BB962C8B-B14F-4D97-AF65-F5344CB8AC3E}">
        <p14:creationId xmlns:p14="http://schemas.microsoft.com/office/powerpoint/2010/main" val="639287940"/>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8544" y="1030332"/>
            <a:ext cx="1989773" cy="323165"/>
          </a:xfrm>
          <a:prstGeom prst="rect">
            <a:avLst/>
          </a:prstGeom>
        </p:spPr>
        <p:txBody>
          <a:bodyPr vert="horz" wrap="square" lIns="0" tIns="0" rIns="0" bIns="0" rtlCol="0">
            <a:spAutoFit/>
          </a:bodyPr>
          <a:lstStyle/>
          <a:p>
            <a:pPr marL="9525"/>
            <a:r>
              <a:rPr sz="2100" spc="-4" dirty="0"/>
              <a:t>Some</a:t>
            </a:r>
            <a:r>
              <a:rPr sz="2100" spc="-34" dirty="0"/>
              <a:t> </a:t>
            </a:r>
            <a:r>
              <a:rPr sz="2100" spc="-4" dirty="0"/>
              <a:t>definitions</a:t>
            </a:r>
            <a:endParaRPr sz="2100"/>
          </a:p>
        </p:txBody>
      </p:sp>
      <p:sp>
        <p:nvSpPr>
          <p:cNvPr id="3" name="object 3"/>
          <p:cNvSpPr txBox="1"/>
          <p:nvPr/>
        </p:nvSpPr>
        <p:spPr>
          <a:xfrm>
            <a:off x="3101587" y="2060593"/>
            <a:ext cx="159068" cy="153888"/>
          </a:xfrm>
          <a:prstGeom prst="rect">
            <a:avLst/>
          </a:prstGeom>
        </p:spPr>
        <p:txBody>
          <a:bodyPr vert="horz" wrap="square" lIns="0" tIns="0" rIns="0" bIns="0" rtlCol="0">
            <a:spAutoFit/>
          </a:bodyPr>
          <a:lstStyle/>
          <a:p>
            <a:pPr marL="30480">
              <a:lnSpc>
                <a:spcPts val="1159"/>
              </a:lnSpc>
            </a:pPr>
            <a:r>
              <a:rPr sz="1050" dirty="0">
                <a:solidFill>
                  <a:srgbClr val="595959"/>
                </a:solidFill>
                <a:latin typeface="Arial"/>
                <a:cs typeface="Arial"/>
              </a:rPr>
              <a:t>■</a:t>
            </a:r>
            <a:endParaRPr sz="1050">
              <a:latin typeface="Arial"/>
              <a:cs typeface="Arial"/>
            </a:endParaRPr>
          </a:p>
        </p:txBody>
      </p:sp>
      <p:sp>
        <p:nvSpPr>
          <p:cNvPr id="4" name="object 4"/>
          <p:cNvSpPr txBox="1"/>
          <p:nvPr/>
        </p:nvSpPr>
        <p:spPr>
          <a:xfrm>
            <a:off x="3101587" y="2560655"/>
            <a:ext cx="159068" cy="153888"/>
          </a:xfrm>
          <a:prstGeom prst="rect">
            <a:avLst/>
          </a:prstGeom>
        </p:spPr>
        <p:txBody>
          <a:bodyPr vert="horz" wrap="square" lIns="0" tIns="0" rIns="0" bIns="0" rtlCol="0">
            <a:spAutoFit/>
          </a:bodyPr>
          <a:lstStyle/>
          <a:p>
            <a:pPr marL="30480">
              <a:lnSpc>
                <a:spcPts val="1159"/>
              </a:lnSpc>
            </a:pPr>
            <a:r>
              <a:rPr sz="1050" dirty="0">
                <a:solidFill>
                  <a:srgbClr val="595959"/>
                </a:solidFill>
                <a:latin typeface="Arial"/>
                <a:cs typeface="Arial"/>
              </a:rPr>
              <a:t>■</a:t>
            </a:r>
            <a:endParaRPr sz="1050">
              <a:latin typeface="Arial"/>
              <a:cs typeface="Arial"/>
            </a:endParaRPr>
          </a:p>
        </p:txBody>
      </p:sp>
      <p:sp>
        <p:nvSpPr>
          <p:cNvPr id="5" name="object 5"/>
          <p:cNvSpPr txBox="1"/>
          <p:nvPr/>
        </p:nvSpPr>
        <p:spPr>
          <a:xfrm>
            <a:off x="3101587" y="3060718"/>
            <a:ext cx="159068" cy="153888"/>
          </a:xfrm>
          <a:prstGeom prst="rect">
            <a:avLst/>
          </a:prstGeom>
        </p:spPr>
        <p:txBody>
          <a:bodyPr vert="horz" wrap="square" lIns="0" tIns="0" rIns="0" bIns="0" rtlCol="0">
            <a:spAutoFit/>
          </a:bodyPr>
          <a:lstStyle/>
          <a:p>
            <a:pPr marL="30480">
              <a:lnSpc>
                <a:spcPts val="1159"/>
              </a:lnSpc>
            </a:pPr>
            <a:r>
              <a:rPr sz="1050" dirty="0">
                <a:solidFill>
                  <a:srgbClr val="595959"/>
                </a:solidFill>
                <a:latin typeface="Arial"/>
                <a:cs typeface="Arial"/>
              </a:rPr>
              <a:t>■</a:t>
            </a:r>
            <a:endParaRPr sz="1050">
              <a:latin typeface="Arial"/>
              <a:cs typeface="Arial"/>
            </a:endParaRPr>
          </a:p>
        </p:txBody>
      </p:sp>
      <p:sp>
        <p:nvSpPr>
          <p:cNvPr id="6" name="object 6"/>
          <p:cNvSpPr txBox="1"/>
          <p:nvPr/>
        </p:nvSpPr>
        <p:spPr>
          <a:xfrm>
            <a:off x="3101587" y="3560780"/>
            <a:ext cx="159068" cy="153888"/>
          </a:xfrm>
          <a:prstGeom prst="rect">
            <a:avLst/>
          </a:prstGeom>
        </p:spPr>
        <p:txBody>
          <a:bodyPr vert="horz" wrap="square" lIns="0" tIns="0" rIns="0" bIns="0" rtlCol="0">
            <a:spAutoFit/>
          </a:bodyPr>
          <a:lstStyle/>
          <a:p>
            <a:pPr marL="30480">
              <a:lnSpc>
                <a:spcPts val="1159"/>
              </a:lnSpc>
            </a:pPr>
            <a:r>
              <a:rPr sz="1050" dirty="0">
                <a:solidFill>
                  <a:srgbClr val="595959"/>
                </a:solidFill>
                <a:latin typeface="Arial"/>
                <a:cs typeface="Arial"/>
              </a:rPr>
              <a:t>■</a:t>
            </a:r>
            <a:endParaRPr sz="1050">
              <a:latin typeface="Arial"/>
              <a:cs typeface="Arial"/>
            </a:endParaRPr>
          </a:p>
        </p:txBody>
      </p:sp>
      <p:sp>
        <p:nvSpPr>
          <p:cNvPr id="7" name="object 7"/>
          <p:cNvSpPr txBox="1"/>
          <p:nvPr/>
        </p:nvSpPr>
        <p:spPr>
          <a:xfrm>
            <a:off x="321918" y="1494083"/>
            <a:ext cx="5445443" cy="2543004"/>
          </a:xfrm>
          <a:prstGeom prst="rect">
            <a:avLst/>
          </a:prstGeom>
        </p:spPr>
        <p:txBody>
          <a:bodyPr vert="horz" wrap="square" lIns="0" tIns="0" rIns="0" bIns="0" rtlCol="0">
            <a:spAutoFit/>
          </a:bodyPr>
          <a:lstStyle/>
          <a:p>
            <a:pPr marL="318611" indent="-309086">
              <a:buChar char="●"/>
              <a:tabLst>
                <a:tab pos="318611" algn="l"/>
                <a:tab pos="319088" algn="l"/>
              </a:tabLst>
            </a:pPr>
            <a:r>
              <a:rPr spc="-4" dirty="0">
                <a:solidFill>
                  <a:srgbClr val="595959"/>
                </a:solidFill>
                <a:latin typeface="Arial"/>
                <a:cs typeface="Arial"/>
              </a:rPr>
              <a:t>The going </a:t>
            </a:r>
            <a:r>
              <a:rPr b="1" spc="-4" dirty="0">
                <a:solidFill>
                  <a:srgbClr val="595959"/>
                </a:solidFill>
                <a:latin typeface="Arial"/>
                <a:cs typeface="Arial"/>
              </a:rPr>
              <a:t>price </a:t>
            </a:r>
            <a:r>
              <a:rPr spc="-4" dirty="0">
                <a:solidFill>
                  <a:srgbClr val="595959"/>
                </a:solidFill>
                <a:latin typeface="Arial"/>
                <a:cs typeface="Arial"/>
              </a:rPr>
              <a:t>for a home-sharing stay</a:t>
            </a:r>
            <a:r>
              <a:rPr spc="49" dirty="0">
                <a:solidFill>
                  <a:srgbClr val="595959"/>
                </a:solidFill>
                <a:latin typeface="Arial"/>
                <a:cs typeface="Arial"/>
              </a:rPr>
              <a:t> </a:t>
            </a:r>
            <a:r>
              <a:rPr spc="-4" dirty="0">
                <a:solidFill>
                  <a:srgbClr val="595959"/>
                </a:solidFill>
                <a:latin typeface="Arial"/>
                <a:cs typeface="Arial"/>
              </a:rPr>
              <a:t>is</a:t>
            </a:r>
            <a:endParaRPr>
              <a:latin typeface="Arial"/>
              <a:cs typeface="Arial"/>
            </a:endParaRPr>
          </a:p>
          <a:p>
            <a:pPr marL="661511" lvl="1" indent="-274796">
              <a:spcBef>
                <a:spcPts val="330"/>
              </a:spcBef>
              <a:buChar char="○"/>
              <a:tabLst>
                <a:tab pos="661511" algn="l"/>
                <a:tab pos="661988" algn="l"/>
              </a:tabLst>
            </a:pPr>
            <a:r>
              <a:rPr sz="1350" spc="-4" dirty="0">
                <a:solidFill>
                  <a:srgbClr val="595959"/>
                </a:solidFill>
                <a:latin typeface="Arial"/>
                <a:cs typeface="Arial"/>
              </a:rPr>
              <a:t>price is </a:t>
            </a:r>
            <a:r>
              <a:rPr sz="1350" u="heavy" spc="-4" dirty="0">
                <a:solidFill>
                  <a:srgbClr val="595959"/>
                </a:solidFill>
                <a:latin typeface="Arial"/>
                <a:cs typeface="Arial"/>
              </a:rPr>
              <a:t>endogenous</a:t>
            </a:r>
            <a:r>
              <a:rPr sz="1350" spc="-4" dirty="0">
                <a:solidFill>
                  <a:srgbClr val="595959"/>
                </a:solidFill>
                <a:latin typeface="Arial"/>
                <a:cs typeface="Arial"/>
              </a:rPr>
              <a:t>: decreasing in number of</a:t>
            </a:r>
            <a:r>
              <a:rPr sz="1350" spc="75" dirty="0">
                <a:solidFill>
                  <a:srgbClr val="595959"/>
                </a:solidFill>
                <a:latin typeface="Arial"/>
                <a:cs typeface="Arial"/>
              </a:rPr>
              <a:t> </a:t>
            </a:r>
            <a:r>
              <a:rPr sz="1350" spc="-4" dirty="0">
                <a:solidFill>
                  <a:srgbClr val="595959"/>
                </a:solidFill>
                <a:latin typeface="Arial"/>
                <a:cs typeface="Arial"/>
              </a:rPr>
              <a:t>hosts</a:t>
            </a:r>
            <a:endParaRPr sz="1350">
              <a:latin typeface="Arial"/>
              <a:cs typeface="Arial"/>
            </a:endParaRPr>
          </a:p>
          <a:p>
            <a:pPr lvl="1">
              <a:spcBef>
                <a:spcPts val="38"/>
              </a:spcBef>
              <a:buClr>
                <a:srgbClr val="595959"/>
              </a:buClr>
              <a:buFont typeface="Arial"/>
              <a:buChar char="○"/>
            </a:pPr>
            <a:endParaRPr sz="1425">
              <a:latin typeface="Times New Roman"/>
              <a:cs typeface="Times New Roman"/>
            </a:endParaRPr>
          </a:p>
          <a:p>
            <a:pPr marL="318611" indent="-309086">
              <a:buChar char="●"/>
              <a:tabLst>
                <a:tab pos="318611" algn="l"/>
                <a:tab pos="319088" algn="l"/>
                <a:tab pos="1778318" algn="l"/>
              </a:tabLst>
            </a:pPr>
            <a:r>
              <a:rPr spc="-4" dirty="0">
                <a:solidFill>
                  <a:srgbClr val="595959"/>
                </a:solidFill>
                <a:latin typeface="Arial"/>
                <a:cs typeface="Arial"/>
              </a:rPr>
              <a:t>Tenant/host	has hosting</a:t>
            </a:r>
            <a:r>
              <a:rPr spc="-34" dirty="0">
                <a:solidFill>
                  <a:srgbClr val="595959"/>
                </a:solidFill>
                <a:latin typeface="Arial"/>
                <a:cs typeface="Arial"/>
              </a:rPr>
              <a:t> </a:t>
            </a:r>
            <a:r>
              <a:rPr spc="-4" dirty="0">
                <a:solidFill>
                  <a:srgbClr val="595959"/>
                </a:solidFill>
                <a:latin typeface="Arial"/>
                <a:cs typeface="Arial"/>
              </a:rPr>
              <a:t>cost</a:t>
            </a:r>
            <a:endParaRPr>
              <a:latin typeface="Arial"/>
              <a:cs typeface="Arial"/>
            </a:endParaRPr>
          </a:p>
          <a:p>
            <a:pPr marL="318611" indent="-309086">
              <a:spcBef>
                <a:spcPts val="1774"/>
              </a:spcBef>
              <a:buChar char="●"/>
              <a:tabLst>
                <a:tab pos="318611" algn="l"/>
                <a:tab pos="319088" algn="l"/>
                <a:tab pos="2654618" algn="l"/>
              </a:tabLst>
            </a:pPr>
            <a:r>
              <a:rPr spc="-4" dirty="0">
                <a:solidFill>
                  <a:srgbClr val="595959"/>
                </a:solidFill>
                <a:latin typeface="Arial"/>
                <a:cs typeface="Arial"/>
              </a:rPr>
              <a:t>The</a:t>
            </a:r>
            <a:r>
              <a:rPr spc="23" dirty="0">
                <a:solidFill>
                  <a:srgbClr val="595959"/>
                </a:solidFill>
                <a:latin typeface="Arial"/>
                <a:cs typeface="Arial"/>
              </a:rPr>
              <a:t> </a:t>
            </a:r>
            <a:r>
              <a:rPr spc="-4" dirty="0">
                <a:solidFill>
                  <a:srgbClr val="595959"/>
                </a:solidFill>
                <a:latin typeface="Arial"/>
                <a:cs typeface="Arial"/>
              </a:rPr>
              <a:t>tenant/host</a:t>
            </a:r>
            <a:r>
              <a:rPr spc="23" dirty="0">
                <a:solidFill>
                  <a:srgbClr val="595959"/>
                </a:solidFill>
                <a:latin typeface="Arial"/>
                <a:cs typeface="Arial"/>
              </a:rPr>
              <a:t> </a:t>
            </a:r>
            <a:r>
              <a:rPr spc="-4" dirty="0">
                <a:solidFill>
                  <a:srgbClr val="595959"/>
                </a:solidFill>
                <a:latin typeface="Arial"/>
                <a:cs typeface="Arial"/>
              </a:rPr>
              <a:t>has	neighbors in the building</a:t>
            </a:r>
            <a:endParaRPr>
              <a:latin typeface="Arial"/>
              <a:cs typeface="Arial"/>
            </a:endParaRPr>
          </a:p>
          <a:p>
            <a:pPr marL="318611" indent="-309086">
              <a:spcBef>
                <a:spcPts val="1774"/>
              </a:spcBef>
              <a:buChar char="●"/>
              <a:tabLst>
                <a:tab pos="318611" algn="l"/>
                <a:tab pos="319088" algn="l"/>
                <a:tab pos="3377565" algn="l"/>
              </a:tabLst>
            </a:pPr>
            <a:r>
              <a:rPr spc="-4" dirty="0">
                <a:solidFill>
                  <a:srgbClr val="595959"/>
                </a:solidFill>
                <a:latin typeface="Arial"/>
                <a:cs typeface="Arial"/>
              </a:rPr>
              <a:t>A guest imposes a</a:t>
            </a:r>
            <a:r>
              <a:rPr spc="49" dirty="0">
                <a:solidFill>
                  <a:srgbClr val="595959"/>
                </a:solidFill>
                <a:latin typeface="Arial"/>
                <a:cs typeface="Arial"/>
              </a:rPr>
              <a:t> </a:t>
            </a:r>
            <a:r>
              <a:rPr spc="-4" dirty="0">
                <a:solidFill>
                  <a:srgbClr val="595959"/>
                </a:solidFill>
                <a:latin typeface="Arial"/>
                <a:cs typeface="Arial"/>
              </a:rPr>
              <a:t>cost</a:t>
            </a:r>
            <a:r>
              <a:rPr spc="8" dirty="0">
                <a:solidFill>
                  <a:srgbClr val="595959"/>
                </a:solidFill>
                <a:latin typeface="Arial"/>
                <a:cs typeface="Arial"/>
              </a:rPr>
              <a:t> </a:t>
            </a:r>
            <a:r>
              <a:rPr spc="-4" dirty="0">
                <a:solidFill>
                  <a:srgbClr val="595959"/>
                </a:solidFill>
                <a:latin typeface="Arial"/>
                <a:cs typeface="Arial"/>
              </a:rPr>
              <a:t>of	on every</a:t>
            </a:r>
            <a:r>
              <a:rPr spc="-26" dirty="0">
                <a:solidFill>
                  <a:srgbClr val="595959"/>
                </a:solidFill>
                <a:latin typeface="Arial"/>
                <a:cs typeface="Arial"/>
              </a:rPr>
              <a:t> </a:t>
            </a:r>
            <a:r>
              <a:rPr spc="-4" dirty="0">
                <a:solidFill>
                  <a:srgbClr val="595959"/>
                </a:solidFill>
                <a:latin typeface="Arial"/>
                <a:cs typeface="Arial"/>
              </a:rPr>
              <a:t>neighbor</a:t>
            </a:r>
            <a:endParaRPr>
              <a:latin typeface="Arial"/>
              <a:cs typeface="Arial"/>
            </a:endParaRPr>
          </a:p>
          <a:p>
            <a:pPr marL="318611" indent="-309086">
              <a:spcBef>
                <a:spcPts val="1774"/>
              </a:spcBef>
              <a:buChar char="●"/>
              <a:tabLst>
                <a:tab pos="318611" algn="l"/>
                <a:tab pos="319088" algn="l"/>
              </a:tabLst>
            </a:pPr>
            <a:r>
              <a:rPr spc="-4" dirty="0">
                <a:solidFill>
                  <a:srgbClr val="595959"/>
                </a:solidFill>
                <a:latin typeface="Arial"/>
                <a:cs typeface="Arial"/>
              </a:rPr>
              <a:t>An additional listing is (socially) efficient so long</a:t>
            </a:r>
            <a:r>
              <a:rPr spc="83" dirty="0">
                <a:solidFill>
                  <a:srgbClr val="595959"/>
                </a:solidFill>
                <a:latin typeface="Arial"/>
                <a:cs typeface="Arial"/>
              </a:rPr>
              <a:t> </a:t>
            </a:r>
            <a:r>
              <a:rPr spc="-4" dirty="0">
                <a:solidFill>
                  <a:srgbClr val="595959"/>
                </a:solidFill>
                <a:latin typeface="Arial"/>
                <a:cs typeface="Arial"/>
              </a:rPr>
              <a:t>as</a:t>
            </a:r>
            <a:endParaRPr>
              <a:latin typeface="Arial"/>
              <a:cs typeface="Arial"/>
            </a:endParaRPr>
          </a:p>
        </p:txBody>
      </p:sp>
      <p:sp>
        <p:nvSpPr>
          <p:cNvPr id="8" name="object 8"/>
          <p:cNvSpPr/>
          <p:nvPr/>
        </p:nvSpPr>
        <p:spPr>
          <a:xfrm>
            <a:off x="3101587" y="2100191"/>
            <a:ext cx="159068" cy="106204"/>
          </a:xfrm>
          <a:custGeom>
            <a:avLst/>
            <a:gdLst/>
            <a:ahLst/>
            <a:cxnLst/>
            <a:rect l="l" t="t" r="r" b="b"/>
            <a:pathLst>
              <a:path w="212089" h="141605">
                <a:moveTo>
                  <a:pt x="0" y="0"/>
                </a:moveTo>
                <a:lnTo>
                  <a:pt x="212099" y="0"/>
                </a:lnTo>
                <a:lnTo>
                  <a:pt x="212099" y="141599"/>
                </a:lnTo>
                <a:lnTo>
                  <a:pt x="0" y="141599"/>
                </a:lnTo>
                <a:lnTo>
                  <a:pt x="0" y="0"/>
                </a:lnTo>
                <a:close/>
              </a:path>
            </a:pathLst>
          </a:custGeom>
          <a:solidFill>
            <a:srgbClr val="FFFFFF"/>
          </a:solidFill>
        </p:spPr>
        <p:txBody>
          <a:bodyPr wrap="square" lIns="0" tIns="0" rIns="0" bIns="0" rtlCol="0"/>
          <a:lstStyle/>
          <a:p>
            <a:endParaRPr sz="1350"/>
          </a:p>
        </p:txBody>
      </p:sp>
      <p:sp>
        <p:nvSpPr>
          <p:cNvPr id="9" name="object 9"/>
          <p:cNvSpPr/>
          <p:nvPr/>
        </p:nvSpPr>
        <p:spPr>
          <a:xfrm>
            <a:off x="3101587" y="2622902"/>
            <a:ext cx="159068" cy="106204"/>
          </a:xfrm>
          <a:custGeom>
            <a:avLst/>
            <a:gdLst/>
            <a:ahLst/>
            <a:cxnLst/>
            <a:rect l="l" t="t" r="r" b="b"/>
            <a:pathLst>
              <a:path w="212089" h="141605">
                <a:moveTo>
                  <a:pt x="0" y="0"/>
                </a:moveTo>
                <a:lnTo>
                  <a:pt x="212099" y="0"/>
                </a:lnTo>
                <a:lnTo>
                  <a:pt x="212099" y="141599"/>
                </a:lnTo>
                <a:lnTo>
                  <a:pt x="0" y="141599"/>
                </a:lnTo>
                <a:lnTo>
                  <a:pt x="0" y="0"/>
                </a:lnTo>
                <a:close/>
              </a:path>
            </a:pathLst>
          </a:custGeom>
          <a:solidFill>
            <a:srgbClr val="FFFFFF"/>
          </a:solidFill>
        </p:spPr>
        <p:txBody>
          <a:bodyPr wrap="square" lIns="0" tIns="0" rIns="0" bIns="0" rtlCol="0"/>
          <a:lstStyle/>
          <a:p>
            <a:endParaRPr sz="1350"/>
          </a:p>
        </p:txBody>
      </p:sp>
      <p:sp>
        <p:nvSpPr>
          <p:cNvPr id="10" name="object 10"/>
          <p:cNvSpPr/>
          <p:nvPr/>
        </p:nvSpPr>
        <p:spPr>
          <a:xfrm>
            <a:off x="3101587" y="3104608"/>
            <a:ext cx="159068" cy="106204"/>
          </a:xfrm>
          <a:custGeom>
            <a:avLst/>
            <a:gdLst/>
            <a:ahLst/>
            <a:cxnLst/>
            <a:rect l="l" t="t" r="r" b="b"/>
            <a:pathLst>
              <a:path w="212089" h="141604">
                <a:moveTo>
                  <a:pt x="0" y="0"/>
                </a:moveTo>
                <a:lnTo>
                  <a:pt x="212099" y="0"/>
                </a:lnTo>
                <a:lnTo>
                  <a:pt x="212099" y="141599"/>
                </a:lnTo>
                <a:lnTo>
                  <a:pt x="0" y="141599"/>
                </a:lnTo>
                <a:lnTo>
                  <a:pt x="0" y="0"/>
                </a:lnTo>
                <a:close/>
              </a:path>
            </a:pathLst>
          </a:custGeom>
          <a:solidFill>
            <a:srgbClr val="FFFFFF"/>
          </a:solidFill>
        </p:spPr>
        <p:txBody>
          <a:bodyPr wrap="square" lIns="0" tIns="0" rIns="0" bIns="0" rtlCol="0"/>
          <a:lstStyle/>
          <a:p>
            <a:endParaRPr sz="1350"/>
          </a:p>
        </p:txBody>
      </p:sp>
      <p:sp>
        <p:nvSpPr>
          <p:cNvPr id="11" name="object 11"/>
          <p:cNvSpPr/>
          <p:nvPr/>
        </p:nvSpPr>
        <p:spPr>
          <a:xfrm>
            <a:off x="3101587" y="3619352"/>
            <a:ext cx="159068" cy="106204"/>
          </a:xfrm>
          <a:custGeom>
            <a:avLst/>
            <a:gdLst/>
            <a:ahLst/>
            <a:cxnLst/>
            <a:rect l="l" t="t" r="r" b="b"/>
            <a:pathLst>
              <a:path w="212089" h="141604">
                <a:moveTo>
                  <a:pt x="0" y="0"/>
                </a:moveTo>
                <a:lnTo>
                  <a:pt x="212099" y="0"/>
                </a:lnTo>
                <a:lnTo>
                  <a:pt x="212099" y="141599"/>
                </a:lnTo>
                <a:lnTo>
                  <a:pt x="0" y="141599"/>
                </a:lnTo>
                <a:lnTo>
                  <a:pt x="0" y="0"/>
                </a:lnTo>
                <a:close/>
              </a:path>
            </a:pathLst>
          </a:custGeom>
          <a:solidFill>
            <a:srgbClr val="FFFFFF"/>
          </a:solidFill>
        </p:spPr>
        <p:txBody>
          <a:bodyPr wrap="square" lIns="0" tIns="0" rIns="0" bIns="0" rtlCol="0"/>
          <a:lstStyle/>
          <a:p>
            <a:endParaRPr sz="1350"/>
          </a:p>
        </p:txBody>
      </p:sp>
      <p:sp>
        <p:nvSpPr>
          <p:cNvPr id="12" name="object 12"/>
          <p:cNvSpPr/>
          <p:nvPr/>
        </p:nvSpPr>
        <p:spPr>
          <a:xfrm>
            <a:off x="2633119" y="4109025"/>
            <a:ext cx="1591762" cy="235143"/>
          </a:xfrm>
          <a:prstGeom prst="rect">
            <a:avLst/>
          </a:prstGeom>
          <a:blipFill>
            <a:blip r:embed="rId2" cstate="print"/>
            <a:stretch>
              <a:fillRect/>
            </a:stretch>
          </a:blipFill>
        </p:spPr>
        <p:txBody>
          <a:bodyPr wrap="square" lIns="0" tIns="0" rIns="0" bIns="0" rtlCol="0"/>
          <a:lstStyle/>
          <a:p>
            <a:endParaRPr sz="1350"/>
          </a:p>
        </p:txBody>
      </p:sp>
      <p:sp>
        <p:nvSpPr>
          <p:cNvPr id="13" name="object 13"/>
          <p:cNvSpPr/>
          <p:nvPr/>
        </p:nvSpPr>
        <p:spPr>
          <a:xfrm>
            <a:off x="3812099" y="2328395"/>
            <a:ext cx="167531" cy="167531"/>
          </a:xfrm>
          <a:prstGeom prst="rect">
            <a:avLst/>
          </a:prstGeom>
          <a:blipFill>
            <a:blip r:embed="rId3" cstate="print"/>
            <a:stretch>
              <a:fillRect/>
            </a:stretch>
          </a:blipFill>
        </p:spPr>
        <p:txBody>
          <a:bodyPr wrap="square" lIns="0" tIns="0" rIns="0" bIns="0" rtlCol="0"/>
          <a:lstStyle/>
          <a:p>
            <a:endParaRPr sz="1350"/>
          </a:p>
        </p:txBody>
      </p:sp>
      <p:sp>
        <p:nvSpPr>
          <p:cNvPr id="14" name="object 14"/>
          <p:cNvSpPr/>
          <p:nvPr/>
        </p:nvSpPr>
        <p:spPr>
          <a:xfrm>
            <a:off x="5057458" y="1609009"/>
            <a:ext cx="138410" cy="167531"/>
          </a:xfrm>
          <a:prstGeom prst="rect">
            <a:avLst/>
          </a:prstGeom>
          <a:blipFill>
            <a:blip r:embed="rId4" cstate="print"/>
            <a:stretch>
              <a:fillRect/>
            </a:stretch>
          </a:blipFill>
        </p:spPr>
        <p:txBody>
          <a:bodyPr wrap="square" lIns="0" tIns="0" rIns="0" bIns="0" rtlCol="0"/>
          <a:lstStyle/>
          <a:p>
            <a:endParaRPr sz="1350"/>
          </a:p>
        </p:txBody>
      </p:sp>
      <p:sp>
        <p:nvSpPr>
          <p:cNvPr id="15" name="object 15"/>
          <p:cNvSpPr/>
          <p:nvPr/>
        </p:nvSpPr>
        <p:spPr>
          <a:xfrm>
            <a:off x="1955314" y="2287118"/>
            <a:ext cx="55853" cy="167531"/>
          </a:xfrm>
          <a:prstGeom prst="rect">
            <a:avLst/>
          </a:prstGeom>
          <a:blipFill>
            <a:blip r:embed="rId5" cstate="print"/>
            <a:stretch>
              <a:fillRect/>
            </a:stretch>
          </a:blipFill>
        </p:spPr>
        <p:txBody>
          <a:bodyPr wrap="square" lIns="0" tIns="0" rIns="0" bIns="0" rtlCol="0"/>
          <a:lstStyle/>
          <a:p>
            <a:endParaRPr sz="1350"/>
          </a:p>
        </p:txBody>
      </p:sp>
      <p:sp>
        <p:nvSpPr>
          <p:cNvPr id="16" name="object 16"/>
          <p:cNvSpPr/>
          <p:nvPr/>
        </p:nvSpPr>
        <p:spPr>
          <a:xfrm>
            <a:off x="2735593" y="2853865"/>
            <a:ext cx="138412" cy="116549"/>
          </a:xfrm>
          <a:prstGeom prst="rect">
            <a:avLst/>
          </a:prstGeom>
          <a:blipFill>
            <a:blip r:embed="rId6" cstate="print"/>
            <a:stretch>
              <a:fillRect/>
            </a:stretch>
          </a:blipFill>
        </p:spPr>
        <p:txBody>
          <a:bodyPr wrap="square" lIns="0" tIns="0" rIns="0" bIns="0" rtlCol="0"/>
          <a:lstStyle/>
          <a:p>
            <a:endParaRPr sz="1350"/>
          </a:p>
        </p:txBody>
      </p:sp>
      <p:sp>
        <p:nvSpPr>
          <p:cNvPr id="17" name="object 17"/>
          <p:cNvSpPr/>
          <p:nvPr/>
        </p:nvSpPr>
        <p:spPr>
          <a:xfrm>
            <a:off x="3367059" y="3338194"/>
            <a:ext cx="268061" cy="167531"/>
          </a:xfrm>
          <a:prstGeom prst="rect">
            <a:avLst/>
          </a:prstGeom>
          <a:blipFill>
            <a:blip r:embed="rId7" cstate="print"/>
            <a:stretch>
              <a:fillRect/>
            </a:stretch>
          </a:blipFill>
        </p:spPr>
        <p:txBody>
          <a:bodyPr wrap="square" lIns="0" tIns="0" rIns="0" bIns="0" rtlCol="0"/>
          <a:lstStyle/>
          <a:p>
            <a:endParaRPr sz="1350"/>
          </a:p>
        </p:txBody>
      </p:sp>
      <p:sp>
        <p:nvSpPr>
          <p:cNvPr id="18" name="object 18"/>
          <p:cNvSpPr txBox="1">
            <a:spLocks noGrp="1"/>
          </p:cNvSpPr>
          <p:nvPr>
            <p:ph type="sldNum" sz="quarter" idx="7"/>
          </p:nvPr>
        </p:nvSpPr>
        <p:spPr>
          <a:xfrm>
            <a:off x="4932465" y="4226488"/>
            <a:ext cx="108227" cy="115897"/>
          </a:xfrm>
          <a:prstGeom prst="rect">
            <a:avLst/>
          </a:prstGeom>
        </p:spPr>
        <p:txBody>
          <a:bodyPr vert="horz" wrap="square" lIns="0" tIns="476" rIns="0" bIns="0" rtlCol="0">
            <a:spAutoFit/>
          </a:bodyPr>
          <a:lstStyle/>
          <a:p>
            <a:pPr marL="71914">
              <a:spcBef>
                <a:spcPts val="4"/>
              </a:spcBef>
            </a:pPr>
            <a:fld id="{81D60167-4931-47E6-BA6A-407CBD079E47}" type="slidenum">
              <a:rPr spc="-4" dirty="0"/>
              <a:pPr marL="71914">
                <a:spcBef>
                  <a:spcPts val="4"/>
                </a:spcBef>
              </a:pPr>
              <a:t>8</a:t>
            </a:fld>
            <a:endParaRPr spc="-4" dirty="0"/>
          </a:p>
        </p:txBody>
      </p:sp>
    </p:spTree>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defTabSz="514350"/>
            <a:r>
              <a:rPr lang="en-US">
                <a:latin typeface="Calibri"/>
              </a:rPr>
              <a:t>Hye Young Kang </a:t>
            </a:r>
            <a:endParaRPr lang="en-US">
              <a:latin typeface="Calibri"/>
            </a:endParaRPr>
          </a:p>
        </p:txBody>
      </p:sp>
      <p:sp>
        <p:nvSpPr>
          <p:cNvPr id="7" name="Slide Number Placeholder 6"/>
          <p:cNvSpPr>
            <a:spLocks noGrp="1"/>
          </p:cNvSpPr>
          <p:nvPr>
            <p:ph type="sldNum" sz="quarter" idx="12"/>
          </p:nvPr>
        </p:nvSpPr>
        <p:spPr/>
        <p:txBody>
          <a:bodyPr/>
          <a:lstStyle/>
          <a:p>
            <a:pPr defTabSz="514350"/>
            <a:fld id="{456AC064-5210-4321-A286-A4AEB656EB1C}" type="slidenum">
              <a:rPr lang="en-US">
                <a:latin typeface="Calibri"/>
              </a:rPr>
              <a:pPr defTabSz="514350"/>
              <a:t>80</a:t>
            </a:fld>
            <a:endParaRPr lang="en-US">
              <a:latin typeface="Calibri"/>
            </a:endParaRPr>
          </a:p>
        </p:txBody>
      </p:sp>
      <p:sp>
        <p:nvSpPr>
          <p:cNvPr id="3" name="TextBox 2"/>
          <p:cNvSpPr txBox="1"/>
          <p:nvPr/>
        </p:nvSpPr>
        <p:spPr>
          <a:xfrm>
            <a:off x="568089" y="1459353"/>
            <a:ext cx="5838733" cy="1477328"/>
          </a:xfrm>
          <a:prstGeom prst="rect">
            <a:avLst/>
          </a:prstGeom>
          <a:noFill/>
        </p:spPr>
        <p:txBody>
          <a:bodyPr wrap="square" rtlCol="0">
            <a:spAutoFit/>
          </a:bodyPr>
          <a:lstStyle/>
          <a:p>
            <a:pPr marL="289322" indent="-289322" defTabSz="514350">
              <a:buFont typeface="Wingdings" panose="05000000000000000000" pitchFamily="2" charset="2"/>
              <a:buChar char="ü"/>
            </a:pPr>
            <a:r>
              <a:rPr lang="en-US" dirty="0">
                <a:solidFill>
                  <a:prstClr val="black"/>
                </a:solidFill>
                <a:latin typeface="Calibri"/>
              </a:rPr>
              <a:t>The effect of </a:t>
            </a:r>
            <a:r>
              <a:rPr lang="en-US" b="1" dirty="0">
                <a:solidFill>
                  <a:prstClr val="black"/>
                </a:solidFill>
                <a:latin typeface="Calibri"/>
              </a:rPr>
              <a:t>“intra”</a:t>
            </a:r>
            <a:r>
              <a:rPr lang="en-US" dirty="0">
                <a:solidFill>
                  <a:prstClr val="black"/>
                </a:solidFill>
                <a:latin typeface="Calibri"/>
              </a:rPr>
              <a:t>-platform envelopment is significant  </a:t>
            </a:r>
          </a:p>
          <a:p>
            <a:pPr defTabSz="514350"/>
            <a:endParaRPr lang="en-US" dirty="0">
              <a:solidFill>
                <a:prstClr val="black"/>
              </a:solidFill>
              <a:latin typeface="Calibri"/>
            </a:endParaRPr>
          </a:p>
          <a:p>
            <a:pPr marL="257175" indent="-257175" defTabSz="514350">
              <a:buFont typeface="Wingdings" panose="05000000000000000000" pitchFamily="2" charset="2"/>
              <a:buChar char="ü"/>
            </a:pPr>
            <a:r>
              <a:rPr lang="en-US" dirty="0">
                <a:solidFill>
                  <a:prstClr val="black"/>
                </a:solidFill>
                <a:latin typeface="Calibri"/>
              </a:rPr>
              <a:t>There exists </a:t>
            </a:r>
            <a:r>
              <a:rPr lang="en-US" b="1" dirty="0" err="1">
                <a:solidFill>
                  <a:prstClr val="black"/>
                </a:solidFill>
                <a:latin typeface="Calibri"/>
              </a:rPr>
              <a:t>coopetitive</a:t>
            </a:r>
            <a:r>
              <a:rPr lang="en-US" b="1" dirty="0">
                <a:solidFill>
                  <a:prstClr val="black"/>
                </a:solidFill>
                <a:latin typeface="Calibri"/>
              </a:rPr>
              <a:t> </a:t>
            </a:r>
            <a:r>
              <a:rPr lang="en-US" dirty="0">
                <a:solidFill>
                  <a:prstClr val="black"/>
                </a:solidFill>
                <a:latin typeface="Calibri"/>
              </a:rPr>
              <a:t>dynamics “</a:t>
            </a:r>
            <a:r>
              <a:rPr lang="en-US" b="1" dirty="0">
                <a:solidFill>
                  <a:prstClr val="black"/>
                </a:solidFill>
                <a:latin typeface="Calibri"/>
              </a:rPr>
              <a:t>within”-</a:t>
            </a:r>
            <a:r>
              <a:rPr lang="en-US" dirty="0">
                <a:solidFill>
                  <a:prstClr val="black"/>
                </a:solidFill>
                <a:latin typeface="Calibri"/>
              </a:rPr>
              <a:t>the platform</a:t>
            </a:r>
          </a:p>
          <a:p>
            <a:pPr defTabSz="514350"/>
            <a:endParaRPr lang="en-US" dirty="0">
              <a:solidFill>
                <a:prstClr val="black"/>
              </a:solidFill>
              <a:latin typeface="Calibri"/>
            </a:endParaRPr>
          </a:p>
          <a:p>
            <a:pPr marL="257175" indent="-257175" defTabSz="514350">
              <a:buFont typeface="Wingdings" panose="05000000000000000000" pitchFamily="2" charset="2"/>
              <a:buChar char="ü"/>
            </a:pPr>
            <a:r>
              <a:rPr lang="en-US" b="1" dirty="0">
                <a:solidFill>
                  <a:prstClr val="black"/>
                </a:solidFill>
                <a:latin typeface="Calibri"/>
              </a:rPr>
              <a:t>Platform governance</a:t>
            </a:r>
            <a:r>
              <a:rPr lang="en-US" dirty="0">
                <a:solidFill>
                  <a:prstClr val="black"/>
                </a:solidFill>
                <a:latin typeface="Calibri"/>
              </a:rPr>
              <a:t> matters</a:t>
            </a:r>
            <a:endParaRPr lang="en-US" dirty="0">
              <a:solidFill>
                <a:prstClr val="black"/>
              </a:solidFill>
              <a:latin typeface="Calibri"/>
            </a:endParaRPr>
          </a:p>
        </p:txBody>
      </p:sp>
      <p:pic>
        <p:nvPicPr>
          <p:cNvPr id="19" name="Picture 18"/>
          <p:cNvPicPr>
            <a:picLocks noChangeAspect="1"/>
          </p:cNvPicPr>
          <p:nvPr/>
        </p:nvPicPr>
        <p:blipFill rotWithShape="1">
          <a:blip r:embed="rId2"/>
          <a:srcRect t="4287"/>
          <a:stretch/>
        </p:blipFill>
        <p:spPr>
          <a:xfrm>
            <a:off x="3615804" y="2494769"/>
            <a:ext cx="1438630" cy="1376956"/>
          </a:xfrm>
          <a:prstGeom prst="rect">
            <a:avLst/>
          </a:prstGeom>
        </p:spPr>
      </p:pic>
      <p:pic>
        <p:nvPicPr>
          <p:cNvPr id="8" name="Picture 7"/>
          <p:cNvPicPr>
            <a:picLocks noChangeAspect="1"/>
          </p:cNvPicPr>
          <p:nvPr/>
        </p:nvPicPr>
        <p:blipFill>
          <a:blip r:embed="rId3"/>
          <a:stretch>
            <a:fillRect/>
          </a:stretch>
        </p:blipFill>
        <p:spPr>
          <a:xfrm>
            <a:off x="5136884" y="2494769"/>
            <a:ext cx="1360065" cy="1323893"/>
          </a:xfrm>
          <a:prstGeom prst="rect">
            <a:avLst/>
          </a:prstGeom>
        </p:spPr>
      </p:pic>
    </p:spTree>
    <p:extLst>
      <p:ext uri="{BB962C8B-B14F-4D97-AF65-F5344CB8AC3E}">
        <p14:creationId xmlns:p14="http://schemas.microsoft.com/office/powerpoint/2010/main" val="3325996367"/>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1015" y="1766679"/>
            <a:ext cx="5310019" cy="1028969"/>
          </a:xfrm>
        </p:spPr>
        <p:txBody>
          <a:bodyPr/>
          <a:lstStyle/>
          <a:p>
            <a:r>
              <a:rPr lang="en-US" dirty="0"/>
              <a:t>One-to-Many Matching Auctions in Platforms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717" y="492377"/>
            <a:ext cx="2143683" cy="160776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497" y="3497425"/>
            <a:ext cx="2142790" cy="6696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1908" y="1006862"/>
            <a:ext cx="1816772" cy="51984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72105" y="3420649"/>
            <a:ext cx="2057936" cy="823174"/>
          </a:xfrm>
          <a:prstGeom prst="rect">
            <a:avLst/>
          </a:prstGeom>
        </p:spPr>
      </p:pic>
      <p:sp>
        <p:nvSpPr>
          <p:cNvPr id="10" name="TextBox 9"/>
          <p:cNvSpPr txBox="1"/>
          <p:nvPr/>
        </p:nvSpPr>
        <p:spPr>
          <a:xfrm>
            <a:off x="856581" y="2795648"/>
            <a:ext cx="5192099" cy="248209"/>
          </a:xfrm>
          <a:prstGeom prst="rect">
            <a:avLst/>
          </a:prstGeom>
          <a:noFill/>
        </p:spPr>
        <p:txBody>
          <a:bodyPr wrap="square" rtlCol="0">
            <a:spAutoFit/>
          </a:bodyPr>
          <a:lstStyle/>
          <a:p>
            <a:pPr algn="ctr" defTabSz="257221"/>
            <a:r>
              <a:rPr lang="en-US" sz="1013" dirty="0">
                <a:solidFill>
                  <a:srgbClr val="212123">
                    <a:lumMod val="50000"/>
                    <a:lumOff val="50000"/>
                  </a:srgbClr>
                </a:solidFill>
                <a:latin typeface="Century Gothic" panose="020F0302020204030204"/>
              </a:rPr>
              <a:t>Hemant K. Bhargava, </a:t>
            </a:r>
            <a:r>
              <a:rPr lang="en-US" sz="1013" dirty="0" err="1">
                <a:solidFill>
                  <a:srgbClr val="212123">
                    <a:lumMod val="50000"/>
                    <a:lumOff val="50000"/>
                  </a:srgbClr>
                </a:solidFill>
                <a:latin typeface="Century Gothic" panose="020F0302020204030204"/>
              </a:rPr>
              <a:t>Gergely</a:t>
            </a:r>
            <a:r>
              <a:rPr lang="en-US" sz="1013" dirty="0">
                <a:solidFill>
                  <a:srgbClr val="212123">
                    <a:lumMod val="50000"/>
                    <a:lumOff val="50000"/>
                  </a:srgbClr>
                </a:solidFill>
                <a:latin typeface="Century Gothic" panose="020F0302020204030204"/>
              </a:rPr>
              <a:t> </a:t>
            </a:r>
            <a:r>
              <a:rPr lang="en-US" sz="1013" dirty="0" err="1">
                <a:solidFill>
                  <a:srgbClr val="212123">
                    <a:lumMod val="50000"/>
                    <a:lumOff val="50000"/>
                  </a:srgbClr>
                </a:solidFill>
                <a:latin typeface="Century Gothic" panose="020F0302020204030204"/>
              </a:rPr>
              <a:t>Csap</a:t>
            </a:r>
            <a:r>
              <a:rPr lang="en-US" sz="788" dirty="0" err="1">
                <a:solidFill>
                  <a:srgbClr val="212123">
                    <a:lumMod val="50000"/>
                    <a:lumOff val="50000"/>
                  </a:srgbClr>
                </a:solidFill>
                <a:latin typeface="Century Gothic" panose="020F0302020204030204"/>
              </a:rPr>
              <a:t>Ó</a:t>
            </a:r>
            <a:r>
              <a:rPr lang="en-US" sz="1013" dirty="0">
                <a:solidFill>
                  <a:srgbClr val="212123">
                    <a:lumMod val="50000"/>
                    <a:lumOff val="50000"/>
                  </a:srgbClr>
                </a:solidFill>
                <a:latin typeface="Century Gothic" panose="020F0302020204030204"/>
              </a:rPr>
              <a:t>, Rudolf </a:t>
            </a:r>
            <a:r>
              <a:rPr lang="en-US" sz="1013" dirty="0" err="1">
                <a:solidFill>
                  <a:srgbClr val="212123">
                    <a:lumMod val="50000"/>
                    <a:lumOff val="50000"/>
                  </a:srgbClr>
                </a:solidFill>
                <a:latin typeface="Century Gothic" panose="020F0302020204030204"/>
              </a:rPr>
              <a:t>M</a:t>
            </a:r>
            <a:r>
              <a:rPr lang="en-US" sz="788" dirty="0" err="1">
                <a:solidFill>
                  <a:srgbClr val="212123">
                    <a:lumMod val="50000"/>
                    <a:lumOff val="50000"/>
                  </a:srgbClr>
                </a:solidFill>
                <a:latin typeface="Century Gothic" panose="020F0302020204030204"/>
              </a:rPr>
              <a:t>Ü</a:t>
            </a:r>
            <a:r>
              <a:rPr lang="en-US" sz="1013" dirty="0" err="1">
                <a:solidFill>
                  <a:srgbClr val="212123">
                    <a:lumMod val="50000"/>
                    <a:lumOff val="50000"/>
                  </a:srgbClr>
                </a:solidFill>
                <a:latin typeface="Century Gothic" panose="020F0302020204030204"/>
              </a:rPr>
              <a:t>ller</a:t>
            </a:r>
            <a:endParaRPr lang="en-US" sz="1013" dirty="0">
              <a:solidFill>
                <a:srgbClr val="212123">
                  <a:lumMod val="50000"/>
                  <a:lumOff val="50000"/>
                </a:srgbClr>
              </a:solidFill>
              <a:latin typeface="Century Gothic" panose="020F0302020204030204"/>
            </a:endParaRPr>
          </a:p>
        </p:txBody>
      </p:sp>
      <p:sp>
        <p:nvSpPr>
          <p:cNvPr id="3" name="TextBox 2"/>
          <p:cNvSpPr txBox="1"/>
          <p:nvPr/>
        </p:nvSpPr>
        <p:spPr>
          <a:xfrm>
            <a:off x="1113822" y="2171786"/>
            <a:ext cx="4673229" cy="611834"/>
          </a:xfrm>
          <a:prstGeom prst="rect">
            <a:avLst/>
          </a:prstGeom>
          <a:noFill/>
        </p:spPr>
        <p:txBody>
          <a:bodyPr wrap="square" rtlCol="0">
            <a:spAutoFit/>
          </a:bodyPr>
          <a:lstStyle/>
          <a:p>
            <a:pPr algn="ctr" defTabSz="257221"/>
            <a:r>
              <a:rPr lang="en-US" sz="3376" dirty="0">
                <a:solidFill>
                  <a:prstClr val="white"/>
                </a:solidFill>
                <a:latin typeface="Century Gothic" panose="020F0302020204030204"/>
              </a:rPr>
              <a:t>Platforms</a:t>
            </a:r>
          </a:p>
        </p:txBody>
      </p:sp>
      <p:sp>
        <p:nvSpPr>
          <p:cNvPr id="9" name="Oval 43"/>
          <p:cNvSpPr>
            <a:spLocks/>
          </p:cNvSpPr>
          <p:nvPr/>
        </p:nvSpPr>
        <p:spPr bwMode="auto">
          <a:xfrm>
            <a:off x="747916" y="2314508"/>
            <a:ext cx="257242" cy="257242"/>
          </a:xfrm>
          <a:prstGeom prst="ellipse">
            <a:avLst/>
          </a:prstGeom>
          <a:ln w="38100">
            <a:headEnd/>
            <a:tailEnd/>
          </a:ln>
        </p:spPr>
        <p:style>
          <a:lnRef idx="2">
            <a:schemeClr val="accent3">
              <a:shade val="50000"/>
            </a:schemeClr>
          </a:lnRef>
          <a:fillRef idx="1">
            <a:schemeClr val="accent3"/>
          </a:fillRef>
          <a:effectRef idx="0">
            <a:schemeClr val="accent3"/>
          </a:effectRef>
          <a:fontRef idx="minor">
            <a:schemeClr val="lt1"/>
          </a:fontRef>
        </p:style>
        <p:txBody>
          <a:bodyPr lIns="0" tIns="0" rIns="0" bIns="0"/>
          <a:lstStyle>
            <a:lvl1pPr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1pPr>
            <a:lvl2pPr marL="742950" indent="-28575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2pPr>
            <a:lvl3pPr marL="11430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3pPr>
            <a:lvl4pPr marL="16002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4pPr>
            <a:lvl5pPr marL="20574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5pPr>
            <a:lvl6pPr marL="25146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6pPr>
            <a:lvl7pPr marL="29718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7pPr>
            <a:lvl8pPr marL="34290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8pPr>
            <a:lvl9pPr marL="38862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9pPr>
          </a:lstStyle>
          <a:p>
            <a:pPr defTabSz="257221" eaLnBrk="1" hangingPunct="1"/>
            <a:endParaRPr lang="en-US" altLang="en-US" sz="2700"/>
          </a:p>
        </p:txBody>
      </p:sp>
      <p:sp>
        <p:nvSpPr>
          <p:cNvPr id="11" name="Rectangle: Rounded Corners 10"/>
          <p:cNvSpPr/>
          <p:nvPr/>
        </p:nvSpPr>
        <p:spPr>
          <a:xfrm>
            <a:off x="5701304" y="2314508"/>
            <a:ext cx="257242" cy="257242"/>
          </a:xfrm>
          <a:prstGeom prst="roundRect">
            <a:avLst/>
          </a:prstGeom>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257221"/>
            <a:endParaRPr lang="en-US" sz="1013" dirty="0">
              <a:solidFill>
                <a:prstClr val="white"/>
              </a:solidFill>
              <a:latin typeface="Century Gothic" panose="020F0302020204030204"/>
            </a:endParaRPr>
          </a:p>
        </p:txBody>
      </p:sp>
      <p:sp>
        <p:nvSpPr>
          <p:cNvPr id="12" name="TextBox 11"/>
          <p:cNvSpPr txBox="1"/>
          <p:nvPr/>
        </p:nvSpPr>
        <p:spPr>
          <a:xfrm>
            <a:off x="213475" y="2743245"/>
            <a:ext cx="1417187" cy="334707"/>
          </a:xfrm>
          <a:prstGeom prst="rect">
            <a:avLst/>
          </a:prstGeom>
          <a:noFill/>
        </p:spPr>
        <p:txBody>
          <a:bodyPr wrap="square" rtlCol="0">
            <a:spAutoFit/>
          </a:bodyPr>
          <a:lstStyle/>
          <a:p>
            <a:pPr algn="ctr" defTabSz="257221"/>
            <a:r>
              <a:rPr lang="en-US" sz="1575" dirty="0">
                <a:solidFill>
                  <a:srgbClr val="3BBC9D"/>
                </a:solidFill>
                <a:latin typeface="Century Gothic" panose="020F0302020204030204"/>
              </a:rPr>
              <a:t>Buyer</a:t>
            </a:r>
            <a:endParaRPr lang="en-US" sz="1013" dirty="0">
              <a:solidFill>
                <a:srgbClr val="3BBC9D"/>
              </a:solidFill>
              <a:latin typeface="Century Gothic" panose="020F0302020204030204"/>
            </a:endParaRPr>
          </a:p>
        </p:txBody>
      </p:sp>
      <p:sp>
        <p:nvSpPr>
          <p:cNvPr id="13" name="TextBox 12"/>
          <p:cNvSpPr txBox="1"/>
          <p:nvPr/>
        </p:nvSpPr>
        <p:spPr>
          <a:xfrm>
            <a:off x="5141591" y="2745914"/>
            <a:ext cx="1417187" cy="334707"/>
          </a:xfrm>
          <a:prstGeom prst="rect">
            <a:avLst/>
          </a:prstGeom>
          <a:noFill/>
        </p:spPr>
        <p:txBody>
          <a:bodyPr wrap="square" rtlCol="0">
            <a:spAutoFit/>
          </a:bodyPr>
          <a:lstStyle/>
          <a:p>
            <a:pPr algn="ctr" defTabSz="257221"/>
            <a:r>
              <a:rPr lang="en-US" sz="1575">
                <a:solidFill>
                  <a:srgbClr val="6BA841"/>
                </a:solidFill>
                <a:latin typeface="Century Gothic" panose="020F0302020204030204"/>
              </a:rPr>
              <a:t>Merchant</a:t>
            </a:r>
            <a:endParaRPr lang="en-US" sz="1013" dirty="0">
              <a:solidFill>
                <a:srgbClr val="6BA841"/>
              </a:solidFill>
              <a:latin typeface="Century Gothic" panose="020F0302020204030204"/>
            </a:endParaRPr>
          </a:p>
        </p:txBody>
      </p:sp>
    </p:spTree>
    <p:extLst>
      <p:ext uri="{BB962C8B-B14F-4D97-AF65-F5344CB8AC3E}">
        <p14:creationId xmlns:p14="http://schemas.microsoft.com/office/powerpoint/2010/main" val="680516619"/>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300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3000"/>
                                  </p:stCondLst>
                                  <p:childTnLst>
                                    <p:set>
                                      <p:cBhvr>
                                        <p:cTn id="8" dur="1" fill="hold">
                                          <p:stCondLst>
                                            <p:cond delay="0"/>
                                          </p:stCondLst>
                                        </p:cTn>
                                        <p:tgtEl>
                                          <p:spTgt spid="10"/>
                                        </p:tgtEl>
                                        <p:attrNameLst>
                                          <p:attrName>style.visibility</p:attrName>
                                        </p:attrNameLst>
                                      </p:cBhvr>
                                      <p:to>
                                        <p:strVal val="hidden"/>
                                      </p:to>
                                    </p:set>
                                  </p:childTnLst>
                                </p:cTn>
                              </p:par>
                            </p:childTnLst>
                          </p:cTn>
                        </p:par>
                        <p:par>
                          <p:cTn id="9" fill="hold">
                            <p:stCondLst>
                              <p:cond delay="3000"/>
                            </p:stCondLst>
                            <p:childTnLst>
                              <p:par>
                                <p:cTn id="10" presetID="53" presetClass="entr" presetSubtype="16" fill="hold" nodeType="afterEffect">
                                  <p:stCondLst>
                                    <p:cond delay="100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childTnLst>
                          </p:cTn>
                        </p:par>
                        <p:par>
                          <p:cTn id="15" fill="hold">
                            <p:stCondLst>
                              <p:cond delay="4500"/>
                            </p:stCondLst>
                            <p:childTnLst>
                              <p:par>
                                <p:cTn id="16" presetID="2" presetClass="entr" presetSubtype="12"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0-#ppt_w/2"/>
                                          </p:val>
                                        </p:tav>
                                        <p:tav tm="100000">
                                          <p:val>
                                            <p:strVal val="#ppt_x"/>
                                          </p:val>
                                        </p:tav>
                                      </p:tavLst>
                                    </p:anim>
                                    <p:anim calcmode="lin" valueType="num">
                                      <p:cBhvr additive="base">
                                        <p:cTn id="19" dur="1000" fill="hold"/>
                                        <p:tgtEl>
                                          <p:spTgt spid="9"/>
                                        </p:tgtEl>
                                        <p:attrNameLst>
                                          <p:attrName>ppt_y</p:attrName>
                                        </p:attrNameLst>
                                      </p:cBhvr>
                                      <p:tavLst>
                                        <p:tav tm="0">
                                          <p:val>
                                            <p:strVal val="1+#ppt_h/2"/>
                                          </p:val>
                                        </p:tav>
                                        <p:tav tm="100000">
                                          <p:val>
                                            <p:strVal val="#ppt_y"/>
                                          </p:val>
                                        </p:tav>
                                      </p:tavLst>
                                    </p:anim>
                                  </p:childTnLst>
                                </p:cTn>
                              </p:par>
                              <p:par>
                                <p:cTn id="20" presetID="1" presetClass="entr" presetSubtype="0" fill="hold" grpId="0" nodeType="withEffect">
                                  <p:stCondLst>
                                    <p:cond delay="1000"/>
                                  </p:stCondLst>
                                  <p:childTnLst>
                                    <p:set>
                                      <p:cBhvr>
                                        <p:cTn id="21" dur="1" fill="hold">
                                          <p:stCondLst>
                                            <p:cond delay="0"/>
                                          </p:stCondLst>
                                        </p:cTn>
                                        <p:tgtEl>
                                          <p:spTgt spid="12"/>
                                        </p:tgtEl>
                                        <p:attrNameLst>
                                          <p:attrName>style.visibility</p:attrName>
                                        </p:attrNameLst>
                                      </p:cBhvr>
                                      <p:to>
                                        <p:strVal val="visible"/>
                                      </p:to>
                                    </p:set>
                                  </p:childTnLst>
                                </p:cTn>
                              </p:par>
                              <p:par>
                                <p:cTn id="22" presetID="2" presetClass="entr" presetSubtype="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1000" fill="hold"/>
                                        <p:tgtEl>
                                          <p:spTgt spid="11"/>
                                        </p:tgtEl>
                                        <p:attrNameLst>
                                          <p:attrName>ppt_x</p:attrName>
                                        </p:attrNameLst>
                                      </p:cBhvr>
                                      <p:tavLst>
                                        <p:tav tm="0">
                                          <p:val>
                                            <p:strVal val="1+#ppt_w/2"/>
                                          </p:val>
                                        </p:tav>
                                        <p:tav tm="100000">
                                          <p:val>
                                            <p:strVal val="#ppt_x"/>
                                          </p:val>
                                        </p:tav>
                                      </p:tavLst>
                                    </p:anim>
                                    <p:anim calcmode="lin" valueType="num">
                                      <p:cBhvr additive="base">
                                        <p:cTn id="25" dur="1000" fill="hold"/>
                                        <p:tgtEl>
                                          <p:spTgt spid="11"/>
                                        </p:tgtEl>
                                        <p:attrNameLst>
                                          <p:attrName>ppt_y</p:attrName>
                                        </p:attrNameLst>
                                      </p:cBhvr>
                                      <p:tavLst>
                                        <p:tav tm="0">
                                          <p:val>
                                            <p:strVal val="1+#ppt_h/2"/>
                                          </p:val>
                                        </p:tav>
                                        <p:tav tm="100000">
                                          <p:val>
                                            <p:strVal val="#ppt_y"/>
                                          </p:val>
                                        </p:tav>
                                      </p:tavLst>
                                    </p:anim>
                                  </p:childTnLst>
                                </p:cTn>
                              </p:par>
                            </p:childTnLst>
                          </p:cTn>
                        </p:par>
                        <p:par>
                          <p:cTn id="26" fill="hold">
                            <p:stCondLst>
                              <p:cond delay="5500"/>
                            </p:stCondLst>
                            <p:childTnLst>
                              <p:par>
                                <p:cTn id="27" presetID="1"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par>
                          <p:cTn id="29" fill="hold">
                            <p:stCondLst>
                              <p:cond delay="5500"/>
                            </p:stCondLst>
                            <p:childTnLst>
                              <p:par>
                                <p:cTn id="30" presetID="47" presetClass="entr" presetSubtype="0" fill="hold" nodeType="afterEffect">
                                  <p:stCondLst>
                                    <p:cond delay="150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par>
                          <p:cTn id="35" fill="hold">
                            <p:stCondLst>
                              <p:cond delay="8000"/>
                            </p:stCondLst>
                            <p:childTnLst>
                              <p:par>
                                <p:cTn id="36" presetID="47" presetClass="entr" presetSubtype="0" fill="hold"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1000"/>
                                        <p:tgtEl>
                                          <p:spTgt spid="6"/>
                                        </p:tgtEl>
                                      </p:cBhvr>
                                    </p:animEffect>
                                    <p:anim calcmode="lin" valueType="num">
                                      <p:cBhvr>
                                        <p:cTn id="39" dur="1000" fill="hold"/>
                                        <p:tgtEl>
                                          <p:spTgt spid="6"/>
                                        </p:tgtEl>
                                        <p:attrNameLst>
                                          <p:attrName>ppt_x</p:attrName>
                                        </p:attrNameLst>
                                      </p:cBhvr>
                                      <p:tavLst>
                                        <p:tav tm="0">
                                          <p:val>
                                            <p:strVal val="#ppt_x"/>
                                          </p:val>
                                        </p:tav>
                                        <p:tav tm="100000">
                                          <p:val>
                                            <p:strVal val="#ppt_x"/>
                                          </p:val>
                                        </p:tav>
                                      </p:tavLst>
                                    </p:anim>
                                    <p:anim calcmode="lin" valueType="num">
                                      <p:cBhvr>
                                        <p:cTn id="40" dur="1000" fill="hold"/>
                                        <p:tgtEl>
                                          <p:spTgt spid="6"/>
                                        </p:tgtEl>
                                        <p:attrNameLst>
                                          <p:attrName>ppt_y</p:attrName>
                                        </p:attrNameLst>
                                      </p:cBhvr>
                                      <p:tavLst>
                                        <p:tav tm="0">
                                          <p:val>
                                            <p:strVal val="#ppt_y-.1"/>
                                          </p:val>
                                        </p:tav>
                                        <p:tav tm="100000">
                                          <p:val>
                                            <p:strVal val="#ppt_y"/>
                                          </p:val>
                                        </p:tav>
                                      </p:tavLst>
                                    </p:anim>
                                  </p:childTnLst>
                                </p:cTn>
                              </p:par>
                            </p:childTnLst>
                          </p:cTn>
                        </p:par>
                        <p:par>
                          <p:cTn id="41" fill="hold">
                            <p:stCondLst>
                              <p:cond delay="9000"/>
                            </p:stCondLst>
                            <p:childTnLst>
                              <p:par>
                                <p:cTn id="42" presetID="42" presetClass="entr" presetSubtype="0"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1000"/>
                                        <p:tgtEl>
                                          <p:spTgt spid="5"/>
                                        </p:tgtEl>
                                      </p:cBhvr>
                                    </p:animEffect>
                                    <p:anim calcmode="lin" valueType="num">
                                      <p:cBhvr>
                                        <p:cTn id="45" dur="1000" fill="hold"/>
                                        <p:tgtEl>
                                          <p:spTgt spid="5"/>
                                        </p:tgtEl>
                                        <p:attrNameLst>
                                          <p:attrName>ppt_x</p:attrName>
                                        </p:attrNameLst>
                                      </p:cBhvr>
                                      <p:tavLst>
                                        <p:tav tm="0">
                                          <p:val>
                                            <p:strVal val="#ppt_x"/>
                                          </p:val>
                                        </p:tav>
                                        <p:tav tm="100000">
                                          <p:val>
                                            <p:strVal val="#ppt_x"/>
                                          </p:val>
                                        </p:tav>
                                      </p:tavLst>
                                    </p:anim>
                                    <p:anim calcmode="lin" valueType="num">
                                      <p:cBhvr>
                                        <p:cTn id="46" dur="1000" fill="hold"/>
                                        <p:tgtEl>
                                          <p:spTgt spid="5"/>
                                        </p:tgtEl>
                                        <p:attrNameLst>
                                          <p:attrName>ppt_y</p:attrName>
                                        </p:attrNameLst>
                                      </p:cBhvr>
                                      <p:tavLst>
                                        <p:tav tm="0">
                                          <p:val>
                                            <p:strVal val="#ppt_y+.1"/>
                                          </p:val>
                                        </p:tav>
                                        <p:tav tm="100000">
                                          <p:val>
                                            <p:strVal val="#ppt_y"/>
                                          </p:val>
                                        </p:tav>
                                      </p:tavLst>
                                    </p:anim>
                                  </p:childTnLst>
                                </p:cTn>
                              </p:par>
                            </p:childTnLst>
                          </p:cTn>
                        </p:par>
                        <p:par>
                          <p:cTn id="47" fill="hold">
                            <p:stCondLst>
                              <p:cond delay="10000"/>
                            </p:stCondLst>
                            <p:childTnLst>
                              <p:par>
                                <p:cTn id="48" presetID="42" presetClass="entr" presetSubtype="0" fill="hold" nodeType="after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1000"/>
                                        <p:tgtEl>
                                          <p:spTgt spid="7"/>
                                        </p:tgtEl>
                                      </p:cBhvr>
                                    </p:animEffect>
                                    <p:anim calcmode="lin" valueType="num">
                                      <p:cBhvr>
                                        <p:cTn id="51" dur="1000" fill="hold"/>
                                        <p:tgtEl>
                                          <p:spTgt spid="7"/>
                                        </p:tgtEl>
                                        <p:attrNameLst>
                                          <p:attrName>ppt_x</p:attrName>
                                        </p:attrNameLst>
                                      </p:cBhvr>
                                      <p:tavLst>
                                        <p:tav tm="0">
                                          <p:val>
                                            <p:strVal val="#ppt_x"/>
                                          </p:val>
                                        </p:tav>
                                        <p:tav tm="100000">
                                          <p:val>
                                            <p:strVal val="#ppt_x"/>
                                          </p:val>
                                        </p:tav>
                                      </p:tavLst>
                                    </p:anim>
                                    <p:anim calcmode="lin" valueType="num">
                                      <p:cBhvr>
                                        <p:cTn id="5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9" grpId="0" animBg="1"/>
      <p:bldP spid="11" grpId="0" animBg="1"/>
      <p:bldP spid="12" grpId="0"/>
      <p:bldP spid="13"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Matching in Platforms</a:t>
            </a:r>
          </a:p>
        </p:txBody>
      </p:sp>
      <p:sp>
        <p:nvSpPr>
          <p:cNvPr id="5" name="Text Placeholder 4"/>
          <p:cNvSpPr>
            <a:spLocks noGrp="1"/>
          </p:cNvSpPr>
          <p:nvPr>
            <p:ph type="body" sz="quarter" idx="3"/>
          </p:nvPr>
        </p:nvSpPr>
        <p:spPr>
          <a:xfrm>
            <a:off x="605252" y="1675035"/>
            <a:ext cx="2753623" cy="306577"/>
          </a:xfrm>
        </p:spPr>
        <p:txBody>
          <a:bodyPr/>
          <a:lstStyle/>
          <a:p>
            <a:r>
              <a:rPr lang="en-US" dirty="0"/>
              <a:t>Passive Matching</a:t>
            </a:r>
          </a:p>
        </p:txBody>
      </p:sp>
      <p:sp>
        <p:nvSpPr>
          <p:cNvPr id="8" name="Oval 44"/>
          <p:cNvSpPr>
            <a:spLocks/>
          </p:cNvSpPr>
          <p:nvPr/>
        </p:nvSpPr>
        <p:spPr bwMode="auto">
          <a:xfrm>
            <a:off x="1007816" y="2718745"/>
            <a:ext cx="257242" cy="257242"/>
          </a:xfrm>
          <a:prstGeom prst="ellipse">
            <a:avLst/>
          </a:prstGeom>
          <a:ln w="38100">
            <a:headEnd/>
            <a:tailEnd/>
          </a:ln>
        </p:spPr>
        <p:style>
          <a:lnRef idx="2">
            <a:schemeClr val="accent3">
              <a:shade val="50000"/>
            </a:schemeClr>
          </a:lnRef>
          <a:fillRef idx="1">
            <a:schemeClr val="accent3"/>
          </a:fillRef>
          <a:effectRef idx="0">
            <a:schemeClr val="accent3"/>
          </a:effectRef>
          <a:fontRef idx="minor">
            <a:schemeClr val="lt1"/>
          </a:fontRef>
        </p:style>
        <p:txBody>
          <a:bodyPr lIns="0" tIns="0" rIns="0" bIns="0"/>
          <a:lstStyle>
            <a:lvl1pPr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1pPr>
            <a:lvl2pPr marL="742950" indent="-28575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2pPr>
            <a:lvl3pPr marL="11430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3pPr>
            <a:lvl4pPr marL="16002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4pPr>
            <a:lvl5pPr marL="20574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5pPr>
            <a:lvl6pPr marL="25146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6pPr>
            <a:lvl7pPr marL="29718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7pPr>
            <a:lvl8pPr marL="34290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8pPr>
            <a:lvl9pPr marL="38862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9pPr>
          </a:lstStyle>
          <a:p>
            <a:pPr defTabSz="257221" eaLnBrk="1" hangingPunct="1"/>
            <a:endParaRPr lang="en-US" altLang="en-US" sz="2700"/>
          </a:p>
        </p:txBody>
      </p:sp>
      <p:sp>
        <p:nvSpPr>
          <p:cNvPr id="9" name="Rectangle: Rounded Corners 8"/>
          <p:cNvSpPr/>
          <p:nvPr/>
        </p:nvSpPr>
        <p:spPr>
          <a:xfrm>
            <a:off x="2722763" y="2500696"/>
            <a:ext cx="257242" cy="257242"/>
          </a:xfrm>
          <a:prstGeom prst="roundRect">
            <a:avLst/>
          </a:prstGeom>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
        <p:nvSpPr>
          <p:cNvPr id="10" name="Rectangle: Rounded Corners 9"/>
          <p:cNvSpPr/>
          <p:nvPr/>
        </p:nvSpPr>
        <p:spPr>
          <a:xfrm>
            <a:off x="2231316" y="2740767"/>
            <a:ext cx="257242" cy="257242"/>
          </a:xfrm>
          <a:prstGeom prst="roundRect">
            <a:avLst/>
          </a:prstGeom>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
        <p:nvSpPr>
          <p:cNvPr id="11" name="Rectangle: Rounded Corners 10"/>
          <p:cNvSpPr/>
          <p:nvPr/>
        </p:nvSpPr>
        <p:spPr>
          <a:xfrm>
            <a:off x="2248797" y="2132530"/>
            <a:ext cx="257242" cy="257242"/>
          </a:xfrm>
          <a:prstGeom prst="roundRect">
            <a:avLst/>
          </a:prstGeom>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
        <p:nvSpPr>
          <p:cNvPr id="16" name="TextBox 15"/>
          <p:cNvSpPr txBox="1"/>
          <p:nvPr/>
        </p:nvSpPr>
        <p:spPr>
          <a:xfrm>
            <a:off x="427844" y="3012171"/>
            <a:ext cx="1417187" cy="265457"/>
          </a:xfrm>
          <a:prstGeom prst="rect">
            <a:avLst/>
          </a:prstGeom>
          <a:noFill/>
        </p:spPr>
        <p:txBody>
          <a:bodyPr wrap="square" rtlCol="0">
            <a:spAutoFit/>
          </a:bodyPr>
          <a:lstStyle/>
          <a:p>
            <a:pPr algn="ctr" defTabSz="257221"/>
            <a:r>
              <a:rPr lang="en-US" sz="1125" dirty="0">
                <a:solidFill>
                  <a:srgbClr val="3BBC9D"/>
                </a:solidFill>
                <a:latin typeface="Century Gothic" panose="020F0302020204030204"/>
              </a:rPr>
              <a:t>Buyer</a:t>
            </a:r>
            <a:endParaRPr lang="en-US" sz="788" dirty="0">
              <a:solidFill>
                <a:srgbClr val="3BBC9D"/>
              </a:solidFill>
              <a:latin typeface="Century Gothic" panose="020F0302020204030204"/>
            </a:endParaRPr>
          </a:p>
        </p:txBody>
      </p:sp>
      <p:sp>
        <p:nvSpPr>
          <p:cNvPr id="18" name="TextBox 17"/>
          <p:cNvSpPr txBox="1"/>
          <p:nvPr/>
        </p:nvSpPr>
        <p:spPr>
          <a:xfrm>
            <a:off x="1862511" y="3012171"/>
            <a:ext cx="1417187" cy="265457"/>
          </a:xfrm>
          <a:prstGeom prst="rect">
            <a:avLst/>
          </a:prstGeom>
          <a:noFill/>
        </p:spPr>
        <p:txBody>
          <a:bodyPr wrap="square" rtlCol="0">
            <a:spAutoFit/>
          </a:bodyPr>
          <a:lstStyle/>
          <a:p>
            <a:pPr algn="ctr" defTabSz="257221"/>
            <a:r>
              <a:rPr lang="en-US" sz="1125" dirty="0">
                <a:solidFill>
                  <a:srgbClr val="6BA841"/>
                </a:solidFill>
                <a:latin typeface="Century Gothic" panose="020F0302020204030204"/>
              </a:rPr>
              <a:t>Merchants</a:t>
            </a:r>
            <a:endParaRPr lang="en-US" sz="788" dirty="0">
              <a:solidFill>
                <a:srgbClr val="6BA841"/>
              </a:solidFill>
              <a:latin typeface="Century Gothic" panose="020F0302020204030204"/>
            </a:endParaRPr>
          </a:p>
        </p:txBody>
      </p:sp>
      <p:cxnSp>
        <p:nvCxnSpPr>
          <p:cNvPr id="22" name="Straight Arrow Connector 21"/>
          <p:cNvCxnSpPr/>
          <p:nvPr/>
        </p:nvCxnSpPr>
        <p:spPr>
          <a:xfrm flipV="1">
            <a:off x="1350806" y="2261151"/>
            <a:ext cx="857473" cy="524968"/>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362325" y="2785270"/>
            <a:ext cx="783244" cy="84118"/>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350805" y="2626860"/>
            <a:ext cx="1306469" cy="158410"/>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sp>
        <p:nvSpPr>
          <p:cNvPr id="24" name="Text Placeholder 2"/>
          <p:cNvSpPr>
            <a:spLocks noGrp="1"/>
          </p:cNvSpPr>
          <p:nvPr>
            <p:ph type="body" idx="1"/>
          </p:nvPr>
        </p:nvSpPr>
        <p:spPr>
          <a:xfrm>
            <a:off x="3544346" y="1675034"/>
            <a:ext cx="2742943" cy="306577"/>
          </a:xfrm>
        </p:spPr>
        <p:txBody>
          <a:bodyPr/>
          <a:lstStyle/>
          <a:p>
            <a:r>
              <a:rPr lang="en-US" dirty="0"/>
              <a:t>Active Matching</a:t>
            </a:r>
          </a:p>
        </p:txBody>
      </p:sp>
      <p:sp>
        <p:nvSpPr>
          <p:cNvPr id="25" name="Oval 44"/>
          <p:cNvSpPr>
            <a:spLocks/>
          </p:cNvSpPr>
          <p:nvPr/>
        </p:nvSpPr>
        <p:spPr bwMode="auto">
          <a:xfrm>
            <a:off x="3920870" y="2718745"/>
            <a:ext cx="257242" cy="257242"/>
          </a:xfrm>
          <a:prstGeom prst="ellipse">
            <a:avLst/>
          </a:prstGeom>
          <a:ln w="38100">
            <a:headEnd/>
            <a:tailEnd/>
          </a:ln>
        </p:spPr>
        <p:style>
          <a:lnRef idx="2">
            <a:schemeClr val="accent3">
              <a:shade val="50000"/>
            </a:schemeClr>
          </a:lnRef>
          <a:fillRef idx="1">
            <a:schemeClr val="accent3"/>
          </a:fillRef>
          <a:effectRef idx="0">
            <a:schemeClr val="accent3"/>
          </a:effectRef>
          <a:fontRef idx="minor">
            <a:schemeClr val="lt1"/>
          </a:fontRef>
        </p:style>
        <p:txBody>
          <a:bodyPr lIns="0" tIns="0" rIns="0" bIns="0"/>
          <a:lstStyle>
            <a:lvl1pPr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1pPr>
            <a:lvl2pPr marL="742950" indent="-28575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2pPr>
            <a:lvl3pPr marL="11430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3pPr>
            <a:lvl4pPr marL="16002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4pPr>
            <a:lvl5pPr marL="20574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5pPr>
            <a:lvl6pPr marL="25146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6pPr>
            <a:lvl7pPr marL="29718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7pPr>
            <a:lvl8pPr marL="34290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8pPr>
            <a:lvl9pPr marL="38862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9pPr>
          </a:lstStyle>
          <a:p>
            <a:pPr defTabSz="257221" eaLnBrk="1" hangingPunct="1"/>
            <a:endParaRPr lang="en-US" altLang="en-US" sz="2700"/>
          </a:p>
        </p:txBody>
      </p:sp>
      <p:sp>
        <p:nvSpPr>
          <p:cNvPr id="28" name="Rectangle: Rounded Corners 27"/>
          <p:cNvSpPr/>
          <p:nvPr/>
        </p:nvSpPr>
        <p:spPr>
          <a:xfrm>
            <a:off x="5592942" y="2700371"/>
            <a:ext cx="257242" cy="257242"/>
          </a:xfrm>
          <a:prstGeom prst="roundRect">
            <a:avLst/>
          </a:prstGeom>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
        <p:nvSpPr>
          <p:cNvPr id="29" name="TextBox 28"/>
          <p:cNvSpPr txBox="1"/>
          <p:nvPr/>
        </p:nvSpPr>
        <p:spPr>
          <a:xfrm>
            <a:off x="3340897" y="3012171"/>
            <a:ext cx="1417187" cy="265457"/>
          </a:xfrm>
          <a:prstGeom prst="rect">
            <a:avLst/>
          </a:prstGeom>
          <a:noFill/>
        </p:spPr>
        <p:txBody>
          <a:bodyPr wrap="square" rtlCol="0">
            <a:spAutoFit/>
          </a:bodyPr>
          <a:lstStyle/>
          <a:p>
            <a:pPr algn="ctr" defTabSz="257221"/>
            <a:r>
              <a:rPr lang="en-US" sz="1125" dirty="0">
                <a:solidFill>
                  <a:srgbClr val="3BBC9D"/>
                </a:solidFill>
                <a:latin typeface="Century Gothic" panose="020F0302020204030204"/>
              </a:rPr>
              <a:t>Buyer</a:t>
            </a:r>
            <a:endParaRPr lang="en-US" sz="788" dirty="0">
              <a:solidFill>
                <a:srgbClr val="3BBC9D"/>
              </a:solidFill>
              <a:latin typeface="Century Gothic" panose="020F0302020204030204"/>
            </a:endParaRPr>
          </a:p>
        </p:txBody>
      </p:sp>
      <p:sp>
        <p:nvSpPr>
          <p:cNvPr id="30" name="TextBox 29"/>
          <p:cNvSpPr txBox="1"/>
          <p:nvPr/>
        </p:nvSpPr>
        <p:spPr>
          <a:xfrm>
            <a:off x="5012970" y="3012171"/>
            <a:ext cx="1417187" cy="265457"/>
          </a:xfrm>
          <a:prstGeom prst="rect">
            <a:avLst/>
          </a:prstGeom>
          <a:noFill/>
        </p:spPr>
        <p:txBody>
          <a:bodyPr wrap="square" rtlCol="0">
            <a:spAutoFit/>
          </a:bodyPr>
          <a:lstStyle/>
          <a:p>
            <a:pPr algn="ctr" defTabSz="257221"/>
            <a:r>
              <a:rPr lang="en-US" sz="1125" dirty="0">
                <a:solidFill>
                  <a:srgbClr val="6BA841"/>
                </a:solidFill>
                <a:latin typeface="Century Gothic" panose="020F0302020204030204"/>
              </a:rPr>
              <a:t>Merchant</a:t>
            </a:r>
            <a:endParaRPr lang="en-US" sz="788" dirty="0">
              <a:solidFill>
                <a:srgbClr val="6BA841"/>
              </a:solidFill>
              <a:latin typeface="Century Gothic" panose="020F0302020204030204"/>
            </a:endParaRPr>
          </a:p>
        </p:txBody>
      </p:sp>
      <p:cxnSp>
        <p:nvCxnSpPr>
          <p:cNvPr id="31" name="Straight Arrow Connector 30"/>
          <p:cNvCxnSpPr/>
          <p:nvPr/>
        </p:nvCxnSpPr>
        <p:spPr>
          <a:xfrm>
            <a:off x="4306732" y="2847366"/>
            <a:ext cx="1200463" cy="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4129226" y="3524349"/>
            <a:ext cx="1657826" cy="430328"/>
            <a:chOff x="8075612" y="5122068"/>
            <a:chExt cx="2946479" cy="764828"/>
          </a:xfrm>
        </p:grpSpPr>
        <p:pic>
          <p:nvPicPr>
            <p:cNvPr id="38" name="Picture 37"/>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70732"/>
            <a:stretch/>
          </p:blipFill>
          <p:spPr>
            <a:xfrm>
              <a:off x="10076994" y="5122068"/>
              <a:ext cx="945097" cy="764828"/>
            </a:xfrm>
            <a:prstGeom prst="rect">
              <a:avLst/>
            </a:prstGeom>
          </p:spPr>
        </p:pic>
        <p:pic>
          <p:nvPicPr>
            <p:cNvPr id="40" name="Picture 39"/>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b="42199"/>
            <a:stretch/>
          </p:blipFill>
          <p:spPr>
            <a:xfrm>
              <a:off x="8075612" y="5374554"/>
              <a:ext cx="2150318" cy="381311"/>
            </a:xfrm>
            <a:prstGeom prst="rect">
              <a:avLst/>
            </a:prstGeom>
          </p:spPr>
        </p:pic>
      </p:grpSp>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4755" y="3544432"/>
            <a:ext cx="1123898" cy="351218"/>
          </a:xfrm>
          <a:prstGeom prst="rect">
            <a:avLst/>
          </a:prstGeom>
        </p:spPr>
      </p:pic>
    </p:spTree>
    <p:extLst>
      <p:ext uri="{BB962C8B-B14F-4D97-AF65-F5344CB8AC3E}">
        <p14:creationId xmlns:p14="http://schemas.microsoft.com/office/powerpoint/2010/main" val="4238047559"/>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499"/>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1000"/>
                                  </p:stCondLst>
                                  <p:childTnLst>
                                    <p:set>
                                      <p:cBhvr>
                                        <p:cTn id="8" dur="1" fill="hold">
                                          <p:stCondLst>
                                            <p:cond delay="499"/>
                                          </p:stCondLst>
                                        </p:cTn>
                                        <p:tgtEl>
                                          <p:spTgt spid="27"/>
                                        </p:tgtEl>
                                        <p:attrNameLst>
                                          <p:attrName>style.visibility</p:attrName>
                                        </p:attrNameLst>
                                      </p:cBhvr>
                                      <p:to>
                                        <p:strVal val="visible"/>
                                      </p:to>
                                    </p:set>
                                  </p:childTnLst>
                                </p:cTn>
                              </p:par>
                            </p:childTnLst>
                          </p:cTn>
                        </p:par>
                        <p:par>
                          <p:cTn id="9" fill="hold">
                            <p:stCondLst>
                              <p:cond delay="1500"/>
                            </p:stCondLst>
                            <p:childTnLst>
                              <p:par>
                                <p:cTn id="10" presetID="1" presetClass="entr" presetSubtype="0" fill="hold" grpId="0" nodeType="afterEffect">
                                  <p:stCondLst>
                                    <p:cond delay="500"/>
                                  </p:stCondLst>
                                  <p:childTnLst>
                                    <p:set>
                                      <p:cBhvr>
                                        <p:cTn id="11" dur="1" fill="hold">
                                          <p:stCondLst>
                                            <p:cond delay="499"/>
                                          </p:stCondLst>
                                        </p:cTn>
                                        <p:tgtEl>
                                          <p:spTgt spid="8"/>
                                        </p:tgtEl>
                                        <p:attrNameLst>
                                          <p:attrName>style.visibility</p:attrName>
                                        </p:attrNameLst>
                                      </p:cBhvr>
                                      <p:to>
                                        <p:strVal val="visible"/>
                                      </p:to>
                                    </p:set>
                                  </p:childTnLst>
                                </p:cTn>
                              </p:par>
                              <p:par>
                                <p:cTn id="12" presetID="1" presetClass="entr" presetSubtype="0" fill="hold" grpId="0" nodeType="withEffect">
                                  <p:stCondLst>
                                    <p:cond delay="500"/>
                                  </p:stCondLst>
                                  <p:childTnLst>
                                    <p:set>
                                      <p:cBhvr>
                                        <p:cTn id="13" dur="1" fill="hold">
                                          <p:stCondLst>
                                            <p:cond delay="499"/>
                                          </p:stCondLst>
                                        </p:cTn>
                                        <p:tgtEl>
                                          <p:spTgt spid="16"/>
                                        </p:tgtEl>
                                        <p:attrNameLst>
                                          <p:attrName>style.visibility</p:attrName>
                                        </p:attrNameLst>
                                      </p:cBhvr>
                                      <p:to>
                                        <p:strVal val="visible"/>
                                      </p:to>
                                    </p:set>
                                  </p:childTnLst>
                                </p:cTn>
                              </p:par>
                            </p:childTnLst>
                          </p:cTn>
                        </p:par>
                        <p:par>
                          <p:cTn id="14" fill="hold">
                            <p:stCondLst>
                              <p:cond delay="2500"/>
                            </p:stCondLst>
                            <p:childTnLst>
                              <p:par>
                                <p:cTn id="15" presetID="1" presetClass="entr" presetSubtype="0" fill="hold" grpId="0" nodeType="afterEffect">
                                  <p:stCondLst>
                                    <p:cond delay="750"/>
                                  </p:stCondLst>
                                  <p:childTnLst>
                                    <p:set>
                                      <p:cBhvr>
                                        <p:cTn id="16" dur="1" fill="hold">
                                          <p:stCondLst>
                                            <p:cond delay="499"/>
                                          </p:stCondLst>
                                        </p:cTn>
                                        <p:tgtEl>
                                          <p:spTgt spid="11"/>
                                        </p:tgtEl>
                                        <p:attrNameLst>
                                          <p:attrName>style.visibility</p:attrName>
                                        </p:attrNameLst>
                                      </p:cBhvr>
                                      <p:to>
                                        <p:strVal val="visible"/>
                                      </p:to>
                                    </p:set>
                                  </p:childTnLst>
                                </p:cTn>
                              </p:par>
                              <p:par>
                                <p:cTn id="17" presetID="1" presetClass="entr" presetSubtype="0" fill="hold" grpId="0" nodeType="withEffect">
                                  <p:stCondLst>
                                    <p:cond delay="750"/>
                                  </p:stCondLst>
                                  <p:childTnLst>
                                    <p:set>
                                      <p:cBhvr>
                                        <p:cTn id="18" dur="1" fill="hold">
                                          <p:stCondLst>
                                            <p:cond delay="499"/>
                                          </p:stCondLst>
                                        </p:cTn>
                                        <p:tgtEl>
                                          <p:spTgt spid="9"/>
                                        </p:tgtEl>
                                        <p:attrNameLst>
                                          <p:attrName>style.visibility</p:attrName>
                                        </p:attrNameLst>
                                      </p:cBhvr>
                                      <p:to>
                                        <p:strVal val="visible"/>
                                      </p:to>
                                    </p:set>
                                  </p:childTnLst>
                                </p:cTn>
                              </p:par>
                              <p:par>
                                <p:cTn id="19" presetID="1" presetClass="entr" presetSubtype="0" fill="hold" grpId="0" nodeType="withEffect">
                                  <p:stCondLst>
                                    <p:cond delay="750"/>
                                  </p:stCondLst>
                                  <p:childTnLst>
                                    <p:set>
                                      <p:cBhvr>
                                        <p:cTn id="20" dur="1" fill="hold">
                                          <p:stCondLst>
                                            <p:cond delay="499"/>
                                          </p:stCondLst>
                                        </p:cTn>
                                        <p:tgtEl>
                                          <p:spTgt spid="10"/>
                                        </p:tgtEl>
                                        <p:attrNameLst>
                                          <p:attrName>style.visibility</p:attrName>
                                        </p:attrNameLst>
                                      </p:cBhvr>
                                      <p:to>
                                        <p:strVal val="visible"/>
                                      </p:to>
                                    </p:set>
                                  </p:childTnLst>
                                </p:cTn>
                              </p:par>
                              <p:par>
                                <p:cTn id="21" presetID="1" presetClass="entr" presetSubtype="0" fill="hold" grpId="0" nodeType="withEffect">
                                  <p:stCondLst>
                                    <p:cond delay="750"/>
                                  </p:stCondLst>
                                  <p:childTnLst>
                                    <p:set>
                                      <p:cBhvr>
                                        <p:cTn id="22" dur="1" fill="hold">
                                          <p:stCondLst>
                                            <p:cond delay="499"/>
                                          </p:stCondLst>
                                        </p:cTn>
                                        <p:tgtEl>
                                          <p:spTgt spid="18"/>
                                        </p:tgtEl>
                                        <p:attrNameLst>
                                          <p:attrName>style.visibility</p:attrName>
                                        </p:attrNameLst>
                                      </p:cBhvr>
                                      <p:to>
                                        <p:strVal val="visible"/>
                                      </p:to>
                                    </p:set>
                                  </p:childTnLst>
                                </p:cTn>
                              </p:par>
                            </p:childTnLst>
                          </p:cTn>
                        </p:par>
                        <p:par>
                          <p:cTn id="23" fill="hold">
                            <p:stCondLst>
                              <p:cond delay="3750"/>
                            </p:stCondLst>
                            <p:childTnLst>
                              <p:par>
                                <p:cTn id="24" presetID="22" presetClass="entr" presetSubtype="4" fill="hold" nodeType="afterEffect">
                                  <p:stCondLst>
                                    <p:cond delay="100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1000"/>
                                        <p:tgtEl>
                                          <p:spTgt spid="22"/>
                                        </p:tgtEl>
                                      </p:cBhvr>
                                    </p:animEffect>
                                  </p:childTnLst>
                                </p:cTn>
                              </p:par>
                              <p:par>
                                <p:cTn id="27" presetID="22" presetClass="entr" presetSubtype="4" fill="hold" nodeType="withEffect">
                                  <p:stCondLst>
                                    <p:cond delay="1000"/>
                                  </p:stCondLst>
                                  <p:childTnLst>
                                    <p:set>
                                      <p:cBhvr>
                                        <p:cTn id="28" dur="1" fill="hold">
                                          <p:stCondLst>
                                            <p:cond delay="0"/>
                                          </p:stCondLst>
                                        </p:cTn>
                                        <p:tgtEl>
                                          <p:spTgt spid="26"/>
                                        </p:tgtEl>
                                        <p:attrNameLst>
                                          <p:attrName>style.visibility</p:attrName>
                                        </p:attrNameLst>
                                      </p:cBhvr>
                                      <p:to>
                                        <p:strVal val="visible"/>
                                      </p:to>
                                    </p:set>
                                    <p:animEffect transition="in" filter="wipe(down)">
                                      <p:cBhvr>
                                        <p:cTn id="29" dur="1000"/>
                                        <p:tgtEl>
                                          <p:spTgt spid="26"/>
                                        </p:tgtEl>
                                      </p:cBhvr>
                                    </p:animEffect>
                                  </p:childTnLst>
                                </p:cTn>
                              </p:par>
                              <p:par>
                                <p:cTn id="30" presetID="22" presetClass="entr" presetSubtype="8" fill="hold" nodeType="withEffect">
                                  <p:stCondLst>
                                    <p:cond delay="100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1000"/>
                                        <p:tgtEl>
                                          <p:spTgt spid="23"/>
                                        </p:tgtEl>
                                      </p:cBhvr>
                                    </p:animEffect>
                                  </p:childTnLst>
                                </p:cTn>
                              </p:par>
                            </p:childTnLst>
                          </p:cTn>
                        </p:par>
                        <p:par>
                          <p:cTn id="33" fill="hold">
                            <p:stCondLst>
                              <p:cond delay="5750"/>
                            </p:stCondLst>
                            <p:childTnLst>
                              <p:par>
                                <p:cTn id="34" presetID="1" presetClass="entr" presetSubtype="0" fill="hold" grpId="0" nodeType="afterEffect">
                                  <p:stCondLst>
                                    <p:cond delay="2000"/>
                                  </p:stCondLst>
                                  <p:childTnLst>
                                    <p:set>
                                      <p:cBhvr>
                                        <p:cTn id="35" dur="1" fill="hold">
                                          <p:stCondLst>
                                            <p:cond delay="0"/>
                                          </p:stCondLst>
                                        </p:cTn>
                                        <p:tgtEl>
                                          <p:spTgt spid="24">
                                            <p:txEl>
                                              <p:pRg st="0" end="0"/>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41"/>
                                        </p:tgtEl>
                                        <p:attrNameLst>
                                          <p:attrName>style.visibility</p:attrName>
                                        </p:attrNameLst>
                                      </p:cBhvr>
                                      <p:to>
                                        <p:strVal val="visible"/>
                                      </p:to>
                                    </p:set>
                                  </p:childTnLst>
                                </p:cTn>
                              </p:par>
                            </p:childTnLst>
                          </p:cTn>
                        </p:par>
                        <p:par>
                          <p:cTn id="38" fill="hold">
                            <p:stCondLst>
                              <p:cond delay="7750"/>
                            </p:stCondLst>
                            <p:childTnLst>
                              <p:par>
                                <p:cTn id="39" presetID="1" presetClass="entr" presetSubtype="0" fill="hold" grpId="0" nodeType="afterEffect">
                                  <p:stCondLst>
                                    <p:cond delay="1000"/>
                                  </p:stCondLst>
                                  <p:childTnLst>
                                    <p:set>
                                      <p:cBhvr>
                                        <p:cTn id="40" dur="1" fill="hold">
                                          <p:stCondLst>
                                            <p:cond delay="499"/>
                                          </p:stCondLst>
                                        </p:cTn>
                                        <p:tgtEl>
                                          <p:spTgt spid="25"/>
                                        </p:tgtEl>
                                        <p:attrNameLst>
                                          <p:attrName>style.visibility</p:attrName>
                                        </p:attrNameLst>
                                      </p:cBhvr>
                                      <p:to>
                                        <p:strVal val="visible"/>
                                      </p:to>
                                    </p:set>
                                  </p:childTnLst>
                                </p:cTn>
                              </p:par>
                              <p:par>
                                <p:cTn id="41" presetID="1" presetClass="entr" presetSubtype="0" fill="hold" grpId="0" nodeType="withEffect">
                                  <p:stCondLst>
                                    <p:cond delay="1000"/>
                                  </p:stCondLst>
                                  <p:childTnLst>
                                    <p:set>
                                      <p:cBhvr>
                                        <p:cTn id="42" dur="1" fill="hold">
                                          <p:stCondLst>
                                            <p:cond delay="499"/>
                                          </p:stCondLst>
                                        </p:cTn>
                                        <p:tgtEl>
                                          <p:spTgt spid="29"/>
                                        </p:tgtEl>
                                        <p:attrNameLst>
                                          <p:attrName>style.visibility</p:attrName>
                                        </p:attrNameLst>
                                      </p:cBhvr>
                                      <p:to>
                                        <p:strVal val="visible"/>
                                      </p:to>
                                    </p:set>
                                  </p:childTnLst>
                                </p:cTn>
                              </p:par>
                            </p:childTnLst>
                          </p:cTn>
                        </p:par>
                        <p:par>
                          <p:cTn id="43" fill="hold">
                            <p:stCondLst>
                              <p:cond delay="9250"/>
                            </p:stCondLst>
                            <p:childTnLst>
                              <p:par>
                                <p:cTn id="44" presetID="1" presetClass="entr" presetSubtype="0" fill="hold" grpId="0" nodeType="afterEffect">
                                  <p:stCondLst>
                                    <p:cond delay="500"/>
                                  </p:stCondLst>
                                  <p:childTnLst>
                                    <p:set>
                                      <p:cBhvr>
                                        <p:cTn id="45" dur="1" fill="hold">
                                          <p:stCondLst>
                                            <p:cond delay="499"/>
                                          </p:stCondLst>
                                        </p:cTn>
                                        <p:tgtEl>
                                          <p:spTgt spid="28"/>
                                        </p:tgtEl>
                                        <p:attrNameLst>
                                          <p:attrName>style.visibility</p:attrName>
                                        </p:attrNameLst>
                                      </p:cBhvr>
                                      <p:to>
                                        <p:strVal val="visible"/>
                                      </p:to>
                                    </p:set>
                                  </p:childTnLst>
                                </p:cTn>
                              </p:par>
                              <p:par>
                                <p:cTn id="46" presetID="1" presetClass="entr" presetSubtype="0" fill="hold" grpId="0" nodeType="withEffect">
                                  <p:stCondLst>
                                    <p:cond delay="500"/>
                                  </p:stCondLst>
                                  <p:childTnLst>
                                    <p:set>
                                      <p:cBhvr>
                                        <p:cTn id="47" dur="1" fill="hold">
                                          <p:stCondLst>
                                            <p:cond delay="499"/>
                                          </p:stCondLst>
                                        </p:cTn>
                                        <p:tgtEl>
                                          <p:spTgt spid="30"/>
                                        </p:tgtEl>
                                        <p:attrNameLst>
                                          <p:attrName>style.visibility</p:attrName>
                                        </p:attrNameLst>
                                      </p:cBhvr>
                                      <p:to>
                                        <p:strVal val="visible"/>
                                      </p:to>
                                    </p:set>
                                  </p:childTnLst>
                                </p:cTn>
                              </p:par>
                            </p:childTnLst>
                          </p:cTn>
                        </p:par>
                        <p:par>
                          <p:cTn id="48" fill="hold">
                            <p:stCondLst>
                              <p:cond delay="10250"/>
                            </p:stCondLst>
                            <p:childTnLst>
                              <p:par>
                                <p:cTn id="49" presetID="16" presetClass="entr" presetSubtype="21" fill="hold" nodeType="after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barn(inVertical)">
                                      <p:cBhvr>
                                        <p:cTn id="51"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animBg="1"/>
      <p:bldP spid="9" grpId="0" animBg="1"/>
      <p:bldP spid="10" grpId="0" animBg="1"/>
      <p:bldP spid="11" grpId="0" animBg="1"/>
      <p:bldP spid="16" grpId="0"/>
      <p:bldP spid="18" grpId="0"/>
      <p:bldP spid="24" grpId="0" build="p"/>
      <p:bldP spid="25" grpId="0" animBg="1"/>
      <p:bldP spid="28" grpId="0" animBg="1"/>
      <p:bldP spid="29" grpId="0"/>
      <p:bldP spid="30"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Monetizing One-to-One Matching</a:t>
            </a:r>
          </a:p>
        </p:txBody>
      </p:sp>
      <p:sp>
        <p:nvSpPr>
          <p:cNvPr id="5" name="Oval 41"/>
          <p:cNvSpPr>
            <a:spLocks/>
          </p:cNvSpPr>
          <p:nvPr/>
        </p:nvSpPr>
        <p:spPr bwMode="auto">
          <a:xfrm>
            <a:off x="790789" y="2057265"/>
            <a:ext cx="257242" cy="257242"/>
          </a:xfrm>
          <a:prstGeom prst="ellipse">
            <a:avLst/>
          </a:prstGeom>
          <a:ln w="38100">
            <a:headEnd/>
            <a:tailEnd/>
          </a:ln>
        </p:spPr>
        <p:style>
          <a:lnRef idx="2">
            <a:schemeClr val="accent3">
              <a:shade val="50000"/>
            </a:schemeClr>
          </a:lnRef>
          <a:fillRef idx="1">
            <a:schemeClr val="accent3"/>
          </a:fillRef>
          <a:effectRef idx="0">
            <a:schemeClr val="accent3"/>
          </a:effectRef>
          <a:fontRef idx="minor">
            <a:schemeClr val="lt1"/>
          </a:fontRef>
        </p:style>
        <p:txBody>
          <a:bodyPr lIns="0" tIns="0" rIns="0" bIns="0"/>
          <a:lstStyle>
            <a:lvl1pPr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1pPr>
            <a:lvl2pPr marL="742950" indent="-28575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2pPr>
            <a:lvl3pPr marL="11430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3pPr>
            <a:lvl4pPr marL="16002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4pPr>
            <a:lvl5pPr marL="20574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5pPr>
            <a:lvl6pPr marL="25146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6pPr>
            <a:lvl7pPr marL="29718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7pPr>
            <a:lvl8pPr marL="34290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8pPr>
            <a:lvl9pPr marL="38862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9pPr>
          </a:lstStyle>
          <a:p>
            <a:pPr defTabSz="257221" eaLnBrk="1" hangingPunct="1"/>
            <a:endParaRPr lang="en-US" altLang="en-US" sz="2700"/>
          </a:p>
        </p:txBody>
      </p:sp>
      <p:sp>
        <p:nvSpPr>
          <p:cNvPr id="6" name="Oval 42"/>
          <p:cNvSpPr>
            <a:spLocks/>
          </p:cNvSpPr>
          <p:nvPr/>
        </p:nvSpPr>
        <p:spPr bwMode="auto">
          <a:xfrm>
            <a:off x="1393679" y="2542317"/>
            <a:ext cx="257242" cy="257242"/>
          </a:xfrm>
          <a:prstGeom prst="ellipse">
            <a:avLst/>
          </a:prstGeom>
          <a:ln w="38100">
            <a:headEnd/>
            <a:tailEnd/>
          </a:ln>
        </p:spPr>
        <p:style>
          <a:lnRef idx="2">
            <a:schemeClr val="accent3">
              <a:shade val="50000"/>
            </a:schemeClr>
          </a:lnRef>
          <a:fillRef idx="1">
            <a:schemeClr val="accent3"/>
          </a:fillRef>
          <a:effectRef idx="0">
            <a:schemeClr val="accent3"/>
          </a:effectRef>
          <a:fontRef idx="minor">
            <a:schemeClr val="lt1"/>
          </a:fontRef>
        </p:style>
        <p:txBody>
          <a:bodyPr lIns="0" tIns="0" rIns="0" bIns="0"/>
          <a:lstStyle>
            <a:lvl1pPr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1pPr>
            <a:lvl2pPr marL="742950" indent="-28575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2pPr>
            <a:lvl3pPr marL="11430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3pPr>
            <a:lvl4pPr marL="16002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4pPr>
            <a:lvl5pPr marL="20574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5pPr>
            <a:lvl6pPr marL="25146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6pPr>
            <a:lvl7pPr marL="29718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7pPr>
            <a:lvl8pPr marL="34290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8pPr>
            <a:lvl9pPr marL="38862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9pPr>
          </a:lstStyle>
          <a:p>
            <a:pPr defTabSz="257221" eaLnBrk="1" hangingPunct="1"/>
            <a:endParaRPr lang="en-US" altLang="en-US" sz="2700"/>
          </a:p>
        </p:txBody>
      </p:sp>
      <p:sp>
        <p:nvSpPr>
          <p:cNvPr id="7" name="Oval 43"/>
          <p:cNvSpPr>
            <a:spLocks/>
          </p:cNvSpPr>
          <p:nvPr/>
        </p:nvSpPr>
        <p:spPr bwMode="auto">
          <a:xfrm>
            <a:off x="747916" y="2743245"/>
            <a:ext cx="257242" cy="257242"/>
          </a:xfrm>
          <a:prstGeom prst="ellipse">
            <a:avLst/>
          </a:prstGeom>
          <a:ln w="38100">
            <a:headEnd/>
            <a:tailEnd/>
          </a:ln>
        </p:spPr>
        <p:style>
          <a:lnRef idx="2">
            <a:schemeClr val="accent3">
              <a:shade val="50000"/>
            </a:schemeClr>
          </a:lnRef>
          <a:fillRef idx="1">
            <a:schemeClr val="accent3"/>
          </a:fillRef>
          <a:effectRef idx="0">
            <a:schemeClr val="accent3"/>
          </a:effectRef>
          <a:fontRef idx="minor">
            <a:schemeClr val="lt1"/>
          </a:fontRef>
        </p:style>
        <p:txBody>
          <a:bodyPr lIns="0" tIns="0" rIns="0" bIns="0"/>
          <a:lstStyle>
            <a:lvl1pPr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1pPr>
            <a:lvl2pPr marL="742950" indent="-28575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2pPr>
            <a:lvl3pPr marL="11430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3pPr>
            <a:lvl4pPr marL="16002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4pPr>
            <a:lvl5pPr marL="20574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5pPr>
            <a:lvl6pPr marL="25146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6pPr>
            <a:lvl7pPr marL="29718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7pPr>
            <a:lvl8pPr marL="34290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8pPr>
            <a:lvl9pPr marL="38862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9pPr>
          </a:lstStyle>
          <a:p>
            <a:pPr defTabSz="257221" eaLnBrk="1" hangingPunct="1"/>
            <a:endParaRPr lang="en-US" altLang="en-US" sz="2700"/>
          </a:p>
        </p:txBody>
      </p:sp>
      <p:sp>
        <p:nvSpPr>
          <p:cNvPr id="8" name="Oval 44"/>
          <p:cNvSpPr>
            <a:spLocks/>
          </p:cNvSpPr>
          <p:nvPr/>
        </p:nvSpPr>
        <p:spPr bwMode="auto">
          <a:xfrm>
            <a:off x="1265058" y="3226191"/>
            <a:ext cx="257242" cy="257242"/>
          </a:xfrm>
          <a:prstGeom prst="ellipse">
            <a:avLst/>
          </a:prstGeom>
          <a:ln w="38100">
            <a:headEnd/>
            <a:tailEnd/>
          </a:ln>
        </p:spPr>
        <p:style>
          <a:lnRef idx="2">
            <a:schemeClr val="accent3">
              <a:shade val="50000"/>
            </a:schemeClr>
          </a:lnRef>
          <a:fillRef idx="1">
            <a:schemeClr val="accent3"/>
          </a:fillRef>
          <a:effectRef idx="0">
            <a:schemeClr val="accent3"/>
          </a:effectRef>
          <a:fontRef idx="minor">
            <a:schemeClr val="lt1"/>
          </a:fontRef>
        </p:style>
        <p:txBody>
          <a:bodyPr lIns="0" tIns="0" rIns="0" bIns="0"/>
          <a:lstStyle>
            <a:lvl1pPr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1pPr>
            <a:lvl2pPr marL="742950" indent="-28575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2pPr>
            <a:lvl3pPr marL="11430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3pPr>
            <a:lvl4pPr marL="16002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4pPr>
            <a:lvl5pPr marL="20574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5pPr>
            <a:lvl6pPr marL="25146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6pPr>
            <a:lvl7pPr marL="29718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7pPr>
            <a:lvl8pPr marL="34290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8pPr>
            <a:lvl9pPr marL="38862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9pPr>
          </a:lstStyle>
          <a:p>
            <a:pPr defTabSz="257221" eaLnBrk="1" hangingPunct="1"/>
            <a:endParaRPr lang="en-US" altLang="en-US" sz="2700"/>
          </a:p>
        </p:txBody>
      </p:sp>
      <p:sp>
        <p:nvSpPr>
          <p:cNvPr id="9" name="Oval 45"/>
          <p:cNvSpPr>
            <a:spLocks/>
          </p:cNvSpPr>
          <p:nvPr/>
        </p:nvSpPr>
        <p:spPr bwMode="auto">
          <a:xfrm>
            <a:off x="1865406" y="2847990"/>
            <a:ext cx="257242" cy="257242"/>
          </a:xfrm>
          <a:prstGeom prst="ellipse">
            <a:avLst/>
          </a:prstGeom>
          <a:ln w="38100">
            <a:headEnd/>
            <a:tailEnd/>
          </a:ln>
        </p:spPr>
        <p:style>
          <a:lnRef idx="2">
            <a:schemeClr val="accent3">
              <a:shade val="50000"/>
            </a:schemeClr>
          </a:lnRef>
          <a:fillRef idx="1">
            <a:schemeClr val="accent3"/>
          </a:fillRef>
          <a:effectRef idx="0">
            <a:schemeClr val="accent3"/>
          </a:effectRef>
          <a:fontRef idx="minor">
            <a:schemeClr val="lt1"/>
          </a:fontRef>
        </p:style>
        <p:txBody>
          <a:bodyPr lIns="0" tIns="0" rIns="0" bIns="0"/>
          <a:lstStyle>
            <a:lvl1pPr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1pPr>
            <a:lvl2pPr marL="742950" indent="-28575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2pPr>
            <a:lvl3pPr marL="11430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3pPr>
            <a:lvl4pPr marL="16002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4pPr>
            <a:lvl5pPr marL="20574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5pPr>
            <a:lvl6pPr marL="25146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6pPr>
            <a:lvl7pPr marL="29718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7pPr>
            <a:lvl8pPr marL="34290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8pPr>
            <a:lvl9pPr marL="38862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9pPr>
          </a:lstStyle>
          <a:p>
            <a:pPr defTabSz="257221" eaLnBrk="1" hangingPunct="1"/>
            <a:endParaRPr lang="en-US" altLang="en-US" sz="2700"/>
          </a:p>
        </p:txBody>
      </p:sp>
      <p:sp>
        <p:nvSpPr>
          <p:cNvPr id="10" name="Oval 46"/>
          <p:cNvSpPr>
            <a:spLocks/>
          </p:cNvSpPr>
          <p:nvPr/>
        </p:nvSpPr>
        <p:spPr bwMode="auto">
          <a:xfrm>
            <a:off x="1691136" y="2185887"/>
            <a:ext cx="257242" cy="257242"/>
          </a:xfrm>
          <a:prstGeom prst="ellipse">
            <a:avLst/>
          </a:prstGeom>
          <a:ln w="38100">
            <a:headEnd/>
            <a:tailEnd/>
          </a:ln>
        </p:spPr>
        <p:style>
          <a:lnRef idx="2">
            <a:schemeClr val="accent3">
              <a:shade val="50000"/>
            </a:schemeClr>
          </a:lnRef>
          <a:fillRef idx="1">
            <a:schemeClr val="accent3"/>
          </a:fillRef>
          <a:effectRef idx="0">
            <a:schemeClr val="accent3"/>
          </a:effectRef>
          <a:fontRef idx="minor">
            <a:schemeClr val="lt1"/>
          </a:fontRef>
        </p:style>
        <p:txBody>
          <a:bodyPr lIns="0" tIns="0" rIns="0" bIns="0"/>
          <a:lstStyle>
            <a:lvl1pPr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1pPr>
            <a:lvl2pPr marL="742950" indent="-28575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2pPr>
            <a:lvl3pPr marL="11430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3pPr>
            <a:lvl4pPr marL="16002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4pPr>
            <a:lvl5pPr marL="20574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5pPr>
            <a:lvl6pPr marL="25146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6pPr>
            <a:lvl7pPr marL="29718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7pPr>
            <a:lvl8pPr marL="34290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8pPr>
            <a:lvl9pPr marL="38862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9pPr>
          </a:lstStyle>
          <a:p>
            <a:pPr defTabSz="257221" eaLnBrk="1" hangingPunct="1"/>
            <a:endParaRPr lang="en-US" altLang="en-US" sz="2700"/>
          </a:p>
        </p:txBody>
      </p:sp>
      <p:sp>
        <p:nvSpPr>
          <p:cNvPr id="13" name="Rectangle: Rounded Corners 12"/>
          <p:cNvSpPr/>
          <p:nvPr/>
        </p:nvSpPr>
        <p:spPr>
          <a:xfrm>
            <a:off x="4659898" y="3049618"/>
            <a:ext cx="257242" cy="257242"/>
          </a:xfrm>
          <a:prstGeom prst="roundRect">
            <a:avLst/>
          </a:prstGeom>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257221"/>
            <a:endParaRPr lang="en-US" sz="1013" dirty="0">
              <a:solidFill>
                <a:prstClr val="white"/>
              </a:solidFill>
              <a:latin typeface="Century Gothic" panose="020F0302020204030204"/>
            </a:endParaRPr>
          </a:p>
        </p:txBody>
      </p:sp>
      <p:sp>
        <p:nvSpPr>
          <p:cNvPr id="21" name="Rectangle: Rounded Corners 20"/>
          <p:cNvSpPr/>
          <p:nvPr/>
        </p:nvSpPr>
        <p:spPr>
          <a:xfrm>
            <a:off x="4627107" y="2371205"/>
            <a:ext cx="257242" cy="257242"/>
          </a:xfrm>
          <a:prstGeom prst="roundRect">
            <a:avLst/>
          </a:prstGeom>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
        <p:nvSpPr>
          <p:cNvPr id="22" name="Rectangle: Rounded Corners 21"/>
          <p:cNvSpPr/>
          <p:nvPr/>
        </p:nvSpPr>
        <p:spPr>
          <a:xfrm>
            <a:off x="5780555" y="2792376"/>
            <a:ext cx="257242" cy="257242"/>
          </a:xfrm>
          <a:prstGeom prst="roundRect">
            <a:avLst/>
          </a:prstGeom>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
        <p:nvSpPr>
          <p:cNvPr id="24" name="Rectangle: Rounded Corners 23"/>
          <p:cNvSpPr/>
          <p:nvPr/>
        </p:nvSpPr>
        <p:spPr>
          <a:xfrm>
            <a:off x="5199239" y="2642498"/>
            <a:ext cx="257242" cy="257242"/>
          </a:xfrm>
          <a:prstGeom prst="roundRect">
            <a:avLst/>
          </a:prstGeom>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
        <p:nvSpPr>
          <p:cNvPr id="25" name="Rectangle: Rounded Corners 24"/>
          <p:cNvSpPr/>
          <p:nvPr/>
        </p:nvSpPr>
        <p:spPr>
          <a:xfrm>
            <a:off x="5423247" y="1971519"/>
            <a:ext cx="257242" cy="257242"/>
          </a:xfrm>
          <a:prstGeom prst="roundRect">
            <a:avLst/>
          </a:prstGeom>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
        <p:nvSpPr>
          <p:cNvPr id="26" name="Rectangle: Rounded Corners 25"/>
          <p:cNvSpPr/>
          <p:nvPr/>
        </p:nvSpPr>
        <p:spPr>
          <a:xfrm>
            <a:off x="5456481" y="3293461"/>
            <a:ext cx="257242" cy="257242"/>
          </a:xfrm>
          <a:prstGeom prst="roundRect">
            <a:avLst/>
          </a:prstGeom>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
        <p:nvSpPr>
          <p:cNvPr id="27" name="Rectangle: Rounded Corners 26"/>
          <p:cNvSpPr/>
          <p:nvPr/>
        </p:nvSpPr>
        <p:spPr>
          <a:xfrm>
            <a:off x="5909176" y="2145251"/>
            <a:ext cx="257242" cy="257242"/>
          </a:xfrm>
          <a:prstGeom prst="roundRect">
            <a:avLst/>
          </a:prstGeom>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
        <p:nvSpPr>
          <p:cNvPr id="30" name="Rectangle: Rounded Corners 29"/>
          <p:cNvSpPr/>
          <p:nvPr/>
        </p:nvSpPr>
        <p:spPr>
          <a:xfrm>
            <a:off x="2747925" y="1671403"/>
            <a:ext cx="1340518" cy="2221677"/>
          </a:xfrm>
          <a:prstGeom prst="round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defTabSz="257221"/>
            <a:endParaRPr lang="en-US" sz="1013">
              <a:solidFill>
                <a:srgbClr val="79AE90"/>
              </a:solidFill>
              <a:latin typeface="Century Gothic" panose="020F0302020204030204"/>
            </a:endParaRPr>
          </a:p>
        </p:txBody>
      </p:sp>
      <p:sp>
        <p:nvSpPr>
          <p:cNvPr id="31" name="TextBox 30"/>
          <p:cNvSpPr txBox="1"/>
          <p:nvPr/>
        </p:nvSpPr>
        <p:spPr>
          <a:xfrm>
            <a:off x="685086" y="3820326"/>
            <a:ext cx="1417187" cy="334707"/>
          </a:xfrm>
          <a:prstGeom prst="rect">
            <a:avLst/>
          </a:prstGeom>
          <a:noFill/>
        </p:spPr>
        <p:txBody>
          <a:bodyPr wrap="square" rtlCol="0">
            <a:spAutoFit/>
          </a:bodyPr>
          <a:lstStyle/>
          <a:p>
            <a:pPr algn="ctr" defTabSz="257221"/>
            <a:r>
              <a:rPr lang="en-US" sz="1575" dirty="0">
                <a:solidFill>
                  <a:srgbClr val="3BBC9D"/>
                </a:solidFill>
                <a:latin typeface="Century Gothic" panose="020F0302020204030204"/>
              </a:rPr>
              <a:t>Buyers</a:t>
            </a:r>
            <a:endParaRPr lang="en-US" sz="1013" dirty="0">
              <a:solidFill>
                <a:srgbClr val="3BBC9D"/>
              </a:solidFill>
              <a:latin typeface="Century Gothic" panose="020F0302020204030204"/>
            </a:endParaRPr>
          </a:p>
        </p:txBody>
      </p:sp>
      <p:sp>
        <p:nvSpPr>
          <p:cNvPr id="32" name="TextBox 31"/>
          <p:cNvSpPr txBox="1"/>
          <p:nvPr/>
        </p:nvSpPr>
        <p:spPr>
          <a:xfrm>
            <a:off x="4755728" y="3820326"/>
            <a:ext cx="1417187" cy="334707"/>
          </a:xfrm>
          <a:prstGeom prst="rect">
            <a:avLst/>
          </a:prstGeom>
          <a:noFill/>
        </p:spPr>
        <p:txBody>
          <a:bodyPr wrap="square" rtlCol="0">
            <a:spAutoFit/>
          </a:bodyPr>
          <a:lstStyle/>
          <a:p>
            <a:pPr algn="ctr" defTabSz="257221"/>
            <a:r>
              <a:rPr lang="en-US" sz="1575" dirty="0">
                <a:solidFill>
                  <a:srgbClr val="6BA841"/>
                </a:solidFill>
                <a:latin typeface="Century Gothic" panose="020F0302020204030204"/>
              </a:rPr>
              <a:t>Merchants</a:t>
            </a:r>
            <a:endParaRPr lang="en-US" sz="1013" dirty="0">
              <a:solidFill>
                <a:srgbClr val="6BA841"/>
              </a:solidFill>
              <a:latin typeface="Century Gothic" panose="020F0302020204030204"/>
            </a:endParaRPr>
          </a:p>
        </p:txBody>
      </p:sp>
      <p:sp>
        <p:nvSpPr>
          <p:cNvPr id="33" name="Oval 41"/>
          <p:cNvSpPr>
            <a:spLocks/>
          </p:cNvSpPr>
          <p:nvPr/>
        </p:nvSpPr>
        <p:spPr bwMode="auto">
          <a:xfrm>
            <a:off x="1284500" y="1746535"/>
            <a:ext cx="257242" cy="257242"/>
          </a:xfrm>
          <a:prstGeom prst="ellipse">
            <a:avLst/>
          </a:prstGeom>
          <a:ln w="38100">
            <a:headEnd/>
            <a:tailEnd/>
          </a:ln>
        </p:spPr>
        <p:style>
          <a:lnRef idx="2">
            <a:schemeClr val="accent3">
              <a:shade val="50000"/>
            </a:schemeClr>
          </a:lnRef>
          <a:fillRef idx="1">
            <a:schemeClr val="accent3"/>
          </a:fillRef>
          <a:effectRef idx="0">
            <a:schemeClr val="accent3"/>
          </a:effectRef>
          <a:fontRef idx="minor">
            <a:schemeClr val="lt1"/>
          </a:fontRef>
        </p:style>
        <p:txBody>
          <a:bodyPr lIns="0" tIns="0" rIns="0" bIns="0"/>
          <a:lstStyle>
            <a:lvl1pPr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1pPr>
            <a:lvl2pPr marL="742950" indent="-28575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2pPr>
            <a:lvl3pPr marL="11430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3pPr>
            <a:lvl4pPr marL="16002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4pPr>
            <a:lvl5pPr marL="20574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5pPr>
            <a:lvl6pPr marL="25146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6pPr>
            <a:lvl7pPr marL="29718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7pPr>
            <a:lvl8pPr marL="34290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8pPr>
            <a:lvl9pPr marL="38862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9pPr>
          </a:lstStyle>
          <a:p>
            <a:pPr defTabSz="257221" eaLnBrk="1" hangingPunct="1"/>
            <a:endParaRPr lang="en-US" altLang="en-US" sz="2700"/>
          </a:p>
        </p:txBody>
      </p:sp>
      <p:sp>
        <p:nvSpPr>
          <p:cNvPr id="23" name="Rectangle: Rounded Corners 22"/>
          <p:cNvSpPr/>
          <p:nvPr/>
        </p:nvSpPr>
        <p:spPr>
          <a:xfrm>
            <a:off x="5207079" y="2650865"/>
            <a:ext cx="257242" cy="257242"/>
          </a:xfrm>
          <a:prstGeom prst="roundRect">
            <a:avLst/>
          </a:prstGeom>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
        <p:nvSpPr>
          <p:cNvPr id="28" name="Rectangle: Rounded Corners 27"/>
          <p:cNvSpPr/>
          <p:nvPr/>
        </p:nvSpPr>
        <p:spPr>
          <a:xfrm>
            <a:off x="5459178" y="3289853"/>
            <a:ext cx="257242" cy="257242"/>
          </a:xfrm>
          <a:prstGeom prst="roundRect">
            <a:avLst/>
          </a:prstGeom>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Tree>
    <p:extLst>
      <p:ext uri="{BB962C8B-B14F-4D97-AF65-F5344CB8AC3E}">
        <p14:creationId xmlns:p14="http://schemas.microsoft.com/office/powerpoint/2010/main" val="2201752044"/>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000" fill="hold"/>
                                        <p:tgtEl>
                                          <p:spTgt spid="7"/>
                                        </p:tgtEl>
                                        <p:attrNameLst>
                                          <p:attrName>ppt_x</p:attrName>
                                        </p:attrNameLst>
                                      </p:cBhvr>
                                      <p:tavLst>
                                        <p:tav tm="0">
                                          <p:val>
                                            <p:strVal val="0-#ppt_w/2"/>
                                          </p:val>
                                        </p:tav>
                                        <p:tav tm="100000">
                                          <p:val>
                                            <p:strVal val="#ppt_x"/>
                                          </p:val>
                                        </p:tav>
                                      </p:tavLst>
                                    </p:anim>
                                    <p:anim calcmode="lin" valueType="num">
                                      <p:cBhvr additive="base">
                                        <p:cTn id="12" dur="2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2000" fill="hold"/>
                                        <p:tgtEl>
                                          <p:spTgt spid="6"/>
                                        </p:tgtEl>
                                        <p:attrNameLst>
                                          <p:attrName>ppt_x</p:attrName>
                                        </p:attrNameLst>
                                      </p:cBhvr>
                                      <p:tavLst>
                                        <p:tav tm="0">
                                          <p:val>
                                            <p:strVal val="1+#ppt_w/2"/>
                                          </p:val>
                                        </p:tav>
                                        <p:tav tm="100000">
                                          <p:val>
                                            <p:strVal val="#ppt_x"/>
                                          </p:val>
                                        </p:tav>
                                      </p:tavLst>
                                    </p:anim>
                                    <p:anim calcmode="lin" valueType="num">
                                      <p:cBhvr additive="base">
                                        <p:cTn id="16" dur="20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3" fill="hold" grpId="0" nodeType="withEffect">
                                  <p:stCondLst>
                                    <p:cond delay="5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2000" fill="hold"/>
                                        <p:tgtEl>
                                          <p:spTgt spid="10"/>
                                        </p:tgtEl>
                                        <p:attrNameLst>
                                          <p:attrName>ppt_x</p:attrName>
                                        </p:attrNameLst>
                                      </p:cBhvr>
                                      <p:tavLst>
                                        <p:tav tm="0">
                                          <p:val>
                                            <p:strVal val="1+#ppt_w/2"/>
                                          </p:val>
                                        </p:tav>
                                        <p:tav tm="100000">
                                          <p:val>
                                            <p:strVal val="#ppt_x"/>
                                          </p:val>
                                        </p:tav>
                                      </p:tavLst>
                                    </p:anim>
                                    <p:anim calcmode="lin" valueType="num">
                                      <p:cBhvr additive="base">
                                        <p:cTn id="20" dur="20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5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2000" fill="hold"/>
                                        <p:tgtEl>
                                          <p:spTgt spid="8"/>
                                        </p:tgtEl>
                                        <p:attrNameLst>
                                          <p:attrName>ppt_x</p:attrName>
                                        </p:attrNameLst>
                                      </p:cBhvr>
                                      <p:tavLst>
                                        <p:tav tm="0">
                                          <p:val>
                                            <p:strVal val="#ppt_x"/>
                                          </p:val>
                                        </p:tav>
                                        <p:tav tm="100000">
                                          <p:val>
                                            <p:strVal val="#ppt_x"/>
                                          </p:val>
                                        </p:tav>
                                      </p:tavLst>
                                    </p:anim>
                                    <p:anim calcmode="lin" valueType="num">
                                      <p:cBhvr additive="base">
                                        <p:cTn id="24" dur="20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grpId="0" nodeType="withEffect">
                                  <p:stCondLst>
                                    <p:cond delay="50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2000" fill="hold"/>
                                        <p:tgtEl>
                                          <p:spTgt spid="9"/>
                                        </p:tgtEl>
                                        <p:attrNameLst>
                                          <p:attrName>ppt_x</p:attrName>
                                        </p:attrNameLst>
                                      </p:cBhvr>
                                      <p:tavLst>
                                        <p:tav tm="0">
                                          <p:val>
                                            <p:strVal val="1+#ppt_w/2"/>
                                          </p:val>
                                        </p:tav>
                                        <p:tav tm="100000">
                                          <p:val>
                                            <p:strVal val="#ppt_x"/>
                                          </p:val>
                                        </p:tav>
                                      </p:tavLst>
                                    </p:anim>
                                    <p:anim calcmode="lin" valueType="num">
                                      <p:cBhvr additive="base">
                                        <p:cTn id="28" dur="20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1" fill="hold" grpId="0" nodeType="withEffect">
                                  <p:stCondLst>
                                    <p:cond delay="50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2000" fill="hold"/>
                                        <p:tgtEl>
                                          <p:spTgt spid="33"/>
                                        </p:tgtEl>
                                        <p:attrNameLst>
                                          <p:attrName>ppt_x</p:attrName>
                                        </p:attrNameLst>
                                      </p:cBhvr>
                                      <p:tavLst>
                                        <p:tav tm="0">
                                          <p:val>
                                            <p:strVal val="#ppt_x"/>
                                          </p:val>
                                        </p:tav>
                                        <p:tav tm="100000">
                                          <p:val>
                                            <p:strVal val="#ppt_x"/>
                                          </p:val>
                                        </p:tav>
                                      </p:tavLst>
                                    </p:anim>
                                    <p:anim calcmode="lin" valueType="num">
                                      <p:cBhvr additive="base">
                                        <p:cTn id="32" dur="2000" fill="hold"/>
                                        <p:tgtEl>
                                          <p:spTgt spid="33"/>
                                        </p:tgtEl>
                                        <p:attrNameLst>
                                          <p:attrName>ppt_y</p:attrName>
                                        </p:attrNameLst>
                                      </p:cBhvr>
                                      <p:tavLst>
                                        <p:tav tm="0">
                                          <p:val>
                                            <p:strVal val="0-#ppt_h/2"/>
                                          </p:val>
                                        </p:tav>
                                        <p:tav tm="100000">
                                          <p:val>
                                            <p:strVal val="#ppt_y"/>
                                          </p:val>
                                        </p:tav>
                                      </p:tavLst>
                                    </p:anim>
                                  </p:childTnLst>
                                </p:cTn>
                              </p:par>
                              <p:par>
                                <p:cTn id="33" presetID="1" presetClass="entr" presetSubtype="0" fill="hold" grpId="0" nodeType="withEffect">
                                  <p:stCondLst>
                                    <p:cond delay="500"/>
                                  </p:stCondLst>
                                  <p:childTnLst>
                                    <p:set>
                                      <p:cBhvr>
                                        <p:cTn id="34" dur="1" fill="hold">
                                          <p:stCondLst>
                                            <p:cond delay="0"/>
                                          </p:stCondLst>
                                        </p:cTn>
                                        <p:tgtEl>
                                          <p:spTgt spid="31"/>
                                        </p:tgtEl>
                                        <p:attrNameLst>
                                          <p:attrName>style.visibility</p:attrName>
                                        </p:attrNameLst>
                                      </p:cBhvr>
                                      <p:to>
                                        <p:strVal val="visible"/>
                                      </p:to>
                                    </p:set>
                                  </p:childTnLst>
                                </p:cTn>
                              </p:par>
                              <p:par>
                                <p:cTn id="35" presetID="2" presetClass="entr" presetSubtype="12" fill="hold" grpId="0" nodeType="withEffect">
                                  <p:stCondLst>
                                    <p:cond delay="50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2000" fill="hold"/>
                                        <p:tgtEl>
                                          <p:spTgt spid="13"/>
                                        </p:tgtEl>
                                        <p:attrNameLst>
                                          <p:attrName>ppt_x</p:attrName>
                                        </p:attrNameLst>
                                      </p:cBhvr>
                                      <p:tavLst>
                                        <p:tav tm="0">
                                          <p:val>
                                            <p:strVal val="0-#ppt_w/2"/>
                                          </p:val>
                                        </p:tav>
                                        <p:tav tm="100000">
                                          <p:val>
                                            <p:strVal val="#ppt_x"/>
                                          </p:val>
                                        </p:tav>
                                      </p:tavLst>
                                    </p:anim>
                                    <p:anim calcmode="lin" valueType="num">
                                      <p:cBhvr additive="base">
                                        <p:cTn id="38" dur="20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9" fill="hold" grpId="0" nodeType="withEffect">
                                  <p:stCondLst>
                                    <p:cond delay="50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2000" fill="hold"/>
                                        <p:tgtEl>
                                          <p:spTgt spid="21"/>
                                        </p:tgtEl>
                                        <p:attrNameLst>
                                          <p:attrName>ppt_x</p:attrName>
                                        </p:attrNameLst>
                                      </p:cBhvr>
                                      <p:tavLst>
                                        <p:tav tm="0">
                                          <p:val>
                                            <p:strVal val="0-#ppt_w/2"/>
                                          </p:val>
                                        </p:tav>
                                        <p:tav tm="100000">
                                          <p:val>
                                            <p:strVal val="#ppt_x"/>
                                          </p:val>
                                        </p:tav>
                                      </p:tavLst>
                                    </p:anim>
                                    <p:anim calcmode="lin" valueType="num">
                                      <p:cBhvr additive="base">
                                        <p:cTn id="42" dur="2000" fill="hold"/>
                                        <p:tgtEl>
                                          <p:spTgt spid="21"/>
                                        </p:tgtEl>
                                        <p:attrNameLst>
                                          <p:attrName>ppt_y</p:attrName>
                                        </p:attrNameLst>
                                      </p:cBhvr>
                                      <p:tavLst>
                                        <p:tav tm="0">
                                          <p:val>
                                            <p:strVal val="0-#ppt_h/2"/>
                                          </p:val>
                                        </p:tav>
                                        <p:tav tm="100000">
                                          <p:val>
                                            <p:strVal val="#ppt_y"/>
                                          </p:val>
                                        </p:tav>
                                      </p:tavLst>
                                    </p:anim>
                                  </p:childTnLst>
                                </p:cTn>
                              </p:par>
                              <p:par>
                                <p:cTn id="43" presetID="2" presetClass="entr" presetSubtype="2" fill="hold" grpId="0" nodeType="withEffect">
                                  <p:stCondLst>
                                    <p:cond delay="50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2000" fill="hold"/>
                                        <p:tgtEl>
                                          <p:spTgt spid="22"/>
                                        </p:tgtEl>
                                        <p:attrNameLst>
                                          <p:attrName>ppt_x</p:attrName>
                                        </p:attrNameLst>
                                      </p:cBhvr>
                                      <p:tavLst>
                                        <p:tav tm="0">
                                          <p:val>
                                            <p:strVal val="1+#ppt_w/2"/>
                                          </p:val>
                                        </p:tav>
                                        <p:tav tm="100000">
                                          <p:val>
                                            <p:strVal val="#ppt_x"/>
                                          </p:val>
                                        </p:tav>
                                      </p:tavLst>
                                    </p:anim>
                                    <p:anim calcmode="lin" valueType="num">
                                      <p:cBhvr additive="base">
                                        <p:cTn id="46" dur="2000" fill="hold"/>
                                        <p:tgtEl>
                                          <p:spTgt spid="22"/>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50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2000" fill="hold"/>
                                        <p:tgtEl>
                                          <p:spTgt spid="24"/>
                                        </p:tgtEl>
                                        <p:attrNameLst>
                                          <p:attrName>ppt_x</p:attrName>
                                        </p:attrNameLst>
                                      </p:cBhvr>
                                      <p:tavLst>
                                        <p:tav tm="0">
                                          <p:val>
                                            <p:strVal val="0-#ppt_w/2"/>
                                          </p:val>
                                        </p:tav>
                                        <p:tav tm="100000">
                                          <p:val>
                                            <p:strVal val="#ppt_x"/>
                                          </p:val>
                                        </p:tav>
                                      </p:tavLst>
                                    </p:anim>
                                    <p:anim calcmode="lin" valueType="num">
                                      <p:cBhvr additive="base">
                                        <p:cTn id="50" dur="2000" fill="hold"/>
                                        <p:tgtEl>
                                          <p:spTgt spid="24"/>
                                        </p:tgtEl>
                                        <p:attrNameLst>
                                          <p:attrName>ppt_y</p:attrName>
                                        </p:attrNameLst>
                                      </p:cBhvr>
                                      <p:tavLst>
                                        <p:tav tm="0">
                                          <p:val>
                                            <p:strVal val="#ppt_y"/>
                                          </p:val>
                                        </p:tav>
                                        <p:tav tm="100000">
                                          <p:val>
                                            <p:strVal val="#ppt_y"/>
                                          </p:val>
                                        </p:tav>
                                      </p:tavLst>
                                    </p:anim>
                                  </p:childTnLst>
                                </p:cTn>
                              </p:par>
                              <p:par>
                                <p:cTn id="51" presetID="2" presetClass="entr" presetSubtype="1" fill="hold" grpId="0" nodeType="withEffect">
                                  <p:stCondLst>
                                    <p:cond delay="500"/>
                                  </p:stCondLst>
                                  <p:childTnLst>
                                    <p:set>
                                      <p:cBhvr>
                                        <p:cTn id="52" dur="1" fill="hold">
                                          <p:stCondLst>
                                            <p:cond delay="0"/>
                                          </p:stCondLst>
                                        </p:cTn>
                                        <p:tgtEl>
                                          <p:spTgt spid="25"/>
                                        </p:tgtEl>
                                        <p:attrNameLst>
                                          <p:attrName>style.visibility</p:attrName>
                                        </p:attrNameLst>
                                      </p:cBhvr>
                                      <p:to>
                                        <p:strVal val="visible"/>
                                      </p:to>
                                    </p:set>
                                    <p:anim calcmode="lin" valueType="num">
                                      <p:cBhvr additive="base">
                                        <p:cTn id="53" dur="2000" fill="hold"/>
                                        <p:tgtEl>
                                          <p:spTgt spid="25"/>
                                        </p:tgtEl>
                                        <p:attrNameLst>
                                          <p:attrName>ppt_x</p:attrName>
                                        </p:attrNameLst>
                                      </p:cBhvr>
                                      <p:tavLst>
                                        <p:tav tm="0">
                                          <p:val>
                                            <p:strVal val="#ppt_x"/>
                                          </p:val>
                                        </p:tav>
                                        <p:tav tm="100000">
                                          <p:val>
                                            <p:strVal val="#ppt_x"/>
                                          </p:val>
                                        </p:tav>
                                      </p:tavLst>
                                    </p:anim>
                                    <p:anim calcmode="lin" valueType="num">
                                      <p:cBhvr additive="base">
                                        <p:cTn id="54" dur="2000" fill="hold"/>
                                        <p:tgtEl>
                                          <p:spTgt spid="25"/>
                                        </p:tgtEl>
                                        <p:attrNameLst>
                                          <p:attrName>ppt_y</p:attrName>
                                        </p:attrNameLst>
                                      </p:cBhvr>
                                      <p:tavLst>
                                        <p:tav tm="0">
                                          <p:val>
                                            <p:strVal val="0-#ppt_h/2"/>
                                          </p:val>
                                        </p:tav>
                                        <p:tav tm="100000">
                                          <p:val>
                                            <p:strVal val="#ppt_y"/>
                                          </p:val>
                                        </p:tav>
                                      </p:tavLst>
                                    </p:anim>
                                  </p:childTnLst>
                                </p:cTn>
                              </p:par>
                              <p:par>
                                <p:cTn id="55" presetID="2" presetClass="entr" presetSubtype="6" fill="hold" grpId="0" nodeType="withEffect">
                                  <p:stCondLst>
                                    <p:cond delay="500"/>
                                  </p:stCondLst>
                                  <p:childTnLst>
                                    <p:set>
                                      <p:cBhvr>
                                        <p:cTn id="56" dur="1" fill="hold">
                                          <p:stCondLst>
                                            <p:cond delay="0"/>
                                          </p:stCondLst>
                                        </p:cTn>
                                        <p:tgtEl>
                                          <p:spTgt spid="26"/>
                                        </p:tgtEl>
                                        <p:attrNameLst>
                                          <p:attrName>style.visibility</p:attrName>
                                        </p:attrNameLst>
                                      </p:cBhvr>
                                      <p:to>
                                        <p:strVal val="visible"/>
                                      </p:to>
                                    </p:set>
                                    <p:anim calcmode="lin" valueType="num">
                                      <p:cBhvr additive="base">
                                        <p:cTn id="57" dur="2000" fill="hold"/>
                                        <p:tgtEl>
                                          <p:spTgt spid="26"/>
                                        </p:tgtEl>
                                        <p:attrNameLst>
                                          <p:attrName>ppt_x</p:attrName>
                                        </p:attrNameLst>
                                      </p:cBhvr>
                                      <p:tavLst>
                                        <p:tav tm="0">
                                          <p:val>
                                            <p:strVal val="1+#ppt_w/2"/>
                                          </p:val>
                                        </p:tav>
                                        <p:tav tm="100000">
                                          <p:val>
                                            <p:strVal val="#ppt_x"/>
                                          </p:val>
                                        </p:tav>
                                      </p:tavLst>
                                    </p:anim>
                                    <p:anim calcmode="lin" valueType="num">
                                      <p:cBhvr additive="base">
                                        <p:cTn id="58" dur="2000" fill="hold"/>
                                        <p:tgtEl>
                                          <p:spTgt spid="26"/>
                                        </p:tgtEl>
                                        <p:attrNameLst>
                                          <p:attrName>ppt_y</p:attrName>
                                        </p:attrNameLst>
                                      </p:cBhvr>
                                      <p:tavLst>
                                        <p:tav tm="0">
                                          <p:val>
                                            <p:strVal val="1+#ppt_h/2"/>
                                          </p:val>
                                        </p:tav>
                                        <p:tav tm="100000">
                                          <p:val>
                                            <p:strVal val="#ppt_y"/>
                                          </p:val>
                                        </p:tav>
                                      </p:tavLst>
                                    </p:anim>
                                  </p:childTnLst>
                                </p:cTn>
                              </p:par>
                              <p:par>
                                <p:cTn id="59" presetID="2" presetClass="entr" presetSubtype="3" fill="hold" grpId="0" nodeType="withEffect">
                                  <p:stCondLst>
                                    <p:cond delay="500"/>
                                  </p:stCondLst>
                                  <p:childTnLst>
                                    <p:set>
                                      <p:cBhvr>
                                        <p:cTn id="60" dur="1" fill="hold">
                                          <p:stCondLst>
                                            <p:cond delay="0"/>
                                          </p:stCondLst>
                                        </p:cTn>
                                        <p:tgtEl>
                                          <p:spTgt spid="27"/>
                                        </p:tgtEl>
                                        <p:attrNameLst>
                                          <p:attrName>style.visibility</p:attrName>
                                        </p:attrNameLst>
                                      </p:cBhvr>
                                      <p:to>
                                        <p:strVal val="visible"/>
                                      </p:to>
                                    </p:set>
                                    <p:anim calcmode="lin" valueType="num">
                                      <p:cBhvr additive="base">
                                        <p:cTn id="61" dur="2000" fill="hold"/>
                                        <p:tgtEl>
                                          <p:spTgt spid="27"/>
                                        </p:tgtEl>
                                        <p:attrNameLst>
                                          <p:attrName>ppt_x</p:attrName>
                                        </p:attrNameLst>
                                      </p:cBhvr>
                                      <p:tavLst>
                                        <p:tav tm="0">
                                          <p:val>
                                            <p:strVal val="1+#ppt_w/2"/>
                                          </p:val>
                                        </p:tav>
                                        <p:tav tm="100000">
                                          <p:val>
                                            <p:strVal val="#ppt_x"/>
                                          </p:val>
                                        </p:tav>
                                      </p:tavLst>
                                    </p:anim>
                                    <p:anim calcmode="lin" valueType="num">
                                      <p:cBhvr additive="base">
                                        <p:cTn id="62" dur="2000" fill="hold"/>
                                        <p:tgtEl>
                                          <p:spTgt spid="27"/>
                                        </p:tgtEl>
                                        <p:attrNameLst>
                                          <p:attrName>ppt_y</p:attrName>
                                        </p:attrNameLst>
                                      </p:cBhvr>
                                      <p:tavLst>
                                        <p:tav tm="0">
                                          <p:val>
                                            <p:strVal val="0-#ppt_h/2"/>
                                          </p:val>
                                        </p:tav>
                                        <p:tav tm="100000">
                                          <p:val>
                                            <p:strVal val="#ppt_y"/>
                                          </p:val>
                                        </p:tav>
                                      </p:tavLst>
                                    </p:anim>
                                  </p:childTnLst>
                                </p:cTn>
                              </p:par>
                              <p:par>
                                <p:cTn id="63" presetID="1" presetClass="entr" presetSubtype="0" fill="hold" grpId="0" nodeType="withEffect">
                                  <p:stCondLst>
                                    <p:cond delay="500"/>
                                  </p:stCondLst>
                                  <p:childTnLst>
                                    <p:set>
                                      <p:cBhvr>
                                        <p:cTn id="64" dur="1" fill="hold">
                                          <p:stCondLst>
                                            <p:cond delay="0"/>
                                          </p:stCondLst>
                                        </p:cTn>
                                        <p:tgtEl>
                                          <p:spTgt spid="32"/>
                                        </p:tgtEl>
                                        <p:attrNameLst>
                                          <p:attrName>style.visibility</p:attrName>
                                        </p:attrNameLst>
                                      </p:cBhvr>
                                      <p:to>
                                        <p:strVal val="visible"/>
                                      </p:to>
                                    </p:set>
                                  </p:childTnLst>
                                </p:cTn>
                              </p:par>
                              <p:par>
                                <p:cTn id="65" presetID="1" presetClass="entr" presetSubtype="0" fill="hold" grpId="0" nodeType="withEffect">
                                  <p:stCondLst>
                                    <p:cond delay="500"/>
                                  </p:stCondLst>
                                  <p:childTnLst>
                                    <p:set>
                                      <p:cBhvr>
                                        <p:cTn id="66" dur="1" fill="hold">
                                          <p:stCondLst>
                                            <p:cond delay="0"/>
                                          </p:stCondLst>
                                        </p:cTn>
                                        <p:tgtEl>
                                          <p:spTgt spid="30"/>
                                        </p:tgtEl>
                                        <p:attrNameLst>
                                          <p:attrName>style.visibility</p:attrName>
                                        </p:attrNameLst>
                                      </p:cBhvr>
                                      <p:to>
                                        <p:strVal val="visible"/>
                                      </p:to>
                                    </p:set>
                                  </p:childTnLst>
                                </p:cTn>
                              </p:par>
                            </p:childTnLst>
                          </p:cTn>
                        </p:par>
                        <p:par>
                          <p:cTn id="67" fill="hold">
                            <p:stCondLst>
                              <p:cond delay="2500"/>
                            </p:stCondLst>
                            <p:childTnLst>
                              <p:par>
                                <p:cTn id="68" presetID="56" presetClass="path" presetSubtype="0" accel="50000" decel="50000" fill="hold" grpId="1" nodeType="afterEffect">
                                  <p:stCondLst>
                                    <p:cond delay="0"/>
                                  </p:stCondLst>
                                  <p:childTnLst>
                                    <p:animMotion origin="layout" path="M -7.03308E-7 -1.11111E-6 L 0.16827 -0.15694 " pathEditMode="relative" rAng="0" ptsTypes="AA">
                                      <p:cBhvr>
                                        <p:cTn id="69" dur="2000" fill="hold"/>
                                        <p:tgtEl>
                                          <p:spTgt spid="9"/>
                                        </p:tgtEl>
                                        <p:attrNameLst>
                                          <p:attrName>ppt_x</p:attrName>
                                          <p:attrName>ppt_y</p:attrName>
                                        </p:attrNameLst>
                                      </p:cBhvr>
                                      <p:rCtr x="8414" y="-7847"/>
                                    </p:animMotion>
                                  </p:childTnLst>
                                </p:cTn>
                              </p:par>
                              <p:par>
                                <p:cTn id="70" presetID="35" presetClass="path" presetSubtype="0" accel="50000" decel="50000" fill="hold" grpId="1" nodeType="withEffect">
                                  <p:stCondLst>
                                    <p:cond delay="0"/>
                                  </p:stCondLst>
                                  <p:childTnLst>
                                    <p:animMotion origin="layout" path="M -0.00027 0.00625 L -0.24603 -0.1037 " pathEditMode="relative" rAng="0" ptsTypes="AA">
                                      <p:cBhvr>
                                        <p:cTn id="71" dur="2000" fill="hold"/>
                                        <p:tgtEl>
                                          <p:spTgt spid="24"/>
                                        </p:tgtEl>
                                        <p:attrNameLst>
                                          <p:attrName>ppt_x</p:attrName>
                                          <p:attrName>ppt_y</p:attrName>
                                        </p:attrNameLst>
                                      </p:cBhvr>
                                      <p:rCtr x="-12295" y="-5509"/>
                                    </p:animMotion>
                                  </p:childTnLst>
                                </p:cTn>
                              </p:par>
                            </p:childTnLst>
                          </p:cTn>
                        </p:par>
                        <p:par>
                          <p:cTn id="72" fill="hold">
                            <p:stCondLst>
                              <p:cond delay="4500"/>
                            </p:stCondLst>
                            <p:childTnLst>
                              <p:par>
                                <p:cTn id="73" presetID="1" presetClass="entr" presetSubtype="0" fill="hold" grpId="0" nodeType="after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par>
                                <p:cTn id="75" presetID="49" presetClass="path" presetSubtype="0" accel="50000" decel="50000" fill="hold" grpId="1" nodeType="withEffect">
                                  <p:stCondLst>
                                    <p:cond delay="0"/>
                                  </p:stCondLst>
                                  <p:childTnLst>
                                    <p:animMotion origin="layout" path="M 7.24147E-7 0 L 0.32847 0.26968 " pathEditMode="relative" rAng="0" ptsTypes="AA">
                                      <p:cBhvr>
                                        <p:cTn id="76" dur="2000" fill="hold"/>
                                        <p:tgtEl>
                                          <p:spTgt spid="5"/>
                                        </p:tgtEl>
                                        <p:attrNameLst>
                                          <p:attrName>ppt_x</p:attrName>
                                          <p:attrName>ppt_y</p:attrName>
                                        </p:attrNameLst>
                                      </p:cBhvr>
                                      <p:rCtr x="16424" y="13472"/>
                                    </p:animMotion>
                                  </p:childTnLst>
                                </p:cTn>
                              </p:par>
                              <p:par>
                                <p:cTn id="77" presetID="35" presetClass="path" presetSubtype="0" accel="50000" decel="50000" fill="hold" grpId="1" nodeType="withEffect">
                                  <p:stCondLst>
                                    <p:cond delay="0"/>
                                  </p:stCondLst>
                                  <p:childTnLst>
                                    <p:animMotion origin="layout" path="M -4.79291E-6 -3.7037E-7 L -0.28314 -0.05069 " pathEditMode="relative" rAng="0" ptsTypes="AA">
                                      <p:cBhvr>
                                        <p:cTn id="78" dur="2000" fill="hold"/>
                                        <p:tgtEl>
                                          <p:spTgt spid="26"/>
                                        </p:tgtEl>
                                        <p:attrNameLst>
                                          <p:attrName>ppt_x</p:attrName>
                                          <p:attrName>ppt_y</p:attrName>
                                        </p:attrNameLst>
                                      </p:cBhvr>
                                      <p:rCtr x="-14157" y="-2546"/>
                                    </p:animMotion>
                                  </p:childTnLst>
                                </p:cTn>
                              </p:par>
                            </p:childTnLst>
                          </p:cTn>
                        </p:par>
                        <p:par>
                          <p:cTn id="79" fill="hold">
                            <p:stCondLst>
                              <p:cond delay="6500"/>
                            </p:stCondLst>
                            <p:childTnLst>
                              <p:par>
                                <p:cTn id="80" presetID="1" presetClass="entr" presetSubtype="0" fill="hold" grpId="0" nodeType="afterEffect">
                                  <p:stCondLst>
                                    <p:cond delay="0"/>
                                  </p:stCondLst>
                                  <p:childTnLst>
                                    <p:set>
                                      <p:cBhvr>
                                        <p:cTn id="81"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7" grpId="0" animBg="1"/>
      <p:bldP spid="8" grpId="0" animBg="1"/>
      <p:bldP spid="9" grpId="0" animBg="1"/>
      <p:bldP spid="9" grpId="1" animBg="1"/>
      <p:bldP spid="10" grpId="0" animBg="1"/>
      <p:bldP spid="13" grpId="0" animBg="1"/>
      <p:bldP spid="21" grpId="0" animBg="1"/>
      <p:bldP spid="22" grpId="0" animBg="1"/>
      <p:bldP spid="24" grpId="0" animBg="1"/>
      <p:bldP spid="24" grpId="1" animBg="1"/>
      <p:bldP spid="25" grpId="0" animBg="1"/>
      <p:bldP spid="26" grpId="0" animBg="1"/>
      <p:bldP spid="26" grpId="1" animBg="1"/>
      <p:bldP spid="27" grpId="0" animBg="1"/>
      <p:bldP spid="30" grpId="0" animBg="1"/>
      <p:bldP spid="31" grpId="0"/>
      <p:bldP spid="32" grpId="0"/>
      <p:bldP spid="33" grpId="0" animBg="1"/>
      <p:bldP spid="23" grpId="0" animBg="1"/>
      <p:bldP spid="2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One-to-One Matching via Auctions</a:t>
            </a:r>
          </a:p>
        </p:txBody>
      </p:sp>
      <p:sp>
        <p:nvSpPr>
          <p:cNvPr id="5" name="Oval 41"/>
          <p:cNvSpPr>
            <a:spLocks/>
          </p:cNvSpPr>
          <p:nvPr/>
        </p:nvSpPr>
        <p:spPr bwMode="auto">
          <a:xfrm>
            <a:off x="790789" y="2057265"/>
            <a:ext cx="257242" cy="257242"/>
          </a:xfrm>
          <a:prstGeom prst="ellipse">
            <a:avLst/>
          </a:prstGeom>
          <a:ln w="38100">
            <a:headEnd/>
            <a:tailEnd/>
          </a:ln>
        </p:spPr>
        <p:style>
          <a:lnRef idx="2">
            <a:schemeClr val="accent3">
              <a:shade val="50000"/>
            </a:schemeClr>
          </a:lnRef>
          <a:fillRef idx="1">
            <a:schemeClr val="accent3"/>
          </a:fillRef>
          <a:effectRef idx="0">
            <a:schemeClr val="accent3"/>
          </a:effectRef>
          <a:fontRef idx="minor">
            <a:schemeClr val="lt1"/>
          </a:fontRef>
        </p:style>
        <p:txBody>
          <a:bodyPr lIns="0" tIns="0" rIns="0" bIns="0"/>
          <a:lstStyle>
            <a:lvl1pPr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1pPr>
            <a:lvl2pPr marL="742950" indent="-28575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2pPr>
            <a:lvl3pPr marL="11430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3pPr>
            <a:lvl4pPr marL="16002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4pPr>
            <a:lvl5pPr marL="20574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5pPr>
            <a:lvl6pPr marL="25146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6pPr>
            <a:lvl7pPr marL="29718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7pPr>
            <a:lvl8pPr marL="34290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8pPr>
            <a:lvl9pPr marL="38862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9pPr>
          </a:lstStyle>
          <a:p>
            <a:pPr defTabSz="257221" eaLnBrk="1" hangingPunct="1"/>
            <a:endParaRPr lang="en-US" altLang="en-US" sz="2700"/>
          </a:p>
        </p:txBody>
      </p:sp>
      <p:sp>
        <p:nvSpPr>
          <p:cNvPr id="6" name="Oval 42"/>
          <p:cNvSpPr>
            <a:spLocks/>
          </p:cNvSpPr>
          <p:nvPr/>
        </p:nvSpPr>
        <p:spPr bwMode="auto">
          <a:xfrm>
            <a:off x="1393679" y="2542317"/>
            <a:ext cx="257242" cy="257242"/>
          </a:xfrm>
          <a:prstGeom prst="ellipse">
            <a:avLst/>
          </a:prstGeom>
          <a:ln w="38100">
            <a:headEnd/>
            <a:tailEnd/>
          </a:ln>
        </p:spPr>
        <p:style>
          <a:lnRef idx="2">
            <a:schemeClr val="accent3">
              <a:shade val="50000"/>
            </a:schemeClr>
          </a:lnRef>
          <a:fillRef idx="1">
            <a:schemeClr val="accent3"/>
          </a:fillRef>
          <a:effectRef idx="0">
            <a:schemeClr val="accent3"/>
          </a:effectRef>
          <a:fontRef idx="minor">
            <a:schemeClr val="lt1"/>
          </a:fontRef>
        </p:style>
        <p:txBody>
          <a:bodyPr lIns="0" tIns="0" rIns="0" bIns="0"/>
          <a:lstStyle>
            <a:lvl1pPr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1pPr>
            <a:lvl2pPr marL="742950" indent="-28575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2pPr>
            <a:lvl3pPr marL="11430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3pPr>
            <a:lvl4pPr marL="16002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4pPr>
            <a:lvl5pPr marL="20574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5pPr>
            <a:lvl6pPr marL="25146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6pPr>
            <a:lvl7pPr marL="29718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7pPr>
            <a:lvl8pPr marL="34290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8pPr>
            <a:lvl9pPr marL="38862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9pPr>
          </a:lstStyle>
          <a:p>
            <a:pPr defTabSz="257221" eaLnBrk="1" hangingPunct="1"/>
            <a:endParaRPr lang="en-US" altLang="en-US" sz="2700"/>
          </a:p>
        </p:txBody>
      </p:sp>
      <p:sp>
        <p:nvSpPr>
          <p:cNvPr id="7" name="Oval 43"/>
          <p:cNvSpPr>
            <a:spLocks/>
          </p:cNvSpPr>
          <p:nvPr/>
        </p:nvSpPr>
        <p:spPr bwMode="auto">
          <a:xfrm>
            <a:off x="747916" y="2743245"/>
            <a:ext cx="257242" cy="257242"/>
          </a:xfrm>
          <a:prstGeom prst="ellipse">
            <a:avLst/>
          </a:prstGeom>
          <a:ln w="38100">
            <a:headEnd/>
            <a:tailEnd/>
          </a:ln>
        </p:spPr>
        <p:style>
          <a:lnRef idx="2">
            <a:schemeClr val="accent3">
              <a:shade val="50000"/>
            </a:schemeClr>
          </a:lnRef>
          <a:fillRef idx="1">
            <a:schemeClr val="accent3"/>
          </a:fillRef>
          <a:effectRef idx="0">
            <a:schemeClr val="accent3"/>
          </a:effectRef>
          <a:fontRef idx="minor">
            <a:schemeClr val="lt1"/>
          </a:fontRef>
        </p:style>
        <p:txBody>
          <a:bodyPr lIns="0" tIns="0" rIns="0" bIns="0"/>
          <a:lstStyle>
            <a:lvl1pPr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1pPr>
            <a:lvl2pPr marL="742950" indent="-28575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2pPr>
            <a:lvl3pPr marL="11430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3pPr>
            <a:lvl4pPr marL="16002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4pPr>
            <a:lvl5pPr marL="20574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5pPr>
            <a:lvl6pPr marL="25146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6pPr>
            <a:lvl7pPr marL="29718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7pPr>
            <a:lvl8pPr marL="34290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8pPr>
            <a:lvl9pPr marL="38862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9pPr>
          </a:lstStyle>
          <a:p>
            <a:pPr defTabSz="257221" eaLnBrk="1" hangingPunct="1"/>
            <a:endParaRPr lang="en-US" altLang="en-US" sz="2700"/>
          </a:p>
        </p:txBody>
      </p:sp>
      <p:sp>
        <p:nvSpPr>
          <p:cNvPr id="8" name="Oval 44"/>
          <p:cNvSpPr>
            <a:spLocks/>
          </p:cNvSpPr>
          <p:nvPr/>
        </p:nvSpPr>
        <p:spPr bwMode="auto">
          <a:xfrm>
            <a:off x="1265058" y="3226191"/>
            <a:ext cx="257242" cy="257242"/>
          </a:xfrm>
          <a:prstGeom prst="ellipse">
            <a:avLst/>
          </a:prstGeom>
          <a:ln w="38100">
            <a:headEnd/>
            <a:tailEnd/>
          </a:ln>
        </p:spPr>
        <p:style>
          <a:lnRef idx="2">
            <a:schemeClr val="accent3">
              <a:shade val="50000"/>
            </a:schemeClr>
          </a:lnRef>
          <a:fillRef idx="1">
            <a:schemeClr val="accent3"/>
          </a:fillRef>
          <a:effectRef idx="0">
            <a:schemeClr val="accent3"/>
          </a:effectRef>
          <a:fontRef idx="minor">
            <a:schemeClr val="lt1"/>
          </a:fontRef>
        </p:style>
        <p:txBody>
          <a:bodyPr lIns="0" tIns="0" rIns="0" bIns="0"/>
          <a:lstStyle>
            <a:lvl1pPr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1pPr>
            <a:lvl2pPr marL="742950" indent="-28575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2pPr>
            <a:lvl3pPr marL="11430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3pPr>
            <a:lvl4pPr marL="16002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4pPr>
            <a:lvl5pPr marL="20574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5pPr>
            <a:lvl6pPr marL="25146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6pPr>
            <a:lvl7pPr marL="29718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7pPr>
            <a:lvl8pPr marL="34290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8pPr>
            <a:lvl9pPr marL="38862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9pPr>
          </a:lstStyle>
          <a:p>
            <a:pPr defTabSz="257221" eaLnBrk="1" hangingPunct="1"/>
            <a:endParaRPr lang="en-US" altLang="en-US" sz="2700"/>
          </a:p>
        </p:txBody>
      </p:sp>
      <p:sp>
        <p:nvSpPr>
          <p:cNvPr id="9" name="Oval 45"/>
          <p:cNvSpPr>
            <a:spLocks/>
          </p:cNvSpPr>
          <p:nvPr/>
        </p:nvSpPr>
        <p:spPr bwMode="auto">
          <a:xfrm>
            <a:off x="1865406" y="2847990"/>
            <a:ext cx="257242" cy="257242"/>
          </a:xfrm>
          <a:prstGeom prst="ellipse">
            <a:avLst/>
          </a:prstGeom>
          <a:ln w="38100">
            <a:headEnd/>
            <a:tailEnd/>
          </a:ln>
        </p:spPr>
        <p:style>
          <a:lnRef idx="2">
            <a:schemeClr val="accent3">
              <a:shade val="50000"/>
            </a:schemeClr>
          </a:lnRef>
          <a:fillRef idx="1">
            <a:schemeClr val="accent3"/>
          </a:fillRef>
          <a:effectRef idx="0">
            <a:schemeClr val="accent3"/>
          </a:effectRef>
          <a:fontRef idx="minor">
            <a:schemeClr val="lt1"/>
          </a:fontRef>
        </p:style>
        <p:txBody>
          <a:bodyPr lIns="0" tIns="0" rIns="0" bIns="0"/>
          <a:lstStyle>
            <a:lvl1pPr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1pPr>
            <a:lvl2pPr marL="742950" indent="-28575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2pPr>
            <a:lvl3pPr marL="11430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3pPr>
            <a:lvl4pPr marL="16002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4pPr>
            <a:lvl5pPr marL="20574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5pPr>
            <a:lvl6pPr marL="25146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6pPr>
            <a:lvl7pPr marL="29718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7pPr>
            <a:lvl8pPr marL="34290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8pPr>
            <a:lvl9pPr marL="38862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9pPr>
          </a:lstStyle>
          <a:p>
            <a:pPr defTabSz="257221" eaLnBrk="1" hangingPunct="1"/>
            <a:endParaRPr lang="en-US" altLang="en-US" sz="2700"/>
          </a:p>
        </p:txBody>
      </p:sp>
      <p:sp>
        <p:nvSpPr>
          <p:cNvPr id="10" name="Oval 46"/>
          <p:cNvSpPr>
            <a:spLocks/>
          </p:cNvSpPr>
          <p:nvPr/>
        </p:nvSpPr>
        <p:spPr bwMode="auto">
          <a:xfrm>
            <a:off x="1691136" y="2185887"/>
            <a:ext cx="257242" cy="257242"/>
          </a:xfrm>
          <a:prstGeom prst="ellipse">
            <a:avLst/>
          </a:prstGeom>
          <a:ln w="38100">
            <a:headEnd/>
            <a:tailEnd/>
          </a:ln>
        </p:spPr>
        <p:style>
          <a:lnRef idx="2">
            <a:schemeClr val="accent3">
              <a:shade val="50000"/>
            </a:schemeClr>
          </a:lnRef>
          <a:fillRef idx="1">
            <a:schemeClr val="accent3"/>
          </a:fillRef>
          <a:effectRef idx="0">
            <a:schemeClr val="accent3"/>
          </a:effectRef>
          <a:fontRef idx="minor">
            <a:schemeClr val="lt1"/>
          </a:fontRef>
        </p:style>
        <p:txBody>
          <a:bodyPr lIns="0" tIns="0" rIns="0" bIns="0"/>
          <a:lstStyle>
            <a:lvl1pPr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1pPr>
            <a:lvl2pPr marL="742950" indent="-28575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2pPr>
            <a:lvl3pPr marL="11430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3pPr>
            <a:lvl4pPr marL="16002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4pPr>
            <a:lvl5pPr marL="20574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5pPr>
            <a:lvl6pPr marL="25146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6pPr>
            <a:lvl7pPr marL="29718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7pPr>
            <a:lvl8pPr marL="34290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8pPr>
            <a:lvl9pPr marL="38862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9pPr>
          </a:lstStyle>
          <a:p>
            <a:pPr defTabSz="257221" eaLnBrk="1" hangingPunct="1"/>
            <a:endParaRPr lang="en-US" altLang="en-US" sz="2700"/>
          </a:p>
        </p:txBody>
      </p:sp>
      <p:sp>
        <p:nvSpPr>
          <p:cNvPr id="13" name="Rectangle: Rounded Corners 12"/>
          <p:cNvSpPr/>
          <p:nvPr/>
        </p:nvSpPr>
        <p:spPr>
          <a:xfrm>
            <a:off x="4659898" y="3049618"/>
            <a:ext cx="257242" cy="257242"/>
          </a:xfrm>
          <a:prstGeom prst="roundRect">
            <a:avLst/>
          </a:prstGeom>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257221"/>
            <a:endParaRPr lang="en-US" sz="1013" dirty="0">
              <a:solidFill>
                <a:prstClr val="white"/>
              </a:solidFill>
              <a:latin typeface="Century Gothic" panose="020F0302020204030204"/>
            </a:endParaRPr>
          </a:p>
        </p:txBody>
      </p:sp>
      <p:sp>
        <p:nvSpPr>
          <p:cNvPr id="21" name="Rectangle: Rounded Corners 20"/>
          <p:cNvSpPr/>
          <p:nvPr/>
        </p:nvSpPr>
        <p:spPr>
          <a:xfrm>
            <a:off x="4627107" y="2371205"/>
            <a:ext cx="257242" cy="257242"/>
          </a:xfrm>
          <a:prstGeom prst="roundRect">
            <a:avLst/>
          </a:prstGeom>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
        <p:nvSpPr>
          <p:cNvPr id="22" name="Rectangle: Rounded Corners 21"/>
          <p:cNvSpPr/>
          <p:nvPr/>
        </p:nvSpPr>
        <p:spPr>
          <a:xfrm>
            <a:off x="5780555" y="2792376"/>
            <a:ext cx="257242" cy="257242"/>
          </a:xfrm>
          <a:prstGeom prst="roundRect">
            <a:avLst/>
          </a:prstGeom>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
        <p:nvSpPr>
          <p:cNvPr id="24" name="Rectangle: Rounded Corners 23"/>
          <p:cNvSpPr/>
          <p:nvPr/>
        </p:nvSpPr>
        <p:spPr>
          <a:xfrm>
            <a:off x="5199239" y="2642498"/>
            <a:ext cx="257242" cy="257242"/>
          </a:xfrm>
          <a:prstGeom prst="roundRect">
            <a:avLst/>
          </a:prstGeom>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
        <p:nvSpPr>
          <p:cNvPr id="25" name="Rectangle: Rounded Corners 24"/>
          <p:cNvSpPr/>
          <p:nvPr/>
        </p:nvSpPr>
        <p:spPr>
          <a:xfrm>
            <a:off x="5423247" y="1971519"/>
            <a:ext cx="257242" cy="257242"/>
          </a:xfrm>
          <a:prstGeom prst="roundRect">
            <a:avLst/>
          </a:prstGeom>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
        <p:nvSpPr>
          <p:cNvPr id="26" name="Rectangle: Rounded Corners 25"/>
          <p:cNvSpPr/>
          <p:nvPr/>
        </p:nvSpPr>
        <p:spPr>
          <a:xfrm>
            <a:off x="5456481" y="3293461"/>
            <a:ext cx="257242" cy="257242"/>
          </a:xfrm>
          <a:prstGeom prst="roundRect">
            <a:avLst/>
          </a:prstGeom>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
        <p:nvSpPr>
          <p:cNvPr id="27" name="Rectangle: Rounded Corners 26"/>
          <p:cNvSpPr/>
          <p:nvPr/>
        </p:nvSpPr>
        <p:spPr>
          <a:xfrm>
            <a:off x="5909176" y="2145251"/>
            <a:ext cx="257242" cy="257242"/>
          </a:xfrm>
          <a:prstGeom prst="roundRect">
            <a:avLst/>
          </a:prstGeom>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
        <p:nvSpPr>
          <p:cNvPr id="31" name="TextBox 30"/>
          <p:cNvSpPr txBox="1"/>
          <p:nvPr/>
        </p:nvSpPr>
        <p:spPr>
          <a:xfrm>
            <a:off x="685086" y="3820326"/>
            <a:ext cx="1417187" cy="334707"/>
          </a:xfrm>
          <a:prstGeom prst="rect">
            <a:avLst/>
          </a:prstGeom>
          <a:noFill/>
        </p:spPr>
        <p:txBody>
          <a:bodyPr wrap="square" rtlCol="0">
            <a:spAutoFit/>
          </a:bodyPr>
          <a:lstStyle/>
          <a:p>
            <a:pPr algn="ctr" defTabSz="257221"/>
            <a:r>
              <a:rPr lang="en-US" sz="1575" dirty="0">
                <a:solidFill>
                  <a:srgbClr val="3BBC9D"/>
                </a:solidFill>
                <a:latin typeface="Century Gothic" panose="020F0302020204030204"/>
              </a:rPr>
              <a:t>Buyers</a:t>
            </a:r>
            <a:endParaRPr lang="en-US" sz="1013" dirty="0">
              <a:solidFill>
                <a:srgbClr val="3BBC9D"/>
              </a:solidFill>
              <a:latin typeface="Century Gothic" panose="020F0302020204030204"/>
            </a:endParaRPr>
          </a:p>
        </p:txBody>
      </p:sp>
      <p:sp>
        <p:nvSpPr>
          <p:cNvPr id="32" name="TextBox 31"/>
          <p:cNvSpPr txBox="1"/>
          <p:nvPr/>
        </p:nvSpPr>
        <p:spPr>
          <a:xfrm>
            <a:off x="4755728" y="3820326"/>
            <a:ext cx="1417187" cy="334707"/>
          </a:xfrm>
          <a:prstGeom prst="rect">
            <a:avLst/>
          </a:prstGeom>
          <a:noFill/>
        </p:spPr>
        <p:txBody>
          <a:bodyPr wrap="square" rtlCol="0">
            <a:spAutoFit/>
          </a:bodyPr>
          <a:lstStyle/>
          <a:p>
            <a:pPr algn="ctr" defTabSz="257221"/>
            <a:r>
              <a:rPr lang="en-US" sz="1575" dirty="0">
                <a:solidFill>
                  <a:srgbClr val="6BA841"/>
                </a:solidFill>
                <a:latin typeface="Century Gothic" panose="020F0302020204030204"/>
              </a:rPr>
              <a:t>Merchants</a:t>
            </a:r>
            <a:endParaRPr lang="en-US" sz="1013" dirty="0">
              <a:solidFill>
                <a:srgbClr val="6BA841"/>
              </a:solidFill>
              <a:latin typeface="Century Gothic" panose="020F0302020204030204"/>
            </a:endParaRPr>
          </a:p>
        </p:txBody>
      </p:sp>
      <p:sp>
        <p:nvSpPr>
          <p:cNvPr id="33" name="Oval 41"/>
          <p:cNvSpPr>
            <a:spLocks/>
          </p:cNvSpPr>
          <p:nvPr/>
        </p:nvSpPr>
        <p:spPr bwMode="auto">
          <a:xfrm>
            <a:off x="1284500" y="1746535"/>
            <a:ext cx="257242" cy="257242"/>
          </a:xfrm>
          <a:prstGeom prst="ellipse">
            <a:avLst/>
          </a:prstGeom>
          <a:ln w="38100">
            <a:headEnd/>
            <a:tailEnd/>
          </a:ln>
        </p:spPr>
        <p:style>
          <a:lnRef idx="2">
            <a:schemeClr val="accent3">
              <a:shade val="50000"/>
            </a:schemeClr>
          </a:lnRef>
          <a:fillRef idx="1">
            <a:schemeClr val="accent3"/>
          </a:fillRef>
          <a:effectRef idx="0">
            <a:schemeClr val="accent3"/>
          </a:effectRef>
          <a:fontRef idx="minor">
            <a:schemeClr val="lt1"/>
          </a:fontRef>
        </p:style>
        <p:txBody>
          <a:bodyPr lIns="0" tIns="0" rIns="0" bIns="0"/>
          <a:lstStyle>
            <a:lvl1pPr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1pPr>
            <a:lvl2pPr marL="742950" indent="-28575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2pPr>
            <a:lvl3pPr marL="11430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3pPr>
            <a:lvl4pPr marL="16002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4pPr>
            <a:lvl5pPr marL="20574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5pPr>
            <a:lvl6pPr marL="25146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6pPr>
            <a:lvl7pPr marL="29718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7pPr>
            <a:lvl8pPr marL="34290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8pPr>
            <a:lvl9pPr marL="38862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9pPr>
          </a:lstStyle>
          <a:p>
            <a:pPr defTabSz="257221" eaLnBrk="1" hangingPunct="1"/>
            <a:endParaRPr lang="en-US" altLang="en-US" sz="2700"/>
          </a:p>
        </p:txBody>
      </p:sp>
      <p:sp>
        <p:nvSpPr>
          <p:cNvPr id="3" name="Rectangle 2"/>
          <p:cNvSpPr/>
          <p:nvPr/>
        </p:nvSpPr>
        <p:spPr>
          <a:xfrm>
            <a:off x="4634804" y="2028360"/>
            <a:ext cx="233745" cy="328949"/>
          </a:xfrm>
          <a:prstGeom prst="rect">
            <a:avLst/>
          </a:prstGeom>
          <a:noFill/>
        </p:spPr>
        <p:txBody>
          <a:bodyPr wrap="none" lIns="51448" tIns="25724" rIns="51448" bIns="25724">
            <a:spAutoFit/>
          </a:bodyPr>
          <a:lstStyle/>
          <a:p>
            <a:pPr algn="ctr" defTabSz="257221"/>
            <a:r>
              <a:rPr lang="en-US" b="1" dirty="0">
                <a:ln w="9525">
                  <a:solidFill>
                    <a:prstClr val="black"/>
                  </a:solidFill>
                  <a:prstDash val="solid"/>
                </a:ln>
                <a:solidFill>
                  <a:srgbClr val="6BA841"/>
                </a:solidFill>
                <a:effectLst>
                  <a:outerShdw blurRad="12700" dist="38100" dir="2700000" algn="tl" rotWithShape="0">
                    <a:srgbClr val="6BA841">
                      <a:lumMod val="60000"/>
                      <a:lumOff val="40000"/>
                    </a:srgbClr>
                  </a:outerShdw>
                </a:effectLst>
                <a:latin typeface="Century Gothic" panose="020F0302020204030204"/>
              </a:rPr>
              <a:t>$</a:t>
            </a:r>
          </a:p>
        </p:txBody>
      </p:sp>
      <p:sp>
        <p:nvSpPr>
          <p:cNvPr id="23" name="Rectangle 22"/>
          <p:cNvSpPr/>
          <p:nvPr/>
        </p:nvSpPr>
        <p:spPr>
          <a:xfrm>
            <a:off x="5135927" y="2086038"/>
            <a:ext cx="345955" cy="571452"/>
          </a:xfrm>
          <a:prstGeom prst="rect">
            <a:avLst/>
          </a:prstGeom>
          <a:noFill/>
        </p:spPr>
        <p:txBody>
          <a:bodyPr wrap="none" lIns="51448" tIns="25724" rIns="51448" bIns="25724">
            <a:spAutoFit/>
          </a:bodyPr>
          <a:lstStyle/>
          <a:p>
            <a:pPr algn="ctr" defTabSz="257221"/>
            <a:r>
              <a:rPr lang="en-US" sz="3376" b="1" dirty="0">
                <a:ln w="9525">
                  <a:solidFill>
                    <a:prstClr val="black"/>
                  </a:solidFill>
                  <a:prstDash val="solid"/>
                </a:ln>
                <a:solidFill>
                  <a:srgbClr val="6BA841"/>
                </a:solidFill>
                <a:effectLst>
                  <a:outerShdw blurRad="12700" dist="38100" dir="2700000" algn="tl" rotWithShape="0">
                    <a:srgbClr val="6BA841">
                      <a:lumMod val="60000"/>
                      <a:lumOff val="40000"/>
                    </a:srgbClr>
                  </a:outerShdw>
                </a:effectLst>
                <a:latin typeface="Century Gothic" panose="020F0302020204030204"/>
              </a:rPr>
              <a:t>$</a:t>
            </a:r>
          </a:p>
        </p:txBody>
      </p:sp>
      <p:sp>
        <p:nvSpPr>
          <p:cNvPr id="34" name="Rectangle 33"/>
          <p:cNvSpPr/>
          <p:nvPr/>
        </p:nvSpPr>
        <p:spPr>
          <a:xfrm>
            <a:off x="5916873" y="1813992"/>
            <a:ext cx="233745" cy="328949"/>
          </a:xfrm>
          <a:prstGeom prst="rect">
            <a:avLst/>
          </a:prstGeom>
          <a:noFill/>
        </p:spPr>
        <p:txBody>
          <a:bodyPr wrap="none" lIns="51448" tIns="25724" rIns="51448" bIns="25724">
            <a:spAutoFit/>
          </a:bodyPr>
          <a:lstStyle/>
          <a:p>
            <a:pPr algn="ctr" defTabSz="257221"/>
            <a:r>
              <a:rPr lang="en-US" b="1" dirty="0">
                <a:ln w="9525">
                  <a:solidFill>
                    <a:prstClr val="black"/>
                  </a:solidFill>
                  <a:prstDash val="solid"/>
                </a:ln>
                <a:solidFill>
                  <a:srgbClr val="6BA841"/>
                </a:solidFill>
                <a:effectLst>
                  <a:outerShdw blurRad="12700" dist="38100" dir="2700000" algn="tl" rotWithShape="0">
                    <a:srgbClr val="6BA841">
                      <a:lumMod val="60000"/>
                      <a:lumOff val="40000"/>
                    </a:srgbClr>
                  </a:outerShdw>
                </a:effectLst>
                <a:latin typeface="Century Gothic" panose="020F0302020204030204"/>
              </a:rPr>
              <a:t>$</a:t>
            </a:r>
          </a:p>
        </p:txBody>
      </p:sp>
      <p:sp>
        <p:nvSpPr>
          <p:cNvPr id="35" name="Rectangle 34"/>
          <p:cNvSpPr/>
          <p:nvPr/>
        </p:nvSpPr>
        <p:spPr>
          <a:xfrm>
            <a:off x="5401711" y="1499909"/>
            <a:ext cx="289850" cy="450201"/>
          </a:xfrm>
          <a:prstGeom prst="rect">
            <a:avLst/>
          </a:prstGeom>
          <a:noFill/>
        </p:spPr>
        <p:txBody>
          <a:bodyPr wrap="none" lIns="51448" tIns="25724" rIns="51448" bIns="25724">
            <a:spAutoFit/>
          </a:bodyPr>
          <a:lstStyle/>
          <a:p>
            <a:pPr algn="ctr" defTabSz="257221"/>
            <a:r>
              <a:rPr lang="en-US" sz="2588" b="1" dirty="0">
                <a:ln w="9525">
                  <a:solidFill>
                    <a:prstClr val="black"/>
                  </a:solidFill>
                  <a:prstDash val="solid"/>
                </a:ln>
                <a:solidFill>
                  <a:srgbClr val="6BA841"/>
                </a:solidFill>
                <a:effectLst>
                  <a:outerShdw blurRad="12700" dist="38100" dir="2700000" algn="tl" rotWithShape="0">
                    <a:srgbClr val="6BA841">
                      <a:lumMod val="60000"/>
                      <a:lumOff val="40000"/>
                    </a:srgbClr>
                  </a:outerShdw>
                </a:effectLst>
                <a:latin typeface="Century Gothic" panose="020F0302020204030204"/>
              </a:rPr>
              <a:t>$</a:t>
            </a:r>
          </a:p>
        </p:txBody>
      </p:sp>
      <p:sp>
        <p:nvSpPr>
          <p:cNvPr id="36" name="Rectangle 35"/>
          <p:cNvSpPr/>
          <p:nvPr/>
        </p:nvSpPr>
        <p:spPr>
          <a:xfrm>
            <a:off x="4648137" y="2645071"/>
            <a:ext cx="265805" cy="398199"/>
          </a:xfrm>
          <a:prstGeom prst="rect">
            <a:avLst/>
          </a:prstGeom>
          <a:noFill/>
        </p:spPr>
        <p:txBody>
          <a:bodyPr wrap="none" lIns="51448" tIns="25724" rIns="51448" bIns="25724">
            <a:spAutoFit/>
          </a:bodyPr>
          <a:lstStyle/>
          <a:p>
            <a:pPr algn="ctr" defTabSz="257221"/>
            <a:r>
              <a:rPr lang="en-US" sz="2250" b="1" dirty="0">
                <a:ln w="9525">
                  <a:solidFill>
                    <a:prstClr val="black"/>
                  </a:solidFill>
                  <a:prstDash val="solid"/>
                </a:ln>
                <a:solidFill>
                  <a:srgbClr val="6BA841"/>
                </a:solidFill>
                <a:effectLst>
                  <a:outerShdw blurRad="12700" dist="38100" dir="2700000" algn="tl" rotWithShape="0">
                    <a:srgbClr val="6BA841">
                      <a:lumMod val="60000"/>
                      <a:lumOff val="40000"/>
                    </a:srgbClr>
                  </a:outerShdw>
                </a:effectLst>
                <a:latin typeface="Century Gothic" panose="020F0302020204030204"/>
              </a:rPr>
              <a:t>$</a:t>
            </a:r>
          </a:p>
        </p:txBody>
      </p:sp>
      <p:sp>
        <p:nvSpPr>
          <p:cNvPr id="37" name="Rectangle 36"/>
          <p:cNvSpPr/>
          <p:nvPr/>
        </p:nvSpPr>
        <p:spPr>
          <a:xfrm>
            <a:off x="5457378" y="2971581"/>
            <a:ext cx="233745" cy="328949"/>
          </a:xfrm>
          <a:prstGeom prst="rect">
            <a:avLst/>
          </a:prstGeom>
          <a:noFill/>
        </p:spPr>
        <p:txBody>
          <a:bodyPr wrap="none" lIns="51448" tIns="25724" rIns="51448" bIns="25724">
            <a:spAutoFit/>
          </a:bodyPr>
          <a:lstStyle/>
          <a:p>
            <a:pPr algn="ctr" defTabSz="257221"/>
            <a:r>
              <a:rPr lang="en-US" b="1" dirty="0">
                <a:ln w="9525">
                  <a:solidFill>
                    <a:prstClr val="black"/>
                  </a:solidFill>
                  <a:prstDash val="solid"/>
                </a:ln>
                <a:solidFill>
                  <a:srgbClr val="6BA841"/>
                </a:solidFill>
                <a:effectLst>
                  <a:outerShdw blurRad="12700" dist="38100" dir="2700000" algn="tl" rotWithShape="0">
                    <a:srgbClr val="6BA841">
                      <a:lumMod val="60000"/>
                      <a:lumOff val="40000"/>
                    </a:srgbClr>
                  </a:outerShdw>
                </a:effectLst>
                <a:latin typeface="Century Gothic" panose="020F0302020204030204"/>
              </a:rPr>
              <a:t>$</a:t>
            </a:r>
          </a:p>
        </p:txBody>
      </p:sp>
      <p:sp>
        <p:nvSpPr>
          <p:cNvPr id="38" name="Rectangle 37"/>
          <p:cNvSpPr/>
          <p:nvPr/>
        </p:nvSpPr>
        <p:spPr>
          <a:xfrm>
            <a:off x="5768169" y="2400255"/>
            <a:ext cx="265805" cy="398199"/>
          </a:xfrm>
          <a:prstGeom prst="rect">
            <a:avLst/>
          </a:prstGeom>
          <a:noFill/>
        </p:spPr>
        <p:txBody>
          <a:bodyPr wrap="none" lIns="51448" tIns="25724" rIns="51448" bIns="25724">
            <a:spAutoFit/>
          </a:bodyPr>
          <a:lstStyle/>
          <a:p>
            <a:pPr algn="ctr" defTabSz="257221"/>
            <a:r>
              <a:rPr lang="en-US" sz="2250" b="1" dirty="0">
                <a:ln w="9525">
                  <a:solidFill>
                    <a:prstClr val="black"/>
                  </a:solidFill>
                  <a:prstDash val="solid"/>
                </a:ln>
                <a:solidFill>
                  <a:srgbClr val="6BA841"/>
                </a:solidFill>
                <a:effectLst>
                  <a:outerShdw blurRad="12700" dist="38100" dir="2700000" algn="tl" rotWithShape="0">
                    <a:srgbClr val="6BA841">
                      <a:lumMod val="60000"/>
                      <a:lumOff val="40000"/>
                    </a:srgbClr>
                  </a:outerShdw>
                </a:effectLst>
                <a:latin typeface="Century Gothic" panose="020F0302020204030204"/>
              </a:rPr>
              <a:t>$</a:t>
            </a:r>
          </a:p>
        </p:txBody>
      </p:sp>
      <p:sp>
        <p:nvSpPr>
          <p:cNvPr id="48" name="Rectangle: Rounded Corners 47"/>
          <p:cNvSpPr/>
          <p:nvPr/>
        </p:nvSpPr>
        <p:spPr>
          <a:xfrm>
            <a:off x="2747925" y="1593409"/>
            <a:ext cx="1340518" cy="2521305"/>
          </a:xfrm>
          <a:prstGeom prst="round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defTabSz="257221"/>
            <a:endParaRPr lang="en-US" sz="1013">
              <a:solidFill>
                <a:srgbClr val="79AE90"/>
              </a:solidFill>
              <a:latin typeface="Century Gothic" panose="020F0302020204030204"/>
            </a:endParaRPr>
          </a:p>
        </p:txBody>
      </p:sp>
      <p:sp>
        <p:nvSpPr>
          <p:cNvPr id="28" name="Rectangle: Rounded Corners 27"/>
          <p:cNvSpPr/>
          <p:nvPr/>
        </p:nvSpPr>
        <p:spPr>
          <a:xfrm>
            <a:off x="5426708" y="1971519"/>
            <a:ext cx="257242" cy="257242"/>
          </a:xfrm>
          <a:prstGeom prst="roundRect">
            <a:avLst/>
          </a:prstGeom>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
        <p:nvSpPr>
          <p:cNvPr id="29" name="Rectangle 28"/>
          <p:cNvSpPr/>
          <p:nvPr/>
        </p:nvSpPr>
        <p:spPr>
          <a:xfrm>
            <a:off x="5396047" y="1499909"/>
            <a:ext cx="289850" cy="450201"/>
          </a:xfrm>
          <a:prstGeom prst="rect">
            <a:avLst/>
          </a:prstGeom>
          <a:noFill/>
        </p:spPr>
        <p:txBody>
          <a:bodyPr wrap="none" lIns="51448" tIns="25724" rIns="51448" bIns="25724">
            <a:spAutoFit/>
          </a:bodyPr>
          <a:lstStyle/>
          <a:p>
            <a:pPr algn="ctr" defTabSz="257221"/>
            <a:r>
              <a:rPr lang="en-US" sz="2588" b="1" dirty="0">
                <a:ln w="9525">
                  <a:solidFill>
                    <a:prstClr val="black"/>
                  </a:solidFill>
                  <a:prstDash val="solid"/>
                </a:ln>
                <a:solidFill>
                  <a:srgbClr val="6BA841"/>
                </a:solidFill>
                <a:effectLst>
                  <a:outerShdw blurRad="12700" dist="38100" dir="2700000" algn="tl" rotWithShape="0">
                    <a:srgbClr val="6BA841">
                      <a:lumMod val="60000"/>
                      <a:lumOff val="40000"/>
                    </a:srgbClr>
                  </a:outerShdw>
                </a:effectLst>
                <a:latin typeface="Century Gothic" panose="020F0302020204030204"/>
              </a:rPr>
              <a:t>$</a:t>
            </a:r>
          </a:p>
        </p:txBody>
      </p:sp>
      <p:sp>
        <p:nvSpPr>
          <p:cNvPr id="30" name="Rectangle: Rounded Corners 29"/>
          <p:cNvSpPr/>
          <p:nvPr/>
        </p:nvSpPr>
        <p:spPr>
          <a:xfrm>
            <a:off x="5207541" y="2657497"/>
            <a:ext cx="257242" cy="257242"/>
          </a:xfrm>
          <a:prstGeom prst="roundRect">
            <a:avLst/>
          </a:prstGeom>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
        <p:nvSpPr>
          <p:cNvPr id="39" name="Rectangle 38"/>
          <p:cNvSpPr/>
          <p:nvPr/>
        </p:nvSpPr>
        <p:spPr>
          <a:xfrm>
            <a:off x="5144229" y="2101038"/>
            <a:ext cx="345955" cy="571452"/>
          </a:xfrm>
          <a:prstGeom prst="rect">
            <a:avLst/>
          </a:prstGeom>
          <a:noFill/>
        </p:spPr>
        <p:txBody>
          <a:bodyPr wrap="none" lIns="51448" tIns="25724" rIns="51448" bIns="25724">
            <a:spAutoFit/>
          </a:bodyPr>
          <a:lstStyle/>
          <a:p>
            <a:pPr algn="ctr" defTabSz="257221"/>
            <a:r>
              <a:rPr lang="en-US" sz="3376" b="1" dirty="0">
                <a:ln w="9525">
                  <a:solidFill>
                    <a:prstClr val="black"/>
                  </a:solidFill>
                  <a:prstDash val="solid"/>
                </a:ln>
                <a:solidFill>
                  <a:srgbClr val="6BA841"/>
                </a:solidFill>
                <a:effectLst>
                  <a:outerShdw blurRad="12700" dist="38100" dir="2700000" algn="tl" rotWithShape="0">
                    <a:srgbClr val="6BA841">
                      <a:lumMod val="60000"/>
                      <a:lumOff val="40000"/>
                    </a:srgbClr>
                  </a:outerShdw>
                </a:effectLst>
                <a:latin typeface="Century Gothic" panose="020F0302020204030204"/>
              </a:rPr>
              <a:t>$</a:t>
            </a:r>
          </a:p>
        </p:txBody>
      </p:sp>
      <p:sp>
        <p:nvSpPr>
          <p:cNvPr id="41" name="Rectangle 40"/>
          <p:cNvSpPr/>
          <p:nvPr/>
        </p:nvSpPr>
        <p:spPr>
          <a:xfrm>
            <a:off x="5774018" y="2400255"/>
            <a:ext cx="265805" cy="398199"/>
          </a:xfrm>
          <a:prstGeom prst="rect">
            <a:avLst/>
          </a:prstGeom>
          <a:noFill/>
        </p:spPr>
        <p:txBody>
          <a:bodyPr wrap="none" lIns="51448" tIns="25724" rIns="51448" bIns="25724">
            <a:spAutoFit/>
          </a:bodyPr>
          <a:lstStyle/>
          <a:p>
            <a:pPr algn="ctr" defTabSz="257221"/>
            <a:r>
              <a:rPr lang="en-US" sz="2250" b="1" dirty="0">
                <a:ln w="9525">
                  <a:solidFill>
                    <a:prstClr val="black"/>
                  </a:solidFill>
                  <a:prstDash val="solid"/>
                </a:ln>
                <a:solidFill>
                  <a:srgbClr val="6BA841"/>
                </a:solidFill>
                <a:effectLst>
                  <a:outerShdw blurRad="12700" dist="38100" dir="2700000" algn="tl" rotWithShape="0">
                    <a:srgbClr val="6BA841">
                      <a:lumMod val="60000"/>
                      <a:lumOff val="40000"/>
                    </a:srgbClr>
                  </a:outerShdw>
                </a:effectLst>
                <a:latin typeface="Century Gothic" panose="020F0302020204030204"/>
              </a:rPr>
              <a:t>$</a:t>
            </a:r>
          </a:p>
        </p:txBody>
      </p:sp>
    </p:spTree>
    <p:extLst>
      <p:ext uri="{BB962C8B-B14F-4D97-AF65-F5344CB8AC3E}">
        <p14:creationId xmlns:p14="http://schemas.microsoft.com/office/powerpoint/2010/main" val="353498342"/>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499"/>
                                          </p:stCondLst>
                                        </p:cTn>
                                        <p:tgtEl>
                                          <p:spTgt spid="3"/>
                                        </p:tgtEl>
                                        <p:attrNameLst>
                                          <p:attrName>style.visibility</p:attrName>
                                        </p:attrNameLst>
                                      </p:cBhvr>
                                      <p:to>
                                        <p:strVal val="visible"/>
                                      </p:to>
                                    </p:set>
                                  </p:childTnLst>
                                </p:cTn>
                              </p:par>
                            </p:childTnLst>
                          </p:cTn>
                        </p:par>
                        <p:par>
                          <p:cTn id="7" fill="hold">
                            <p:stCondLst>
                              <p:cond delay="750"/>
                            </p:stCondLst>
                            <p:childTnLst>
                              <p:par>
                                <p:cTn id="8" presetID="1" presetClass="entr" presetSubtype="0" fill="hold" grpId="0" nodeType="afterEffect">
                                  <p:stCondLst>
                                    <p:cond delay="0"/>
                                  </p:stCondLst>
                                  <p:childTnLst>
                                    <p:set>
                                      <p:cBhvr>
                                        <p:cTn id="9" dur="1" fill="hold">
                                          <p:stCondLst>
                                            <p:cond delay="499"/>
                                          </p:stCondLst>
                                        </p:cTn>
                                        <p:tgtEl>
                                          <p:spTgt spid="34"/>
                                        </p:tgtEl>
                                        <p:attrNameLst>
                                          <p:attrName>style.visibility</p:attrName>
                                        </p:attrNameLst>
                                      </p:cBhvr>
                                      <p:to>
                                        <p:strVal val="visible"/>
                                      </p:to>
                                    </p:set>
                                  </p:childTnLst>
                                </p:cTn>
                              </p:par>
                            </p:childTnLst>
                          </p:cTn>
                        </p:par>
                        <p:par>
                          <p:cTn id="10" fill="hold">
                            <p:stCondLst>
                              <p:cond delay="1250"/>
                            </p:stCondLst>
                            <p:childTnLst>
                              <p:par>
                                <p:cTn id="11" presetID="1" presetClass="entr" presetSubtype="0" fill="hold" grpId="0" nodeType="afterEffect">
                                  <p:stCondLst>
                                    <p:cond delay="0"/>
                                  </p:stCondLst>
                                  <p:childTnLst>
                                    <p:set>
                                      <p:cBhvr>
                                        <p:cTn id="12" dur="1" fill="hold">
                                          <p:stCondLst>
                                            <p:cond delay="499"/>
                                          </p:stCondLst>
                                        </p:cTn>
                                        <p:tgtEl>
                                          <p:spTgt spid="37"/>
                                        </p:tgtEl>
                                        <p:attrNameLst>
                                          <p:attrName>style.visibility</p:attrName>
                                        </p:attrNameLst>
                                      </p:cBhvr>
                                      <p:to>
                                        <p:strVal val="visible"/>
                                      </p:to>
                                    </p:set>
                                  </p:childTnLst>
                                </p:cTn>
                              </p:par>
                            </p:childTnLst>
                          </p:cTn>
                        </p:par>
                        <p:par>
                          <p:cTn id="13" fill="hold">
                            <p:stCondLst>
                              <p:cond delay="1750"/>
                            </p:stCondLst>
                            <p:childTnLst>
                              <p:par>
                                <p:cTn id="14" presetID="1" presetClass="entr" presetSubtype="0" fill="hold" grpId="0" nodeType="afterEffect">
                                  <p:stCondLst>
                                    <p:cond delay="0"/>
                                  </p:stCondLst>
                                  <p:childTnLst>
                                    <p:set>
                                      <p:cBhvr>
                                        <p:cTn id="15" dur="1" fill="hold">
                                          <p:stCondLst>
                                            <p:cond delay="499"/>
                                          </p:stCondLst>
                                        </p:cTn>
                                        <p:tgtEl>
                                          <p:spTgt spid="36"/>
                                        </p:tgtEl>
                                        <p:attrNameLst>
                                          <p:attrName>style.visibility</p:attrName>
                                        </p:attrNameLst>
                                      </p:cBhvr>
                                      <p:to>
                                        <p:strVal val="visible"/>
                                      </p:to>
                                    </p:set>
                                  </p:childTnLst>
                                </p:cTn>
                              </p:par>
                            </p:childTnLst>
                          </p:cTn>
                        </p:par>
                        <p:par>
                          <p:cTn id="16" fill="hold">
                            <p:stCondLst>
                              <p:cond delay="2250"/>
                            </p:stCondLst>
                            <p:childTnLst>
                              <p:par>
                                <p:cTn id="17" presetID="1" presetClass="entr" presetSubtype="0" fill="hold" grpId="0" nodeType="afterEffect">
                                  <p:stCondLst>
                                    <p:cond delay="0"/>
                                  </p:stCondLst>
                                  <p:childTnLst>
                                    <p:set>
                                      <p:cBhvr>
                                        <p:cTn id="18" dur="1" fill="hold">
                                          <p:stCondLst>
                                            <p:cond delay="499"/>
                                          </p:stCondLst>
                                        </p:cTn>
                                        <p:tgtEl>
                                          <p:spTgt spid="23"/>
                                        </p:tgtEl>
                                        <p:attrNameLst>
                                          <p:attrName>style.visibility</p:attrName>
                                        </p:attrNameLst>
                                      </p:cBhvr>
                                      <p:to>
                                        <p:strVal val="visible"/>
                                      </p:to>
                                    </p:set>
                                  </p:childTnLst>
                                </p:cTn>
                              </p:par>
                            </p:childTnLst>
                          </p:cTn>
                        </p:par>
                        <p:par>
                          <p:cTn id="19" fill="hold">
                            <p:stCondLst>
                              <p:cond delay="2750"/>
                            </p:stCondLst>
                            <p:childTnLst>
                              <p:par>
                                <p:cTn id="20" presetID="1" presetClass="entr" presetSubtype="0" fill="hold" grpId="1" nodeType="afterEffect">
                                  <p:stCondLst>
                                    <p:cond delay="0"/>
                                  </p:stCondLst>
                                  <p:childTnLst>
                                    <p:set>
                                      <p:cBhvr>
                                        <p:cTn id="21" dur="1" fill="hold">
                                          <p:stCondLst>
                                            <p:cond delay="499"/>
                                          </p:stCondLst>
                                        </p:cTn>
                                        <p:tgtEl>
                                          <p:spTgt spid="35"/>
                                        </p:tgtEl>
                                        <p:attrNameLst>
                                          <p:attrName>style.visibility</p:attrName>
                                        </p:attrNameLst>
                                      </p:cBhvr>
                                      <p:to>
                                        <p:strVal val="visible"/>
                                      </p:to>
                                    </p:set>
                                  </p:childTnLst>
                                </p:cTn>
                              </p:par>
                            </p:childTnLst>
                          </p:cTn>
                        </p:par>
                        <p:par>
                          <p:cTn id="22" fill="hold">
                            <p:stCondLst>
                              <p:cond delay="3250"/>
                            </p:stCondLst>
                            <p:childTnLst>
                              <p:par>
                                <p:cTn id="23" presetID="1" presetClass="entr" presetSubtype="0" fill="hold" grpId="0" nodeType="afterEffect">
                                  <p:stCondLst>
                                    <p:cond delay="0"/>
                                  </p:stCondLst>
                                  <p:childTnLst>
                                    <p:set>
                                      <p:cBhvr>
                                        <p:cTn id="24" dur="1" fill="hold">
                                          <p:stCondLst>
                                            <p:cond delay="499"/>
                                          </p:stCondLst>
                                        </p:cTn>
                                        <p:tgtEl>
                                          <p:spTgt spid="38"/>
                                        </p:tgtEl>
                                        <p:attrNameLst>
                                          <p:attrName>style.visibility</p:attrName>
                                        </p:attrNameLst>
                                      </p:cBhvr>
                                      <p:to>
                                        <p:strVal val="visible"/>
                                      </p:to>
                                    </p:set>
                                  </p:childTnLst>
                                </p:cTn>
                              </p:par>
                            </p:childTnLst>
                          </p:cTn>
                        </p:par>
                        <p:par>
                          <p:cTn id="25" fill="hold">
                            <p:stCondLst>
                              <p:cond delay="3750"/>
                            </p:stCondLst>
                            <p:childTnLst>
                              <p:par>
                                <p:cTn id="26" presetID="1" presetClass="entr" presetSubtype="0" fill="hold" grpId="0" nodeType="afterEffect">
                                  <p:stCondLst>
                                    <p:cond delay="0"/>
                                  </p:stCondLst>
                                  <p:childTnLst>
                                    <p:set>
                                      <p:cBhvr>
                                        <p:cTn id="27" dur="1" fill="hold">
                                          <p:stCondLst>
                                            <p:cond delay="499"/>
                                          </p:stCondLst>
                                        </p:cTn>
                                        <p:tgtEl>
                                          <p:spTgt spid="41"/>
                                        </p:tgtEl>
                                        <p:attrNameLst>
                                          <p:attrName>style.visibility</p:attrName>
                                        </p:attrNameLst>
                                      </p:cBhvr>
                                      <p:to>
                                        <p:strVal val="visible"/>
                                      </p:to>
                                    </p:set>
                                  </p:childTnLst>
                                </p:cTn>
                              </p:par>
                            </p:childTnLst>
                          </p:cTn>
                        </p:par>
                        <p:par>
                          <p:cTn id="28" fill="hold">
                            <p:stCondLst>
                              <p:cond delay="4250"/>
                            </p:stCondLst>
                            <p:childTnLst>
                              <p:par>
                                <p:cTn id="29" presetID="1" presetClass="entr" presetSubtype="0" fill="hold" grpId="0" nodeType="afterEffect">
                                  <p:stCondLst>
                                    <p:cond delay="0"/>
                                  </p:stCondLst>
                                  <p:childTnLst>
                                    <p:set>
                                      <p:cBhvr>
                                        <p:cTn id="30" dur="1" fill="hold">
                                          <p:stCondLst>
                                            <p:cond delay="499"/>
                                          </p:stCondLst>
                                        </p:cTn>
                                        <p:tgtEl>
                                          <p:spTgt spid="48"/>
                                        </p:tgtEl>
                                        <p:attrNameLst>
                                          <p:attrName>style.visibility</p:attrName>
                                        </p:attrNameLst>
                                      </p:cBhvr>
                                      <p:to>
                                        <p:strVal val="visible"/>
                                      </p:to>
                                    </p:set>
                                  </p:childTnLst>
                                </p:cTn>
                              </p:par>
                            </p:childTnLst>
                          </p:cTn>
                        </p:par>
                        <p:par>
                          <p:cTn id="31" fill="hold">
                            <p:stCondLst>
                              <p:cond delay="4750"/>
                            </p:stCondLst>
                            <p:childTnLst>
                              <p:par>
                                <p:cTn id="32" presetID="35" presetClass="path" presetSubtype="0" accel="50000" decel="50000" fill="hold" grpId="0" nodeType="afterEffect">
                                  <p:stCondLst>
                                    <p:cond delay="0"/>
                                  </p:stCondLst>
                                  <p:childTnLst>
                                    <p:animMotion origin="layout" path="M -4.37614E-6 1.11111E-6 L -0.28379 0.08055 " pathEditMode="relative" rAng="0" ptsTypes="AA">
                                      <p:cBhvr>
                                        <p:cTn id="33" dur="2000" fill="hold"/>
                                        <p:tgtEl>
                                          <p:spTgt spid="35"/>
                                        </p:tgtEl>
                                        <p:attrNameLst>
                                          <p:attrName>ppt_x</p:attrName>
                                          <p:attrName>ppt_y</p:attrName>
                                        </p:attrNameLst>
                                      </p:cBhvr>
                                      <p:rCtr x="-14196" y="4028"/>
                                    </p:animMotion>
                                  </p:childTnLst>
                                </p:cTn>
                              </p:par>
                              <p:par>
                                <p:cTn id="34" presetID="35" presetClass="path" presetSubtype="0" accel="50000" decel="50000" fill="hold" grpId="0" nodeType="withEffect">
                                  <p:stCondLst>
                                    <p:cond delay="0"/>
                                  </p:stCondLst>
                                  <p:childTnLst>
                                    <p:animMotion origin="layout" path="M 4.17036E-6 2.22222E-6 L -0.27768 0.07963 " pathEditMode="relative" rAng="0" ptsTypes="AA">
                                      <p:cBhvr>
                                        <p:cTn id="35" dur="2000" fill="hold"/>
                                        <p:tgtEl>
                                          <p:spTgt spid="25"/>
                                        </p:tgtEl>
                                        <p:attrNameLst>
                                          <p:attrName>ppt_x</p:attrName>
                                          <p:attrName>ppt_y</p:attrName>
                                        </p:attrNameLst>
                                      </p:cBhvr>
                                      <p:rCtr x="-13884" y="3981"/>
                                    </p:animMotion>
                                  </p:childTnLst>
                                </p:cTn>
                              </p:par>
                              <p:par>
                                <p:cTn id="36" presetID="63" presetClass="path" presetSubtype="0" accel="50000" decel="50000" fill="hold" grpId="0" nodeType="withEffect">
                                  <p:stCondLst>
                                    <p:cond delay="0"/>
                                  </p:stCondLst>
                                  <p:childTnLst>
                                    <p:animMotion origin="layout" path="M 2.35218E-6 2.22222E-6 L 0.33472 -0.12222 " pathEditMode="relative" rAng="0" ptsTypes="AA">
                                      <p:cBhvr>
                                        <p:cTn id="37" dur="2000" fill="hold"/>
                                        <p:tgtEl>
                                          <p:spTgt spid="7"/>
                                        </p:tgtEl>
                                        <p:attrNameLst>
                                          <p:attrName>ppt_x</p:attrName>
                                          <p:attrName>ppt_y</p:attrName>
                                        </p:attrNameLst>
                                      </p:cBhvr>
                                      <p:rCtr x="16736" y="-6111"/>
                                    </p:animMotion>
                                  </p:childTnLst>
                                </p:cTn>
                              </p:par>
                            </p:childTnLst>
                          </p:cTn>
                        </p:par>
                        <p:par>
                          <p:cTn id="38" fill="hold">
                            <p:stCondLst>
                              <p:cond delay="6750"/>
                            </p:stCondLst>
                            <p:childTnLst>
                              <p:par>
                                <p:cTn id="39" presetID="1" presetClass="entr" presetSubtype="0" fill="hold" grpId="0" nodeType="afterEffect">
                                  <p:stCondLst>
                                    <p:cond delay="25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250"/>
                                  </p:stCondLst>
                                  <p:childTnLst>
                                    <p:set>
                                      <p:cBhvr>
                                        <p:cTn id="42" dur="1" fill="hold">
                                          <p:stCondLst>
                                            <p:cond delay="0"/>
                                          </p:stCondLst>
                                        </p:cTn>
                                        <p:tgtEl>
                                          <p:spTgt spid="28"/>
                                        </p:tgtEl>
                                        <p:attrNameLst>
                                          <p:attrName>style.visibility</p:attrName>
                                        </p:attrNameLst>
                                      </p:cBhvr>
                                      <p:to>
                                        <p:strVal val="visible"/>
                                      </p:to>
                                    </p:set>
                                  </p:childTnLst>
                                </p:cTn>
                              </p:par>
                            </p:childTnLst>
                          </p:cTn>
                        </p:par>
                        <p:par>
                          <p:cTn id="43" fill="hold">
                            <p:stCondLst>
                              <p:cond delay="7000"/>
                            </p:stCondLst>
                            <p:childTnLst>
                              <p:par>
                                <p:cTn id="44" presetID="63" presetClass="path" presetSubtype="0" accel="50000" decel="50000" fill="hold" grpId="0" nodeType="afterEffect">
                                  <p:stCondLst>
                                    <p:cond delay="500"/>
                                  </p:stCondLst>
                                  <p:childTnLst>
                                    <p:animMotion origin="layout" path="M -2.795E-6 -4.44444E-6 L 0.24056 0.21875 " pathEditMode="relative" rAng="0" ptsTypes="AA">
                                      <p:cBhvr>
                                        <p:cTn id="45" dur="2000" fill="hold"/>
                                        <p:tgtEl>
                                          <p:spTgt spid="6"/>
                                        </p:tgtEl>
                                        <p:attrNameLst>
                                          <p:attrName>ppt_x</p:attrName>
                                          <p:attrName>ppt_y</p:attrName>
                                        </p:attrNameLst>
                                      </p:cBhvr>
                                      <p:rCtr x="12021" y="10926"/>
                                    </p:animMotion>
                                  </p:childTnLst>
                                </p:cTn>
                              </p:par>
                              <p:par>
                                <p:cTn id="46" presetID="35" presetClass="path" presetSubtype="0" accel="50000" decel="50000" fill="hold" grpId="1" nodeType="withEffect">
                                  <p:stCondLst>
                                    <p:cond delay="500"/>
                                  </p:stCondLst>
                                  <p:childTnLst>
                                    <p:animMotion origin="layout" path="M 6.25163E-8 1.85185E-6 L -0.24225 0.17407 " pathEditMode="relative" rAng="0" ptsTypes="AA">
                                      <p:cBhvr>
                                        <p:cTn id="47" dur="2000" fill="hold"/>
                                        <p:tgtEl>
                                          <p:spTgt spid="23"/>
                                        </p:tgtEl>
                                        <p:attrNameLst>
                                          <p:attrName>ppt_x</p:attrName>
                                          <p:attrName>ppt_y</p:attrName>
                                        </p:attrNameLst>
                                      </p:cBhvr>
                                      <p:rCtr x="-12113" y="8704"/>
                                    </p:animMotion>
                                  </p:childTnLst>
                                </p:cTn>
                              </p:par>
                              <p:par>
                                <p:cTn id="48" presetID="35" presetClass="path" presetSubtype="0" accel="50000" decel="50000" fill="hold" grpId="0" nodeType="withEffect">
                                  <p:stCondLst>
                                    <p:cond delay="500"/>
                                  </p:stCondLst>
                                  <p:childTnLst>
                                    <p:animMotion origin="layout" path="M 4.97525E-6 -3.7037E-7 L -0.24564 0.19421 " pathEditMode="relative" rAng="0" ptsTypes="AA">
                                      <p:cBhvr>
                                        <p:cTn id="49" dur="2000" fill="hold"/>
                                        <p:tgtEl>
                                          <p:spTgt spid="24"/>
                                        </p:tgtEl>
                                        <p:attrNameLst>
                                          <p:attrName>ppt_x</p:attrName>
                                          <p:attrName>ppt_y</p:attrName>
                                        </p:attrNameLst>
                                      </p:cBhvr>
                                      <p:rCtr x="-12282" y="9699"/>
                                    </p:animMotion>
                                  </p:childTnLst>
                                </p:cTn>
                              </p:par>
                            </p:childTnLst>
                          </p:cTn>
                        </p:par>
                        <p:par>
                          <p:cTn id="50" fill="hold">
                            <p:stCondLst>
                              <p:cond delay="9500"/>
                            </p:stCondLst>
                            <p:childTnLst>
                              <p:par>
                                <p:cTn id="51" presetID="1" presetClass="entr" presetSubtype="0" fill="hold" grpId="0" nodeType="afterEffect">
                                  <p:stCondLst>
                                    <p:cond delay="0"/>
                                  </p:stCondLst>
                                  <p:childTnLst>
                                    <p:set>
                                      <p:cBhvr>
                                        <p:cTn id="52" dur="1" fill="hold">
                                          <p:stCondLst>
                                            <p:cond delay="249"/>
                                          </p:stCondLst>
                                        </p:cTn>
                                        <p:tgtEl>
                                          <p:spTgt spid="39"/>
                                        </p:tgtEl>
                                        <p:attrNameLst>
                                          <p:attrName>style.visibility</p:attrName>
                                        </p:attrNameLst>
                                      </p:cBhvr>
                                      <p:to>
                                        <p:strVal val="visible"/>
                                      </p:to>
                                    </p:set>
                                  </p:childTnLst>
                                </p:cTn>
                              </p:par>
                              <p:par>
                                <p:cTn id="53" presetID="1" presetClass="entr" presetSubtype="0" fill="hold" grpId="1" nodeType="withEffect">
                                  <p:stCondLst>
                                    <p:cond delay="250"/>
                                  </p:stCondLst>
                                  <p:childTnLst>
                                    <p:set>
                                      <p:cBhvr>
                                        <p:cTn id="54" dur="1" fill="hold">
                                          <p:stCondLst>
                                            <p:cond delay="249"/>
                                          </p:stCondLst>
                                        </p:cTn>
                                        <p:tgtEl>
                                          <p:spTgt spid="39"/>
                                        </p:tgtEl>
                                        <p:attrNameLst>
                                          <p:attrName>style.visibility</p:attrName>
                                        </p:attrNameLst>
                                      </p:cBhvr>
                                      <p:to>
                                        <p:strVal val="visible"/>
                                      </p:to>
                                    </p:set>
                                  </p:childTnLst>
                                </p:cTn>
                              </p:par>
                              <p:par>
                                <p:cTn id="55" presetID="1" presetClass="entr" presetSubtype="0" fill="hold" grpId="0" nodeType="withEffect">
                                  <p:stCondLst>
                                    <p:cond delay="250"/>
                                  </p:stCondLst>
                                  <p:childTnLst>
                                    <p:set>
                                      <p:cBhvr>
                                        <p:cTn id="5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4" grpId="0" animBg="1"/>
      <p:bldP spid="25" grpId="0" animBg="1"/>
      <p:bldP spid="3" grpId="0"/>
      <p:bldP spid="23" grpId="0"/>
      <p:bldP spid="23" grpId="1"/>
      <p:bldP spid="34" grpId="0"/>
      <p:bldP spid="35" grpId="0"/>
      <p:bldP spid="35" grpId="1"/>
      <p:bldP spid="36" grpId="0"/>
      <p:bldP spid="37" grpId="0"/>
      <p:bldP spid="38" grpId="0"/>
      <p:bldP spid="48" grpId="0" animBg="1"/>
      <p:bldP spid="28" grpId="0" animBg="1"/>
      <p:bldP spid="29" grpId="0"/>
      <p:bldP spid="30" grpId="0" animBg="1"/>
      <p:bldP spid="39" grpId="0"/>
      <p:bldP spid="39" grpId="1"/>
      <p:bldP spid="41"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Practicing One-to-Many Matching</a:t>
            </a:r>
          </a:p>
        </p:txBody>
      </p:sp>
      <p:sp>
        <p:nvSpPr>
          <p:cNvPr id="5" name="Oval 41"/>
          <p:cNvSpPr>
            <a:spLocks/>
          </p:cNvSpPr>
          <p:nvPr/>
        </p:nvSpPr>
        <p:spPr bwMode="auto">
          <a:xfrm>
            <a:off x="790789" y="2057265"/>
            <a:ext cx="257242" cy="257242"/>
          </a:xfrm>
          <a:prstGeom prst="ellipse">
            <a:avLst/>
          </a:prstGeom>
          <a:ln w="38100">
            <a:headEnd/>
            <a:tailEnd/>
          </a:ln>
        </p:spPr>
        <p:style>
          <a:lnRef idx="2">
            <a:schemeClr val="accent3">
              <a:shade val="50000"/>
            </a:schemeClr>
          </a:lnRef>
          <a:fillRef idx="1">
            <a:schemeClr val="accent3"/>
          </a:fillRef>
          <a:effectRef idx="0">
            <a:schemeClr val="accent3"/>
          </a:effectRef>
          <a:fontRef idx="minor">
            <a:schemeClr val="lt1"/>
          </a:fontRef>
        </p:style>
        <p:txBody>
          <a:bodyPr lIns="0" tIns="0" rIns="0" bIns="0"/>
          <a:lstStyle>
            <a:lvl1pPr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1pPr>
            <a:lvl2pPr marL="742950" indent="-28575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2pPr>
            <a:lvl3pPr marL="11430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3pPr>
            <a:lvl4pPr marL="16002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4pPr>
            <a:lvl5pPr marL="20574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5pPr>
            <a:lvl6pPr marL="25146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6pPr>
            <a:lvl7pPr marL="29718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7pPr>
            <a:lvl8pPr marL="34290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8pPr>
            <a:lvl9pPr marL="38862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9pPr>
          </a:lstStyle>
          <a:p>
            <a:pPr defTabSz="257221" eaLnBrk="1" hangingPunct="1"/>
            <a:endParaRPr lang="en-US" altLang="en-US" sz="2700"/>
          </a:p>
        </p:txBody>
      </p:sp>
      <p:sp>
        <p:nvSpPr>
          <p:cNvPr id="6" name="Oval 42"/>
          <p:cNvSpPr>
            <a:spLocks/>
          </p:cNvSpPr>
          <p:nvPr/>
        </p:nvSpPr>
        <p:spPr bwMode="auto">
          <a:xfrm>
            <a:off x="1393679" y="2542317"/>
            <a:ext cx="257242" cy="257242"/>
          </a:xfrm>
          <a:prstGeom prst="ellipse">
            <a:avLst/>
          </a:prstGeom>
          <a:ln w="38100">
            <a:headEnd/>
            <a:tailEnd/>
          </a:ln>
        </p:spPr>
        <p:style>
          <a:lnRef idx="2">
            <a:schemeClr val="accent3">
              <a:shade val="50000"/>
            </a:schemeClr>
          </a:lnRef>
          <a:fillRef idx="1">
            <a:schemeClr val="accent3"/>
          </a:fillRef>
          <a:effectRef idx="0">
            <a:schemeClr val="accent3"/>
          </a:effectRef>
          <a:fontRef idx="minor">
            <a:schemeClr val="lt1"/>
          </a:fontRef>
        </p:style>
        <p:txBody>
          <a:bodyPr lIns="0" tIns="0" rIns="0" bIns="0"/>
          <a:lstStyle>
            <a:lvl1pPr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1pPr>
            <a:lvl2pPr marL="742950" indent="-28575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2pPr>
            <a:lvl3pPr marL="11430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3pPr>
            <a:lvl4pPr marL="16002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4pPr>
            <a:lvl5pPr marL="20574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5pPr>
            <a:lvl6pPr marL="25146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6pPr>
            <a:lvl7pPr marL="29718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7pPr>
            <a:lvl8pPr marL="34290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8pPr>
            <a:lvl9pPr marL="38862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9pPr>
          </a:lstStyle>
          <a:p>
            <a:pPr defTabSz="257221" eaLnBrk="1" hangingPunct="1"/>
            <a:endParaRPr lang="en-US" altLang="en-US" sz="2700"/>
          </a:p>
        </p:txBody>
      </p:sp>
      <p:sp>
        <p:nvSpPr>
          <p:cNvPr id="7" name="Oval 43"/>
          <p:cNvSpPr>
            <a:spLocks/>
          </p:cNvSpPr>
          <p:nvPr/>
        </p:nvSpPr>
        <p:spPr bwMode="auto">
          <a:xfrm>
            <a:off x="747916" y="2743245"/>
            <a:ext cx="257242" cy="257242"/>
          </a:xfrm>
          <a:prstGeom prst="ellipse">
            <a:avLst/>
          </a:prstGeom>
          <a:ln w="38100">
            <a:headEnd/>
            <a:tailEnd/>
          </a:ln>
        </p:spPr>
        <p:style>
          <a:lnRef idx="2">
            <a:schemeClr val="accent3">
              <a:shade val="50000"/>
            </a:schemeClr>
          </a:lnRef>
          <a:fillRef idx="1">
            <a:schemeClr val="accent3"/>
          </a:fillRef>
          <a:effectRef idx="0">
            <a:schemeClr val="accent3"/>
          </a:effectRef>
          <a:fontRef idx="minor">
            <a:schemeClr val="lt1"/>
          </a:fontRef>
        </p:style>
        <p:txBody>
          <a:bodyPr lIns="0" tIns="0" rIns="0" bIns="0"/>
          <a:lstStyle>
            <a:lvl1pPr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1pPr>
            <a:lvl2pPr marL="742950" indent="-28575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2pPr>
            <a:lvl3pPr marL="11430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3pPr>
            <a:lvl4pPr marL="16002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4pPr>
            <a:lvl5pPr marL="20574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5pPr>
            <a:lvl6pPr marL="25146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6pPr>
            <a:lvl7pPr marL="29718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7pPr>
            <a:lvl8pPr marL="34290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8pPr>
            <a:lvl9pPr marL="38862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9pPr>
          </a:lstStyle>
          <a:p>
            <a:pPr defTabSz="257221" eaLnBrk="1" hangingPunct="1"/>
            <a:endParaRPr lang="en-US" altLang="en-US" sz="2700"/>
          </a:p>
        </p:txBody>
      </p:sp>
      <p:sp>
        <p:nvSpPr>
          <p:cNvPr id="8" name="Oval 44"/>
          <p:cNvSpPr>
            <a:spLocks/>
          </p:cNvSpPr>
          <p:nvPr/>
        </p:nvSpPr>
        <p:spPr bwMode="auto">
          <a:xfrm>
            <a:off x="1265058" y="3226191"/>
            <a:ext cx="257242" cy="257242"/>
          </a:xfrm>
          <a:prstGeom prst="ellipse">
            <a:avLst/>
          </a:prstGeom>
          <a:ln w="38100">
            <a:headEnd/>
            <a:tailEnd/>
          </a:ln>
        </p:spPr>
        <p:style>
          <a:lnRef idx="2">
            <a:schemeClr val="accent3">
              <a:shade val="50000"/>
            </a:schemeClr>
          </a:lnRef>
          <a:fillRef idx="1">
            <a:schemeClr val="accent3"/>
          </a:fillRef>
          <a:effectRef idx="0">
            <a:schemeClr val="accent3"/>
          </a:effectRef>
          <a:fontRef idx="minor">
            <a:schemeClr val="lt1"/>
          </a:fontRef>
        </p:style>
        <p:txBody>
          <a:bodyPr lIns="0" tIns="0" rIns="0" bIns="0"/>
          <a:lstStyle>
            <a:lvl1pPr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1pPr>
            <a:lvl2pPr marL="742950" indent="-28575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2pPr>
            <a:lvl3pPr marL="11430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3pPr>
            <a:lvl4pPr marL="16002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4pPr>
            <a:lvl5pPr marL="20574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5pPr>
            <a:lvl6pPr marL="25146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6pPr>
            <a:lvl7pPr marL="29718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7pPr>
            <a:lvl8pPr marL="34290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8pPr>
            <a:lvl9pPr marL="38862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9pPr>
          </a:lstStyle>
          <a:p>
            <a:pPr defTabSz="257221" eaLnBrk="1" hangingPunct="1"/>
            <a:endParaRPr lang="en-US" altLang="en-US" sz="2700"/>
          </a:p>
        </p:txBody>
      </p:sp>
      <p:sp>
        <p:nvSpPr>
          <p:cNvPr id="9" name="Oval 45"/>
          <p:cNvSpPr>
            <a:spLocks/>
          </p:cNvSpPr>
          <p:nvPr/>
        </p:nvSpPr>
        <p:spPr bwMode="auto">
          <a:xfrm>
            <a:off x="1865406" y="2847990"/>
            <a:ext cx="257242" cy="257242"/>
          </a:xfrm>
          <a:prstGeom prst="ellipse">
            <a:avLst/>
          </a:prstGeom>
          <a:ln w="38100">
            <a:headEnd/>
            <a:tailEnd/>
          </a:ln>
        </p:spPr>
        <p:style>
          <a:lnRef idx="2">
            <a:schemeClr val="accent3">
              <a:shade val="50000"/>
            </a:schemeClr>
          </a:lnRef>
          <a:fillRef idx="1">
            <a:schemeClr val="accent3"/>
          </a:fillRef>
          <a:effectRef idx="0">
            <a:schemeClr val="accent3"/>
          </a:effectRef>
          <a:fontRef idx="minor">
            <a:schemeClr val="lt1"/>
          </a:fontRef>
        </p:style>
        <p:txBody>
          <a:bodyPr lIns="0" tIns="0" rIns="0" bIns="0"/>
          <a:lstStyle>
            <a:lvl1pPr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1pPr>
            <a:lvl2pPr marL="742950" indent="-28575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2pPr>
            <a:lvl3pPr marL="11430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3pPr>
            <a:lvl4pPr marL="16002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4pPr>
            <a:lvl5pPr marL="20574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5pPr>
            <a:lvl6pPr marL="25146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6pPr>
            <a:lvl7pPr marL="29718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7pPr>
            <a:lvl8pPr marL="34290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8pPr>
            <a:lvl9pPr marL="38862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9pPr>
          </a:lstStyle>
          <a:p>
            <a:pPr defTabSz="257221" eaLnBrk="1" hangingPunct="1"/>
            <a:endParaRPr lang="en-US" altLang="en-US" sz="2700"/>
          </a:p>
        </p:txBody>
      </p:sp>
      <p:sp>
        <p:nvSpPr>
          <p:cNvPr id="10" name="Oval 46"/>
          <p:cNvSpPr>
            <a:spLocks/>
          </p:cNvSpPr>
          <p:nvPr/>
        </p:nvSpPr>
        <p:spPr bwMode="auto">
          <a:xfrm>
            <a:off x="1691136" y="2185887"/>
            <a:ext cx="257242" cy="257242"/>
          </a:xfrm>
          <a:prstGeom prst="ellipse">
            <a:avLst/>
          </a:prstGeom>
          <a:ln w="38100">
            <a:headEnd/>
            <a:tailEnd/>
          </a:ln>
        </p:spPr>
        <p:style>
          <a:lnRef idx="2">
            <a:schemeClr val="accent3">
              <a:shade val="50000"/>
            </a:schemeClr>
          </a:lnRef>
          <a:fillRef idx="1">
            <a:schemeClr val="accent3"/>
          </a:fillRef>
          <a:effectRef idx="0">
            <a:schemeClr val="accent3"/>
          </a:effectRef>
          <a:fontRef idx="minor">
            <a:schemeClr val="lt1"/>
          </a:fontRef>
        </p:style>
        <p:txBody>
          <a:bodyPr lIns="0" tIns="0" rIns="0" bIns="0"/>
          <a:lstStyle>
            <a:lvl1pPr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1pPr>
            <a:lvl2pPr marL="742950" indent="-28575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2pPr>
            <a:lvl3pPr marL="11430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3pPr>
            <a:lvl4pPr marL="16002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4pPr>
            <a:lvl5pPr marL="20574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5pPr>
            <a:lvl6pPr marL="25146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6pPr>
            <a:lvl7pPr marL="29718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7pPr>
            <a:lvl8pPr marL="34290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8pPr>
            <a:lvl9pPr marL="38862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9pPr>
          </a:lstStyle>
          <a:p>
            <a:pPr defTabSz="257221" eaLnBrk="1" hangingPunct="1"/>
            <a:endParaRPr lang="en-US" altLang="en-US" sz="2700"/>
          </a:p>
        </p:txBody>
      </p:sp>
      <p:sp>
        <p:nvSpPr>
          <p:cNvPr id="13" name="Rectangle: Rounded Corners 12"/>
          <p:cNvSpPr/>
          <p:nvPr/>
        </p:nvSpPr>
        <p:spPr>
          <a:xfrm>
            <a:off x="4659898" y="3049618"/>
            <a:ext cx="257242" cy="257242"/>
          </a:xfrm>
          <a:prstGeom prst="roundRect">
            <a:avLst/>
          </a:prstGeom>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257221"/>
            <a:endParaRPr lang="en-US" sz="1013" dirty="0">
              <a:solidFill>
                <a:prstClr val="white"/>
              </a:solidFill>
              <a:latin typeface="Century Gothic" panose="020F0302020204030204"/>
            </a:endParaRPr>
          </a:p>
        </p:txBody>
      </p:sp>
      <p:sp>
        <p:nvSpPr>
          <p:cNvPr id="21" name="Rectangle: Rounded Corners 20"/>
          <p:cNvSpPr/>
          <p:nvPr/>
        </p:nvSpPr>
        <p:spPr>
          <a:xfrm>
            <a:off x="4627107" y="2371205"/>
            <a:ext cx="257242" cy="257242"/>
          </a:xfrm>
          <a:prstGeom prst="roundRect">
            <a:avLst/>
          </a:prstGeom>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
        <p:nvSpPr>
          <p:cNvPr id="22" name="Rectangle: Rounded Corners 21"/>
          <p:cNvSpPr/>
          <p:nvPr/>
        </p:nvSpPr>
        <p:spPr>
          <a:xfrm>
            <a:off x="5780555" y="2792376"/>
            <a:ext cx="257242" cy="257242"/>
          </a:xfrm>
          <a:prstGeom prst="roundRect">
            <a:avLst/>
          </a:prstGeom>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
        <p:nvSpPr>
          <p:cNvPr id="24" name="Rectangle: Rounded Corners 23"/>
          <p:cNvSpPr/>
          <p:nvPr/>
        </p:nvSpPr>
        <p:spPr>
          <a:xfrm>
            <a:off x="5199239" y="2642498"/>
            <a:ext cx="257242" cy="257242"/>
          </a:xfrm>
          <a:prstGeom prst="roundRect">
            <a:avLst/>
          </a:prstGeom>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
        <p:nvSpPr>
          <p:cNvPr id="25" name="Rectangle: Rounded Corners 24"/>
          <p:cNvSpPr/>
          <p:nvPr/>
        </p:nvSpPr>
        <p:spPr>
          <a:xfrm>
            <a:off x="5423247" y="1971519"/>
            <a:ext cx="257242" cy="257242"/>
          </a:xfrm>
          <a:prstGeom prst="roundRect">
            <a:avLst/>
          </a:prstGeom>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
        <p:nvSpPr>
          <p:cNvPr id="26" name="Rectangle: Rounded Corners 25"/>
          <p:cNvSpPr/>
          <p:nvPr/>
        </p:nvSpPr>
        <p:spPr>
          <a:xfrm>
            <a:off x="5456481" y="3293461"/>
            <a:ext cx="257242" cy="257242"/>
          </a:xfrm>
          <a:prstGeom prst="roundRect">
            <a:avLst/>
          </a:prstGeom>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
        <p:nvSpPr>
          <p:cNvPr id="27" name="Rectangle: Rounded Corners 26"/>
          <p:cNvSpPr/>
          <p:nvPr/>
        </p:nvSpPr>
        <p:spPr>
          <a:xfrm>
            <a:off x="5909176" y="2145251"/>
            <a:ext cx="257242" cy="257242"/>
          </a:xfrm>
          <a:prstGeom prst="roundRect">
            <a:avLst/>
          </a:prstGeom>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
        <p:nvSpPr>
          <p:cNvPr id="31" name="TextBox 30"/>
          <p:cNvSpPr txBox="1"/>
          <p:nvPr/>
        </p:nvSpPr>
        <p:spPr>
          <a:xfrm>
            <a:off x="685086" y="3820326"/>
            <a:ext cx="1417187" cy="334707"/>
          </a:xfrm>
          <a:prstGeom prst="rect">
            <a:avLst/>
          </a:prstGeom>
          <a:noFill/>
        </p:spPr>
        <p:txBody>
          <a:bodyPr wrap="square" rtlCol="0">
            <a:spAutoFit/>
          </a:bodyPr>
          <a:lstStyle/>
          <a:p>
            <a:pPr algn="ctr" defTabSz="257221"/>
            <a:r>
              <a:rPr lang="en-US" sz="1575" dirty="0">
                <a:solidFill>
                  <a:srgbClr val="3BBC9D"/>
                </a:solidFill>
                <a:latin typeface="Century Gothic" panose="020F0302020204030204"/>
              </a:rPr>
              <a:t>Buyers</a:t>
            </a:r>
            <a:endParaRPr lang="en-US" sz="1013" dirty="0">
              <a:solidFill>
                <a:srgbClr val="3BBC9D"/>
              </a:solidFill>
              <a:latin typeface="Century Gothic" panose="020F0302020204030204"/>
            </a:endParaRPr>
          </a:p>
        </p:txBody>
      </p:sp>
      <p:sp>
        <p:nvSpPr>
          <p:cNvPr id="32" name="TextBox 31"/>
          <p:cNvSpPr txBox="1"/>
          <p:nvPr/>
        </p:nvSpPr>
        <p:spPr>
          <a:xfrm>
            <a:off x="4755728" y="3820326"/>
            <a:ext cx="1417187" cy="334707"/>
          </a:xfrm>
          <a:prstGeom prst="rect">
            <a:avLst/>
          </a:prstGeom>
          <a:noFill/>
        </p:spPr>
        <p:txBody>
          <a:bodyPr wrap="square" rtlCol="0">
            <a:spAutoFit/>
          </a:bodyPr>
          <a:lstStyle/>
          <a:p>
            <a:pPr algn="ctr" defTabSz="257221"/>
            <a:r>
              <a:rPr lang="en-US" sz="1575" dirty="0">
                <a:solidFill>
                  <a:srgbClr val="6BA841"/>
                </a:solidFill>
                <a:latin typeface="Century Gothic" panose="020F0302020204030204"/>
              </a:rPr>
              <a:t>Merchants</a:t>
            </a:r>
            <a:endParaRPr lang="en-US" sz="1013" dirty="0">
              <a:solidFill>
                <a:srgbClr val="6BA841"/>
              </a:solidFill>
              <a:latin typeface="Century Gothic" panose="020F0302020204030204"/>
            </a:endParaRPr>
          </a:p>
        </p:txBody>
      </p:sp>
      <p:sp>
        <p:nvSpPr>
          <p:cNvPr id="33" name="Oval 41"/>
          <p:cNvSpPr>
            <a:spLocks/>
          </p:cNvSpPr>
          <p:nvPr/>
        </p:nvSpPr>
        <p:spPr bwMode="auto">
          <a:xfrm>
            <a:off x="1284500" y="1746535"/>
            <a:ext cx="257242" cy="257242"/>
          </a:xfrm>
          <a:prstGeom prst="ellipse">
            <a:avLst/>
          </a:prstGeom>
          <a:ln w="38100">
            <a:headEnd/>
            <a:tailEnd/>
          </a:ln>
        </p:spPr>
        <p:style>
          <a:lnRef idx="2">
            <a:schemeClr val="accent3">
              <a:shade val="50000"/>
            </a:schemeClr>
          </a:lnRef>
          <a:fillRef idx="1">
            <a:schemeClr val="accent3"/>
          </a:fillRef>
          <a:effectRef idx="0">
            <a:schemeClr val="accent3"/>
          </a:effectRef>
          <a:fontRef idx="minor">
            <a:schemeClr val="lt1"/>
          </a:fontRef>
        </p:style>
        <p:txBody>
          <a:bodyPr lIns="0" tIns="0" rIns="0" bIns="0"/>
          <a:lstStyle>
            <a:lvl1pPr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1pPr>
            <a:lvl2pPr marL="742950" indent="-28575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2pPr>
            <a:lvl3pPr marL="11430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3pPr>
            <a:lvl4pPr marL="16002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4pPr>
            <a:lvl5pPr marL="20574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5pPr>
            <a:lvl6pPr marL="25146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6pPr>
            <a:lvl7pPr marL="29718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7pPr>
            <a:lvl8pPr marL="34290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8pPr>
            <a:lvl9pPr marL="38862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9pPr>
          </a:lstStyle>
          <a:p>
            <a:pPr defTabSz="257221" eaLnBrk="1" hangingPunct="1"/>
            <a:endParaRPr lang="en-US" altLang="en-US" sz="2700"/>
          </a:p>
        </p:txBody>
      </p:sp>
      <p:sp>
        <p:nvSpPr>
          <p:cNvPr id="20" name="Rectangle: Rounded Corners 19"/>
          <p:cNvSpPr/>
          <p:nvPr/>
        </p:nvSpPr>
        <p:spPr>
          <a:xfrm>
            <a:off x="4627107" y="2385256"/>
            <a:ext cx="257242" cy="257242"/>
          </a:xfrm>
          <a:prstGeom prst="roundRect">
            <a:avLst/>
          </a:prstGeom>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
        <p:nvSpPr>
          <p:cNvPr id="23" name="Rectangle: Rounded Corners 22"/>
          <p:cNvSpPr/>
          <p:nvPr/>
        </p:nvSpPr>
        <p:spPr>
          <a:xfrm>
            <a:off x="5207079" y="2650865"/>
            <a:ext cx="257242" cy="257242"/>
          </a:xfrm>
          <a:prstGeom prst="roundRect">
            <a:avLst/>
          </a:prstGeom>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
        <p:nvSpPr>
          <p:cNvPr id="29" name="Rectangle: Rounded Corners 28"/>
          <p:cNvSpPr/>
          <p:nvPr/>
        </p:nvSpPr>
        <p:spPr>
          <a:xfrm>
            <a:off x="5423247" y="1987204"/>
            <a:ext cx="257242" cy="257242"/>
          </a:xfrm>
          <a:prstGeom prst="roundRect">
            <a:avLst/>
          </a:prstGeom>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
        <p:nvSpPr>
          <p:cNvPr id="34" name="Rectangle: Rounded Corners 33"/>
          <p:cNvSpPr/>
          <p:nvPr/>
        </p:nvSpPr>
        <p:spPr>
          <a:xfrm>
            <a:off x="4667580" y="3049109"/>
            <a:ext cx="257242" cy="257242"/>
          </a:xfrm>
          <a:prstGeom prst="roundRect">
            <a:avLst/>
          </a:prstGeom>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
        <p:nvSpPr>
          <p:cNvPr id="35" name="Rectangle: Rounded Corners 34"/>
          <p:cNvSpPr/>
          <p:nvPr/>
        </p:nvSpPr>
        <p:spPr>
          <a:xfrm>
            <a:off x="5909176" y="2145163"/>
            <a:ext cx="257242" cy="257242"/>
          </a:xfrm>
          <a:prstGeom prst="roundRect">
            <a:avLst/>
          </a:prstGeom>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
        <p:nvSpPr>
          <p:cNvPr id="38" name="Rectangle: Rounded Corners 37"/>
          <p:cNvSpPr/>
          <p:nvPr/>
        </p:nvSpPr>
        <p:spPr>
          <a:xfrm>
            <a:off x="2747925" y="1593409"/>
            <a:ext cx="1340518" cy="2521305"/>
          </a:xfrm>
          <a:prstGeom prst="round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defTabSz="257221"/>
            <a:endParaRPr lang="en-US" sz="1013">
              <a:solidFill>
                <a:srgbClr val="79AE90"/>
              </a:solidFill>
              <a:latin typeface="Century Gothic" panose="020F0302020204030204"/>
            </a:endParaRPr>
          </a:p>
        </p:txBody>
      </p:sp>
    </p:spTree>
    <p:extLst>
      <p:ext uri="{BB962C8B-B14F-4D97-AF65-F5344CB8AC3E}">
        <p14:creationId xmlns:p14="http://schemas.microsoft.com/office/powerpoint/2010/main" val="3829149452"/>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10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000" fill="hold"/>
                                        <p:tgtEl>
                                          <p:spTgt spid="7"/>
                                        </p:tgtEl>
                                        <p:attrNameLst>
                                          <p:attrName>ppt_x</p:attrName>
                                        </p:attrNameLst>
                                      </p:cBhvr>
                                      <p:tavLst>
                                        <p:tav tm="0">
                                          <p:val>
                                            <p:strVal val="0-#ppt_w/2"/>
                                          </p:val>
                                        </p:tav>
                                        <p:tav tm="100000">
                                          <p:val>
                                            <p:strVal val="#ppt_x"/>
                                          </p:val>
                                        </p:tav>
                                      </p:tavLst>
                                    </p:anim>
                                    <p:anim calcmode="lin" valueType="num">
                                      <p:cBhvr additive="base">
                                        <p:cTn id="12" dur="2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10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2000" fill="hold"/>
                                        <p:tgtEl>
                                          <p:spTgt spid="6"/>
                                        </p:tgtEl>
                                        <p:attrNameLst>
                                          <p:attrName>ppt_x</p:attrName>
                                        </p:attrNameLst>
                                      </p:cBhvr>
                                      <p:tavLst>
                                        <p:tav tm="0">
                                          <p:val>
                                            <p:strVal val="1+#ppt_w/2"/>
                                          </p:val>
                                        </p:tav>
                                        <p:tav tm="100000">
                                          <p:val>
                                            <p:strVal val="#ppt_x"/>
                                          </p:val>
                                        </p:tav>
                                      </p:tavLst>
                                    </p:anim>
                                    <p:anim calcmode="lin" valueType="num">
                                      <p:cBhvr additive="base">
                                        <p:cTn id="16" dur="20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3" fill="hold" grpId="0" nodeType="withEffect">
                                  <p:stCondLst>
                                    <p:cond delay="10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2000" fill="hold"/>
                                        <p:tgtEl>
                                          <p:spTgt spid="10"/>
                                        </p:tgtEl>
                                        <p:attrNameLst>
                                          <p:attrName>ppt_x</p:attrName>
                                        </p:attrNameLst>
                                      </p:cBhvr>
                                      <p:tavLst>
                                        <p:tav tm="0">
                                          <p:val>
                                            <p:strVal val="1+#ppt_w/2"/>
                                          </p:val>
                                        </p:tav>
                                        <p:tav tm="100000">
                                          <p:val>
                                            <p:strVal val="#ppt_x"/>
                                          </p:val>
                                        </p:tav>
                                      </p:tavLst>
                                    </p:anim>
                                    <p:anim calcmode="lin" valueType="num">
                                      <p:cBhvr additive="base">
                                        <p:cTn id="20" dur="20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10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2000" fill="hold"/>
                                        <p:tgtEl>
                                          <p:spTgt spid="8"/>
                                        </p:tgtEl>
                                        <p:attrNameLst>
                                          <p:attrName>ppt_x</p:attrName>
                                        </p:attrNameLst>
                                      </p:cBhvr>
                                      <p:tavLst>
                                        <p:tav tm="0">
                                          <p:val>
                                            <p:strVal val="#ppt_x"/>
                                          </p:val>
                                        </p:tav>
                                        <p:tav tm="100000">
                                          <p:val>
                                            <p:strVal val="#ppt_x"/>
                                          </p:val>
                                        </p:tav>
                                      </p:tavLst>
                                    </p:anim>
                                    <p:anim calcmode="lin" valueType="num">
                                      <p:cBhvr additive="base">
                                        <p:cTn id="24" dur="20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grpId="0" nodeType="withEffect">
                                  <p:stCondLst>
                                    <p:cond delay="100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2000" fill="hold"/>
                                        <p:tgtEl>
                                          <p:spTgt spid="9"/>
                                        </p:tgtEl>
                                        <p:attrNameLst>
                                          <p:attrName>ppt_x</p:attrName>
                                        </p:attrNameLst>
                                      </p:cBhvr>
                                      <p:tavLst>
                                        <p:tav tm="0">
                                          <p:val>
                                            <p:strVal val="1+#ppt_w/2"/>
                                          </p:val>
                                        </p:tav>
                                        <p:tav tm="100000">
                                          <p:val>
                                            <p:strVal val="#ppt_x"/>
                                          </p:val>
                                        </p:tav>
                                      </p:tavLst>
                                    </p:anim>
                                    <p:anim calcmode="lin" valueType="num">
                                      <p:cBhvr additive="base">
                                        <p:cTn id="28" dur="20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1" fill="hold" grpId="0" nodeType="withEffect">
                                  <p:stCondLst>
                                    <p:cond delay="100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2000" fill="hold"/>
                                        <p:tgtEl>
                                          <p:spTgt spid="33"/>
                                        </p:tgtEl>
                                        <p:attrNameLst>
                                          <p:attrName>ppt_x</p:attrName>
                                        </p:attrNameLst>
                                      </p:cBhvr>
                                      <p:tavLst>
                                        <p:tav tm="0">
                                          <p:val>
                                            <p:strVal val="#ppt_x"/>
                                          </p:val>
                                        </p:tav>
                                        <p:tav tm="100000">
                                          <p:val>
                                            <p:strVal val="#ppt_x"/>
                                          </p:val>
                                        </p:tav>
                                      </p:tavLst>
                                    </p:anim>
                                    <p:anim calcmode="lin" valueType="num">
                                      <p:cBhvr additive="base">
                                        <p:cTn id="32" dur="2000" fill="hold"/>
                                        <p:tgtEl>
                                          <p:spTgt spid="33"/>
                                        </p:tgtEl>
                                        <p:attrNameLst>
                                          <p:attrName>ppt_y</p:attrName>
                                        </p:attrNameLst>
                                      </p:cBhvr>
                                      <p:tavLst>
                                        <p:tav tm="0">
                                          <p:val>
                                            <p:strVal val="0-#ppt_h/2"/>
                                          </p:val>
                                        </p:tav>
                                        <p:tav tm="100000">
                                          <p:val>
                                            <p:strVal val="#ppt_y"/>
                                          </p:val>
                                        </p:tav>
                                      </p:tavLst>
                                    </p:anim>
                                  </p:childTnLst>
                                </p:cTn>
                              </p:par>
                              <p:par>
                                <p:cTn id="33" presetID="1" presetClass="entr" presetSubtype="0" fill="hold" grpId="0" nodeType="withEffect">
                                  <p:stCondLst>
                                    <p:cond delay="1000"/>
                                  </p:stCondLst>
                                  <p:childTnLst>
                                    <p:set>
                                      <p:cBhvr>
                                        <p:cTn id="34" dur="1" fill="hold">
                                          <p:stCondLst>
                                            <p:cond delay="0"/>
                                          </p:stCondLst>
                                        </p:cTn>
                                        <p:tgtEl>
                                          <p:spTgt spid="31"/>
                                        </p:tgtEl>
                                        <p:attrNameLst>
                                          <p:attrName>style.visibility</p:attrName>
                                        </p:attrNameLst>
                                      </p:cBhvr>
                                      <p:to>
                                        <p:strVal val="visible"/>
                                      </p:to>
                                    </p:set>
                                  </p:childTnLst>
                                </p:cTn>
                              </p:par>
                              <p:par>
                                <p:cTn id="35" presetID="2" presetClass="entr" presetSubtype="12" fill="hold" grpId="0" nodeType="withEffect">
                                  <p:stCondLst>
                                    <p:cond delay="100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2000" fill="hold"/>
                                        <p:tgtEl>
                                          <p:spTgt spid="13"/>
                                        </p:tgtEl>
                                        <p:attrNameLst>
                                          <p:attrName>ppt_x</p:attrName>
                                        </p:attrNameLst>
                                      </p:cBhvr>
                                      <p:tavLst>
                                        <p:tav tm="0">
                                          <p:val>
                                            <p:strVal val="0-#ppt_w/2"/>
                                          </p:val>
                                        </p:tav>
                                        <p:tav tm="100000">
                                          <p:val>
                                            <p:strVal val="#ppt_x"/>
                                          </p:val>
                                        </p:tav>
                                      </p:tavLst>
                                    </p:anim>
                                    <p:anim calcmode="lin" valueType="num">
                                      <p:cBhvr additive="base">
                                        <p:cTn id="38" dur="20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9" fill="hold" grpId="0" nodeType="withEffect">
                                  <p:stCondLst>
                                    <p:cond delay="100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2000" fill="hold"/>
                                        <p:tgtEl>
                                          <p:spTgt spid="21"/>
                                        </p:tgtEl>
                                        <p:attrNameLst>
                                          <p:attrName>ppt_x</p:attrName>
                                        </p:attrNameLst>
                                      </p:cBhvr>
                                      <p:tavLst>
                                        <p:tav tm="0">
                                          <p:val>
                                            <p:strVal val="0-#ppt_w/2"/>
                                          </p:val>
                                        </p:tav>
                                        <p:tav tm="100000">
                                          <p:val>
                                            <p:strVal val="#ppt_x"/>
                                          </p:val>
                                        </p:tav>
                                      </p:tavLst>
                                    </p:anim>
                                    <p:anim calcmode="lin" valueType="num">
                                      <p:cBhvr additive="base">
                                        <p:cTn id="42" dur="2000" fill="hold"/>
                                        <p:tgtEl>
                                          <p:spTgt spid="21"/>
                                        </p:tgtEl>
                                        <p:attrNameLst>
                                          <p:attrName>ppt_y</p:attrName>
                                        </p:attrNameLst>
                                      </p:cBhvr>
                                      <p:tavLst>
                                        <p:tav tm="0">
                                          <p:val>
                                            <p:strVal val="0-#ppt_h/2"/>
                                          </p:val>
                                        </p:tav>
                                        <p:tav tm="100000">
                                          <p:val>
                                            <p:strVal val="#ppt_y"/>
                                          </p:val>
                                        </p:tav>
                                      </p:tavLst>
                                    </p:anim>
                                  </p:childTnLst>
                                </p:cTn>
                              </p:par>
                              <p:par>
                                <p:cTn id="43" presetID="2" presetClass="entr" presetSubtype="2" fill="hold" grpId="0" nodeType="withEffect">
                                  <p:stCondLst>
                                    <p:cond delay="100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2000" fill="hold"/>
                                        <p:tgtEl>
                                          <p:spTgt spid="22"/>
                                        </p:tgtEl>
                                        <p:attrNameLst>
                                          <p:attrName>ppt_x</p:attrName>
                                        </p:attrNameLst>
                                      </p:cBhvr>
                                      <p:tavLst>
                                        <p:tav tm="0">
                                          <p:val>
                                            <p:strVal val="1+#ppt_w/2"/>
                                          </p:val>
                                        </p:tav>
                                        <p:tav tm="100000">
                                          <p:val>
                                            <p:strVal val="#ppt_x"/>
                                          </p:val>
                                        </p:tav>
                                      </p:tavLst>
                                    </p:anim>
                                    <p:anim calcmode="lin" valueType="num">
                                      <p:cBhvr additive="base">
                                        <p:cTn id="46" dur="2000" fill="hold"/>
                                        <p:tgtEl>
                                          <p:spTgt spid="22"/>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100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2000" fill="hold"/>
                                        <p:tgtEl>
                                          <p:spTgt spid="24"/>
                                        </p:tgtEl>
                                        <p:attrNameLst>
                                          <p:attrName>ppt_x</p:attrName>
                                        </p:attrNameLst>
                                      </p:cBhvr>
                                      <p:tavLst>
                                        <p:tav tm="0">
                                          <p:val>
                                            <p:strVal val="0-#ppt_w/2"/>
                                          </p:val>
                                        </p:tav>
                                        <p:tav tm="100000">
                                          <p:val>
                                            <p:strVal val="#ppt_x"/>
                                          </p:val>
                                        </p:tav>
                                      </p:tavLst>
                                    </p:anim>
                                    <p:anim calcmode="lin" valueType="num">
                                      <p:cBhvr additive="base">
                                        <p:cTn id="50" dur="2000" fill="hold"/>
                                        <p:tgtEl>
                                          <p:spTgt spid="24"/>
                                        </p:tgtEl>
                                        <p:attrNameLst>
                                          <p:attrName>ppt_y</p:attrName>
                                        </p:attrNameLst>
                                      </p:cBhvr>
                                      <p:tavLst>
                                        <p:tav tm="0">
                                          <p:val>
                                            <p:strVal val="#ppt_y"/>
                                          </p:val>
                                        </p:tav>
                                        <p:tav tm="100000">
                                          <p:val>
                                            <p:strVal val="#ppt_y"/>
                                          </p:val>
                                        </p:tav>
                                      </p:tavLst>
                                    </p:anim>
                                  </p:childTnLst>
                                </p:cTn>
                              </p:par>
                              <p:par>
                                <p:cTn id="51" presetID="2" presetClass="entr" presetSubtype="1" fill="hold" grpId="0" nodeType="withEffect">
                                  <p:stCondLst>
                                    <p:cond delay="1000"/>
                                  </p:stCondLst>
                                  <p:childTnLst>
                                    <p:set>
                                      <p:cBhvr>
                                        <p:cTn id="52" dur="1" fill="hold">
                                          <p:stCondLst>
                                            <p:cond delay="0"/>
                                          </p:stCondLst>
                                        </p:cTn>
                                        <p:tgtEl>
                                          <p:spTgt spid="25"/>
                                        </p:tgtEl>
                                        <p:attrNameLst>
                                          <p:attrName>style.visibility</p:attrName>
                                        </p:attrNameLst>
                                      </p:cBhvr>
                                      <p:to>
                                        <p:strVal val="visible"/>
                                      </p:to>
                                    </p:set>
                                    <p:anim calcmode="lin" valueType="num">
                                      <p:cBhvr additive="base">
                                        <p:cTn id="53" dur="2000" fill="hold"/>
                                        <p:tgtEl>
                                          <p:spTgt spid="25"/>
                                        </p:tgtEl>
                                        <p:attrNameLst>
                                          <p:attrName>ppt_x</p:attrName>
                                        </p:attrNameLst>
                                      </p:cBhvr>
                                      <p:tavLst>
                                        <p:tav tm="0">
                                          <p:val>
                                            <p:strVal val="#ppt_x"/>
                                          </p:val>
                                        </p:tav>
                                        <p:tav tm="100000">
                                          <p:val>
                                            <p:strVal val="#ppt_x"/>
                                          </p:val>
                                        </p:tav>
                                      </p:tavLst>
                                    </p:anim>
                                    <p:anim calcmode="lin" valueType="num">
                                      <p:cBhvr additive="base">
                                        <p:cTn id="54" dur="2000" fill="hold"/>
                                        <p:tgtEl>
                                          <p:spTgt spid="25"/>
                                        </p:tgtEl>
                                        <p:attrNameLst>
                                          <p:attrName>ppt_y</p:attrName>
                                        </p:attrNameLst>
                                      </p:cBhvr>
                                      <p:tavLst>
                                        <p:tav tm="0">
                                          <p:val>
                                            <p:strVal val="0-#ppt_h/2"/>
                                          </p:val>
                                        </p:tav>
                                        <p:tav tm="100000">
                                          <p:val>
                                            <p:strVal val="#ppt_y"/>
                                          </p:val>
                                        </p:tav>
                                      </p:tavLst>
                                    </p:anim>
                                  </p:childTnLst>
                                </p:cTn>
                              </p:par>
                              <p:par>
                                <p:cTn id="55" presetID="2" presetClass="entr" presetSubtype="6" fill="hold" grpId="0" nodeType="withEffect">
                                  <p:stCondLst>
                                    <p:cond delay="1000"/>
                                  </p:stCondLst>
                                  <p:childTnLst>
                                    <p:set>
                                      <p:cBhvr>
                                        <p:cTn id="56" dur="1" fill="hold">
                                          <p:stCondLst>
                                            <p:cond delay="0"/>
                                          </p:stCondLst>
                                        </p:cTn>
                                        <p:tgtEl>
                                          <p:spTgt spid="26"/>
                                        </p:tgtEl>
                                        <p:attrNameLst>
                                          <p:attrName>style.visibility</p:attrName>
                                        </p:attrNameLst>
                                      </p:cBhvr>
                                      <p:to>
                                        <p:strVal val="visible"/>
                                      </p:to>
                                    </p:set>
                                    <p:anim calcmode="lin" valueType="num">
                                      <p:cBhvr additive="base">
                                        <p:cTn id="57" dur="2000" fill="hold"/>
                                        <p:tgtEl>
                                          <p:spTgt spid="26"/>
                                        </p:tgtEl>
                                        <p:attrNameLst>
                                          <p:attrName>ppt_x</p:attrName>
                                        </p:attrNameLst>
                                      </p:cBhvr>
                                      <p:tavLst>
                                        <p:tav tm="0">
                                          <p:val>
                                            <p:strVal val="1+#ppt_w/2"/>
                                          </p:val>
                                        </p:tav>
                                        <p:tav tm="100000">
                                          <p:val>
                                            <p:strVal val="#ppt_x"/>
                                          </p:val>
                                        </p:tav>
                                      </p:tavLst>
                                    </p:anim>
                                    <p:anim calcmode="lin" valueType="num">
                                      <p:cBhvr additive="base">
                                        <p:cTn id="58" dur="2000" fill="hold"/>
                                        <p:tgtEl>
                                          <p:spTgt spid="26"/>
                                        </p:tgtEl>
                                        <p:attrNameLst>
                                          <p:attrName>ppt_y</p:attrName>
                                        </p:attrNameLst>
                                      </p:cBhvr>
                                      <p:tavLst>
                                        <p:tav tm="0">
                                          <p:val>
                                            <p:strVal val="1+#ppt_h/2"/>
                                          </p:val>
                                        </p:tav>
                                        <p:tav tm="100000">
                                          <p:val>
                                            <p:strVal val="#ppt_y"/>
                                          </p:val>
                                        </p:tav>
                                      </p:tavLst>
                                    </p:anim>
                                  </p:childTnLst>
                                </p:cTn>
                              </p:par>
                              <p:par>
                                <p:cTn id="59" presetID="2" presetClass="entr" presetSubtype="3" fill="hold" grpId="0" nodeType="withEffect">
                                  <p:stCondLst>
                                    <p:cond delay="1000"/>
                                  </p:stCondLst>
                                  <p:childTnLst>
                                    <p:set>
                                      <p:cBhvr>
                                        <p:cTn id="60" dur="1" fill="hold">
                                          <p:stCondLst>
                                            <p:cond delay="0"/>
                                          </p:stCondLst>
                                        </p:cTn>
                                        <p:tgtEl>
                                          <p:spTgt spid="27"/>
                                        </p:tgtEl>
                                        <p:attrNameLst>
                                          <p:attrName>style.visibility</p:attrName>
                                        </p:attrNameLst>
                                      </p:cBhvr>
                                      <p:to>
                                        <p:strVal val="visible"/>
                                      </p:to>
                                    </p:set>
                                    <p:anim calcmode="lin" valueType="num">
                                      <p:cBhvr additive="base">
                                        <p:cTn id="61" dur="2000" fill="hold"/>
                                        <p:tgtEl>
                                          <p:spTgt spid="27"/>
                                        </p:tgtEl>
                                        <p:attrNameLst>
                                          <p:attrName>ppt_x</p:attrName>
                                        </p:attrNameLst>
                                      </p:cBhvr>
                                      <p:tavLst>
                                        <p:tav tm="0">
                                          <p:val>
                                            <p:strVal val="1+#ppt_w/2"/>
                                          </p:val>
                                        </p:tav>
                                        <p:tav tm="100000">
                                          <p:val>
                                            <p:strVal val="#ppt_x"/>
                                          </p:val>
                                        </p:tav>
                                      </p:tavLst>
                                    </p:anim>
                                    <p:anim calcmode="lin" valueType="num">
                                      <p:cBhvr additive="base">
                                        <p:cTn id="62" dur="2000" fill="hold"/>
                                        <p:tgtEl>
                                          <p:spTgt spid="27"/>
                                        </p:tgtEl>
                                        <p:attrNameLst>
                                          <p:attrName>ppt_y</p:attrName>
                                        </p:attrNameLst>
                                      </p:cBhvr>
                                      <p:tavLst>
                                        <p:tav tm="0">
                                          <p:val>
                                            <p:strVal val="0-#ppt_h/2"/>
                                          </p:val>
                                        </p:tav>
                                        <p:tav tm="100000">
                                          <p:val>
                                            <p:strVal val="#ppt_y"/>
                                          </p:val>
                                        </p:tav>
                                      </p:tavLst>
                                    </p:anim>
                                  </p:childTnLst>
                                </p:cTn>
                              </p:par>
                              <p:par>
                                <p:cTn id="63" presetID="1" presetClass="entr" presetSubtype="0" fill="hold" grpId="0" nodeType="withEffect">
                                  <p:stCondLst>
                                    <p:cond delay="1000"/>
                                  </p:stCondLst>
                                  <p:childTnLst>
                                    <p:set>
                                      <p:cBhvr>
                                        <p:cTn id="64" dur="1" fill="hold">
                                          <p:stCondLst>
                                            <p:cond delay="0"/>
                                          </p:stCondLst>
                                        </p:cTn>
                                        <p:tgtEl>
                                          <p:spTgt spid="32"/>
                                        </p:tgtEl>
                                        <p:attrNameLst>
                                          <p:attrName>style.visibility</p:attrName>
                                        </p:attrNameLst>
                                      </p:cBhvr>
                                      <p:to>
                                        <p:strVal val="visible"/>
                                      </p:to>
                                    </p:set>
                                  </p:childTnLst>
                                </p:cTn>
                              </p:par>
                              <p:par>
                                <p:cTn id="65" presetID="1" presetClass="entr" presetSubtype="0" fill="hold" grpId="0" nodeType="withEffect">
                                  <p:stCondLst>
                                    <p:cond delay="1000"/>
                                  </p:stCondLst>
                                  <p:childTnLst>
                                    <p:set>
                                      <p:cBhvr>
                                        <p:cTn id="66" dur="1" fill="hold">
                                          <p:stCondLst>
                                            <p:cond delay="499"/>
                                          </p:stCondLst>
                                        </p:cTn>
                                        <p:tgtEl>
                                          <p:spTgt spid="38"/>
                                        </p:tgtEl>
                                        <p:attrNameLst>
                                          <p:attrName>style.visibility</p:attrName>
                                        </p:attrNameLst>
                                      </p:cBhvr>
                                      <p:to>
                                        <p:strVal val="visible"/>
                                      </p:to>
                                    </p:set>
                                  </p:childTnLst>
                                </p:cTn>
                              </p:par>
                            </p:childTnLst>
                          </p:cTn>
                        </p:par>
                        <p:par>
                          <p:cTn id="67" fill="hold">
                            <p:stCondLst>
                              <p:cond delay="3000"/>
                            </p:stCondLst>
                            <p:childTnLst>
                              <p:par>
                                <p:cTn id="68" presetID="63" presetClass="path" presetSubtype="0" accel="50000" decel="50000" fill="hold" grpId="1" nodeType="afterEffect">
                                  <p:stCondLst>
                                    <p:cond delay="500"/>
                                  </p:stCondLst>
                                  <p:childTnLst>
                                    <p:animMotion origin="layout" path="M 2.08909E-6 7.40741E-7 L 0.2666 -0.25509 " pathEditMode="relative" rAng="0" ptsTypes="AA">
                                      <p:cBhvr>
                                        <p:cTn id="69" dur="2000" fill="hold"/>
                                        <p:tgtEl>
                                          <p:spTgt spid="8"/>
                                        </p:tgtEl>
                                        <p:attrNameLst>
                                          <p:attrName>ppt_x</p:attrName>
                                          <p:attrName>ppt_y</p:attrName>
                                        </p:attrNameLst>
                                      </p:cBhvr>
                                      <p:rCtr x="13324" y="-12755"/>
                                    </p:animMotion>
                                  </p:childTnLst>
                                </p:cTn>
                              </p:par>
                              <p:par>
                                <p:cTn id="70" presetID="35" presetClass="path" presetSubtype="0" accel="50000" decel="50000" fill="hold" grpId="1" nodeType="withEffect">
                                  <p:stCondLst>
                                    <p:cond delay="500"/>
                                  </p:stCondLst>
                                  <p:childTnLst>
                                    <p:animMotion origin="layout" path="M -0.00274 0 L -0.16424 -0.03333 " pathEditMode="relative" rAng="0" ptsTypes="AA">
                                      <p:cBhvr>
                                        <p:cTn id="71" dur="2000" fill="hold"/>
                                        <p:tgtEl>
                                          <p:spTgt spid="21"/>
                                        </p:tgtEl>
                                        <p:attrNameLst>
                                          <p:attrName>ppt_x</p:attrName>
                                          <p:attrName>ppt_y</p:attrName>
                                        </p:attrNameLst>
                                      </p:cBhvr>
                                      <p:rCtr x="-8075" y="-1667"/>
                                    </p:animMotion>
                                  </p:childTnLst>
                                </p:cTn>
                              </p:par>
                              <p:par>
                                <p:cTn id="72" presetID="35" presetClass="path" presetSubtype="0" accel="50000" decel="50000" fill="hold" grpId="1" nodeType="withEffect">
                                  <p:stCondLst>
                                    <p:cond delay="500"/>
                                  </p:stCondLst>
                                  <p:childTnLst>
                                    <p:animMotion origin="layout" path="M 2.38604E-6 3.33333E-6 L -0.32418 -0.07686 " pathEditMode="relative" rAng="0" ptsTypes="AA">
                                      <p:cBhvr>
                                        <p:cTn id="73" dur="2000" fill="hold"/>
                                        <p:tgtEl>
                                          <p:spTgt spid="27"/>
                                        </p:tgtEl>
                                        <p:attrNameLst>
                                          <p:attrName>ppt_x</p:attrName>
                                          <p:attrName>ppt_y</p:attrName>
                                        </p:attrNameLst>
                                      </p:cBhvr>
                                      <p:rCtr x="-16215" y="-3843"/>
                                    </p:animMotion>
                                  </p:childTnLst>
                                </p:cTn>
                              </p:par>
                              <p:par>
                                <p:cTn id="74" presetID="35" presetClass="path" presetSubtype="0" accel="50000" decel="50000" fill="hold" grpId="1" nodeType="withEffect">
                                  <p:stCondLst>
                                    <p:cond delay="500"/>
                                  </p:stCondLst>
                                  <p:childTnLst>
                                    <p:animMotion origin="layout" path="M -0.00027 0.00625 L -0.22064 -0.00718 " pathEditMode="relative" rAng="0" ptsTypes="AA">
                                      <p:cBhvr>
                                        <p:cTn id="75" dur="2000" fill="hold"/>
                                        <p:tgtEl>
                                          <p:spTgt spid="24"/>
                                        </p:tgtEl>
                                        <p:attrNameLst>
                                          <p:attrName>ppt_x</p:attrName>
                                          <p:attrName>ppt_y</p:attrName>
                                        </p:attrNameLst>
                                      </p:cBhvr>
                                      <p:rCtr x="-11018" y="-671"/>
                                    </p:animMotion>
                                  </p:childTnLst>
                                </p:cTn>
                              </p:par>
                            </p:childTnLst>
                          </p:cTn>
                        </p:par>
                        <p:par>
                          <p:cTn id="76" fill="hold">
                            <p:stCondLst>
                              <p:cond delay="5500"/>
                            </p:stCondLst>
                            <p:childTnLst>
                              <p:par>
                                <p:cTn id="77" presetID="1" presetClass="entr" presetSubtype="0" fill="hold" grpId="0" nodeType="afterEffect">
                                  <p:stCondLst>
                                    <p:cond delay="500"/>
                                  </p:stCondLst>
                                  <p:childTnLst>
                                    <p:set>
                                      <p:cBhvr>
                                        <p:cTn id="78" dur="1" fill="hold">
                                          <p:stCondLst>
                                            <p:cond delay="0"/>
                                          </p:stCondLst>
                                        </p:cTn>
                                        <p:tgtEl>
                                          <p:spTgt spid="35"/>
                                        </p:tgtEl>
                                        <p:attrNameLst>
                                          <p:attrName>style.visibility</p:attrName>
                                        </p:attrNameLst>
                                      </p:cBhvr>
                                      <p:to>
                                        <p:strVal val="visible"/>
                                      </p:to>
                                    </p:set>
                                  </p:childTnLst>
                                </p:cTn>
                              </p:par>
                              <p:par>
                                <p:cTn id="79" presetID="1" presetClass="entr" presetSubtype="0" fill="hold" grpId="0" nodeType="withEffect">
                                  <p:stCondLst>
                                    <p:cond delay="500"/>
                                  </p:stCondLst>
                                  <p:childTnLst>
                                    <p:set>
                                      <p:cBhvr>
                                        <p:cTn id="80" dur="1" fill="hold">
                                          <p:stCondLst>
                                            <p:cond delay="0"/>
                                          </p:stCondLst>
                                        </p:cTn>
                                        <p:tgtEl>
                                          <p:spTgt spid="20"/>
                                        </p:tgtEl>
                                        <p:attrNameLst>
                                          <p:attrName>style.visibility</p:attrName>
                                        </p:attrNameLst>
                                      </p:cBhvr>
                                      <p:to>
                                        <p:strVal val="visible"/>
                                      </p:to>
                                    </p:set>
                                  </p:childTnLst>
                                </p:cTn>
                              </p:par>
                              <p:par>
                                <p:cTn id="81" presetID="1" presetClass="entr" presetSubtype="0" fill="hold" grpId="0" nodeType="withEffect">
                                  <p:stCondLst>
                                    <p:cond delay="500"/>
                                  </p:stCondLst>
                                  <p:childTnLst>
                                    <p:set>
                                      <p:cBhvr>
                                        <p:cTn id="82" dur="1" fill="hold">
                                          <p:stCondLst>
                                            <p:cond delay="0"/>
                                          </p:stCondLst>
                                        </p:cTn>
                                        <p:tgtEl>
                                          <p:spTgt spid="23"/>
                                        </p:tgtEl>
                                        <p:attrNameLst>
                                          <p:attrName>style.visibility</p:attrName>
                                        </p:attrNameLst>
                                      </p:cBhvr>
                                      <p:to>
                                        <p:strVal val="visible"/>
                                      </p:to>
                                    </p:set>
                                  </p:childTnLst>
                                </p:cTn>
                              </p:par>
                            </p:childTnLst>
                          </p:cTn>
                        </p:par>
                        <p:par>
                          <p:cTn id="83" fill="hold">
                            <p:stCondLst>
                              <p:cond delay="6000"/>
                            </p:stCondLst>
                            <p:childTnLst>
                              <p:par>
                                <p:cTn id="84" presetID="56" presetClass="path" presetSubtype="0" accel="50000" decel="50000" fill="hold" grpId="1" nodeType="afterEffect">
                                  <p:stCondLst>
                                    <p:cond delay="500"/>
                                  </p:stCondLst>
                                  <p:childTnLst>
                                    <p:animMotion origin="layout" path="M -7.03308E-7 -1.11111E-6 L 0.17804 0.13148 " pathEditMode="relative" rAng="0" ptsTypes="AA">
                                      <p:cBhvr>
                                        <p:cTn id="85" dur="2000" fill="hold"/>
                                        <p:tgtEl>
                                          <p:spTgt spid="9"/>
                                        </p:tgtEl>
                                        <p:attrNameLst>
                                          <p:attrName>ppt_x</p:attrName>
                                          <p:attrName>ppt_y</p:attrName>
                                        </p:attrNameLst>
                                      </p:cBhvr>
                                      <p:rCtr x="8896" y="6574"/>
                                    </p:animMotion>
                                  </p:childTnLst>
                                </p:cTn>
                              </p:par>
                              <p:par>
                                <p:cTn id="86" presetID="35" presetClass="path" presetSubtype="0" accel="50000" decel="50000" fill="hold" grpId="1" nodeType="withEffect">
                                  <p:stCondLst>
                                    <p:cond delay="500"/>
                                  </p:stCondLst>
                                  <p:childTnLst>
                                    <p:animMotion origin="layout" path="M 4.17036E-6 2.22222E-6 L -0.27872 0.30509 " pathEditMode="relative" rAng="0" ptsTypes="AA">
                                      <p:cBhvr>
                                        <p:cTn id="87" dur="2000" fill="hold"/>
                                        <p:tgtEl>
                                          <p:spTgt spid="25"/>
                                        </p:tgtEl>
                                        <p:attrNameLst>
                                          <p:attrName>ppt_x</p:attrName>
                                          <p:attrName>ppt_y</p:attrName>
                                        </p:attrNameLst>
                                      </p:cBhvr>
                                      <p:rCtr x="-13936" y="15255"/>
                                    </p:animMotion>
                                  </p:childTnLst>
                                </p:cTn>
                              </p:par>
                              <p:par>
                                <p:cTn id="88" presetID="35" presetClass="path" presetSubtype="0" accel="50000" decel="50000" fill="hold" grpId="1" nodeType="withEffect">
                                  <p:stCondLst>
                                    <p:cond delay="500"/>
                                  </p:stCondLst>
                                  <p:childTnLst>
                                    <p:animMotion origin="layout" path="M 1.29461E-6 4.07407E-6 L -0.16723 0.14467 " pathEditMode="relative" rAng="0" ptsTypes="AA">
                                      <p:cBhvr>
                                        <p:cTn id="89" dur="2000" fill="hold"/>
                                        <p:tgtEl>
                                          <p:spTgt spid="13"/>
                                        </p:tgtEl>
                                        <p:attrNameLst>
                                          <p:attrName>ppt_x</p:attrName>
                                          <p:attrName>ppt_y</p:attrName>
                                        </p:attrNameLst>
                                      </p:cBhvr>
                                      <p:rCtr x="-8362" y="7222"/>
                                    </p:animMotion>
                                  </p:childTnLst>
                                </p:cTn>
                              </p:par>
                            </p:childTnLst>
                          </p:cTn>
                        </p:par>
                        <p:par>
                          <p:cTn id="90" fill="hold">
                            <p:stCondLst>
                              <p:cond delay="8500"/>
                            </p:stCondLst>
                            <p:childTnLst>
                              <p:par>
                                <p:cTn id="91" presetID="1" presetClass="entr" presetSubtype="0" fill="hold" grpId="0" nodeType="afterEffect">
                                  <p:stCondLst>
                                    <p:cond delay="500"/>
                                  </p:stCondLst>
                                  <p:childTnLst>
                                    <p:set>
                                      <p:cBhvr>
                                        <p:cTn id="92" dur="1" fill="hold">
                                          <p:stCondLst>
                                            <p:cond delay="0"/>
                                          </p:stCondLst>
                                        </p:cTn>
                                        <p:tgtEl>
                                          <p:spTgt spid="34"/>
                                        </p:tgtEl>
                                        <p:attrNameLst>
                                          <p:attrName>style.visibility</p:attrName>
                                        </p:attrNameLst>
                                      </p:cBhvr>
                                      <p:to>
                                        <p:strVal val="visible"/>
                                      </p:to>
                                    </p:set>
                                  </p:childTnLst>
                                </p:cTn>
                              </p:par>
                              <p:par>
                                <p:cTn id="93" presetID="1" presetClass="entr" presetSubtype="0" fill="hold" grpId="0" nodeType="withEffect">
                                  <p:stCondLst>
                                    <p:cond delay="500"/>
                                  </p:stCondLst>
                                  <p:childTnLst>
                                    <p:set>
                                      <p:cBhvr>
                                        <p:cTn id="9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8" grpId="1" animBg="1"/>
      <p:bldP spid="9" grpId="0" animBg="1"/>
      <p:bldP spid="9" grpId="1" animBg="1"/>
      <p:bldP spid="10" grpId="0" animBg="1"/>
      <p:bldP spid="13" grpId="0" animBg="1"/>
      <p:bldP spid="13" grpId="1" animBg="1"/>
      <p:bldP spid="21" grpId="0" animBg="1"/>
      <p:bldP spid="21" grpId="1" animBg="1"/>
      <p:bldP spid="22" grpId="0" animBg="1"/>
      <p:bldP spid="24" grpId="0" animBg="1"/>
      <p:bldP spid="24" grpId="1" animBg="1"/>
      <p:bldP spid="25" grpId="0" animBg="1"/>
      <p:bldP spid="25" grpId="1" animBg="1"/>
      <p:bldP spid="26" grpId="0" animBg="1"/>
      <p:bldP spid="27" grpId="0" animBg="1"/>
      <p:bldP spid="27" grpId="1" animBg="1"/>
      <p:bldP spid="31" grpId="0"/>
      <p:bldP spid="32" grpId="0"/>
      <p:bldP spid="33" grpId="0" animBg="1"/>
      <p:bldP spid="20" grpId="0" animBg="1"/>
      <p:bldP spid="23" grpId="0" animBg="1"/>
      <p:bldP spid="29" grpId="0" animBg="1"/>
      <p:bldP spid="34" grpId="0" animBg="1"/>
      <p:bldP spid="35" grpId="0" animBg="1"/>
      <p:bldP spid="3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p:cNvSpPr/>
          <p:nvPr/>
        </p:nvSpPr>
        <p:spPr>
          <a:xfrm>
            <a:off x="2747925" y="1922790"/>
            <a:ext cx="1340518" cy="949076"/>
          </a:xfrm>
          <a:prstGeom prst="round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defTabSz="257221"/>
            <a:endParaRPr lang="en-US" sz="1013">
              <a:solidFill>
                <a:srgbClr val="79AE90"/>
              </a:solidFill>
              <a:latin typeface="Century Gothic" panose="020F0302020204030204"/>
            </a:endParaRPr>
          </a:p>
        </p:txBody>
      </p:sp>
      <p:pic>
        <p:nvPicPr>
          <p:cNvPr id="29" name="Picture 28"/>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30515" b="32710"/>
          <a:stretch/>
        </p:blipFill>
        <p:spPr>
          <a:xfrm>
            <a:off x="3000263" y="2271634"/>
            <a:ext cx="857548" cy="314445"/>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10000" b="94750" l="10000" r="90000">
                        <a14:foregroundMark x1="65600" y1="53000" x2="65600" y2="53000"/>
                        <a14:foregroundMark x1="70400" y1="57750" x2="70400" y2="57750"/>
                        <a14:foregroundMark x1="71200" y1="60000" x2="71200" y2="60000"/>
                        <a14:foregroundMark x1="73000" y1="64000" x2="73000" y2="64000"/>
                        <a14:foregroundMark x1="75200" y1="63500" x2="75200" y2="63500"/>
                        <a14:foregroundMark x1="78200" y1="71000" x2="78200" y2="71000"/>
                        <a14:foregroundMark x1="77800" y1="66250" x2="77800" y2="66250"/>
                        <a14:backgroundMark x1="67200" y1="82000" x2="67200" y2="82000"/>
                        <a14:backgroundMark x1="69600" y1="78250" x2="69600" y2="78250"/>
                        <a14:backgroundMark x1="75200" y1="82250" x2="75200" y2="82250"/>
                      </a14:backgroundRemoval>
                    </a14:imgEffect>
                  </a14:imgLayer>
                </a14:imgProps>
              </a:ext>
              <a:ext uri="{28A0092B-C50C-407E-A947-70E740481C1C}">
                <a14:useLocalDpi xmlns:a14="http://schemas.microsoft.com/office/drawing/2010/main" val="0"/>
              </a:ext>
            </a:extLst>
          </a:blip>
          <a:stretch>
            <a:fillRect/>
          </a:stretch>
        </p:blipFill>
        <p:spPr>
          <a:xfrm>
            <a:off x="4800957" y="1650319"/>
            <a:ext cx="2248926" cy="1799140"/>
          </a:xfrm>
          <a:prstGeom prst="rect">
            <a:avLst/>
          </a:prstGeom>
        </p:spPr>
      </p:pic>
      <p:grpSp>
        <p:nvGrpSpPr>
          <p:cNvPr id="38" name="Group 37"/>
          <p:cNvGrpSpPr/>
          <p:nvPr/>
        </p:nvGrpSpPr>
        <p:grpSpPr>
          <a:xfrm>
            <a:off x="310859" y="1605892"/>
            <a:ext cx="1904292" cy="1866205"/>
            <a:chOff x="784742" y="2514599"/>
            <a:chExt cx="3384526" cy="3316834"/>
          </a:xfrm>
        </p:grpSpPr>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742" y="2514599"/>
              <a:ext cx="3384526" cy="3316834"/>
            </a:xfrm>
            <a:prstGeom prst="rect">
              <a:avLst/>
            </a:prstGeom>
          </p:spPr>
        </p:pic>
        <p:sp>
          <p:nvSpPr>
            <p:cNvPr id="17" name="TextBox 16"/>
            <p:cNvSpPr txBox="1"/>
            <p:nvPr/>
          </p:nvSpPr>
          <p:spPr>
            <a:xfrm>
              <a:off x="989012" y="5168909"/>
              <a:ext cx="2821650" cy="656419"/>
            </a:xfrm>
            <a:prstGeom prst="rect">
              <a:avLst/>
            </a:prstGeom>
            <a:solidFill>
              <a:srgbClr val="C14931">
                <a:alpha val="55000"/>
              </a:srgbClr>
            </a:solidFill>
          </p:spPr>
          <p:txBody>
            <a:bodyPr wrap="square" rtlCol="0">
              <a:spAutoFit/>
            </a:bodyPr>
            <a:lstStyle/>
            <a:p>
              <a:pPr algn="ctr" defTabSz="257221"/>
              <a:r>
                <a:rPr lang="en-US" b="1" dirty="0">
                  <a:solidFill>
                    <a:prstClr val="white"/>
                  </a:solidFill>
                  <a:latin typeface="Century Gothic" panose="020F0302020204030204"/>
                </a:rPr>
                <a:t>Insurance</a:t>
              </a:r>
            </a:p>
          </p:txBody>
        </p:sp>
      </p:grpSp>
      <p:grpSp>
        <p:nvGrpSpPr>
          <p:cNvPr id="36" name="Group 35"/>
          <p:cNvGrpSpPr/>
          <p:nvPr/>
        </p:nvGrpSpPr>
        <p:grpSpPr>
          <a:xfrm>
            <a:off x="1789432" y="3449251"/>
            <a:ext cx="3257504" cy="969563"/>
            <a:chOff x="3151707" y="1447800"/>
            <a:chExt cx="5789611" cy="1723218"/>
          </a:xfrm>
        </p:grpSpPr>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51707" y="1447800"/>
              <a:ext cx="5789611" cy="1438356"/>
            </a:xfrm>
            <a:prstGeom prst="rect">
              <a:avLst/>
            </a:prstGeom>
          </p:spPr>
        </p:pic>
        <p:sp>
          <p:nvSpPr>
            <p:cNvPr id="34" name="TextBox 33"/>
            <p:cNvSpPr txBox="1"/>
            <p:nvPr/>
          </p:nvSpPr>
          <p:spPr>
            <a:xfrm>
              <a:off x="4678035" y="2514599"/>
              <a:ext cx="2821651" cy="656419"/>
            </a:xfrm>
            <a:prstGeom prst="rect">
              <a:avLst/>
            </a:prstGeom>
            <a:noFill/>
          </p:spPr>
          <p:txBody>
            <a:bodyPr wrap="square" rtlCol="0">
              <a:spAutoFit/>
            </a:bodyPr>
            <a:lstStyle/>
            <a:p>
              <a:pPr algn="ctr" defTabSz="257221"/>
              <a:r>
                <a:rPr lang="en-US" b="1" dirty="0">
                  <a:solidFill>
                    <a:prstClr val="white"/>
                  </a:solidFill>
                  <a:latin typeface="Century Gothic" panose="020F0302020204030204"/>
                </a:rPr>
                <a:t>Car Sales</a:t>
              </a:r>
            </a:p>
          </p:txBody>
        </p:sp>
      </p:grpSp>
      <p:sp>
        <p:nvSpPr>
          <p:cNvPr id="39" name="Title 1"/>
          <p:cNvSpPr>
            <a:spLocks noGrp="1"/>
          </p:cNvSpPr>
          <p:nvPr>
            <p:ph type="title"/>
          </p:nvPr>
        </p:nvSpPr>
        <p:spPr>
          <a:xfrm>
            <a:off x="514010" y="985425"/>
            <a:ext cx="5823991" cy="546020"/>
          </a:xfrm>
        </p:spPr>
        <p:txBody>
          <a:bodyPr/>
          <a:lstStyle/>
          <a:p>
            <a:r>
              <a:rPr lang="en-US" dirty="0"/>
              <a:t>One-to-Many Matching</a:t>
            </a:r>
          </a:p>
        </p:txBody>
      </p:sp>
    </p:spTree>
    <p:extLst>
      <p:ext uri="{BB962C8B-B14F-4D97-AF65-F5344CB8AC3E}">
        <p14:creationId xmlns:p14="http://schemas.microsoft.com/office/powerpoint/2010/main" val="2398482528"/>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29"/>
                                        </p:tgtEl>
                                        <p:attrNameLst>
                                          <p:attrName>style.visibility</p:attrName>
                                        </p:attrNameLst>
                                      </p:cBhvr>
                                      <p:to>
                                        <p:strVal val="visible"/>
                                      </p:to>
                                    </p:set>
                                  </p:childTnLst>
                                </p:cTn>
                              </p:par>
                            </p:childTnLst>
                          </p:cTn>
                        </p:par>
                        <p:par>
                          <p:cTn id="9" fill="hold">
                            <p:stCondLst>
                              <p:cond delay="500"/>
                            </p:stCondLst>
                            <p:childTnLst>
                              <p:par>
                                <p:cTn id="10" presetID="6" presetClass="emph" presetSubtype="0" fill="hold" nodeType="afterEffect">
                                  <p:stCondLst>
                                    <p:cond delay="1000"/>
                                  </p:stCondLst>
                                  <p:childTnLst>
                                    <p:animScale>
                                      <p:cBhvr>
                                        <p:cTn id="11" dur="2000" fill="hold"/>
                                        <p:tgtEl>
                                          <p:spTgt spid="29"/>
                                        </p:tgtEl>
                                      </p:cBhvr>
                                      <p:by x="150000" y="150000"/>
                                    </p:animScale>
                                  </p:childTnLst>
                                </p:cTn>
                              </p:par>
                              <p:par>
                                <p:cTn id="12" presetID="42" presetClass="entr" presetSubtype="0" fill="hold" nodeType="withEffect">
                                  <p:stCondLst>
                                    <p:cond delay="150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2000"/>
                                        <p:tgtEl>
                                          <p:spTgt spid="36"/>
                                        </p:tgtEl>
                                      </p:cBhvr>
                                    </p:animEffect>
                                    <p:anim calcmode="lin" valueType="num">
                                      <p:cBhvr>
                                        <p:cTn id="15" dur="2000" fill="hold"/>
                                        <p:tgtEl>
                                          <p:spTgt spid="36"/>
                                        </p:tgtEl>
                                        <p:attrNameLst>
                                          <p:attrName>ppt_x</p:attrName>
                                        </p:attrNameLst>
                                      </p:cBhvr>
                                      <p:tavLst>
                                        <p:tav tm="0">
                                          <p:val>
                                            <p:strVal val="#ppt_x"/>
                                          </p:val>
                                        </p:tav>
                                        <p:tav tm="100000">
                                          <p:val>
                                            <p:strVal val="#ppt_x"/>
                                          </p:val>
                                        </p:tav>
                                      </p:tavLst>
                                    </p:anim>
                                    <p:anim calcmode="lin" valueType="num">
                                      <p:cBhvr>
                                        <p:cTn id="16" dur="2000" fill="hold"/>
                                        <p:tgtEl>
                                          <p:spTgt spid="36"/>
                                        </p:tgtEl>
                                        <p:attrNameLst>
                                          <p:attrName>ppt_y</p:attrName>
                                        </p:attrNameLst>
                                      </p:cBhvr>
                                      <p:tavLst>
                                        <p:tav tm="0">
                                          <p:val>
                                            <p:strVal val="#ppt_y+.1"/>
                                          </p:val>
                                        </p:tav>
                                        <p:tav tm="100000">
                                          <p:val>
                                            <p:strVal val="#ppt_y"/>
                                          </p:val>
                                        </p:tav>
                                      </p:tavLst>
                                    </p:anim>
                                  </p:childTnLst>
                                </p:cTn>
                              </p:par>
                              <p:par>
                                <p:cTn id="17" presetID="2" presetClass="entr" presetSubtype="2" fill="hold" nodeType="withEffect">
                                  <p:stCondLst>
                                    <p:cond delay="300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2000" fill="hold"/>
                                        <p:tgtEl>
                                          <p:spTgt spid="4"/>
                                        </p:tgtEl>
                                        <p:attrNameLst>
                                          <p:attrName>ppt_x</p:attrName>
                                        </p:attrNameLst>
                                      </p:cBhvr>
                                      <p:tavLst>
                                        <p:tav tm="0">
                                          <p:val>
                                            <p:strVal val="1+#ppt_w/2"/>
                                          </p:val>
                                        </p:tav>
                                        <p:tav tm="100000">
                                          <p:val>
                                            <p:strVal val="#ppt_x"/>
                                          </p:val>
                                        </p:tav>
                                      </p:tavLst>
                                    </p:anim>
                                    <p:anim calcmode="lin" valueType="num">
                                      <p:cBhvr additive="base">
                                        <p:cTn id="20" dur="2000" fill="hold"/>
                                        <p:tgtEl>
                                          <p:spTgt spid="4"/>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450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2000" fill="hold"/>
                                        <p:tgtEl>
                                          <p:spTgt spid="38"/>
                                        </p:tgtEl>
                                        <p:attrNameLst>
                                          <p:attrName>ppt_x</p:attrName>
                                        </p:attrNameLst>
                                      </p:cBhvr>
                                      <p:tavLst>
                                        <p:tav tm="0">
                                          <p:val>
                                            <p:strVal val="0-#ppt_w/2"/>
                                          </p:val>
                                        </p:tav>
                                        <p:tav tm="100000">
                                          <p:val>
                                            <p:strVal val="#ppt_x"/>
                                          </p:val>
                                        </p:tav>
                                      </p:tavLst>
                                    </p:anim>
                                    <p:anim calcmode="lin" valueType="num">
                                      <p:cBhvr additive="base">
                                        <p:cTn id="24" dur="20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Re-Matching in One-to-One Matching</a:t>
            </a:r>
          </a:p>
        </p:txBody>
      </p:sp>
      <p:sp>
        <p:nvSpPr>
          <p:cNvPr id="5" name="Oval 41"/>
          <p:cNvSpPr>
            <a:spLocks/>
          </p:cNvSpPr>
          <p:nvPr/>
        </p:nvSpPr>
        <p:spPr bwMode="auto">
          <a:xfrm>
            <a:off x="3076625" y="3472097"/>
            <a:ext cx="257242" cy="257242"/>
          </a:xfrm>
          <a:prstGeom prst="ellipse">
            <a:avLst/>
          </a:prstGeom>
          <a:ln w="38100">
            <a:headEnd/>
            <a:tailEnd/>
          </a:ln>
        </p:spPr>
        <p:style>
          <a:lnRef idx="2">
            <a:schemeClr val="accent3">
              <a:shade val="50000"/>
            </a:schemeClr>
          </a:lnRef>
          <a:fillRef idx="1">
            <a:schemeClr val="accent3"/>
          </a:fillRef>
          <a:effectRef idx="0">
            <a:schemeClr val="accent3"/>
          </a:effectRef>
          <a:fontRef idx="minor">
            <a:schemeClr val="lt1"/>
          </a:fontRef>
        </p:style>
        <p:txBody>
          <a:bodyPr lIns="0" tIns="0" rIns="0" bIns="0"/>
          <a:lstStyle>
            <a:lvl1pPr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1pPr>
            <a:lvl2pPr marL="742950" indent="-28575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2pPr>
            <a:lvl3pPr marL="11430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3pPr>
            <a:lvl4pPr marL="16002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4pPr>
            <a:lvl5pPr marL="20574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5pPr>
            <a:lvl6pPr marL="25146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6pPr>
            <a:lvl7pPr marL="29718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7pPr>
            <a:lvl8pPr marL="34290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8pPr>
            <a:lvl9pPr marL="38862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9pPr>
          </a:lstStyle>
          <a:p>
            <a:pPr defTabSz="257221" eaLnBrk="1" hangingPunct="1"/>
            <a:endParaRPr lang="en-US" altLang="en-US" sz="2700"/>
          </a:p>
        </p:txBody>
      </p:sp>
      <p:sp>
        <p:nvSpPr>
          <p:cNvPr id="6" name="Oval 42"/>
          <p:cNvSpPr>
            <a:spLocks/>
          </p:cNvSpPr>
          <p:nvPr/>
        </p:nvSpPr>
        <p:spPr bwMode="auto">
          <a:xfrm>
            <a:off x="1393679" y="2542317"/>
            <a:ext cx="257242" cy="257242"/>
          </a:xfrm>
          <a:prstGeom prst="ellipse">
            <a:avLst/>
          </a:prstGeom>
          <a:ln w="38100">
            <a:headEnd/>
            <a:tailEnd/>
          </a:ln>
        </p:spPr>
        <p:style>
          <a:lnRef idx="2">
            <a:schemeClr val="accent3">
              <a:shade val="50000"/>
            </a:schemeClr>
          </a:lnRef>
          <a:fillRef idx="1">
            <a:schemeClr val="accent3"/>
          </a:fillRef>
          <a:effectRef idx="0">
            <a:schemeClr val="accent3"/>
          </a:effectRef>
          <a:fontRef idx="minor">
            <a:schemeClr val="lt1"/>
          </a:fontRef>
        </p:style>
        <p:txBody>
          <a:bodyPr lIns="0" tIns="0" rIns="0" bIns="0"/>
          <a:lstStyle>
            <a:lvl1pPr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1pPr>
            <a:lvl2pPr marL="742950" indent="-28575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2pPr>
            <a:lvl3pPr marL="11430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3pPr>
            <a:lvl4pPr marL="16002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4pPr>
            <a:lvl5pPr marL="20574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5pPr>
            <a:lvl6pPr marL="25146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6pPr>
            <a:lvl7pPr marL="29718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7pPr>
            <a:lvl8pPr marL="34290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8pPr>
            <a:lvl9pPr marL="38862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9pPr>
          </a:lstStyle>
          <a:p>
            <a:pPr defTabSz="257221" eaLnBrk="1" hangingPunct="1"/>
            <a:endParaRPr lang="en-US" altLang="en-US" sz="2700"/>
          </a:p>
        </p:txBody>
      </p:sp>
      <p:sp>
        <p:nvSpPr>
          <p:cNvPr id="7" name="Oval 43"/>
          <p:cNvSpPr>
            <a:spLocks/>
          </p:cNvSpPr>
          <p:nvPr/>
        </p:nvSpPr>
        <p:spPr bwMode="auto">
          <a:xfrm>
            <a:off x="747916" y="2743245"/>
            <a:ext cx="257242" cy="257242"/>
          </a:xfrm>
          <a:prstGeom prst="ellipse">
            <a:avLst/>
          </a:prstGeom>
          <a:ln w="38100">
            <a:headEnd/>
            <a:tailEnd/>
          </a:ln>
        </p:spPr>
        <p:style>
          <a:lnRef idx="2">
            <a:schemeClr val="accent3">
              <a:shade val="50000"/>
            </a:schemeClr>
          </a:lnRef>
          <a:fillRef idx="1">
            <a:schemeClr val="accent3"/>
          </a:fillRef>
          <a:effectRef idx="0">
            <a:schemeClr val="accent3"/>
          </a:effectRef>
          <a:fontRef idx="minor">
            <a:schemeClr val="lt1"/>
          </a:fontRef>
        </p:style>
        <p:txBody>
          <a:bodyPr lIns="0" tIns="0" rIns="0" bIns="0"/>
          <a:lstStyle>
            <a:lvl1pPr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1pPr>
            <a:lvl2pPr marL="742950" indent="-28575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2pPr>
            <a:lvl3pPr marL="11430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3pPr>
            <a:lvl4pPr marL="16002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4pPr>
            <a:lvl5pPr marL="20574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5pPr>
            <a:lvl6pPr marL="25146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6pPr>
            <a:lvl7pPr marL="29718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7pPr>
            <a:lvl8pPr marL="34290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8pPr>
            <a:lvl9pPr marL="38862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9pPr>
          </a:lstStyle>
          <a:p>
            <a:pPr defTabSz="257221" eaLnBrk="1" hangingPunct="1"/>
            <a:endParaRPr lang="en-US" altLang="en-US" sz="2700"/>
          </a:p>
        </p:txBody>
      </p:sp>
      <p:sp>
        <p:nvSpPr>
          <p:cNvPr id="8" name="Oval 44"/>
          <p:cNvSpPr>
            <a:spLocks/>
          </p:cNvSpPr>
          <p:nvPr/>
        </p:nvSpPr>
        <p:spPr bwMode="auto">
          <a:xfrm>
            <a:off x="3080078" y="1784847"/>
            <a:ext cx="257242" cy="257242"/>
          </a:xfrm>
          <a:prstGeom prst="ellipse">
            <a:avLst/>
          </a:prstGeom>
          <a:ln w="38100">
            <a:headEnd/>
            <a:tailEnd/>
          </a:ln>
        </p:spPr>
        <p:style>
          <a:lnRef idx="2">
            <a:schemeClr val="accent3">
              <a:shade val="50000"/>
            </a:schemeClr>
          </a:lnRef>
          <a:fillRef idx="1">
            <a:schemeClr val="accent3"/>
          </a:fillRef>
          <a:effectRef idx="0">
            <a:schemeClr val="accent3"/>
          </a:effectRef>
          <a:fontRef idx="minor">
            <a:schemeClr val="lt1"/>
          </a:fontRef>
        </p:style>
        <p:txBody>
          <a:bodyPr lIns="0" tIns="0" rIns="0" bIns="0"/>
          <a:lstStyle>
            <a:lvl1pPr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1pPr>
            <a:lvl2pPr marL="742950" indent="-28575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2pPr>
            <a:lvl3pPr marL="11430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3pPr>
            <a:lvl4pPr marL="16002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4pPr>
            <a:lvl5pPr marL="20574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5pPr>
            <a:lvl6pPr marL="25146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6pPr>
            <a:lvl7pPr marL="29718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7pPr>
            <a:lvl8pPr marL="34290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8pPr>
            <a:lvl9pPr marL="38862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9pPr>
          </a:lstStyle>
          <a:p>
            <a:pPr defTabSz="257221" eaLnBrk="1" hangingPunct="1"/>
            <a:endParaRPr lang="en-US" altLang="en-US" sz="2700"/>
          </a:p>
        </p:txBody>
      </p:sp>
      <p:sp>
        <p:nvSpPr>
          <p:cNvPr id="9" name="Oval 45"/>
          <p:cNvSpPr>
            <a:spLocks/>
          </p:cNvSpPr>
          <p:nvPr/>
        </p:nvSpPr>
        <p:spPr bwMode="auto">
          <a:xfrm>
            <a:off x="3080078" y="2653658"/>
            <a:ext cx="257242" cy="257242"/>
          </a:xfrm>
          <a:prstGeom prst="ellipse">
            <a:avLst/>
          </a:prstGeom>
          <a:ln w="38100">
            <a:headEnd/>
            <a:tailEnd/>
          </a:ln>
        </p:spPr>
        <p:style>
          <a:lnRef idx="2">
            <a:schemeClr val="accent3">
              <a:shade val="50000"/>
            </a:schemeClr>
          </a:lnRef>
          <a:fillRef idx="1">
            <a:schemeClr val="accent3"/>
          </a:fillRef>
          <a:effectRef idx="0">
            <a:schemeClr val="accent3"/>
          </a:effectRef>
          <a:fontRef idx="minor">
            <a:schemeClr val="lt1"/>
          </a:fontRef>
        </p:style>
        <p:txBody>
          <a:bodyPr lIns="0" tIns="0" rIns="0" bIns="0"/>
          <a:lstStyle>
            <a:lvl1pPr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1pPr>
            <a:lvl2pPr marL="742950" indent="-28575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2pPr>
            <a:lvl3pPr marL="11430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3pPr>
            <a:lvl4pPr marL="16002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4pPr>
            <a:lvl5pPr marL="20574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5pPr>
            <a:lvl6pPr marL="25146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6pPr>
            <a:lvl7pPr marL="29718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7pPr>
            <a:lvl8pPr marL="34290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8pPr>
            <a:lvl9pPr marL="38862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9pPr>
          </a:lstStyle>
          <a:p>
            <a:pPr defTabSz="257221" eaLnBrk="1" hangingPunct="1"/>
            <a:endParaRPr lang="en-US" altLang="en-US" sz="2700"/>
          </a:p>
        </p:txBody>
      </p:sp>
      <p:sp>
        <p:nvSpPr>
          <p:cNvPr id="10" name="Oval 46"/>
          <p:cNvSpPr>
            <a:spLocks/>
          </p:cNvSpPr>
          <p:nvPr/>
        </p:nvSpPr>
        <p:spPr bwMode="auto">
          <a:xfrm>
            <a:off x="1691136" y="2185887"/>
            <a:ext cx="257242" cy="257242"/>
          </a:xfrm>
          <a:prstGeom prst="ellipse">
            <a:avLst/>
          </a:prstGeom>
          <a:ln w="38100">
            <a:headEnd/>
            <a:tailEnd/>
          </a:ln>
        </p:spPr>
        <p:style>
          <a:lnRef idx="2">
            <a:schemeClr val="accent3">
              <a:shade val="50000"/>
            </a:schemeClr>
          </a:lnRef>
          <a:fillRef idx="1">
            <a:schemeClr val="accent3"/>
          </a:fillRef>
          <a:effectRef idx="0">
            <a:schemeClr val="accent3"/>
          </a:effectRef>
          <a:fontRef idx="minor">
            <a:schemeClr val="lt1"/>
          </a:fontRef>
        </p:style>
        <p:txBody>
          <a:bodyPr lIns="0" tIns="0" rIns="0" bIns="0"/>
          <a:lstStyle>
            <a:lvl1pPr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1pPr>
            <a:lvl2pPr marL="742950" indent="-28575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2pPr>
            <a:lvl3pPr marL="11430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3pPr>
            <a:lvl4pPr marL="16002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4pPr>
            <a:lvl5pPr marL="20574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5pPr>
            <a:lvl6pPr marL="25146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6pPr>
            <a:lvl7pPr marL="29718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7pPr>
            <a:lvl8pPr marL="34290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8pPr>
            <a:lvl9pPr marL="38862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9pPr>
          </a:lstStyle>
          <a:p>
            <a:pPr defTabSz="257221" eaLnBrk="1" hangingPunct="1"/>
            <a:endParaRPr lang="en-US" altLang="en-US" sz="2700"/>
          </a:p>
        </p:txBody>
      </p:sp>
      <p:sp>
        <p:nvSpPr>
          <p:cNvPr id="13" name="Rectangle: Rounded Corners 12"/>
          <p:cNvSpPr/>
          <p:nvPr/>
        </p:nvSpPr>
        <p:spPr>
          <a:xfrm>
            <a:off x="4659898" y="3049618"/>
            <a:ext cx="257242" cy="257242"/>
          </a:xfrm>
          <a:prstGeom prst="roundRect">
            <a:avLst/>
          </a:prstGeom>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257221"/>
            <a:endParaRPr lang="en-US" sz="1013" dirty="0">
              <a:solidFill>
                <a:prstClr val="white"/>
              </a:solidFill>
              <a:latin typeface="Century Gothic" panose="020F0302020204030204"/>
            </a:endParaRPr>
          </a:p>
        </p:txBody>
      </p:sp>
      <p:sp>
        <p:nvSpPr>
          <p:cNvPr id="21" name="Rectangle: Rounded Corners 20"/>
          <p:cNvSpPr/>
          <p:nvPr/>
        </p:nvSpPr>
        <p:spPr>
          <a:xfrm>
            <a:off x="3540851" y="1779639"/>
            <a:ext cx="257242" cy="257242"/>
          </a:xfrm>
          <a:prstGeom prst="roundRect">
            <a:avLst/>
          </a:prstGeom>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
        <p:nvSpPr>
          <p:cNvPr id="22" name="Rectangle: Rounded Corners 21"/>
          <p:cNvSpPr/>
          <p:nvPr/>
        </p:nvSpPr>
        <p:spPr>
          <a:xfrm>
            <a:off x="5780555" y="2792376"/>
            <a:ext cx="257242" cy="257242"/>
          </a:xfrm>
          <a:prstGeom prst="roundRect">
            <a:avLst/>
          </a:prstGeom>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
        <p:nvSpPr>
          <p:cNvPr id="24" name="Rectangle: Rounded Corners 23"/>
          <p:cNvSpPr/>
          <p:nvPr/>
        </p:nvSpPr>
        <p:spPr>
          <a:xfrm>
            <a:off x="3540851" y="2649536"/>
            <a:ext cx="257242" cy="257242"/>
          </a:xfrm>
          <a:prstGeom prst="roundRect">
            <a:avLst/>
          </a:prstGeom>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
        <p:nvSpPr>
          <p:cNvPr id="25" name="Rectangle: Rounded Corners 24"/>
          <p:cNvSpPr/>
          <p:nvPr/>
        </p:nvSpPr>
        <p:spPr>
          <a:xfrm>
            <a:off x="5423247" y="1971519"/>
            <a:ext cx="257242" cy="257242"/>
          </a:xfrm>
          <a:prstGeom prst="roundRect">
            <a:avLst/>
          </a:prstGeom>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
        <p:nvSpPr>
          <p:cNvPr id="26" name="Rectangle: Rounded Corners 25"/>
          <p:cNvSpPr/>
          <p:nvPr/>
        </p:nvSpPr>
        <p:spPr>
          <a:xfrm>
            <a:off x="3540851" y="3472097"/>
            <a:ext cx="257242" cy="257242"/>
          </a:xfrm>
          <a:prstGeom prst="roundRect">
            <a:avLst/>
          </a:prstGeom>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
        <p:nvSpPr>
          <p:cNvPr id="27" name="Rectangle: Rounded Corners 26"/>
          <p:cNvSpPr/>
          <p:nvPr/>
        </p:nvSpPr>
        <p:spPr>
          <a:xfrm>
            <a:off x="5909176" y="2145251"/>
            <a:ext cx="257242" cy="257242"/>
          </a:xfrm>
          <a:prstGeom prst="roundRect">
            <a:avLst/>
          </a:prstGeom>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
        <p:nvSpPr>
          <p:cNvPr id="30" name="Rectangle: Rounded Corners 29"/>
          <p:cNvSpPr/>
          <p:nvPr/>
        </p:nvSpPr>
        <p:spPr>
          <a:xfrm>
            <a:off x="2747925" y="1593410"/>
            <a:ext cx="1340518" cy="2299670"/>
          </a:xfrm>
          <a:prstGeom prst="round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defTabSz="257221"/>
            <a:endParaRPr lang="en-US" sz="1013">
              <a:solidFill>
                <a:srgbClr val="79AE90"/>
              </a:solidFill>
              <a:latin typeface="Century Gothic" panose="020F0302020204030204"/>
            </a:endParaRPr>
          </a:p>
        </p:txBody>
      </p:sp>
      <p:sp>
        <p:nvSpPr>
          <p:cNvPr id="31" name="TextBox 30"/>
          <p:cNvSpPr txBox="1"/>
          <p:nvPr/>
        </p:nvSpPr>
        <p:spPr>
          <a:xfrm>
            <a:off x="685086" y="3820326"/>
            <a:ext cx="1417187" cy="334707"/>
          </a:xfrm>
          <a:prstGeom prst="rect">
            <a:avLst/>
          </a:prstGeom>
          <a:noFill/>
        </p:spPr>
        <p:txBody>
          <a:bodyPr wrap="square" rtlCol="0">
            <a:spAutoFit/>
          </a:bodyPr>
          <a:lstStyle/>
          <a:p>
            <a:pPr algn="ctr" defTabSz="257221"/>
            <a:r>
              <a:rPr lang="en-US" sz="1575" dirty="0">
                <a:solidFill>
                  <a:srgbClr val="3BBC9D"/>
                </a:solidFill>
                <a:latin typeface="Century Gothic" panose="020F0302020204030204"/>
              </a:rPr>
              <a:t>Buyers</a:t>
            </a:r>
            <a:endParaRPr lang="en-US" sz="1013" dirty="0">
              <a:solidFill>
                <a:srgbClr val="3BBC9D"/>
              </a:solidFill>
              <a:latin typeface="Century Gothic" panose="020F0302020204030204"/>
            </a:endParaRPr>
          </a:p>
        </p:txBody>
      </p:sp>
      <p:sp>
        <p:nvSpPr>
          <p:cNvPr id="32" name="TextBox 31"/>
          <p:cNvSpPr txBox="1"/>
          <p:nvPr/>
        </p:nvSpPr>
        <p:spPr>
          <a:xfrm>
            <a:off x="4755728" y="3820326"/>
            <a:ext cx="1417187" cy="334707"/>
          </a:xfrm>
          <a:prstGeom prst="rect">
            <a:avLst/>
          </a:prstGeom>
          <a:noFill/>
        </p:spPr>
        <p:txBody>
          <a:bodyPr wrap="square" rtlCol="0">
            <a:spAutoFit/>
          </a:bodyPr>
          <a:lstStyle/>
          <a:p>
            <a:pPr algn="ctr" defTabSz="257221"/>
            <a:r>
              <a:rPr lang="en-US" sz="1575" dirty="0">
                <a:solidFill>
                  <a:srgbClr val="6BA841"/>
                </a:solidFill>
                <a:latin typeface="Century Gothic" panose="020F0302020204030204"/>
              </a:rPr>
              <a:t>Merchants</a:t>
            </a:r>
            <a:endParaRPr lang="en-US" sz="1013" dirty="0">
              <a:solidFill>
                <a:srgbClr val="6BA841"/>
              </a:solidFill>
              <a:latin typeface="Century Gothic" panose="020F0302020204030204"/>
            </a:endParaRPr>
          </a:p>
        </p:txBody>
      </p:sp>
      <p:sp>
        <p:nvSpPr>
          <p:cNvPr id="33" name="Oval 41"/>
          <p:cNvSpPr>
            <a:spLocks/>
          </p:cNvSpPr>
          <p:nvPr/>
        </p:nvSpPr>
        <p:spPr bwMode="auto">
          <a:xfrm>
            <a:off x="1284500" y="1746535"/>
            <a:ext cx="257242" cy="257242"/>
          </a:xfrm>
          <a:prstGeom prst="ellipse">
            <a:avLst/>
          </a:prstGeom>
          <a:ln w="38100">
            <a:headEnd/>
            <a:tailEnd/>
          </a:ln>
        </p:spPr>
        <p:style>
          <a:lnRef idx="2">
            <a:schemeClr val="accent3">
              <a:shade val="50000"/>
            </a:schemeClr>
          </a:lnRef>
          <a:fillRef idx="1">
            <a:schemeClr val="accent3"/>
          </a:fillRef>
          <a:effectRef idx="0">
            <a:schemeClr val="accent3"/>
          </a:effectRef>
          <a:fontRef idx="minor">
            <a:schemeClr val="lt1"/>
          </a:fontRef>
        </p:style>
        <p:txBody>
          <a:bodyPr lIns="0" tIns="0" rIns="0" bIns="0"/>
          <a:lstStyle>
            <a:lvl1pPr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1pPr>
            <a:lvl2pPr marL="742950" indent="-28575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2pPr>
            <a:lvl3pPr marL="11430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3pPr>
            <a:lvl4pPr marL="16002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4pPr>
            <a:lvl5pPr marL="20574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5pPr>
            <a:lvl6pPr marL="25146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6pPr>
            <a:lvl7pPr marL="29718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7pPr>
            <a:lvl8pPr marL="34290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8pPr>
            <a:lvl9pPr marL="38862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9pPr>
          </a:lstStyle>
          <a:p>
            <a:pPr defTabSz="257221" eaLnBrk="1" hangingPunct="1"/>
            <a:endParaRPr lang="en-US" altLang="en-US" sz="2700"/>
          </a:p>
        </p:txBody>
      </p:sp>
    </p:spTree>
    <p:extLst>
      <p:ext uri="{BB962C8B-B14F-4D97-AF65-F5344CB8AC3E}">
        <p14:creationId xmlns:p14="http://schemas.microsoft.com/office/powerpoint/2010/main" val="3119223488"/>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0" nodeType="after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21"/>
                                        </p:tgtEl>
                                      </p:cBhvr>
                                    </p:animEffect>
                                    <p:set>
                                      <p:cBhvr>
                                        <p:cTn id="10" dur="1" fill="hold">
                                          <p:stCondLst>
                                            <p:cond delay="499"/>
                                          </p:stCondLst>
                                        </p:cTn>
                                        <p:tgtEl>
                                          <p:spTgt spid="21"/>
                                        </p:tgtEl>
                                        <p:attrNameLst>
                                          <p:attrName>style.visibility</p:attrName>
                                        </p:attrNameLst>
                                      </p:cBhvr>
                                      <p:to>
                                        <p:strVal val="hidden"/>
                                      </p:to>
                                    </p:set>
                                  </p:childTnLst>
                                </p:cTn>
                              </p:par>
                            </p:childTnLst>
                          </p:cTn>
                        </p:par>
                        <p:par>
                          <p:cTn id="11" fill="hold">
                            <p:stCondLst>
                              <p:cond delay="500"/>
                            </p:stCondLst>
                            <p:childTnLst>
                              <p:par>
                                <p:cTn id="12" presetID="9" presetClass="exit" presetSubtype="0" fill="hold" grpId="0" nodeType="afterEffect">
                                  <p:stCondLst>
                                    <p:cond delay="0"/>
                                  </p:stCondLst>
                                  <p:childTnLst>
                                    <p:animEffect transition="out" filter="dissolv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par>
                                <p:cTn id="15" presetID="9" presetClass="exit" presetSubtype="0" fill="hold" grpId="0" nodeType="withEffect">
                                  <p:stCondLst>
                                    <p:cond delay="0"/>
                                  </p:stCondLst>
                                  <p:childTnLst>
                                    <p:animEffect transition="out" filter="dissolve">
                                      <p:cBhvr>
                                        <p:cTn id="16" dur="500"/>
                                        <p:tgtEl>
                                          <p:spTgt spid="26"/>
                                        </p:tgtEl>
                                      </p:cBhvr>
                                    </p:animEffect>
                                    <p:set>
                                      <p:cBhvr>
                                        <p:cTn id="17" dur="1" fill="hold">
                                          <p:stCondLst>
                                            <p:cond delay="499"/>
                                          </p:stCondLst>
                                        </p:cTn>
                                        <p:tgtEl>
                                          <p:spTgt spid="26"/>
                                        </p:tgtEl>
                                        <p:attrNameLst>
                                          <p:attrName>style.visibility</p:attrName>
                                        </p:attrNameLst>
                                      </p:cBhvr>
                                      <p:to>
                                        <p:strVal val="hidden"/>
                                      </p:to>
                                    </p:set>
                                  </p:childTnLst>
                                </p:cTn>
                              </p:par>
                            </p:childTnLst>
                          </p:cTn>
                        </p:par>
                        <p:par>
                          <p:cTn id="18" fill="hold">
                            <p:stCondLst>
                              <p:cond delay="1000"/>
                            </p:stCondLst>
                            <p:childTnLst>
                              <p:par>
                                <p:cTn id="19" presetID="63" presetClass="path" presetSubtype="0" accel="50000" decel="50000" fill="hold" grpId="0" nodeType="afterEffect">
                                  <p:stCondLst>
                                    <p:cond delay="0"/>
                                  </p:stCondLst>
                                  <p:childTnLst>
                                    <p:animMotion origin="layout" path="M 4.83459E-6 -2.22222E-6 L 0.24003 -0.03217 " pathEditMode="relative" rAng="0" ptsTypes="AA">
                                      <p:cBhvr>
                                        <p:cTn id="20" dur="2000" fill="hold"/>
                                        <p:tgtEl>
                                          <p:spTgt spid="24"/>
                                        </p:tgtEl>
                                        <p:attrNameLst>
                                          <p:attrName>ppt_x</p:attrName>
                                          <p:attrName>ppt_y</p:attrName>
                                        </p:attrNameLst>
                                      </p:cBhvr>
                                      <p:rCtr x="11995" y="-1620"/>
                                    </p:animMotion>
                                  </p:childTnLst>
                                </p:cTn>
                              </p:par>
                            </p:childTnLst>
                          </p:cTn>
                        </p:par>
                        <p:par>
                          <p:cTn id="21" fill="hold">
                            <p:stCondLst>
                              <p:cond delay="3000"/>
                            </p:stCondLst>
                            <p:childTnLst>
                              <p:par>
                                <p:cTn id="22" presetID="35" presetClass="path" presetSubtype="0" accel="50000" decel="50000" fill="hold" grpId="0" nodeType="afterEffect">
                                  <p:stCondLst>
                                    <p:cond delay="0"/>
                                  </p:stCondLst>
                                  <p:childTnLst>
                                    <p:animMotion origin="layout" path="M 1.29461E-6 4.07407E-6 L -0.1632 -0.10371 " pathEditMode="relative" rAng="0" ptsTypes="AA">
                                      <p:cBhvr>
                                        <p:cTn id="23" dur="2000" fill="hold"/>
                                        <p:tgtEl>
                                          <p:spTgt spid="13"/>
                                        </p:tgtEl>
                                        <p:attrNameLst>
                                          <p:attrName>ppt_x</p:attrName>
                                          <p:attrName>ppt_y</p:attrName>
                                        </p:attrNameLst>
                                      </p:cBhvr>
                                      <p:rCtr x="-8205" y="-50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3" grpId="0" animBg="1"/>
      <p:bldP spid="21" grpId="0" animBg="1"/>
      <p:bldP spid="24" grpId="0" animBg="1"/>
      <p:bldP spid="2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010" y="985424"/>
            <a:ext cx="5823991" cy="714885"/>
          </a:xfrm>
        </p:spPr>
        <p:txBody>
          <a:bodyPr>
            <a:normAutofit fontScale="90000"/>
          </a:bodyPr>
          <a:lstStyle/>
          <a:p>
            <a:r>
              <a:rPr lang="en-US" sz="2475" dirty="0"/>
              <a:t>Merchants’ Perspective on </a:t>
            </a:r>
            <a:br>
              <a:rPr lang="en-US" sz="2475" dirty="0"/>
            </a:br>
            <a:r>
              <a:rPr lang="en-US" sz="2475" dirty="0"/>
              <a:t>Exclusive vs. Shared Matching</a:t>
            </a:r>
            <a:endParaRPr lang="en-US" sz="2025" i="1" dirty="0"/>
          </a:p>
        </p:txBody>
      </p:sp>
      <p:pic>
        <p:nvPicPr>
          <p:cNvPr id="3" name="Picture 2" descr="Vektorová grafika zdarma: Truhla S Pokladem, Mince, Otevřeno - Obraz ..."/>
          <p:cNvPicPr>
            <a:picLocks noChangeAspect="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88631" y="2209124"/>
            <a:ext cx="2194298" cy="2143683"/>
          </a:xfrm>
          <a:prstGeom prst="rect">
            <a:avLst/>
          </a:prstGeom>
        </p:spPr>
      </p:pic>
      <p:sp>
        <p:nvSpPr>
          <p:cNvPr id="4" name="Thought Bubble: Cloud 3"/>
          <p:cNvSpPr/>
          <p:nvPr/>
        </p:nvSpPr>
        <p:spPr>
          <a:xfrm>
            <a:off x="3386126" y="1828930"/>
            <a:ext cx="3001157" cy="2329146"/>
          </a:xfrm>
          <a:prstGeom prst="cloudCallout">
            <a:avLst>
              <a:gd name="adj1" fmla="val -84147"/>
              <a:gd name="adj2" fmla="val -5489"/>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defTabSz="257221"/>
            <a:endParaRPr lang="en-US" sz="1013">
              <a:solidFill>
                <a:srgbClr val="B3D463"/>
              </a:solidFill>
              <a:latin typeface="Century Gothic" panose="020F0302020204030204"/>
            </a:endParaRPr>
          </a:p>
        </p:txBody>
      </p:sp>
      <p:sp>
        <p:nvSpPr>
          <p:cNvPr id="12" name="TextBox 11"/>
          <p:cNvSpPr txBox="1"/>
          <p:nvPr/>
        </p:nvSpPr>
        <p:spPr>
          <a:xfrm>
            <a:off x="4586589" y="2733626"/>
            <a:ext cx="708169" cy="369332"/>
          </a:xfrm>
          <a:prstGeom prst="rect">
            <a:avLst/>
          </a:prstGeom>
          <a:noFill/>
        </p:spPr>
        <p:txBody>
          <a:bodyPr wrap="square" rtlCol="0">
            <a:spAutoFit/>
          </a:bodyPr>
          <a:lstStyle/>
          <a:p>
            <a:pPr algn="ctr" defTabSz="257221"/>
            <a:r>
              <a:rPr lang="en-US" dirty="0">
                <a:solidFill>
                  <a:srgbClr val="CDCDCD"/>
                </a:solidFill>
                <a:latin typeface="Century Gothic" panose="020F0302020204030204"/>
              </a:rPr>
              <a:t>VS.</a:t>
            </a:r>
          </a:p>
        </p:txBody>
      </p:sp>
      <p:sp>
        <p:nvSpPr>
          <p:cNvPr id="10" name="Rectangle: Rounded Corners 9"/>
          <p:cNvSpPr/>
          <p:nvPr/>
        </p:nvSpPr>
        <p:spPr>
          <a:xfrm>
            <a:off x="4758084" y="2271634"/>
            <a:ext cx="257242" cy="257242"/>
          </a:xfrm>
          <a:prstGeom prst="roundRect">
            <a:avLst/>
          </a:prstGeom>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
        <p:nvSpPr>
          <p:cNvPr id="11" name="Rectangle: Rounded Corners 10"/>
          <p:cNvSpPr/>
          <p:nvPr/>
        </p:nvSpPr>
        <p:spPr>
          <a:xfrm>
            <a:off x="4243600" y="3343476"/>
            <a:ext cx="257242" cy="257242"/>
          </a:xfrm>
          <a:prstGeom prst="roundRect">
            <a:avLst/>
          </a:prstGeom>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
        <p:nvSpPr>
          <p:cNvPr id="17" name="Rectangle: Rounded Corners 16"/>
          <p:cNvSpPr/>
          <p:nvPr/>
        </p:nvSpPr>
        <p:spPr>
          <a:xfrm>
            <a:off x="4800957" y="3343476"/>
            <a:ext cx="257242" cy="257242"/>
          </a:xfrm>
          <a:prstGeom prst="roundRect">
            <a:avLst/>
          </a:prstGeom>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
        <p:nvSpPr>
          <p:cNvPr id="18" name="Rectangle: Rounded Corners 17"/>
          <p:cNvSpPr/>
          <p:nvPr/>
        </p:nvSpPr>
        <p:spPr>
          <a:xfrm>
            <a:off x="5380373" y="3343476"/>
            <a:ext cx="257242" cy="257242"/>
          </a:xfrm>
          <a:prstGeom prst="roundRect">
            <a:avLst/>
          </a:prstGeom>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Tree>
    <p:extLst>
      <p:ext uri="{BB962C8B-B14F-4D97-AF65-F5344CB8AC3E}">
        <p14:creationId xmlns:p14="http://schemas.microsoft.com/office/powerpoint/2010/main" val="297696968"/>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499"/>
                                          </p:stCondLst>
                                        </p:cTn>
                                        <p:tgtEl>
                                          <p:spTgt spid="3"/>
                                        </p:tgtEl>
                                        <p:attrNameLst>
                                          <p:attrName>style.visibility</p:attrName>
                                        </p:attrNameLst>
                                      </p:cBhvr>
                                      <p:to>
                                        <p:strVal val="visible"/>
                                      </p:to>
                                    </p:set>
                                  </p:childTnLst>
                                </p:cTn>
                              </p:par>
                            </p:childTnLst>
                          </p:cTn>
                        </p:par>
                        <p:par>
                          <p:cTn id="7" fill="hold">
                            <p:stCondLst>
                              <p:cond delay="1500"/>
                            </p:stCondLst>
                            <p:childTnLst>
                              <p:par>
                                <p:cTn id="8" presetID="22" presetClass="entr" presetSubtype="8" fill="hold" grpId="0" nodeType="after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1000"/>
                                        <p:tgtEl>
                                          <p:spTgt spid="4"/>
                                        </p:tgtEl>
                                      </p:cBhvr>
                                    </p:animEffect>
                                  </p:childTnLst>
                                </p:cTn>
                              </p:par>
                            </p:childTnLst>
                          </p:cTn>
                        </p:par>
                        <p:par>
                          <p:cTn id="11" fill="hold">
                            <p:stCondLst>
                              <p:cond delay="3500"/>
                            </p:stCondLst>
                            <p:childTnLst>
                              <p:par>
                                <p:cTn id="12" presetID="22" presetClass="entr" presetSubtype="8" fill="hold" grpId="0" nodeType="afterEffect">
                                  <p:stCondLst>
                                    <p:cond delay="50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750"/>
                                        <p:tgtEl>
                                          <p:spTgt spid="10"/>
                                        </p:tgtEl>
                                      </p:cBhvr>
                                    </p:animEffect>
                                  </p:childTnLst>
                                </p:cTn>
                              </p:par>
                            </p:childTnLst>
                          </p:cTn>
                        </p:par>
                        <p:par>
                          <p:cTn id="15" fill="hold">
                            <p:stCondLst>
                              <p:cond delay="4750"/>
                            </p:stCondLst>
                            <p:childTnLst>
                              <p:par>
                                <p:cTn id="16" presetID="45"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2000"/>
                                        <p:tgtEl>
                                          <p:spTgt spid="12"/>
                                        </p:tgtEl>
                                      </p:cBhvr>
                                    </p:animEffect>
                                    <p:anim calcmode="lin" valueType="num">
                                      <p:cBhvr>
                                        <p:cTn id="19" dur="2000" fill="hold"/>
                                        <p:tgtEl>
                                          <p:spTgt spid="12"/>
                                        </p:tgtEl>
                                        <p:attrNameLst>
                                          <p:attrName>ppt_w</p:attrName>
                                        </p:attrNameLst>
                                      </p:cBhvr>
                                      <p:tavLst>
                                        <p:tav tm="0" fmla="#ppt_w*sin(2.5*pi*$)">
                                          <p:val>
                                            <p:fltVal val="0"/>
                                          </p:val>
                                        </p:tav>
                                        <p:tav tm="100000">
                                          <p:val>
                                            <p:fltVal val="1"/>
                                          </p:val>
                                        </p:tav>
                                      </p:tavLst>
                                    </p:anim>
                                    <p:anim calcmode="lin" valueType="num">
                                      <p:cBhvr>
                                        <p:cTn id="20" dur="2000" fill="hold"/>
                                        <p:tgtEl>
                                          <p:spTgt spid="12"/>
                                        </p:tgtEl>
                                        <p:attrNameLst>
                                          <p:attrName>ppt_h</p:attrName>
                                        </p:attrNameLst>
                                      </p:cBhvr>
                                      <p:tavLst>
                                        <p:tav tm="0">
                                          <p:val>
                                            <p:strVal val="#ppt_h"/>
                                          </p:val>
                                        </p:tav>
                                        <p:tav tm="100000">
                                          <p:val>
                                            <p:strVal val="#ppt_h"/>
                                          </p:val>
                                        </p:tav>
                                      </p:tavLst>
                                    </p:anim>
                                  </p:childTnLst>
                                </p:cTn>
                              </p:par>
                            </p:childTnLst>
                          </p:cTn>
                        </p:par>
                        <p:par>
                          <p:cTn id="21" fill="hold">
                            <p:stCondLst>
                              <p:cond delay="6750"/>
                            </p:stCondLst>
                            <p:childTnLst>
                              <p:par>
                                <p:cTn id="22" presetID="22" presetClass="entr" presetSubtype="8" fill="hold" grpId="0" nodeType="afterEffect">
                                  <p:stCondLst>
                                    <p:cond delay="75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750"/>
                                        <p:tgtEl>
                                          <p:spTgt spid="11"/>
                                        </p:tgtEl>
                                      </p:cBhvr>
                                    </p:animEffect>
                                  </p:childTnLst>
                                </p:cTn>
                              </p:par>
                              <p:par>
                                <p:cTn id="25" presetID="22" presetClass="entr" presetSubtype="8" fill="hold" grpId="0" nodeType="withEffect">
                                  <p:stCondLst>
                                    <p:cond delay="75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750"/>
                                        <p:tgtEl>
                                          <p:spTgt spid="17"/>
                                        </p:tgtEl>
                                      </p:cBhvr>
                                    </p:animEffect>
                                  </p:childTnLst>
                                </p:cTn>
                              </p:par>
                              <p:par>
                                <p:cTn id="28" presetID="22" presetClass="entr" presetSubtype="8" fill="hold" grpId="0" nodeType="withEffect">
                                  <p:stCondLst>
                                    <p:cond delay="75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10" grpId="0" animBg="1"/>
      <p:bldP spid="11" grpId="0" animBg="1"/>
      <p:bldP spid="17" grpId="0" animBg="1"/>
      <p:bldP spid="18"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14010" y="985425"/>
            <a:ext cx="5823991" cy="546020"/>
          </a:xfrm>
          <a:prstGeom prst="rect">
            <a:avLst/>
          </a:prstGeom>
          <a:effectLst>
            <a:outerShdw blurRad="25400" dir="17880000">
              <a:srgbClr val="000000">
                <a:alpha val="46000"/>
              </a:srgbClr>
            </a:outerShdw>
          </a:effectLst>
        </p:spPr>
        <p:txBody>
          <a:bodyPr vert="horz" lIns="51448" tIns="25724" rIns="51448" bIns="25724" rtlCol="0" anchor="ctr">
            <a:normAutofit/>
          </a:bodyPr>
          <a:lstStyle>
            <a:lvl1pPr algn="ctr" defTabSz="457063" rtl="0" eaLnBrk="1" latinLnBrk="0" hangingPunct="1">
              <a:spcBef>
                <a:spcPct val="0"/>
              </a:spcBef>
              <a:buNone/>
              <a:defRPr sz="39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257144"/>
            <a:r>
              <a:rPr lang="en-US" sz="225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Century Gothic" panose="020F0302020204030204"/>
              </a:rPr>
              <a:t>What Kind of Matching?</a:t>
            </a:r>
          </a:p>
        </p:txBody>
      </p:sp>
      <p:grpSp>
        <p:nvGrpSpPr>
          <p:cNvPr id="30" name="Group 29"/>
          <p:cNvGrpSpPr/>
          <p:nvPr/>
        </p:nvGrpSpPr>
        <p:grpSpPr>
          <a:xfrm>
            <a:off x="228493" y="1514295"/>
            <a:ext cx="2932559" cy="1929315"/>
            <a:chOff x="760412" y="1524000"/>
            <a:chExt cx="5212080" cy="3429000"/>
          </a:xfrm>
        </p:grpSpPr>
        <p:sp>
          <p:nvSpPr>
            <p:cNvPr id="4" name="Text Placeholder 2"/>
            <p:cNvSpPr txBox="1">
              <a:spLocks/>
            </p:cNvSpPr>
            <p:nvPr/>
          </p:nvSpPr>
          <p:spPr>
            <a:xfrm>
              <a:off x="1005610" y="1835254"/>
              <a:ext cx="4875074" cy="544884"/>
            </a:xfrm>
            <a:prstGeom prst="rect">
              <a:avLst/>
            </a:prstGeom>
          </p:spPr>
          <p:txBody>
            <a:bodyPr/>
            <a:lstStyle>
              <a:lvl1pPr marL="342797" indent="-305908" algn="l" defTabSz="457063" rtl="0" eaLnBrk="1" latinLnBrk="0" hangingPunct="1">
                <a:spcBef>
                  <a:spcPct val="20000"/>
                </a:spcBef>
                <a:spcAft>
                  <a:spcPts val="600"/>
                </a:spcAft>
                <a:buClr>
                  <a:schemeClr val="tx2"/>
                </a:buClr>
                <a:buSzPct val="70000"/>
                <a:buFont typeface="Wingdings 2" charset="2"/>
                <a:buChar char=""/>
                <a:defRPr sz="19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784" indent="-269919" algn="l" defTabSz="457063" rtl="0" eaLnBrk="1" latinLnBrk="0" hangingPunct="1">
                <a:spcBef>
                  <a:spcPct val="20000"/>
                </a:spcBef>
                <a:spcAft>
                  <a:spcPts val="600"/>
                </a:spcAft>
                <a:buClr>
                  <a:schemeClr val="tx2"/>
                </a:buClr>
                <a:buSzPct val="70000"/>
                <a:buFont typeface="Wingdings 2" charset="2"/>
                <a:buChar char=""/>
                <a:defRPr sz="17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692" indent="-215935" algn="l" defTabSz="457063"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584" indent="-215935"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498" indent="-215935"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3996"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079"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163"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5268"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20754" indent="0" algn="ctr" defTabSz="257144">
                <a:spcAft>
                  <a:spcPts val="338"/>
                </a:spcAft>
                <a:buClr>
                  <a:srgbClr val="DADADA"/>
                </a:buClr>
                <a:buNone/>
              </a:pPr>
              <a:r>
                <a:rPr lang="en-US" sz="1125"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Century Gothic" panose="020F0302020204030204"/>
                </a:rPr>
                <a:t>Shared Matching</a:t>
              </a:r>
            </a:p>
          </p:txBody>
        </p:sp>
        <p:sp>
          <p:nvSpPr>
            <p:cNvPr id="6" name="Oval 44"/>
            <p:cNvSpPr>
              <a:spLocks/>
            </p:cNvSpPr>
            <p:nvPr/>
          </p:nvSpPr>
          <p:spPr bwMode="auto">
            <a:xfrm>
              <a:off x="1715006" y="3276600"/>
              <a:ext cx="457200" cy="457200"/>
            </a:xfrm>
            <a:prstGeom prst="ellipse">
              <a:avLst/>
            </a:prstGeom>
            <a:ln w="38100">
              <a:headEnd/>
              <a:tailEnd/>
            </a:ln>
          </p:spPr>
          <p:style>
            <a:lnRef idx="2">
              <a:schemeClr val="accent3">
                <a:shade val="50000"/>
              </a:schemeClr>
            </a:lnRef>
            <a:fillRef idx="1">
              <a:schemeClr val="accent3"/>
            </a:fillRef>
            <a:effectRef idx="0">
              <a:schemeClr val="accent3"/>
            </a:effectRef>
            <a:fontRef idx="minor">
              <a:schemeClr val="lt1"/>
            </a:fontRef>
          </p:style>
          <p:txBody>
            <a:bodyPr lIns="0" tIns="0" rIns="0" bIns="0"/>
            <a:lstStyle>
              <a:lvl1pPr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1pPr>
              <a:lvl2pPr marL="742950" indent="-28575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2pPr>
              <a:lvl3pPr marL="11430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3pPr>
              <a:lvl4pPr marL="16002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4pPr>
              <a:lvl5pPr marL="20574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5pPr>
              <a:lvl6pPr marL="25146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6pPr>
              <a:lvl7pPr marL="29718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7pPr>
              <a:lvl8pPr marL="34290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8pPr>
              <a:lvl9pPr marL="38862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9pPr>
            </a:lstStyle>
            <a:p>
              <a:pPr defTabSz="257221" eaLnBrk="1" hangingPunct="1"/>
              <a:endParaRPr lang="en-US" altLang="en-US" sz="2700"/>
            </a:p>
          </p:txBody>
        </p:sp>
        <p:sp>
          <p:nvSpPr>
            <p:cNvPr id="7" name="Rectangle: Rounded Corners 6"/>
            <p:cNvSpPr/>
            <p:nvPr/>
          </p:nvSpPr>
          <p:spPr>
            <a:xfrm>
              <a:off x="4763006" y="3276600"/>
              <a:ext cx="457200" cy="457200"/>
            </a:xfrm>
            <a:prstGeom prst="roundRect">
              <a:avLst/>
            </a:prstGeom>
            <a:ln w="38100"/>
          </p:spPr>
          <p:style>
            <a:lnRef idx="2">
              <a:schemeClr val="accent5">
                <a:shade val="50000"/>
              </a:schemeClr>
            </a:lnRef>
            <a:fillRef idx="1">
              <a:schemeClr val="accent5"/>
            </a:fillRef>
            <a:effectRef idx="0">
              <a:schemeClr val="accent5"/>
            </a:effectRef>
            <a:fontRef idx="minor">
              <a:schemeClr val="lt1"/>
            </a:fontRef>
          </p:style>
          <p:txBody>
            <a:bodyPr lIns="5145" rIns="5145" rtlCol="0" anchor="ctr"/>
            <a:lstStyle/>
            <a:p>
              <a:pPr algn="ctr" defTabSz="257221"/>
              <a:endParaRPr lang="en-US" sz="1013">
                <a:solidFill>
                  <a:prstClr val="white"/>
                </a:solidFill>
                <a:latin typeface="Century Gothic" panose="020F0302020204030204"/>
              </a:endParaRPr>
            </a:p>
          </p:txBody>
        </p:sp>
        <p:sp>
          <p:nvSpPr>
            <p:cNvPr id="8" name="Rectangle: Rounded Corners 7"/>
            <p:cNvSpPr/>
            <p:nvPr/>
          </p:nvSpPr>
          <p:spPr>
            <a:xfrm>
              <a:off x="3919032" y="3929093"/>
              <a:ext cx="457200" cy="457200"/>
            </a:xfrm>
            <a:prstGeom prst="roundRect">
              <a:avLst/>
            </a:prstGeom>
            <a:ln w="38100"/>
          </p:spPr>
          <p:style>
            <a:lnRef idx="2">
              <a:schemeClr val="accent5">
                <a:shade val="50000"/>
              </a:schemeClr>
            </a:lnRef>
            <a:fillRef idx="1">
              <a:schemeClr val="accent5"/>
            </a:fillRef>
            <a:effectRef idx="0">
              <a:schemeClr val="accent5"/>
            </a:effectRef>
            <a:fontRef idx="minor">
              <a:schemeClr val="lt1"/>
            </a:fontRef>
          </p:style>
          <p:txBody>
            <a:bodyPr lIns="5145" rIns="5145" rtlCol="0" anchor="ctr"/>
            <a:lstStyle/>
            <a:p>
              <a:pPr algn="ctr" defTabSz="257221"/>
              <a:endParaRPr lang="en-US" sz="1013">
                <a:solidFill>
                  <a:prstClr val="white"/>
                </a:solidFill>
                <a:latin typeface="Century Gothic" panose="020F0302020204030204"/>
              </a:endParaRPr>
            </a:p>
          </p:txBody>
        </p:sp>
        <p:sp>
          <p:nvSpPr>
            <p:cNvPr id="9" name="Rectangle: Rounded Corners 8"/>
            <p:cNvSpPr/>
            <p:nvPr/>
          </p:nvSpPr>
          <p:spPr>
            <a:xfrm>
              <a:off x="3920620" y="2648367"/>
              <a:ext cx="457200" cy="457200"/>
            </a:xfrm>
            <a:prstGeom prst="roundRect">
              <a:avLst/>
            </a:prstGeom>
            <a:ln w="38100"/>
          </p:spPr>
          <p:style>
            <a:lnRef idx="2">
              <a:schemeClr val="accent5">
                <a:shade val="50000"/>
              </a:schemeClr>
            </a:lnRef>
            <a:fillRef idx="1">
              <a:schemeClr val="accent5"/>
            </a:fillRef>
            <a:effectRef idx="0">
              <a:schemeClr val="accent5"/>
            </a:effectRef>
            <a:fontRef idx="minor">
              <a:schemeClr val="lt1"/>
            </a:fontRef>
          </p:style>
          <p:txBody>
            <a:bodyPr lIns="5145" rIns="5145" rtlCol="0" anchor="ctr"/>
            <a:lstStyle/>
            <a:p>
              <a:pPr algn="ctr" defTabSz="257221"/>
              <a:endParaRPr lang="en-US" sz="1013" dirty="0">
                <a:solidFill>
                  <a:prstClr val="white"/>
                </a:solidFill>
                <a:latin typeface="Century Gothic" panose="020F0302020204030204"/>
              </a:endParaRPr>
            </a:p>
          </p:txBody>
        </p:sp>
        <p:cxnSp>
          <p:nvCxnSpPr>
            <p:cNvPr id="12" name="Straight Arrow Connector 11"/>
            <p:cNvCxnSpPr/>
            <p:nvPr/>
          </p:nvCxnSpPr>
          <p:spPr>
            <a:xfrm flipH="1">
              <a:off x="2390342" y="2895600"/>
              <a:ext cx="1346809" cy="38970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2499644" y="3817276"/>
              <a:ext cx="1237507" cy="2975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2436812" y="3486337"/>
              <a:ext cx="2187162" cy="6198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5" name="Text Placeholder 2"/>
            <p:cNvSpPr txBox="1">
              <a:spLocks/>
            </p:cNvSpPr>
            <p:nvPr/>
          </p:nvSpPr>
          <p:spPr>
            <a:xfrm>
              <a:off x="913556" y="1905000"/>
              <a:ext cx="5028455" cy="544884"/>
            </a:xfrm>
            <a:prstGeom prst="rect">
              <a:avLst/>
            </a:prstGeom>
            <a:effectLst>
              <a:outerShdw blurRad="25400" dir="17880000">
                <a:srgbClr val="000000">
                  <a:alpha val="46000"/>
                </a:srgbClr>
              </a:outerShdw>
            </a:effectLst>
          </p:spPr>
          <p:txBody>
            <a:bodyPr vert="horz" lIns="51448" tIns="25724" rIns="51448" bIns="25724" rtlCol="0" anchor="b">
              <a:noAutofit/>
            </a:bodyPr>
            <a:lstStyle>
              <a:lvl1pPr marL="0" indent="0" algn="ctr" defTabSz="457063" rtl="0" eaLnBrk="1" latinLnBrk="0" hangingPunct="1">
                <a:spcBef>
                  <a:spcPct val="20000"/>
                </a:spcBef>
                <a:spcAft>
                  <a:spcPts val="600"/>
                </a:spcAft>
                <a:buClr>
                  <a:schemeClr val="tx2"/>
                </a:buClr>
                <a:buSzPct val="70000"/>
                <a:buFont typeface="Wingdings 2" charset="2"/>
                <a:buNone/>
                <a:defRPr sz="2399" b="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457063" indent="0" algn="l" defTabSz="457063" rtl="0" eaLnBrk="1" latinLnBrk="0" hangingPunct="1">
                <a:spcBef>
                  <a:spcPct val="20000"/>
                </a:spcBef>
                <a:spcAft>
                  <a:spcPts val="600"/>
                </a:spcAft>
                <a:buClr>
                  <a:schemeClr val="tx2"/>
                </a:buClr>
                <a:buSzPct val="70000"/>
                <a:buFont typeface="Wingdings 2" charset="2"/>
                <a:buNone/>
                <a:defRPr sz="1999"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914126" indent="0" algn="l" defTabSz="457063" rtl="0" eaLnBrk="1" latinLnBrk="0" hangingPunct="1">
                <a:spcBef>
                  <a:spcPct val="20000"/>
                </a:spcBef>
                <a:spcAft>
                  <a:spcPts val="600"/>
                </a:spcAft>
                <a:buClr>
                  <a:schemeClr val="tx2"/>
                </a:buClr>
                <a:buSzPct val="70000"/>
                <a:buFont typeface="Wingdings 2" charset="2"/>
                <a:buNone/>
                <a:defRPr sz="1799"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71189" indent="0" algn="l" defTabSz="457063"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828251" indent="0" algn="l" defTabSz="457063"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285314" indent="0" algn="l" defTabSz="457063"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742377" indent="0" algn="l" defTabSz="457063"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199440" indent="0" algn="l" defTabSz="457063"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656503" indent="0" algn="l" defTabSz="457063"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defTabSz="257144">
                <a:spcAft>
                  <a:spcPts val="338"/>
                </a:spcAft>
                <a:buClr>
                  <a:srgbClr val="DADADA"/>
                </a:buClr>
              </a:pPr>
              <a:endParaRPr lang="en-US" sz="900" baseline="-250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Century Gothic" panose="020F0302020204030204"/>
              </a:endParaRPr>
            </a:p>
          </p:txBody>
        </p:sp>
        <p:sp>
          <p:nvSpPr>
            <p:cNvPr id="24" name="Oval 23"/>
            <p:cNvSpPr/>
            <p:nvPr/>
          </p:nvSpPr>
          <p:spPr>
            <a:xfrm>
              <a:off x="760412" y="1524000"/>
              <a:ext cx="5212080" cy="3429000"/>
            </a:xfrm>
            <a:prstGeom prst="ellipse">
              <a:avLst/>
            </a:prstGeom>
            <a:noFill/>
            <a:ln w="3810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defTabSz="257221"/>
              <a:endParaRPr lang="en-US" sz="1013">
                <a:solidFill>
                  <a:srgbClr val="97AF75"/>
                </a:solidFill>
                <a:latin typeface="Century Gothic" panose="020F0302020204030204"/>
              </a:endParaRPr>
            </a:p>
          </p:txBody>
        </p:sp>
      </p:grpSp>
      <p:grpSp>
        <p:nvGrpSpPr>
          <p:cNvPr id="31" name="Group 30"/>
          <p:cNvGrpSpPr/>
          <p:nvPr/>
        </p:nvGrpSpPr>
        <p:grpSpPr>
          <a:xfrm>
            <a:off x="3680532" y="1514295"/>
            <a:ext cx="2940133" cy="1929315"/>
            <a:chOff x="6170612" y="1257305"/>
            <a:chExt cx="5225542" cy="3429000"/>
          </a:xfrm>
        </p:grpSpPr>
        <p:sp>
          <p:nvSpPr>
            <p:cNvPr id="5" name="Text Placeholder 4"/>
            <p:cNvSpPr txBox="1">
              <a:spLocks/>
            </p:cNvSpPr>
            <p:nvPr/>
          </p:nvSpPr>
          <p:spPr>
            <a:xfrm>
              <a:off x="6293328" y="1835255"/>
              <a:ext cx="4894055" cy="544883"/>
            </a:xfrm>
            <a:prstGeom prst="rect">
              <a:avLst/>
            </a:prstGeom>
          </p:spPr>
          <p:txBody>
            <a:bodyPr/>
            <a:lstStyle>
              <a:lvl1pPr marL="342797" indent="-305908" algn="l" defTabSz="457063" rtl="0" eaLnBrk="1" latinLnBrk="0" hangingPunct="1">
                <a:spcBef>
                  <a:spcPct val="20000"/>
                </a:spcBef>
                <a:spcAft>
                  <a:spcPts val="600"/>
                </a:spcAft>
                <a:buClr>
                  <a:schemeClr val="tx2"/>
                </a:buClr>
                <a:buSzPct val="70000"/>
                <a:buFont typeface="Wingdings 2" charset="2"/>
                <a:buChar char=""/>
                <a:defRPr sz="19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784" indent="-269919" algn="l" defTabSz="457063" rtl="0" eaLnBrk="1" latinLnBrk="0" hangingPunct="1">
                <a:spcBef>
                  <a:spcPct val="20000"/>
                </a:spcBef>
                <a:spcAft>
                  <a:spcPts val="600"/>
                </a:spcAft>
                <a:buClr>
                  <a:schemeClr val="tx2"/>
                </a:buClr>
                <a:buSzPct val="70000"/>
                <a:buFont typeface="Wingdings 2" charset="2"/>
                <a:buChar char=""/>
                <a:defRPr sz="17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692" indent="-215935" algn="l" defTabSz="457063"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584" indent="-215935"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498" indent="-215935"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3996"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079"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163"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5268"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20754" indent="0" algn="ctr" defTabSz="257144">
                <a:spcAft>
                  <a:spcPts val="338"/>
                </a:spcAft>
                <a:buClr>
                  <a:srgbClr val="DADADA"/>
                </a:buClr>
                <a:buNone/>
              </a:pPr>
              <a:r>
                <a:rPr lang="en-US" sz="1125"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Century Gothic" panose="020F0302020204030204"/>
                </a:rPr>
                <a:t>Exclusive Matching</a:t>
              </a:r>
            </a:p>
          </p:txBody>
        </p:sp>
        <p:sp>
          <p:nvSpPr>
            <p:cNvPr id="16" name="Text Placeholder 2"/>
            <p:cNvSpPr txBox="1">
              <a:spLocks/>
            </p:cNvSpPr>
            <p:nvPr/>
          </p:nvSpPr>
          <p:spPr>
            <a:xfrm>
              <a:off x="6170612" y="1905000"/>
              <a:ext cx="5028455" cy="544884"/>
            </a:xfrm>
            <a:prstGeom prst="rect">
              <a:avLst/>
            </a:prstGeom>
            <a:effectLst>
              <a:outerShdw blurRad="25400" dir="17880000">
                <a:srgbClr val="000000">
                  <a:alpha val="46000"/>
                </a:srgbClr>
              </a:outerShdw>
            </a:effectLst>
          </p:spPr>
          <p:txBody>
            <a:bodyPr vert="horz" lIns="51448" tIns="25724" rIns="51448" bIns="25724" rtlCol="0" anchor="b">
              <a:noAutofit/>
            </a:bodyPr>
            <a:lstStyle>
              <a:lvl1pPr marL="0" indent="0" algn="ctr" defTabSz="457063" rtl="0" eaLnBrk="1" latinLnBrk="0" hangingPunct="1">
                <a:spcBef>
                  <a:spcPct val="20000"/>
                </a:spcBef>
                <a:spcAft>
                  <a:spcPts val="600"/>
                </a:spcAft>
                <a:buClr>
                  <a:schemeClr val="tx2"/>
                </a:buClr>
                <a:buSzPct val="70000"/>
                <a:buFont typeface="Wingdings 2" charset="2"/>
                <a:buNone/>
                <a:defRPr sz="2399" b="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457063" indent="0" algn="l" defTabSz="457063" rtl="0" eaLnBrk="1" latinLnBrk="0" hangingPunct="1">
                <a:spcBef>
                  <a:spcPct val="20000"/>
                </a:spcBef>
                <a:spcAft>
                  <a:spcPts val="600"/>
                </a:spcAft>
                <a:buClr>
                  <a:schemeClr val="tx2"/>
                </a:buClr>
                <a:buSzPct val="70000"/>
                <a:buFont typeface="Wingdings 2" charset="2"/>
                <a:buNone/>
                <a:defRPr sz="1999"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914126" indent="0" algn="l" defTabSz="457063" rtl="0" eaLnBrk="1" latinLnBrk="0" hangingPunct="1">
                <a:spcBef>
                  <a:spcPct val="20000"/>
                </a:spcBef>
                <a:spcAft>
                  <a:spcPts val="600"/>
                </a:spcAft>
                <a:buClr>
                  <a:schemeClr val="tx2"/>
                </a:buClr>
                <a:buSzPct val="70000"/>
                <a:buFont typeface="Wingdings 2" charset="2"/>
                <a:buNone/>
                <a:defRPr sz="1799"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71189" indent="0" algn="l" defTabSz="457063"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828251" indent="0" algn="l" defTabSz="457063"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285314" indent="0" algn="l" defTabSz="457063"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742377" indent="0" algn="l" defTabSz="457063"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199440" indent="0" algn="l" defTabSz="457063"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656503" indent="0" algn="l" defTabSz="457063"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defTabSz="257144">
                <a:spcAft>
                  <a:spcPts val="338"/>
                </a:spcAft>
                <a:buClr>
                  <a:srgbClr val="DADADA"/>
                </a:buClr>
              </a:pPr>
              <a:endParaRPr lang="en-US" sz="900" baseline="-250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Century Gothic" panose="020F0302020204030204"/>
              </a:endParaRPr>
            </a:p>
          </p:txBody>
        </p:sp>
        <p:sp>
          <p:nvSpPr>
            <p:cNvPr id="17" name="Oval 44"/>
            <p:cNvSpPr>
              <a:spLocks/>
            </p:cNvSpPr>
            <p:nvPr/>
          </p:nvSpPr>
          <p:spPr bwMode="auto">
            <a:xfrm>
              <a:off x="7121019" y="3233057"/>
              <a:ext cx="457200" cy="457200"/>
            </a:xfrm>
            <a:prstGeom prst="ellipse">
              <a:avLst/>
            </a:prstGeom>
            <a:ln w="38100">
              <a:headEnd/>
              <a:tailEnd/>
            </a:ln>
          </p:spPr>
          <p:style>
            <a:lnRef idx="2">
              <a:schemeClr val="accent3">
                <a:shade val="50000"/>
              </a:schemeClr>
            </a:lnRef>
            <a:fillRef idx="1">
              <a:schemeClr val="accent3"/>
            </a:fillRef>
            <a:effectRef idx="0">
              <a:schemeClr val="accent3"/>
            </a:effectRef>
            <a:fontRef idx="minor">
              <a:schemeClr val="lt1"/>
            </a:fontRef>
          </p:style>
          <p:txBody>
            <a:bodyPr lIns="0" tIns="0" rIns="0" bIns="0"/>
            <a:lstStyle>
              <a:lvl1pPr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1pPr>
              <a:lvl2pPr marL="742950" indent="-28575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2pPr>
              <a:lvl3pPr marL="11430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3pPr>
              <a:lvl4pPr marL="16002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4pPr>
              <a:lvl5pPr marL="20574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5pPr>
              <a:lvl6pPr marL="25146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6pPr>
              <a:lvl7pPr marL="29718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7pPr>
              <a:lvl8pPr marL="34290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8pPr>
              <a:lvl9pPr marL="38862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9pPr>
            </a:lstStyle>
            <a:p>
              <a:pPr defTabSz="257221" eaLnBrk="1" hangingPunct="1"/>
              <a:endParaRPr lang="en-US" altLang="en-US" sz="2700"/>
            </a:p>
          </p:txBody>
        </p:sp>
        <p:sp>
          <p:nvSpPr>
            <p:cNvPr id="18" name="Rectangle: Rounded Corners 17"/>
            <p:cNvSpPr/>
            <p:nvPr/>
          </p:nvSpPr>
          <p:spPr>
            <a:xfrm>
              <a:off x="10092819" y="3200400"/>
              <a:ext cx="457200" cy="457200"/>
            </a:xfrm>
            <a:prstGeom prst="roundRect">
              <a:avLst/>
            </a:prstGeom>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cxnSp>
          <p:nvCxnSpPr>
            <p:cNvPr id="21" name="Straight Arrow Connector 20"/>
            <p:cNvCxnSpPr/>
            <p:nvPr/>
          </p:nvCxnSpPr>
          <p:spPr>
            <a:xfrm>
              <a:off x="7806819" y="3461657"/>
              <a:ext cx="2133600" cy="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6184074" y="1257305"/>
              <a:ext cx="5212080" cy="3429000"/>
            </a:xfrm>
            <a:prstGeom prst="ellipse">
              <a:avLst/>
            </a:prstGeom>
            <a:noFill/>
            <a:ln w="3810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defTabSz="257221"/>
              <a:endParaRPr lang="en-US" sz="1013">
                <a:solidFill>
                  <a:srgbClr val="97AF75"/>
                </a:solidFill>
                <a:latin typeface="Century Gothic" panose="020F0302020204030204"/>
              </a:endParaRPr>
            </a:p>
          </p:txBody>
        </p:sp>
      </p:grpSp>
      <p:grpSp>
        <p:nvGrpSpPr>
          <p:cNvPr id="40" name="Group 39"/>
          <p:cNvGrpSpPr/>
          <p:nvPr/>
        </p:nvGrpSpPr>
        <p:grpSpPr>
          <a:xfrm>
            <a:off x="342096" y="3557844"/>
            <a:ext cx="6259555" cy="814600"/>
            <a:chOff x="608012" y="5181600"/>
            <a:chExt cx="11125200" cy="1447800"/>
          </a:xfrm>
        </p:grpSpPr>
        <p:sp>
          <p:nvSpPr>
            <p:cNvPr id="33" name="Flowchart: Manual Operation 32"/>
            <p:cNvSpPr/>
            <p:nvPr/>
          </p:nvSpPr>
          <p:spPr>
            <a:xfrm>
              <a:off x="608012" y="5181600"/>
              <a:ext cx="5058936" cy="304800"/>
            </a:xfrm>
            <a:prstGeom prst="flowChartManualOperati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
          <p:nvSpPr>
            <p:cNvPr id="34" name="Flowchart: Manual Operation 33"/>
            <p:cNvSpPr/>
            <p:nvPr/>
          </p:nvSpPr>
          <p:spPr>
            <a:xfrm>
              <a:off x="6674276" y="5181600"/>
              <a:ext cx="5058936" cy="304800"/>
            </a:xfrm>
            <a:prstGeom prst="flowChartManualOperati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
          <p:nvSpPr>
            <p:cNvPr id="35" name="Flowchart: Manual Operation 34"/>
            <p:cNvSpPr/>
            <p:nvPr/>
          </p:nvSpPr>
          <p:spPr>
            <a:xfrm>
              <a:off x="2970212" y="5882386"/>
              <a:ext cx="6400800" cy="122174"/>
            </a:xfrm>
            <a:prstGeom prst="flowChartManualOperati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
          <p:nvSpPr>
            <p:cNvPr id="36" name="Flowchart: Manual Operation 35"/>
            <p:cNvSpPr/>
            <p:nvPr/>
          </p:nvSpPr>
          <p:spPr>
            <a:xfrm>
              <a:off x="2991532" y="5486400"/>
              <a:ext cx="131080" cy="395986"/>
            </a:xfrm>
            <a:prstGeom prst="flowChartManualOperati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
          <p:nvSpPr>
            <p:cNvPr id="37" name="Flowchart: Manual Operation 36"/>
            <p:cNvSpPr/>
            <p:nvPr/>
          </p:nvSpPr>
          <p:spPr>
            <a:xfrm>
              <a:off x="9255130" y="5486400"/>
              <a:ext cx="131080" cy="395986"/>
            </a:xfrm>
            <a:prstGeom prst="flowChartManualOperati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
          <p:nvSpPr>
            <p:cNvPr id="38" name="Flowchart: Manual Operation 37"/>
            <p:cNvSpPr/>
            <p:nvPr/>
          </p:nvSpPr>
          <p:spPr>
            <a:xfrm rot="10800000">
              <a:off x="5865813" y="6019800"/>
              <a:ext cx="574527" cy="609600"/>
            </a:xfrm>
            <a:prstGeom prst="flowChartManualOperati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grpSp>
      <p:sp>
        <p:nvSpPr>
          <p:cNvPr id="2" name="TextBox 1"/>
          <p:cNvSpPr txBox="1"/>
          <p:nvPr/>
        </p:nvSpPr>
        <p:spPr>
          <a:xfrm>
            <a:off x="1977268" y="2182120"/>
            <a:ext cx="403660" cy="248209"/>
          </a:xfrm>
          <a:prstGeom prst="rect">
            <a:avLst/>
          </a:prstGeom>
          <a:noFill/>
        </p:spPr>
        <p:txBody>
          <a:bodyPr wrap="square" rtlCol="0">
            <a:spAutoFit/>
          </a:bodyPr>
          <a:lstStyle/>
          <a:p>
            <a:pPr defTabSz="257221"/>
            <a:r>
              <a:rPr lang="en-US" sz="1013" dirty="0">
                <a:solidFill>
                  <a:prstClr val="white"/>
                </a:solidFill>
                <a:latin typeface="Century Gothic" panose="020F0302020204030204"/>
              </a:rPr>
              <a:t>$10</a:t>
            </a:r>
          </a:p>
        </p:txBody>
      </p:sp>
      <p:sp>
        <p:nvSpPr>
          <p:cNvPr id="29" name="TextBox 28"/>
          <p:cNvSpPr txBox="1"/>
          <p:nvPr/>
        </p:nvSpPr>
        <p:spPr>
          <a:xfrm>
            <a:off x="2485780" y="2528877"/>
            <a:ext cx="403660" cy="248209"/>
          </a:xfrm>
          <a:prstGeom prst="rect">
            <a:avLst/>
          </a:prstGeom>
          <a:noFill/>
        </p:spPr>
        <p:txBody>
          <a:bodyPr wrap="square" rtlCol="0">
            <a:spAutoFit/>
          </a:bodyPr>
          <a:lstStyle/>
          <a:p>
            <a:pPr defTabSz="257221"/>
            <a:r>
              <a:rPr lang="en-US" sz="1013" dirty="0">
                <a:solidFill>
                  <a:prstClr val="white"/>
                </a:solidFill>
                <a:latin typeface="Century Gothic" panose="020F0302020204030204"/>
              </a:rPr>
              <a:t>$11</a:t>
            </a:r>
          </a:p>
        </p:txBody>
      </p:sp>
      <p:sp>
        <p:nvSpPr>
          <p:cNvPr id="32" name="TextBox 31"/>
          <p:cNvSpPr txBox="1"/>
          <p:nvPr/>
        </p:nvSpPr>
        <p:spPr>
          <a:xfrm>
            <a:off x="1968208" y="2897042"/>
            <a:ext cx="403660" cy="248209"/>
          </a:xfrm>
          <a:prstGeom prst="rect">
            <a:avLst/>
          </a:prstGeom>
          <a:noFill/>
        </p:spPr>
        <p:txBody>
          <a:bodyPr wrap="square" rtlCol="0">
            <a:spAutoFit/>
          </a:bodyPr>
          <a:lstStyle/>
          <a:p>
            <a:pPr defTabSz="257221"/>
            <a:r>
              <a:rPr lang="en-US" sz="1013" dirty="0">
                <a:solidFill>
                  <a:prstClr val="white"/>
                </a:solidFill>
                <a:latin typeface="Century Gothic" panose="020F0302020204030204"/>
              </a:rPr>
              <a:t>$14</a:t>
            </a:r>
          </a:p>
        </p:txBody>
      </p:sp>
      <p:sp>
        <p:nvSpPr>
          <p:cNvPr id="39" name="TextBox 38"/>
          <p:cNvSpPr txBox="1"/>
          <p:nvPr/>
        </p:nvSpPr>
        <p:spPr>
          <a:xfrm>
            <a:off x="5855002" y="2621189"/>
            <a:ext cx="403660" cy="248209"/>
          </a:xfrm>
          <a:prstGeom prst="rect">
            <a:avLst/>
          </a:prstGeom>
          <a:noFill/>
        </p:spPr>
        <p:txBody>
          <a:bodyPr wrap="square" rtlCol="0">
            <a:spAutoFit/>
          </a:bodyPr>
          <a:lstStyle/>
          <a:p>
            <a:pPr defTabSz="257221"/>
            <a:r>
              <a:rPr lang="en-US" sz="1013" dirty="0">
                <a:solidFill>
                  <a:prstClr val="white"/>
                </a:solidFill>
                <a:latin typeface="Century Gothic" panose="020F0302020204030204"/>
              </a:rPr>
              <a:t>$25</a:t>
            </a:r>
          </a:p>
        </p:txBody>
      </p:sp>
      <p:sp>
        <p:nvSpPr>
          <p:cNvPr id="41" name="Arrow: Chevron 40"/>
          <p:cNvSpPr/>
          <p:nvPr/>
        </p:nvSpPr>
        <p:spPr>
          <a:xfrm>
            <a:off x="3000263" y="1800023"/>
            <a:ext cx="611771" cy="1324730"/>
          </a:xfrm>
          <a:prstGeom prst="chevron">
            <a:avLst>
              <a:gd name="adj" fmla="val 840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Tree>
    <p:extLst>
      <p:ext uri="{BB962C8B-B14F-4D97-AF65-F5344CB8AC3E}">
        <p14:creationId xmlns:p14="http://schemas.microsoft.com/office/powerpoint/2010/main" val="1950523869"/>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1500"/>
                                  </p:stCondLst>
                                  <p:childTnLst>
                                    <p:animRot by="120000">
                                      <p:cBhvr>
                                        <p:cTn id="6" dur="200" fill="hold">
                                          <p:stCondLst>
                                            <p:cond delay="0"/>
                                          </p:stCondLst>
                                        </p:cTn>
                                        <p:tgtEl>
                                          <p:spTgt spid="40"/>
                                        </p:tgtEl>
                                        <p:attrNameLst>
                                          <p:attrName>r</p:attrName>
                                        </p:attrNameLst>
                                      </p:cBhvr>
                                    </p:animRot>
                                    <p:animRot by="-240000">
                                      <p:cBhvr>
                                        <p:cTn id="7" dur="400" fill="hold">
                                          <p:stCondLst>
                                            <p:cond delay="400"/>
                                          </p:stCondLst>
                                        </p:cTn>
                                        <p:tgtEl>
                                          <p:spTgt spid="40"/>
                                        </p:tgtEl>
                                        <p:attrNameLst>
                                          <p:attrName>r</p:attrName>
                                        </p:attrNameLst>
                                      </p:cBhvr>
                                    </p:animRot>
                                    <p:animRot by="240000">
                                      <p:cBhvr>
                                        <p:cTn id="8" dur="400" fill="hold">
                                          <p:stCondLst>
                                            <p:cond delay="800"/>
                                          </p:stCondLst>
                                        </p:cTn>
                                        <p:tgtEl>
                                          <p:spTgt spid="40"/>
                                        </p:tgtEl>
                                        <p:attrNameLst>
                                          <p:attrName>r</p:attrName>
                                        </p:attrNameLst>
                                      </p:cBhvr>
                                    </p:animRot>
                                    <p:animRot by="-240000">
                                      <p:cBhvr>
                                        <p:cTn id="9" dur="400" fill="hold">
                                          <p:stCondLst>
                                            <p:cond delay="1200"/>
                                          </p:stCondLst>
                                        </p:cTn>
                                        <p:tgtEl>
                                          <p:spTgt spid="40"/>
                                        </p:tgtEl>
                                        <p:attrNameLst>
                                          <p:attrName>r</p:attrName>
                                        </p:attrNameLst>
                                      </p:cBhvr>
                                    </p:animRot>
                                    <p:animRot by="120000">
                                      <p:cBhvr>
                                        <p:cTn id="10" dur="400" fill="hold">
                                          <p:stCondLst>
                                            <p:cond delay="1600"/>
                                          </p:stCondLst>
                                        </p:cTn>
                                        <p:tgtEl>
                                          <p:spTgt spid="40"/>
                                        </p:tgtEl>
                                        <p:attrNameLst>
                                          <p:attrName>r</p:attrName>
                                        </p:attrNameLst>
                                      </p:cBhvr>
                                    </p:animRot>
                                  </p:childTnLst>
                                </p:cTn>
                              </p:par>
                              <p:par>
                                <p:cTn id="11" presetID="32" presetClass="emph" presetSubtype="0" fill="hold" nodeType="withEffect">
                                  <p:stCondLst>
                                    <p:cond delay="1500"/>
                                  </p:stCondLst>
                                  <p:childTnLst>
                                    <p:animRot by="120000">
                                      <p:cBhvr>
                                        <p:cTn id="12" dur="200" fill="hold">
                                          <p:stCondLst>
                                            <p:cond delay="0"/>
                                          </p:stCondLst>
                                        </p:cTn>
                                        <p:tgtEl>
                                          <p:spTgt spid="30"/>
                                        </p:tgtEl>
                                        <p:attrNameLst>
                                          <p:attrName>r</p:attrName>
                                        </p:attrNameLst>
                                      </p:cBhvr>
                                    </p:animRot>
                                    <p:animRot by="-240000">
                                      <p:cBhvr>
                                        <p:cTn id="13" dur="400" fill="hold">
                                          <p:stCondLst>
                                            <p:cond delay="400"/>
                                          </p:stCondLst>
                                        </p:cTn>
                                        <p:tgtEl>
                                          <p:spTgt spid="30"/>
                                        </p:tgtEl>
                                        <p:attrNameLst>
                                          <p:attrName>r</p:attrName>
                                        </p:attrNameLst>
                                      </p:cBhvr>
                                    </p:animRot>
                                    <p:animRot by="240000">
                                      <p:cBhvr>
                                        <p:cTn id="14" dur="400" fill="hold">
                                          <p:stCondLst>
                                            <p:cond delay="800"/>
                                          </p:stCondLst>
                                        </p:cTn>
                                        <p:tgtEl>
                                          <p:spTgt spid="30"/>
                                        </p:tgtEl>
                                        <p:attrNameLst>
                                          <p:attrName>r</p:attrName>
                                        </p:attrNameLst>
                                      </p:cBhvr>
                                    </p:animRot>
                                    <p:animRot by="-240000">
                                      <p:cBhvr>
                                        <p:cTn id="15" dur="400" fill="hold">
                                          <p:stCondLst>
                                            <p:cond delay="1200"/>
                                          </p:stCondLst>
                                        </p:cTn>
                                        <p:tgtEl>
                                          <p:spTgt spid="30"/>
                                        </p:tgtEl>
                                        <p:attrNameLst>
                                          <p:attrName>r</p:attrName>
                                        </p:attrNameLst>
                                      </p:cBhvr>
                                    </p:animRot>
                                    <p:animRot by="120000">
                                      <p:cBhvr>
                                        <p:cTn id="16" dur="400" fill="hold">
                                          <p:stCondLst>
                                            <p:cond delay="1600"/>
                                          </p:stCondLst>
                                        </p:cTn>
                                        <p:tgtEl>
                                          <p:spTgt spid="30"/>
                                        </p:tgtEl>
                                        <p:attrNameLst>
                                          <p:attrName>r</p:attrName>
                                        </p:attrNameLst>
                                      </p:cBhvr>
                                    </p:animRot>
                                  </p:childTnLst>
                                </p:cTn>
                              </p:par>
                              <p:par>
                                <p:cTn id="17" presetID="32" presetClass="emph" presetSubtype="0" fill="hold" nodeType="withEffect">
                                  <p:stCondLst>
                                    <p:cond delay="1500"/>
                                  </p:stCondLst>
                                  <p:childTnLst>
                                    <p:animRot by="120000">
                                      <p:cBhvr>
                                        <p:cTn id="18" dur="200" fill="hold">
                                          <p:stCondLst>
                                            <p:cond delay="0"/>
                                          </p:stCondLst>
                                        </p:cTn>
                                        <p:tgtEl>
                                          <p:spTgt spid="31"/>
                                        </p:tgtEl>
                                        <p:attrNameLst>
                                          <p:attrName>r</p:attrName>
                                        </p:attrNameLst>
                                      </p:cBhvr>
                                    </p:animRot>
                                    <p:animRot by="-240000">
                                      <p:cBhvr>
                                        <p:cTn id="19" dur="400" fill="hold">
                                          <p:stCondLst>
                                            <p:cond delay="400"/>
                                          </p:stCondLst>
                                        </p:cTn>
                                        <p:tgtEl>
                                          <p:spTgt spid="31"/>
                                        </p:tgtEl>
                                        <p:attrNameLst>
                                          <p:attrName>r</p:attrName>
                                        </p:attrNameLst>
                                      </p:cBhvr>
                                    </p:animRot>
                                    <p:animRot by="240000">
                                      <p:cBhvr>
                                        <p:cTn id="20" dur="400" fill="hold">
                                          <p:stCondLst>
                                            <p:cond delay="800"/>
                                          </p:stCondLst>
                                        </p:cTn>
                                        <p:tgtEl>
                                          <p:spTgt spid="31"/>
                                        </p:tgtEl>
                                        <p:attrNameLst>
                                          <p:attrName>r</p:attrName>
                                        </p:attrNameLst>
                                      </p:cBhvr>
                                    </p:animRot>
                                    <p:animRot by="-240000">
                                      <p:cBhvr>
                                        <p:cTn id="21" dur="400" fill="hold">
                                          <p:stCondLst>
                                            <p:cond delay="1200"/>
                                          </p:stCondLst>
                                        </p:cTn>
                                        <p:tgtEl>
                                          <p:spTgt spid="31"/>
                                        </p:tgtEl>
                                        <p:attrNameLst>
                                          <p:attrName>r</p:attrName>
                                        </p:attrNameLst>
                                      </p:cBhvr>
                                    </p:animRot>
                                    <p:animRot by="120000">
                                      <p:cBhvr>
                                        <p:cTn id="22" dur="400" fill="hold">
                                          <p:stCondLst>
                                            <p:cond delay="1600"/>
                                          </p:stCondLst>
                                        </p:cTn>
                                        <p:tgtEl>
                                          <p:spTgt spid="31"/>
                                        </p:tgtEl>
                                        <p:attrNameLst>
                                          <p:attrName>r</p:attrName>
                                        </p:attrNameLst>
                                      </p:cBhvr>
                                    </p:animRot>
                                  </p:childTnLst>
                                </p:cTn>
                              </p:par>
                            </p:childTnLst>
                          </p:cTn>
                        </p:par>
                        <p:par>
                          <p:cTn id="23" fill="hold">
                            <p:stCondLst>
                              <p:cond delay="3500"/>
                            </p:stCondLst>
                            <p:childTnLst>
                              <p:par>
                                <p:cTn id="24" presetID="32" presetClass="emph" presetSubtype="0" fill="hold" nodeType="afterEffect">
                                  <p:stCondLst>
                                    <p:cond delay="0"/>
                                  </p:stCondLst>
                                  <p:childTnLst>
                                    <p:animRot by="120000">
                                      <p:cBhvr>
                                        <p:cTn id="25" dur="200" fill="hold">
                                          <p:stCondLst>
                                            <p:cond delay="0"/>
                                          </p:stCondLst>
                                        </p:cTn>
                                        <p:tgtEl>
                                          <p:spTgt spid="40"/>
                                        </p:tgtEl>
                                        <p:attrNameLst>
                                          <p:attrName>r</p:attrName>
                                        </p:attrNameLst>
                                      </p:cBhvr>
                                    </p:animRot>
                                    <p:animRot by="-240000">
                                      <p:cBhvr>
                                        <p:cTn id="26" dur="400" fill="hold">
                                          <p:stCondLst>
                                            <p:cond delay="400"/>
                                          </p:stCondLst>
                                        </p:cTn>
                                        <p:tgtEl>
                                          <p:spTgt spid="40"/>
                                        </p:tgtEl>
                                        <p:attrNameLst>
                                          <p:attrName>r</p:attrName>
                                        </p:attrNameLst>
                                      </p:cBhvr>
                                    </p:animRot>
                                    <p:animRot by="240000">
                                      <p:cBhvr>
                                        <p:cTn id="27" dur="400" fill="hold">
                                          <p:stCondLst>
                                            <p:cond delay="800"/>
                                          </p:stCondLst>
                                        </p:cTn>
                                        <p:tgtEl>
                                          <p:spTgt spid="40"/>
                                        </p:tgtEl>
                                        <p:attrNameLst>
                                          <p:attrName>r</p:attrName>
                                        </p:attrNameLst>
                                      </p:cBhvr>
                                    </p:animRot>
                                    <p:animRot by="-240000">
                                      <p:cBhvr>
                                        <p:cTn id="28" dur="400" fill="hold">
                                          <p:stCondLst>
                                            <p:cond delay="1200"/>
                                          </p:stCondLst>
                                        </p:cTn>
                                        <p:tgtEl>
                                          <p:spTgt spid="40"/>
                                        </p:tgtEl>
                                        <p:attrNameLst>
                                          <p:attrName>r</p:attrName>
                                        </p:attrNameLst>
                                      </p:cBhvr>
                                    </p:animRot>
                                    <p:animRot by="120000">
                                      <p:cBhvr>
                                        <p:cTn id="29" dur="400" fill="hold">
                                          <p:stCondLst>
                                            <p:cond delay="1600"/>
                                          </p:stCondLst>
                                        </p:cTn>
                                        <p:tgtEl>
                                          <p:spTgt spid="40"/>
                                        </p:tgtEl>
                                        <p:attrNameLst>
                                          <p:attrName>r</p:attrName>
                                        </p:attrNameLst>
                                      </p:cBhvr>
                                    </p:animRot>
                                  </p:childTnLst>
                                </p:cTn>
                              </p:par>
                              <p:par>
                                <p:cTn id="30" presetID="32" presetClass="emph" presetSubtype="0" fill="hold" nodeType="withEffect">
                                  <p:stCondLst>
                                    <p:cond delay="0"/>
                                  </p:stCondLst>
                                  <p:childTnLst>
                                    <p:animRot by="120000">
                                      <p:cBhvr>
                                        <p:cTn id="31" dur="200" fill="hold">
                                          <p:stCondLst>
                                            <p:cond delay="0"/>
                                          </p:stCondLst>
                                        </p:cTn>
                                        <p:tgtEl>
                                          <p:spTgt spid="30"/>
                                        </p:tgtEl>
                                        <p:attrNameLst>
                                          <p:attrName>r</p:attrName>
                                        </p:attrNameLst>
                                      </p:cBhvr>
                                    </p:animRot>
                                    <p:animRot by="-240000">
                                      <p:cBhvr>
                                        <p:cTn id="32" dur="400" fill="hold">
                                          <p:stCondLst>
                                            <p:cond delay="400"/>
                                          </p:stCondLst>
                                        </p:cTn>
                                        <p:tgtEl>
                                          <p:spTgt spid="30"/>
                                        </p:tgtEl>
                                        <p:attrNameLst>
                                          <p:attrName>r</p:attrName>
                                        </p:attrNameLst>
                                      </p:cBhvr>
                                    </p:animRot>
                                    <p:animRot by="240000">
                                      <p:cBhvr>
                                        <p:cTn id="33" dur="400" fill="hold">
                                          <p:stCondLst>
                                            <p:cond delay="800"/>
                                          </p:stCondLst>
                                        </p:cTn>
                                        <p:tgtEl>
                                          <p:spTgt spid="30"/>
                                        </p:tgtEl>
                                        <p:attrNameLst>
                                          <p:attrName>r</p:attrName>
                                        </p:attrNameLst>
                                      </p:cBhvr>
                                    </p:animRot>
                                    <p:animRot by="-240000">
                                      <p:cBhvr>
                                        <p:cTn id="34" dur="400" fill="hold">
                                          <p:stCondLst>
                                            <p:cond delay="1200"/>
                                          </p:stCondLst>
                                        </p:cTn>
                                        <p:tgtEl>
                                          <p:spTgt spid="30"/>
                                        </p:tgtEl>
                                        <p:attrNameLst>
                                          <p:attrName>r</p:attrName>
                                        </p:attrNameLst>
                                      </p:cBhvr>
                                    </p:animRot>
                                    <p:animRot by="120000">
                                      <p:cBhvr>
                                        <p:cTn id="35" dur="400" fill="hold">
                                          <p:stCondLst>
                                            <p:cond delay="1600"/>
                                          </p:stCondLst>
                                        </p:cTn>
                                        <p:tgtEl>
                                          <p:spTgt spid="30"/>
                                        </p:tgtEl>
                                        <p:attrNameLst>
                                          <p:attrName>r</p:attrName>
                                        </p:attrNameLst>
                                      </p:cBhvr>
                                    </p:animRot>
                                  </p:childTnLst>
                                </p:cTn>
                              </p:par>
                              <p:par>
                                <p:cTn id="36" presetID="32" presetClass="emph" presetSubtype="0" fill="hold" nodeType="withEffect">
                                  <p:stCondLst>
                                    <p:cond delay="0"/>
                                  </p:stCondLst>
                                  <p:childTnLst>
                                    <p:animRot by="120000">
                                      <p:cBhvr>
                                        <p:cTn id="37" dur="200" fill="hold">
                                          <p:stCondLst>
                                            <p:cond delay="0"/>
                                          </p:stCondLst>
                                        </p:cTn>
                                        <p:tgtEl>
                                          <p:spTgt spid="31"/>
                                        </p:tgtEl>
                                        <p:attrNameLst>
                                          <p:attrName>r</p:attrName>
                                        </p:attrNameLst>
                                      </p:cBhvr>
                                    </p:animRot>
                                    <p:animRot by="-240000">
                                      <p:cBhvr>
                                        <p:cTn id="38" dur="400" fill="hold">
                                          <p:stCondLst>
                                            <p:cond delay="400"/>
                                          </p:stCondLst>
                                        </p:cTn>
                                        <p:tgtEl>
                                          <p:spTgt spid="31"/>
                                        </p:tgtEl>
                                        <p:attrNameLst>
                                          <p:attrName>r</p:attrName>
                                        </p:attrNameLst>
                                      </p:cBhvr>
                                    </p:animRot>
                                    <p:animRot by="240000">
                                      <p:cBhvr>
                                        <p:cTn id="39" dur="400" fill="hold">
                                          <p:stCondLst>
                                            <p:cond delay="800"/>
                                          </p:stCondLst>
                                        </p:cTn>
                                        <p:tgtEl>
                                          <p:spTgt spid="31"/>
                                        </p:tgtEl>
                                        <p:attrNameLst>
                                          <p:attrName>r</p:attrName>
                                        </p:attrNameLst>
                                      </p:cBhvr>
                                    </p:animRot>
                                    <p:animRot by="-240000">
                                      <p:cBhvr>
                                        <p:cTn id="40" dur="400" fill="hold">
                                          <p:stCondLst>
                                            <p:cond delay="1200"/>
                                          </p:stCondLst>
                                        </p:cTn>
                                        <p:tgtEl>
                                          <p:spTgt spid="31"/>
                                        </p:tgtEl>
                                        <p:attrNameLst>
                                          <p:attrName>r</p:attrName>
                                        </p:attrNameLst>
                                      </p:cBhvr>
                                    </p:animRot>
                                    <p:animRot by="120000">
                                      <p:cBhvr>
                                        <p:cTn id="41" dur="400" fill="hold">
                                          <p:stCondLst>
                                            <p:cond delay="1600"/>
                                          </p:stCondLst>
                                        </p:cTn>
                                        <p:tgtEl>
                                          <p:spTgt spid="31"/>
                                        </p:tgtEl>
                                        <p:attrNameLst>
                                          <p:attrName>r</p:attrName>
                                        </p:attrNameLst>
                                      </p:cBhvr>
                                    </p:animRot>
                                  </p:childTnLst>
                                </p:cTn>
                              </p:par>
                            </p:childTnLst>
                          </p:cTn>
                        </p:par>
                        <p:par>
                          <p:cTn id="42" fill="hold">
                            <p:stCondLst>
                              <p:cond delay="5500"/>
                            </p:stCondLst>
                            <p:childTnLst>
                              <p:par>
                                <p:cTn id="43" presetID="2" presetClass="entr" presetSubtype="8" fill="hold" grpId="0" nodeType="after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additive="base">
                                        <p:cTn id="45" dur="750" fill="hold"/>
                                        <p:tgtEl>
                                          <p:spTgt spid="29"/>
                                        </p:tgtEl>
                                        <p:attrNameLst>
                                          <p:attrName>ppt_x</p:attrName>
                                        </p:attrNameLst>
                                      </p:cBhvr>
                                      <p:tavLst>
                                        <p:tav tm="0">
                                          <p:val>
                                            <p:strVal val="0-#ppt_w/2"/>
                                          </p:val>
                                        </p:tav>
                                        <p:tav tm="100000">
                                          <p:val>
                                            <p:strVal val="#ppt_x"/>
                                          </p:val>
                                        </p:tav>
                                      </p:tavLst>
                                    </p:anim>
                                    <p:anim calcmode="lin" valueType="num">
                                      <p:cBhvr additive="base">
                                        <p:cTn id="46" dur="750" fill="hold"/>
                                        <p:tgtEl>
                                          <p:spTgt spid="29"/>
                                        </p:tgtEl>
                                        <p:attrNameLst>
                                          <p:attrName>ppt_y</p:attrName>
                                        </p:attrNameLst>
                                      </p:cBhvr>
                                      <p:tavLst>
                                        <p:tav tm="0">
                                          <p:val>
                                            <p:strVal val="#ppt_y"/>
                                          </p:val>
                                        </p:tav>
                                        <p:tav tm="100000">
                                          <p:val>
                                            <p:strVal val="#ppt_y"/>
                                          </p:val>
                                        </p:tav>
                                      </p:tavLst>
                                    </p:anim>
                                  </p:childTnLst>
                                </p:cTn>
                              </p:par>
                            </p:childTnLst>
                          </p:cTn>
                        </p:par>
                        <p:par>
                          <p:cTn id="47" fill="hold">
                            <p:stCondLst>
                              <p:cond delay="6250"/>
                            </p:stCondLst>
                            <p:childTnLst>
                              <p:par>
                                <p:cTn id="48" presetID="2" presetClass="entr" presetSubtype="1" fill="hold" grpId="0" nodeType="after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additive="base">
                                        <p:cTn id="50" dur="750" fill="hold"/>
                                        <p:tgtEl>
                                          <p:spTgt spid="2"/>
                                        </p:tgtEl>
                                        <p:attrNameLst>
                                          <p:attrName>ppt_x</p:attrName>
                                        </p:attrNameLst>
                                      </p:cBhvr>
                                      <p:tavLst>
                                        <p:tav tm="0">
                                          <p:val>
                                            <p:strVal val="#ppt_x"/>
                                          </p:val>
                                        </p:tav>
                                        <p:tav tm="100000">
                                          <p:val>
                                            <p:strVal val="#ppt_x"/>
                                          </p:val>
                                        </p:tav>
                                      </p:tavLst>
                                    </p:anim>
                                    <p:anim calcmode="lin" valueType="num">
                                      <p:cBhvr additive="base">
                                        <p:cTn id="51" dur="750" fill="hold"/>
                                        <p:tgtEl>
                                          <p:spTgt spid="2"/>
                                        </p:tgtEl>
                                        <p:attrNameLst>
                                          <p:attrName>ppt_y</p:attrName>
                                        </p:attrNameLst>
                                      </p:cBhvr>
                                      <p:tavLst>
                                        <p:tav tm="0">
                                          <p:val>
                                            <p:strVal val="0-#ppt_h/2"/>
                                          </p:val>
                                        </p:tav>
                                        <p:tav tm="100000">
                                          <p:val>
                                            <p:strVal val="#ppt_y"/>
                                          </p:val>
                                        </p:tav>
                                      </p:tavLst>
                                    </p:anim>
                                  </p:childTnLst>
                                </p:cTn>
                              </p:par>
                            </p:childTnLst>
                          </p:cTn>
                        </p:par>
                        <p:par>
                          <p:cTn id="52" fill="hold">
                            <p:stCondLst>
                              <p:cond delay="7000"/>
                            </p:stCondLst>
                            <p:childTnLst>
                              <p:par>
                                <p:cTn id="53" presetID="2" presetClass="entr" presetSubtype="4" fill="hold" grpId="0" nodeType="after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additive="base">
                                        <p:cTn id="55" dur="750" fill="hold"/>
                                        <p:tgtEl>
                                          <p:spTgt spid="32"/>
                                        </p:tgtEl>
                                        <p:attrNameLst>
                                          <p:attrName>ppt_x</p:attrName>
                                        </p:attrNameLst>
                                      </p:cBhvr>
                                      <p:tavLst>
                                        <p:tav tm="0">
                                          <p:val>
                                            <p:strVal val="#ppt_x"/>
                                          </p:val>
                                        </p:tav>
                                        <p:tav tm="100000">
                                          <p:val>
                                            <p:strVal val="#ppt_x"/>
                                          </p:val>
                                        </p:tav>
                                      </p:tavLst>
                                    </p:anim>
                                    <p:anim calcmode="lin" valueType="num">
                                      <p:cBhvr additive="base">
                                        <p:cTn id="56" dur="750" fill="hold"/>
                                        <p:tgtEl>
                                          <p:spTgt spid="32"/>
                                        </p:tgtEl>
                                        <p:attrNameLst>
                                          <p:attrName>ppt_y</p:attrName>
                                        </p:attrNameLst>
                                      </p:cBhvr>
                                      <p:tavLst>
                                        <p:tav tm="0">
                                          <p:val>
                                            <p:strVal val="1+#ppt_h/2"/>
                                          </p:val>
                                        </p:tav>
                                        <p:tav tm="100000">
                                          <p:val>
                                            <p:strVal val="#ppt_y"/>
                                          </p:val>
                                        </p:tav>
                                      </p:tavLst>
                                    </p:anim>
                                  </p:childTnLst>
                                </p:cTn>
                              </p:par>
                            </p:childTnLst>
                          </p:cTn>
                        </p:par>
                        <p:par>
                          <p:cTn id="57" fill="hold">
                            <p:stCondLst>
                              <p:cond delay="7750"/>
                            </p:stCondLst>
                            <p:childTnLst>
                              <p:par>
                                <p:cTn id="58" presetID="2" presetClass="entr" presetSubtype="2" fill="hold" grpId="0" nodeType="afterEffect">
                                  <p:stCondLst>
                                    <p:cond delay="0"/>
                                  </p:stCondLst>
                                  <p:childTnLst>
                                    <p:set>
                                      <p:cBhvr>
                                        <p:cTn id="59" dur="1" fill="hold">
                                          <p:stCondLst>
                                            <p:cond delay="0"/>
                                          </p:stCondLst>
                                        </p:cTn>
                                        <p:tgtEl>
                                          <p:spTgt spid="39"/>
                                        </p:tgtEl>
                                        <p:attrNameLst>
                                          <p:attrName>style.visibility</p:attrName>
                                        </p:attrNameLst>
                                      </p:cBhvr>
                                      <p:to>
                                        <p:strVal val="visible"/>
                                      </p:to>
                                    </p:set>
                                    <p:anim calcmode="lin" valueType="num">
                                      <p:cBhvr additive="base">
                                        <p:cTn id="60" dur="750" fill="hold"/>
                                        <p:tgtEl>
                                          <p:spTgt spid="39"/>
                                        </p:tgtEl>
                                        <p:attrNameLst>
                                          <p:attrName>ppt_x</p:attrName>
                                        </p:attrNameLst>
                                      </p:cBhvr>
                                      <p:tavLst>
                                        <p:tav tm="0">
                                          <p:val>
                                            <p:strVal val="1+#ppt_w/2"/>
                                          </p:val>
                                        </p:tav>
                                        <p:tav tm="100000">
                                          <p:val>
                                            <p:strVal val="#ppt_x"/>
                                          </p:val>
                                        </p:tav>
                                      </p:tavLst>
                                    </p:anim>
                                    <p:anim calcmode="lin" valueType="num">
                                      <p:cBhvr additive="base">
                                        <p:cTn id="61" dur="750" fill="hold"/>
                                        <p:tgtEl>
                                          <p:spTgt spid="39"/>
                                        </p:tgtEl>
                                        <p:attrNameLst>
                                          <p:attrName>ppt_y</p:attrName>
                                        </p:attrNameLst>
                                      </p:cBhvr>
                                      <p:tavLst>
                                        <p:tav tm="0">
                                          <p:val>
                                            <p:strVal val="#ppt_y"/>
                                          </p:val>
                                        </p:tav>
                                        <p:tav tm="100000">
                                          <p:val>
                                            <p:strVal val="#ppt_y"/>
                                          </p:val>
                                        </p:tav>
                                      </p:tavLst>
                                    </p:anim>
                                  </p:childTnLst>
                                </p:cTn>
                              </p:par>
                            </p:childTnLst>
                          </p:cTn>
                        </p:par>
                        <p:par>
                          <p:cTn id="62" fill="hold">
                            <p:stCondLst>
                              <p:cond delay="8500"/>
                            </p:stCondLst>
                            <p:childTnLst>
                              <p:par>
                                <p:cTn id="63" presetID="45" presetClass="entr" presetSubtype="0" fill="hold" grpId="0" nodeType="afterEffect">
                                  <p:stCondLst>
                                    <p:cond delay="1000"/>
                                  </p:stCondLst>
                                  <p:childTnLst>
                                    <p:set>
                                      <p:cBhvr>
                                        <p:cTn id="64" dur="1" fill="hold">
                                          <p:stCondLst>
                                            <p:cond delay="0"/>
                                          </p:stCondLst>
                                        </p:cTn>
                                        <p:tgtEl>
                                          <p:spTgt spid="41"/>
                                        </p:tgtEl>
                                        <p:attrNameLst>
                                          <p:attrName>style.visibility</p:attrName>
                                        </p:attrNameLst>
                                      </p:cBhvr>
                                      <p:to>
                                        <p:strVal val="visible"/>
                                      </p:to>
                                    </p:set>
                                    <p:animEffect transition="in" filter="fade">
                                      <p:cBhvr>
                                        <p:cTn id="65" dur="2000"/>
                                        <p:tgtEl>
                                          <p:spTgt spid="41"/>
                                        </p:tgtEl>
                                      </p:cBhvr>
                                    </p:animEffect>
                                    <p:anim calcmode="lin" valueType="num">
                                      <p:cBhvr>
                                        <p:cTn id="66" dur="2000" fill="hold"/>
                                        <p:tgtEl>
                                          <p:spTgt spid="41"/>
                                        </p:tgtEl>
                                        <p:attrNameLst>
                                          <p:attrName>ppt_w</p:attrName>
                                        </p:attrNameLst>
                                      </p:cBhvr>
                                      <p:tavLst>
                                        <p:tav tm="0" fmla="#ppt_w*sin(2.5*pi*$)">
                                          <p:val>
                                            <p:fltVal val="0"/>
                                          </p:val>
                                        </p:tav>
                                        <p:tav tm="100000">
                                          <p:val>
                                            <p:fltVal val="1"/>
                                          </p:val>
                                        </p:tav>
                                      </p:tavLst>
                                    </p:anim>
                                    <p:anim calcmode="lin" valueType="num">
                                      <p:cBhvr>
                                        <p:cTn id="67" dur="2000" fill="hold"/>
                                        <p:tgtEl>
                                          <p:spTgt spid="4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p:bldP spid="32" grpId="0"/>
      <p:bldP spid="39" grpId="0"/>
      <p:bldP spid="41"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8544" y="1030332"/>
            <a:ext cx="2034064" cy="323165"/>
          </a:xfrm>
          <a:prstGeom prst="rect">
            <a:avLst/>
          </a:prstGeom>
        </p:spPr>
        <p:txBody>
          <a:bodyPr vert="horz" wrap="square" lIns="0" tIns="0" rIns="0" bIns="0" rtlCol="0">
            <a:spAutoFit/>
          </a:bodyPr>
          <a:lstStyle/>
          <a:p>
            <a:pPr marL="9525"/>
            <a:r>
              <a:rPr sz="2100" spc="-4" dirty="0"/>
              <a:t>The four</a:t>
            </a:r>
            <a:r>
              <a:rPr sz="2100" spc="-34" dirty="0"/>
              <a:t> </a:t>
            </a:r>
            <a:r>
              <a:rPr sz="2100" spc="-4" dirty="0"/>
              <a:t>regimes</a:t>
            </a:r>
            <a:endParaRPr sz="2100"/>
          </a:p>
        </p:txBody>
      </p:sp>
      <p:sp>
        <p:nvSpPr>
          <p:cNvPr id="3" name="object 3"/>
          <p:cNvSpPr txBox="1"/>
          <p:nvPr/>
        </p:nvSpPr>
        <p:spPr>
          <a:xfrm>
            <a:off x="6639097" y="4226990"/>
            <a:ext cx="72390" cy="115416"/>
          </a:xfrm>
          <a:prstGeom prst="rect">
            <a:avLst/>
          </a:prstGeom>
        </p:spPr>
        <p:txBody>
          <a:bodyPr vert="horz" wrap="square" lIns="0" tIns="0" rIns="0" bIns="0" rtlCol="0">
            <a:spAutoFit/>
          </a:bodyPr>
          <a:lstStyle/>
          <a:p>
            <a:pPr marL="9525"/>
            <a:r>
              <a:rPr sz="750" spc="-4" dirty="0">
                <a:solidFill>
                  <a:srgbClr val="595959"/>
                </a:solidFill>
                <a:latin typeface="Arial"/>
                <a:cs typeface="Arial"/>
              </a:rPr>
              <a:t>9</a:t>
            </a:r>
            <a:endParaRPr sz="750">
              <a:latin typeface="Arial"/>
              <a:cs typeface="Arial"/>
            </a:endParaRPr>
          </a:p>
        </p:txBody>
      </p:sp>
      <p:sp>
        <p:nvSpPr>
          <p:cNvPr id="4" name="object 4"/>
          <p:cNvSpPr/>
          <p:nvPr/>
        </p:nvSpPr>
        <p:spPr>
          <a:xfrm>
            <a:off x="600844" y="2308022"/>
            <a:ext cx="454237" cy="454237"/>
          </a:xfrm>
          <a:prstGeom prst="rect">
            <a:avLst/>
          </a:prstGeom>
          <a:blipFill>
            <a:blip r:embed="rId2" cstate="print"/>
            <a:stretch>
              <a:fillRect/>
            </a:stretch>
          </a:blipFill>
        </p:spPr>
        <p:txBody>
          <a:bodyPr wrap="square" lIns="0" tIns="0" rIns="0" bIns="0" rtlCol="0"/>
          <a:lstStyle/>
          <a:p>
            <a:endParaRPr sz="1350"/>
          </a:p>
        </p:txBody>
      </p:sp>
      <p:sp>
        <p:nvSpPr>
          <p:cNvPr id="5" name="object 5"/>
          <p:cNvSpPr/>
          <p:nvPr/>
        </p:nvSpPr>
        <p:spPr>
          <a:xfrm>
            <a:off x="600844" y="1494938"/>
            <a:ext cx="454237" cy="454237"/>
          </a:xfrm>
          <a:prstGeom prst="rect">
            <a:avLst/>
          </a:prstGeom>
          <a:blipFill>
            <a:blip r:embed="rId3" cstate="print"/>
            <a:stretch>
              <a:fillRect/>
            </a:stretch>
          </a:blipFill>
        </p:spPr>
        <p:txBody>
          <a:bodyPr wrap="square" lIns="0" tIns="0" rIns="0" bIns="0" rtlCol="0"/>
          <a:lstStyle/>
          <a:p>
            <a:endParaRPr sz="1350"/>
          </a:p>
        </p:txBody>
      </p:sp>
      <p:sp>
        <p:nvSpPr>
          <p:cNvPr id="6" name="object 6"/>
          <p:cNvSpPr/>
          <p:nvPr/>
        </p:nvSpPr>
        <p:spPr>
          <a:xfrm>
            <a:off x="600844" y="3121107"/>
            <a:ext cx="454237" cy="454237"/>
          </a:xfrm>
          <a:prstGeom prst="rect">
            <a:avLst/>
          </a:prstGeom>
          <a:blipFill>
            <a:blip r:embed="rId4" cstate="print"/>
            <a:stretch>
              <a:fillRect/>
            </a:stretch>
          </a:blipFill>
        </p:spPr>
        <p:txBody>
          <a:bodyPr wrap="square" lIns="0" tIns="0" rIns="0" bIns="0" rtlCol="0"/>
          <a:lstStyle/>
          <a:p>
            <a:endParaRPr sz="1350"/>
          </a:p>
        </p:txBody>
      </p:sp>
      <p:sp>
        <p:nvSpPr>
          <p:cNvPr id="7" name="object 7"/>
          <p:cNvSpPr/>
          <p:nvPr/>
        </p:nvSpPr>
        <p:spPr>
          <a:xfrm>
            <a:off x="600844" y="3934200"/>
            <a:ext cx="454237" cy="454237"/>
          </a:xfrm>
          <a:prstGeom prst="rect">
            <a:avLst/>
          </a:prstGeom>
          <a:blipFill>
            <a:blip r:embed="rId5" cstate="print"/>
            <a:stretch>
              <a:fillRect/>
            </a:stretch>
          </a:blipFill>
        </p:spPr>
        <p:txBody>
          <a:bodyPr wrap="square" lIns="0" tIns="0" rIns="0" bIns="0" rtlCol="0"/>
          <a:lstStyle/>
          <a:p>
            <a:endParaRPr sz="1350"/>
          </a:p>
        </p:txBody>
      </p:sp>
      <p:sp>
        <p:nvSpPr>
          <p:cNvPr id="8" name="object 8"/>
          <p:cNvSpPr txBox="1"/>
          <p:nvPr/>
        </p:nvSpPr>
        <p:spPr>
          <a:xfrm>
            <a:off x="1317844" y="1605980"/>
            <a:ext cx="504825" cy="207749"/>
          </a:xfrm>
          <a:prstGeom prst="rect">
            <a:avLst/>
          </a:prstGeom>
        </p:spPr>
        <p:txBody>
          <a:bodyPr vert="horz" wrap="square" lIns="0" tIns="0" rIns="0" bIns="0" rtlCol="0">
            <a:spAutoFit/>
          </a:bodyPr>
          <a:lstStyle/>
          <a:p>
            <a:pPr marL="9525"/>
            <a:r>
              <a:rPr sz="1350" spc="-4" dirty="0">
                <a:solidFill>
                  <a:srgbClr val="595959"/>
                </a:solidFill>
                <a:latin typeface="Arial"/>
                <a:cs typeface="Arial"/>
              </a:rPr>
              <a:t>Host</a:t>
            </a:r>
            <a:r>
              <a:rPr sz="1350" spc="-60" dirty="0">
                <a:solidFill>
                  <a:srgbClr val="595959"/>
                </a:solidFill>
                <a:latin typeface="Arial"/>
                <a:cs typeface="Arial"/>
              </a:rPr>
              <a:t> </a:t>
            </a:r>
            <a:r>
              <a:rPr sz="1350" spc="-4" dirty="0">
                <a:solidFill>
                  <a:srgbClr val="595959"/>
                </a:solidFill>
                <a:latin typeface="Arial"/>
                <a:cs typeface="Arial"/>
              </a:rPr>
              <a:t>if</a:t>
            </a:r>
            <a:endParaRPr sz="1350">
              <a:latin typeface="Arial"/>
              <a:cs typeface="Arial"/>
            </a:endParaRPr>
          </a:p>
        </p:txBody>
      </p:sp>
      <p:sp>
        <p:nvSpPr>
          <p:cNvPr id="9" name="object 9"/>
          <p:cNvSpPr txBox="1"/>
          <p:nvPr/>
        </p:nvSpPr>
        <p:spPr>
          <a:xfrm>
            <a:off x="1317850" y="2347936"/>
            <a:ext cx="3333274" cy="1236429"/>
          </a:xfrm>
          <a:prstGeom prst="rect">
            <a:avLst/>
          </a:prstGeom>
        </p:spPr>
        <p:txBody>
          <a:bodyPr vert="horz" wrap="square" lIns="0" tIns="0" rIns="0" bIns="0" rtlCol="0">
            <a:spAutoFit/>
          </a:bodyPr>
          <a:lstStyle/>
          <a:p>
            <a:pPr marL="9525"/>
            <a:r>
              <a:rPr sz="1350" spc="-4" dirty="0">
                <a:solidFill>
                  <a:srgbClr val="595959"/>
                </a:solidFill>
                <a:latin typeface="Arial"/>
                <a:cs typeface="Arial"/>
              </a:rPr>
              <a:t>Set building-wide</a:t>
            </a:r>
            <a:r>
              <a:rPr sz="1350" spc="4" dirty="0">
                <a:solidFill>
                  <a:srgbClr val="595959"/>
                </a:solidFill>
                <a:latin typeface="Arial"/>
                <a:cs typeface="Arial"/>
              </a:rPr>
              <a:t> </a:t>
            </a:r>
            <a:r>
              <a:rPr sz="1350" spc="-4" dirty="0">
                <a:solidFill>
                  <a:srgbClr val="595959"/>
                </a:solidFill>
                <a:latin typeface="Arial"/>
                <a:cs typeface="Arial"/>
              </a:rPr>
              <a:t>policies</a:t>
            </a:r>
            <a:endParaRPr sz="1350">
              <a:latin typeface="Arial"/>
              <a:cs typeface="Arial"/>
            </a:endParaRPr>
          </a:p>
          <a:p>
            <a:pPr marL="9525">
              <a:spcBef>
                <a:spcPts val="236"/>
              </a:spcBef>
            </a:pPr>
            <a:r>
              <a:rPr sz="1350" spc="-4" dirty="0">
                <a:solidFill>
                  <a:srgbClr val="595959"/>
                </a:solidFill>
                <a:latin typeface="Arial"/>
                <a:cs typeface="Arial"/>
              </a:rPr>
              <a:t>Care only about profits from long-term</a:t>
            </a:r>
            <a:r>
              <a:rPr sz="1350" spc="53" dirty="0">
                <a:solidFill>
                  <a:srgbClr val="595959"/>
                </a:solidFill>
                <a:latin typeface="Arial"/>
                <a:cs typeface="Arial"/>
              </a:rPr>
              <a:t> </a:t>
            </a:r>
            <a:r>
              <a:rPr sz="1350" spc="-4" dirty="0">
                <a:solidFill>
                  <a:srgbClr val="595959"/>
                </a:solidFill>
                <a:latin typeface="Arial"/>
                <a:cs typeface="Arial"/>
              </a:rPr>
              <a:t>rents</a:t>
            </a:r>
            <a:endParaRPr sz="1350">
              <a:latin typeface="Arial"/>
              <a:cs typeface="Arial"/>
            </a:endParaRPr>
          </a:p>
          <a:p>
            <a:pPr>
              <a:spcBef>
                <a:spcPts val="26"/>
              </a:spcBef>
            </a:pPr>
            <a:endParaRPr sz="2063">
              <a:latin typeface="Times New Roman"/>
              <a:cs typeface="Times New Roman"/>
            </a:endParaRPr>
          </a:p>
          <a:p>
            <a:pPr marL="9525" marR="1412558">
              <a:lnSpc>
                <a:spcPct val="114599"/>
              </a:lnSpc>
              <a:spcBef>
                <a:spcPts val="4"/>
              </a:spcBef>
            </a:pPr>
            <a:r>
              <a:rPr sz="1350" spc="-4" dirty="0">
                <a:solidFill>
                  <a:srgbClr val="595959"/>
                </a:solidFill>
                <a:latin typeface="Arial"/>
                <a:cs typeface="Arial"/>
              </a:rPr>
              <a:t>Centrally adjusts supply  Cares only about</a:t>
            </a:r>
            <a:r>
              <a:rPr sz="1350" spc="-8" dirty="0">
                <a:solidFill>
                  <a:srgbClr val="595959"/>
                </a:solidFill>
                <a:latin typeface="Arial"/>
                <a:cs typeface="Arial"/>
              </a:rPr>
              <a:t> </a:t>
            </a:r>
            <a:r>
              <a:rPr sz="1350" spc="-4" dirty="0">
                <a:solidFill>
                  <a:srgbClr val="595959"/>
                </a:solidFill>
                <a:latin typeface="Arial"/>
                <a:cs typeface="Arial"/>
              </a:rPr>
              <a:t>tenants</a:t>
            </a:r>
            <a:endParaRPr sz="1350">
              <a:latin typeface="Arial"/>
              <a:cs typeface="Arial"/>
            </a:endParaRPr>
          </a:p>
        </p:txBody>
      </p:sp>
      <p:sp>
        <p:nvSpPr>
          <p:cNvPr id="10" name="object 10"/>
          <p:cNvSpPr txBox="1"/>
          <p:nvPr/>
        </p:nvSpPr>
        <p:spPr>
          <a:xfrm>
            <a:off x="1317850" y="3937466"/>
            <a:ext cx="2448401" cy="441146"/>
          </a:xfrm>
          <a:prstGeom prst="rect">
            <a:avLst/>
          </a:prstGeom>
        </p:spPr>
        <p:txBody>
          <a:bodyPr vert="horz" wrap="square" lIns="0" tIns="0" rIns="0" bIns="0" rtlCol="0">
            <a:spAutoFit/>
          </a:bodyPr>
          <a:lstStyle/>
          <a:p>
            <a:pPr marL="9525"/>
            <a:r>
              <a:rPr sz="1350" spc="-4" dirty="0">
                <a:solidFill>
                  <a:srgbClr val="595959"/>
                </a:solidFill>
                <a:latin typeface="Arial"/>
                <a:cs typeface="Arial"/>
              </a:rPr>
              <a:t>Centrally adjusts supply</a:t>
            </a:r>
            <a:endParaRPr sz="1350">
              <a:latin typeface="Arial"/>
              <a:cs typeface="Arial"/>
            </a:endParaRPr>
          </a:p>
          <a:p>
            <a:pPr marL="9525">
              <a:spcBef>
                <a:spcPts val="236"/>
              </a:spcBef>
            </a:pPr>
            <a:r>
              <a:rPr sz="1350" spc="-4" dirty="0">
                <a:solidFill>
                  <a:srgbClr val="595959"/>
                </a:solidFill>
                <a:latin typeface="Arial"/>
                <a:cs typeface="Arial"/>
              </a:rPr>
              <a:t>Cares about tenants and</a:t>
            </a:r>
            <a:r>
              <a:rPr sz="1350" spc="8" dirty="0">
                <a:solidFill>
                  <a:srgbClr val="595959"/>
                </a:solidFill>
                <a:latin typeface="Arial"/>
                <a:cs typeface="Arial"/>
              </a:rPr>
              <a:t> </a:t>
            </a:r>
            <a:r>
              <a:rPr sz="1350" spc="-4" dirty="0">
                <a:solidFill>
                  <a:srgbClr val="595959"/>
                </a:solidFill>
                <a:latin typeface="Arial"/>
                <a:cs typeface="Arial"/>
              </a:rPr>
              <a:t>guests</a:t>
            </a:r>
            <a:endParaRPr sz="1350">
              <a:latin typeface="Arial"/>
              <a:cs typeface="Arial"/>
            </a:endParaRPr>
          </a:p>
        </p:txBody>
      </p:sp>
      <p:sp>
        <p:nvSpPr>
          <p:cNvPr id="11" name="object 11"/>
          <p:cNvSpPr/>
          <p:nvPr/>
        </p:nvSpPr>
        <p:spPr>
          <a:xfrm>
            <a:off x="1914658" y="1660138"/>
            <a:ext cx="454237" cy="144023"/>
          </a:xfrm>
          <a:prstGeom prst="rect">
            <a:avLst/>
          </a:prstGeom>
          <a:blipFill>
            <a:blip r:embed="rId6" cstate="print"/>
            <a:stretch>
              <a:fillRect/>
            </a:stretch>
          </a:blipFill>
        </p:spPr>
        <p:txBody>
          <a:bodyPr wrap="square" lIns="0" tIns="0" rIns="0" bIns="0" rtlCol="0"/>
          <a:lstStyle/>
          <a:p>
            <a:endParaRPr sz="1350"/>
          </a:p>
        </p:txBody>
      </p:sp>
    </p:spTree>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14010" y="985425"/>
            <a:ext cx="5823991" cy="546020"/>
          </a:xfrm>
          <a:prstGeom prst="rect">
            <a:avLst/>
          </a:prstGeom>
          <a:effectLst>
            <a:outerShdw blurRad="25400" dir="17880000">
              <a:srgbClr val="000000">
                <a:alpha val="46000"/>
              </a:srgbClr>
            </a:outerShdw>
          </a:effectLst>
        </p:spPr>
        <p:txBody>
          <a:bodyPr vert="horz" lIns="51448" tIns="25724" rIns="51448" bIns="25724" rtlCol="0" anchor="ctr">
            <a:normAutofit/>
          </a:bodyPr>
          <a:lstStyle>
            <a:lvl1pPr algn="ctr" defTabSz="457063" rtl="0" eaLnBrk="1" latinLnBrk="0" hangingPunct="1">
              <a:spcBef>
                <a:spcPct val="0"/>
              </a:spcBef>
              <a:buNone/>
              <a:defRPr sz="39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257144"/>
            <a:r>
              <a:rPr lang="en-US" sz="225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Century Gothic" panose="020F0302020204030204"/>
              </a:rPr>
              <a:t>What Kind of Matching?</a:t>
            </a:r>
          </a:p>
        </p:txBody>
      </p:sp>
      <p:grpSp>
        <p:nvGrpSpPr>
          <p:cNvPr id="31" name="Group 30"/>
          <p:cNvGrpSpPr/>
          <p:nvPr/>
        </p:nvGrpSpPr>
        <p:grpSpPr>
          <a:xfrm>
            <a:off x="3680532" y="1514295"/>
            <a:ext cx="2940133" cy="1929315"/>
            <a:chOff x="6170612" y="1257305"/>
            <a:chExt cx="5225542" cy="3429000"/>
          </a:xfrm>
        </p:grpSpPr>
        <p:sp>
          <p:nvSpPr>
            <p:cNvPr id="5" name="Text Placeholder 4"/>
            <p:cNvSpPr txBox="1">
              <a:spLocks/>
            </p:cNvSpPr>
            <p:nvPr/>
          </p:nvSpPr>
          <p:spPr>
            <a:xfrm>
              <a:off x="6293328" y="1835255"/>
              <a:ext cx="4894055" cy="544883"/>
            </a:xfrm>
            <a:prstGeom prst="rect">
              <a:avLst/>
            </a:prstGeom>
          </p:spPr>
          <p:txBody>
            <a:bodyPr/>
            <a:lstStyle>
              <a:lvl1pPr marL="342797" indent="-305908" algn="l" defTabSz="457063" rtl="0" eaLnBrk="1" latinLnBrk="0" hangingPunct="1">
                <a:spcBef>
                  <a:spcPct val="20000"/>
                </a:spcBef>
                <a:spcAft>
                  <a:spcPts val="600"/>
                </a:spcAft>
                <a:buClr>
                  <a:schemeClr val="tx2"/>
                </a:buClr>
                <a:buSzPct val="70000"/>
                <a:buFont typeface="Wingdings 2" charset="2"/>
                <a:buChar char=""/>
                <a:defRPr sz="19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784" indent="-269919" algn="l" defTabSz="457063" rtl="0" eaLnBrk="1" latinLnBrk="0" hangingPunct="1">
                <a:spcBef>
                  <a:spcPct val="20000"/>
                </a:spcBef>
                <a:spcAft>
                  <a:spcPts val="600"/>
                </a:spcAft>
                <a:buClr>
                  <a:schemeClr val="tx2"/>
                </a:buClr>
                <a:buSzPct val="70000"/>
                <a:buFont typeface="Wingdings 2" charset="2"/>
                <a:buChar char=""/>
                <a:defRPr sz="17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692" indent="-215935" algn="l" defTabSz="457063"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584" indent="-215935"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498" indent="-215935"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3996"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079"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163"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5268"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20754" indent="0" algn="ctr" defTabSz="257144">
                <a:spcAft>
                  <a:spcPts val="338"/>
                </a:spcAft>
                <a:buClr>
                  <a:srgbClr val="DADADA"/>
                </a:buClr>
                <a:buNone/>
              </a:pPr>
              <a:r>
                <a:rPr lang="en-US" sz="1125"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Century Gothic" panose="020F0302020204030204"/>
                </a:rPr>
                <a:t>Exclusive Matching</a:t>
              </a:r>
            </a:p>
          </p:txBody>
        </p:sp>
        <p:sp>
          <p:nvSpPr>
            <p:cNvPr id="16" name="Text Placeholder 2"/>
            <p:cNvSpPr txBox="1">
              <a:spLocks/>
            </p:cNvSpPr>
            <p:nvPr/>
          </p:nvSpPr>
          <p:spPr>
            <a:xfrm>
              <a:off x="6170612" y="1905000"/>
              <a:ext cx="5028455" cy="544884"/>
            </a:xfrm>
            <a:prstGeom prst="rect">
              <a:avLst/>
            </a:prstGeom>
            <a:effectLst>
              <a:outerShdw blurRad="25400" dir="17880000">
                <a:srgbClr val="000000">
                  <a:alpha val="46000"/>
                </a:srgbClr>
              </a:outerShdw>
            </a:effectLst>
          </p:spPr>
          <p:txBody>
            <a:bodyPr vert="horz" lIns="51448" tIns="25724" rIns="51448" bIns="25724" rtlCol="0" anchor="b">
              <a:noAutofit/>
            </a:bodyPr>
            <a:lstStyle>
              <a:lvl1pPr marL="0" indent="0" algn="ctr" defTabSz="457063" rtl="0" eaLnBrk="1" latinLnBrk="0" hangingPunct="1">
                <a:spcBef>
                  <a:spcPct val="20000"/>
                </a:spcBef>
                <a:spcAft>
                  <a:spcPts val="600"/>
                </a:spcAft>
                <a:buClr>
                  <a:schemeClr val="tx2"/>
                </a:buClr>
                <a:buSzPct val="70000"/>
                <a:buFont typeface="Wingdings 2" charset="2"/>
                <a:buNone/>
                <a:defRPr sz="2399" b="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457063" indent="0" algn="l" defTabSz="457063" rtl="0" eaLnBrk="1" latinLnBrk="0" hangingPunct="1">
                <a:spcBef>
                  <a:spcPct val="20000"/>
                </a:spcBef>
                <a:spcAft>
                  <a:spcPts val="600"/>
                </a:spcAft>
                <a:buClr>
                  <a:schemeClr val="tx2"/>
                </a:buClr>
                <a:buSzPct val="70000"/>
                <a:buFont typeface="Wingdings 2" charset="2"/>
                <a:buNone/>
                <a:defRPr sz="1999"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914126" indent="0" algn="l" defTabSz="457063" rtl="0" eaLnBrk="1" latinLnBrk="0" hangingPunct="1">
                <a:spcBef>
                  <a:spcPct val="20000"/>
                </a:spcBef>
                <a:spcAft>
                  <a:spcPts val="600"/>
                </a:spcAft>
                <a:buClr>
                  <a:schemeClr val="tx2"/>
                </a:buClr>
                <a:buSzPct val="70000"/>
                <a:buFont typeface="Wingdings 2" charset="2"/>
                <a:buNone/>
                <a:defRPr sz="1799"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71189" indent="0" algn="l" defTabSz="457063"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828251" indent="0" algn="l" defTabSz="457063"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285314" indent="0" algn="l" defTabSz="457063"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742377" indent="0" algn="l" defTabSz="457063"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199440" indent="0" algn="l" defTabSz="457063"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656503" indent="0" algn="l" defTabSz="457063"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defTabSz="257144">
                <a:spcAft>
                  <a:spcPts val="338"/>
                </a:spcAft>
                <a:buClr>
                  <a:srgbClr val="DADADA"/>
                </a:buClr>
              </a:pPr>
              <a:endParaRPr lang="en-US" sz="900" baseline="-250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Century Gothic" panose="020F0302020204030204"/>
              </a:endParaRPr>
            </a:p>
          </p:txBody>
        </p:sp>
        <p:sp>
          <p:nvSpPr>
            <p:cNvPr id="17" name="Oval 44"/>
            <p:cNvSpPr>
              <a:spLocks/>
            </p:cNvSpPr>
            <p:nvPr/>
          </p:nvSpPr>
          <p:spPr bwMode="auto">
            <a:xfrm>
              <a:off x="7121019" y="3233057"/>
              <a:ext cx="457200" cy="457200"/>
            </a:xfrm>
            <a:prstGeom prst="ellipse">
              <a:avLst/>
            </a:prstGeom>
            <a:ln w="38100">
              <a:headEnd/>
              <a:tailEnd/>
            </a:ln>
          </p:spPr>
          <p:style>
            <a:lnRef idx="2">
              <a:schemeClr val="accent3">
                <a:shade val="50000"/>
              </a:schemeClr>
            </a:lnRef>
            <a:fillRef idx="1">
              <a:schemeClr val="accent3"/>
            </a:fillRef>
            <a:effectRef idx="0">
              <a:schemeClr val="accent3"/>
            </a:effectRef>
            <a:fontRef idx="minor">
              <a:schemeClr val="lt1"/>
            </a:fontRef>
          </p:style>
          <p:txBody>
            <a:bodyPr lIns="0" tIns="0" rIns="0" bIns="0"/>
            <a:lstStyle>
              <a:lvl1pPr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1pPr>
              <a:lvl2pPr marL="742950" indent="-28575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2pPr>
              <a:lvl3pPr marL="11430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3pPr>
              <a:lvl4pPr marL="16002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4pPr>
              <a:lvl5pPr marL="20574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5pPr>
              <a:lvl6pPr marL="25146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6pPr>
              <a:lvl7pPr marL="29718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7pPr>
              <a:lvl8pPr marL="34290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8pPr>
              <a:lvl9pPr marL="38862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9pPr>
            </a:lstStyle>
            <a:p>
              <a:pPr defTabSz="257221" eaLnBrk="1" hangingPunct="1"/>
              <a:endParaRPr lang="en-US" altLang="en-US" sz="2700"/>
            </a:p>
          </p:txBody>
        </p:sp>
        <p:sp>
          <p:nvSpPr>
            <p:cNvPr id="18" name="Rectangle: Rounded Corners 17"/>
            <p:cNvSpPr/>
            <p:nvPr/>
          </p:nvSpPr>
          <p:spPr>
            <a:xfrm>
              <a:off x="10092819" y="3200400"/>
              <a:ext cx="457200" cy="457200"/>
            </a:xfrm>
            <a:prstGeom prst="roundRect">
              <a:avLst/>
            </a:prstGeom>
            <a:ln w="38100"/>
          </p:spPr>
          <p:style>
            <a:lnRef idx="2">
              <a:schemeClr val="accent5">
                <a:shade val="50000"/>
              </a:schemeClr>
            </a:lnRef>
            <a:fillRef idx="1">
              <a:schemeClr val="accent5"/>
            </a:fillRef>
            <a:effectRef idx="0">
              <a:schemeClr val="accent5"/>
            </a:effectRef>
            <a:fontRef idx="minor">
              <a:schemeClr val="lt1"/>
            </a:fontRef>
          </p:style>
          <p:txBody>
            <a:bodyPr lIns="5145" rIns="5145" rtlCol="0" anchor="ctr"/>
            <a:lstStyle/>
            <a:p>
              <a:pPr algn="ctr" defTabSz="257221"/>
              <a:endParaRPr lang="en-US" sz="1013" dirty="0">
                <a:solidFill>
                  <a:prstClr val="white"/>
                </a:solidFill>
                <a:latin typeface="Century Gothic" panose="020F0302020204030204"/>
              </a:endParaRPr>
            </a:p>
          </p:txBody>
        </p:sp>
        <p:cxnSp>
          <p:nvCxnSpPr>
            <p:cNvPr id="21" name="Straight Arrow Connector 20"/>
            <p:cNvCxnSpPr/>
            <p:nvPr/>
          </p:nvCxnSpPr>
          <p:spPr>
            <a:xfrm>
              <a:off x="7806819" y="3461657"/>
              <a:ext cx="2133600" cy="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6184074" y="1257305"/>
              <a:ext cx="5212080" cy="3429000"/>
            </a:xfrm>
            <a:prstGeom prst="ellipse">
              <a:avLst/>
            </a:prstGeom>
            <a:noFill/>
            <a:ln w="3810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defTabSz="257221"/>
              <a:endParaRPr lang="en-US" sz="1013">
                <a:solidFill>
                  <a:srgbClr val="97AF75"/>
                </a:solidFill>
                <a:latin typeface="Century Gothic" panose="020F0302020204030204"/>
              </a:endParaRPr>
            </a:p>
          </p:txBody>
        </p:sp>
      </p:grpSp>
      <p:grpSp>
        <p:nvGrpSpPr>
          <p:cNvPr id="40" name="Group 39"/>
          <p:cNvGrpSpPr/>
          <p:nvPr/>
        </p:nvGrpSpPr>
        <p:grpSpPr>
          <a:xfrm>
            <a:off x="342096" y="3557844"/>
            <a:ext cx="6259555" cy="814600"/>
            <a:chOff x="608012" y="5181600"/>
            <a:chExt cx="11125200" cy="1447800"/>
          </a:xfrm>
        </p:grpSpPr>
        <p:sp>
          <p:nvSpPr>
            <p:cNvPr id="33" name="Flowchart: Manual Operation 32"/>
            <p:cNvSpPr/>
            <p:nvPr/>
          </p:nvSpPr>
          <p:spPr>
            <a:xfrm>
              <a:off x="608012" y="5181600"/>
              <a:ext cx="5058936" cy="304800"/>
            </a:xfrm>
            <a:prstGeom prst="flowChartManualOperati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
          <p:nvSpPr>
            <p:cNvPr id="34" name="Flowchart: Manual Operation 33"/>
            <p:cNvSpPr/>
            <p:nvPr/>
          </p:nvSpPr>
          <p:spPr>
            <a:xfrm>
              <a:off x="6674276" y="5181600"/>
              <a:ext cx="5058936" cy="304800"/>
            </a:xfrm>
            <a:prstGeom prst="flowChartManualOperati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
          <p:nvSpPr>
            <p:cNvPr id="35" name="Flowchart: Manual Operation 34"/>
            <p:cNvSpPr/>
            <p:nvPr/>
          </p:nvSpPr>
          <p:spPr>
            <a:xfrm>
              <a:off x="2970212" y="5882386"/>
              <a:ext cx="6400800" cy="122174"/>
            </a:xfrm>
            <a:prstGeom prst="flowChartManualOperati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
          <p:nvSpPr>
            <p:cNvPr id="36" name="Flowchart: Manual Operation 35"/>
            <p:cNvSpPr/>
            <p:nvPr/>
          </p:nvSpPr>
          <p:spPr>
            <a:xfrm>
              <a:off x="2991532" y="5486400"/>
              <a:ext cx="131080" cy="395986"/>
            </a:xfrm>
            <a:prstGeom prst="flowChartManualOperati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
          <p:nvSpPr>
            <p:cNvPr id="37" name="Flowchart: Manual Operation 36"/>
            <p:cNvSpPr/>
            <p:nvPr/>
          </p:nvSpPr>
          <p:spPr>
            <a:xfrm>
              <a:off x="9255130" y="5486400"/>
              <a:ext cx="131080" cy="395986"/>
            </a:xfrm>
            <a:prstGeom prst="flowChartManualOperati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
          <p:nvSpPr>
            <p:cNvPr id="38" name="Flowchart: Manual Operation 37"/>
            <p:cNvSpPr/>
            <p:nvPr/>
          </p:nvSpPr>
          <p:spPr>
            <a:xfrm rot="10800000">
              <a:off x="5865813" y="6019800"/>
              <a:ext cx="574527" cy="609600"/>
            </a:xfrm>
            <a:prstGeom prst="flowChartManualOperati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grpSp>
      <p:grpSp>
        <p:nvGrpSpPr>
          <p:cNvPr id="43" name="Group 42"/>
          <p:cNvGrpSpPr/>
          <p:nvPr/>
        </p:nvGrpSpPr>
        <p:grpSpPr>
          <a:xfrm>
            <a:off x="228493" y="1514295"/>
            <a:ext cx="2932559" cy="1929315"/>
            <a:chOff x="760412" y="1524000"/>
            <a:chExt cx="5212080" cy="3429000"/>
          </a:xfrm>
        </p:grpSpPr>
        <p:sp>
          <p:nvSpPr>
            <p:cNvPr id="44" name="Text Placeholder 2"/>
            <p:cNvSpPr txBox="1">
              <a:spLocks/>
            </p:cNvSpPr>
            <p:nvPr/>
          </p:nvSpPr>
          <p:spPr>
            <a:xfrm>
              <a:off x="1005610" y="1835254"/>
              <a:ext cx="4875074" cy="544884"/>
            </a:xfrm>
            <a:prstGeom prst="rect">
              <a:avLst/>
            </a:prstGeom>
          </p:spPr>
          <p:txBody>
            <a:bodyPr/>
            <a:lstStyle>
              <a:lvl1pPr marL="342797" indent="-305908" algn="l" defTabSz="457063" rtl="0" eaLnBrk="1" latinLnBrk="0" hangingPunct="1">
                <a:spcBef>
                  <a:spcPct val="20000"/>
                </a:spcBef>
                <a:spcAft>
                  <a:spcPts val="600"/>
                </a:spcAft>
                <a:buClr>
                  <a:schemeClr val="tx2"/>
                </a:buClr>
                <a:buSzPct val="70000"/>
                <a:buFont typeface="Wingdings 2" charset="2"/>
                <a:buChar char=""/>
                <a:defRPr sz="19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784" indent="-269919" algn="l" defTabSz="457063" rtl="0" eaLnBrk="1" latinLnBrk="0" hangingPunct="1">
                <a:spcBef>
                  <a:spcPct val="20000"/>
                </a:spcBef>
                <a:spcAft>
                  <a:spcPts val="600"/>
                </a:spcAft>
                <a:buClr>
                  <a:schemeClr val="tx2"/>
                </a:buClr>
                <a:buSzPct val="70000"/>
                <a:buFont typeface="Wingdings 2" charset="2"/>
                <a:buChar char=""/>
                <a:defRPr sz="17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692" indent="-215935" algn="l" defTabSz="457063"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584" indent="-215935"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498" indent="-215935"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3996"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079"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163"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5268"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20754" indent="0" algn="ctr" defTabSz="257144">
                <a:spcAft>
                  <a:spcPts val="338"/>
                </a:spcAft>
                <a:buClr>
                  <a:srgbClr val="DADADA"/>
                </a:buClr>
                <a:buNone/>
              </a:pPr>
              <a:r>
                <a:rPr lang="en-US" sz="1125"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Century Gothic" panose="020F0302020204030204"/>
                </a:rPr>
                <a:t>Shared Matching</a:t>
              </a:r>
            </a:p>
          </p:txBody>
        </p:sp>
        <p:sp>
          <p:nvSpPr>
            <p:cNvPr id="45" name="Oval 44"/>
            <p:cNvSpPr>
              <a:spLocks/>
            </p:cNvSpPr>
            <p:nvPr/>
          </p:nvSpPr>
          <p:spPr bwMode="auto">
            <a:xfrm>
              <a:off x="1715006" y="3276600"/>
              <a:ext cx="457200" cy="457200"/>
            </a:xfrm>
            <a:prstGeom prst="ellipse">
              <a:avLst/>
            </a:prstGeom>
            <a:ln w="38100">
              <a:headEnd/>
              <a:tailEnd/>
            </a:ln>
          </p:spPr>
          <p:style>
            <a:lnRef idx="2">
              <a:schemeClr val="accent3">
                <a:shade val="50000"/>
              </a:schemeClr>
            </a:lnRef>
            <a:fillRef idx="1">
              <a:schemeClr val="accent3"/>
            </a:fillRef>
            <a:effectRef idx="0">
              <a:schemeClr val="accent3"/>
            </a:effectRef>
            <a:fontRef idx="minor">
              <a:schemeClr val="lt1"/>
            </a:fontRef>
          </p:style>
          <p:txBody>
            <a:bodyPr lIns="0" tIns="0" rIns="0" bIns="0"/>
            <a:lstStyle>
              <a:lvl1pPr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1pPr>
              <a:lvl2pPr marL="742950" indent="-28575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2pPr>
              <a:lvl3pPr marL="11430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3pPr>
              <a:lvl4pPr marL="16002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4pPr>
              <a:lvl5pPr marL="2057400" indent="-228600" eaLnBrk="0" hangingPunct="0">
                <a:defRPr sz="4800">
                  <a:solidFill>
                    <a:srgbClr val="2F1A14"/>
                  </a:solidFill>
                  <a:latin typeface="Papyrus" panose="03070502060502030205" pitchFamily="66" charset="0"/>
                  <a:ea typeface="ヒラギノ角ゴ ProN W3" charset="-128"/>
                  <a:sym typeface="Papyrus" panose="03070502060502030205" pitchFamily="66" charset="0"/>
                </a:defRPr>
              </a:lvl5pPr>
              <a:lvl6pPr marL="25146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6pPr>
              <a:lvl7pPr marL="29718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7pPr>
              <a:lvl8pPr marL="34290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8pPr>
              <a:lvl9pPr marL="3886200" indent="-228600" algn="ctr" eaLnBrk="0" fontAlgn="base" hangingPunct="0">
                <a:spcBef>
                  <a:spcPct val="0"/>
                </a:spcBef>
                <a:spcAft>
                  <a:spcPct val="0"/>
                </a:spcAft>
                <a:defRPr sz="4800">
                  <a:solidFill>
                    <a:srgbClr val="2F1A14"/>
                  </a:solidFill>
                  <a:latin typeface="Papyrus" panose="03070502060502030205" pitchFamily="66" charset="0"/>
                  <a:ea typeface="ヒラギノ角ゴ ProN W3" charset="-128"/>
                  <a:sym typeface="Papyrus" panose="03070502060502030205" pitchFamily="66" charset="0"/>
                </a:defRPr>
              </a:lvl9pPr>
            </a:lstStyle>
            <a:p>
              <a:pPr defTabSz="257221" eaLnBrk="1" hangingPunct="1"/>
              <a:endParaRPr lang="en-US" altLang="en-US" sz="2700"/>
            </a:p>
          </p:txBody>
        </p:sp>
        <p:sp>
          <p:nvSpPr>
            <p:cNvPr id="46" name="Rectangle: Rounded Corners 45"/>
            <p:cNvSpPr/>
            <p:nvPr/>
          </p:nvSpPr>
          <p:spPr>
            <a:xfrm>
              <a:off x="4763006" y="3276600"/>
              <a:ext cx="457200" cy="457200"/>
            </a:xfrm>
            <a:prstGeom prst="roundRect">
              <a:avLst/>
            </a:prstGeom>
            <a:ln w="38100"/>
          </p:spPr>
          <p:style>
            <a:lnRef idx="2">
              <a:schemeClr val="accent5">
                <a:shade val="50000"/>
              </a:schemeClr>
            </a:lnRef>
            <a:fillRef idx="1">
              <a:schemeClr val="accent5"/>
            </a:fillRef>
            <a:effectRef idx="0">
              <a:schemeClr val="accent5"/>
            </a:effectRef>
            <a:fontRef idx="minor">
              <a:schemeClr val="lt1"/>
            </a:fontRef>
          </p:style>
          <p:txBody>
            <a:bodyPr lIns="5145" rIns="5145" rtlCol="0" anchor="ctr"/>
            <a:lstStyle/>
            <a:p>
              <a:pPr algn="ctr" defTabSz="257221"/>
              <a:endParaRPr lang="en-US" sz="1013" dirty="0">
                <a:solidFill>
                  <a:prstClr val="white"/>
                </a:solidFill>
                <a:latin typeface="Century Gothic" panose="020F0302020204030204"/>
              </a:endParaRPr>
            </a:p>
          </p:txBody>
        </p:sp>
        <p:sp>
          <p:nvSpPr>
            <p:cNvPr id="47" name="Rectangle: Rounded Corners 46"/>
            <p:cNvSpPr/>
            <p:nvPr/>
          </p:nvSpPr>
          <p:spPr>
            <a:xfrm>
              <a:off x="3919032" y="3929093"/>
              <a:ext cx="457200" cy="457200"/>
            </a:xfrm>
            <a:prstGeom prst="roundRect">
              <a:avLst/>
            </a:prstGeom>
            <a:ln w="38100"/>
          </p:spPr>
          <p:style>
            <a:lnRef idx="2">
              <a:schemeClr val="accent5">
                <a:shade val="50000"/>
              </a:schemeClr>
            </a:lnRef>
            <a:fillRef idx="1">
              <a:schemeClr val="accent5"/>
            </a:fillRef>
            <a:effectRef idx="0">
              <a:schemeClr val="accent5"/>
            </a:effectRef>
            <a:fontRef idx="minor">
              <a:schemeClr val="lt1"/>
            </a:fontRef>
          </p:style>
          <p:txBody>
            <a:bodyPr lIns="5145" rIns="5145" rtlCol="0" anchor="ctr"/>
            <a:lstStyle/>
            <a:p>
              <a:pPr algn="ctr" defTabSz="257221"/>
              <a:endParaRPr lang="en-US" sz="1013" dirty="0">
                <a:solidFill>
                  <a:prstClr val="white"/>
                </a:solidFill>
                <a:latin typeface="Century Gothic" panose="020F0302020204030204"/>
              </a:endParaRPr>
            </a:p>
          </p:txBody>
        </p:sp>
        <p:sp>
          <p:nvSpPr>
            <p:cNvPr id="48" name="Rectangle: Rounded Corners 47"/>
            <p:cNvSpPr/>
            <p:nvPr/>
          </p:nvSpPr>
          <p:spPr>
            <a:xfrm>
              <a:off x="3920620" y="2648367"/>
              <a:ext cx="457200" cy="457200"/>
            </a:xfrm>
            <a:prstGeom prst="roundRect">
              <a:avLst/>
            </a:prstGeom>
            <a:ln w="38100"/>
          </p:spPr>
          <p:style>
            <a:lnRef idx="2">
              <a:schemeClr val="accent5">
                <a:shade val="50000"/>
              </a:schemeClr>
            </a:lnRef>
            <a:fillRef idx="1">
              <a:schemeClr val="accent5"/>
            </a:fillRef>
            <a:effectRef idx="0">
              <a:schemeClr val="accent5"/>
            </a:effectRef>
            <a:fontRef idx="minor">
              <a:schemeClr val="lt1"/>
            </a:fontRef>
          </p:style>
          <p:txBody>
            <a:bodyPr lIns="5145" rIns="5145" rtlCol="0" anchor="ctr"/>
            <a:lstStyle/>
            <a:p>
              <a:pPr algn="ctr" defTabSz="257221"/>
              <a:endParaRPr lang="en-US" sz="1013" dirty="0">
                <a:solidFill>
                  <a:prstClr val="white"/>
                </a:solidFill>
                <a:latin typeface="Century Gothic" panose="020F0302020204030204"/>
              </a:endParaRPr>
            </a:p>
          </p:txBody>
        </p:sp>
        <p:cxnSp>
          <p:nvCxnSpPr>
            <p:cNvPr id="49" name="Straight Arrow Connector 48"/>
            <p:cNvCxnSpPr/>
            <p:nvPr/>
          </p:nvCxnSpPr>
          <p:spPr>
            <a:xfrm flipH="1">
              <a:off x="2390342" y="2895600"/>
              <a:ext cx="1346809" cy="38970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flipV="1">
              <a:off x="2499644" y="3817276"/>
              <a:ext cx="1237507" cy="2975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2436812" y="3486337"/>
              <a:ext cx="2187162" cy="6198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2" name="Text Placeholder 2"/>
            <p:cNvSpPr txBox="1">
              <a:spLocks/>
            </p:cNvSpPr>
            <p:nvPr/>
          </p:nvSpPr>
          <p:spPr>
            <a:xfrm>
              <a:off x="913556" y="1905000"/>
              <a:ext cx="5028455" cy="544884"/>
            </a:xfrm>
            <a:prstGeom prst="rect">
              <a:avLst/>
            </a:prstGeom>
            <a:effectLst>
              <a:outerShdw blurRad="25400" dir="17880000">
                <a:srgbClr val="000000">
                  <a:alpha val="46000"/>
                </a:srgbClr>
              </a:outerShdw>
            </a:effectLst>
          </p:spPr>
          <p:txBody>
            <a:bodyPr vert="horz" lIns="51448" tIns="25724" rIns="51448" bIns="25724" rtlCol="0" anchor="b">
              <a:noAutofit/>
            </a:bodyPr>
            <a:lstStyle>
              <a:lvl1pPr marL="0" indent="0" algn="ctr" defTabSz="457063" rtl="0" eaLnBrk="1" latinLnBrk="0" hangingPunct="1">
                <a:spcBef>
                  <a:spcPct val="20000"/>
                </a:spcBef>
                <a:spcAft>
                  <a:spcPts val="600"/>
                </a:spcAft>
                <a:buClr>
                  <a:schemeClr val="tx2"/>
                </a:buClr>
                <a:buSzPct val="70000"/>
                <a:buFont typeface="Wingdings 2" charset="2"/>
                <a:buNone/>
                <a:defRPr sz="2399" b="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457063" indent="0" algn="l" defTabSz="457063" rtl="0" eaLnBrk="1" latinLnBrk="0" hangingPunct="1">
                <a:spcBef>
                  <a:spcPct val="20000"/>
                </a:spcBef>
                <a:spcAft>
                  <a:spcPts val="600"/>
                </a:spcAft>
                <a:buClr>
                  <a:schemeClr val="tx2"/>
                </a:buClr>
                <a:buSzPct val="70000"/>
                <a:buFont typeface="Wingdings 2" charset="2"/>
                <a:buNone/>
                <a:defRPr sz="1999"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914126" indent="0" algn="l" defTabSz="457063" rtl="0" eaLnBrk="1" latinLnBrk="0" hangingPunct="1">
                <a:spcBef>
                  <a:spcPct val="20000"/>
                </a:spcBef>
                <a:spcAft>
                  <a:spcPts val="600"/>
                </a:spcAft>
                <a:buClr>
                  <a:schemeClr val="tx2"/>
                </a:buClr>
                <a:buSzPct val="70000"/>
                <a:buFont typeface="Wingdings 2" charset="2"/>
                <a:buNone/>
                <a:defRPr sz="1799"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71189" indent="0" algn="l" defTabSz="457063"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828251" indent="0" algn="l" defTabSz="457063"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285314" indent="0" algn="l" defTabSz="457063"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742377" indent="0" algn="l" defTabSz="457063"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199440" indent="0" algn="l" defTabSz="457063"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656503" indent="0" algn="l" defTabSz="457063"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defTabSz="257144">
                <a:spcAft>
                  <a:spcPts val="338"/>
                </a:spcAft>
                <a:buClr>
                  <a:srgbClr val="DADADA"/>
                </a:buClr>
              </a:pPr>
              <a:endParaRPr lang="en-US" sz="900" baseline="-250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Century Gothic" panose="020F0302020204030204"/>
              </a:endParaRPr>
            </a:p>
          </p:txBody>
        </p:sp>
        <p:sp>
          <p:nvSpPr>
            <p:cNvPr id="53" name="Oval 52"/>
            <p:cNvSpPr/>
            <p:nvPr/>
          </p:nvSpPr>
          <p:spPr>
            <a:xfrm>
              <a:off x="760412" y="1524000"/>
              <a:ext cx="5212080" cy="3429000"/>
            </a:xfrm>
            <a:prstGeom prst="ellipse">
              <a:avLst/>
            </a:prstGeom>
            <a:noFill/>
            <a:ln w="3810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defTabSz="257221"/>
              <a:endParaRPr lang="en-US" sz="1013">
                <a:solidFill>
                  <a:srgbClr val="97AF75"/>
                </a:solidFill>
                <a:latin typeface="Century Gothic" panose="020F0302020204030204"/>
              </a:endParaRPr>
            </a:p>
          </p:txBody>
        </p:sp>
      </p:grpSp>
      <p:sp>
        <p:nvSpPr>
          <p:cNvPr id="54" name="Arrow: Chevron 53"/>
          <p:cNvSpPr/>
          <p:nvPr/>
        </p:nvSpPr>
        <p:spPr>
          <a:xfrm rot="10800000">
            <a:off x="3205373" y="1800023"/>
            <a:ext cx="611771" cy="1324730"/>
          </a:xfrm>
          <a:prstGeom prst="chevron">
            <a:avLst>
              <a:gd name="adj" fmla="val 840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
        <p:nvSpPr>
          <p:cNvPr id="55" name="TextBox 54"/>
          <p:cNvSpPr txBox="1"/>
          <p:nvPr/>
        </p:nvSpPr>
        <p:spPr>
          <a:xfrm>
            <a:off x="1977268" y="2182120"/>
            <a:ext cx="403660" cy="248209"/>
          </a:xfrm>
          <a:prstGeom prst="rect">
            <a:avLst/>
          </a:prstGeom>
          <a:noFill/>
        </p:spPr>
        <p:txBody>
          <a:bodyPr wrap="square" rtlCol="0">
            <a:spAutoFit/>
          </a:bodyPr>
          <a:lstStyle/>
          <a:p>
            <a:pPr defTabSz="257221"/>
            <a:r>
              <a:rPr lang="en-US" sz="1013" dirty="0">
                <a:solidFill>
                  <a:prstClr val="white"/>
                </a:solidFill>
                <a:latin typeface="Century Gothic" panose="020F0302020204030204"/>
              </a:rPr>
              <a:t>$10</a:t>
            </a:r>
          </a:p>
        </p:txBody>
      </p:sp>
      <p:sp>
        <p:nvSpPr>
          <p:cNvPr id="56" name="TextBox 55"/>
          <p:cNvSpPr txBox="1"/>
          <p:nvPr/>
        </p:nvSpPr>
        <p:spPr>
          <a:xfrm>
            <a:off x="2485780" y="2528877"/>
            <a:ext cx="403660" cy="248209"/>
          </a:xfrm>
          <a:prstGeom prst="rect">
            <a:avLst/>
          </a:prstGeom>
          <a:noFill/>
        </p:spPr>
        <p:txBody>
          <a:bodyPr wrap="square" rtlCol="0">
            <a:spAutoFit/>
          </a:bodyPr>
          <a:lstStyle/>
          <a:p>
            <a:pPr defTabSz="257221"/>
            <a:r>
              <a:rPr lang="en-US" sz="1013" dirty="0">
                <a:solidFill>
                  <a:prstClr val="white"/>
                </a:solidFill>
                <a:latin typeface="Century Gothic" panose="020F0302020204030204"/>
              </a:rPr>
              <a:t>$11</a:t>
            </a:r>
          </a:p>
        </p:txBody>
      </p:sp>
      <p:sp>
        <p:nvSpPr>
          <p:cNvPr id="57" name="TextBox 56"/>
          <p:cNvSpPr txBox="1"/>
          <p:nvPr/>
        </p:nvSpPr>
        <p:spPr>
          <a:xfrm>
            <a:off x="1968208" y="2897042"/>
            <a:ext cx="403660" cy="248209"/>
          </a:xfrm>
          <a:prstGeom prst="rect">
            <a:avLst/>
          </a:prstGeom>
          <a:noFill/>
        </p:spPr>
        <p:txBody>
          <a:bodyPr wrap="square" rtlCol="0">
            <a:spAutoFit/>
          </a:bodyPr>
          <a:lstStyle/>
          <a:p>
            <a:pPr defTabSz="257221"/>
            <a:r>
              <a:rPr lang="en-US" sz="1013" dirty="0">
                <a:solidFill>
                  <a:prstClr val="white"/>
                </a:solidFill>
                <a:latin typeface="Century Gothic" panose="020F0302020204030204"/>
              </a:rPr>
              <a:t>$14</a:t>
            </a:r>
          </a:p>
        </p:txBody>
      </p:sp>
      <p:sp>
        <p:nvSpPr>
          <p:cNvPr id="58" name="TextBox 57"/>
          <p:cNvSpPr txBox="1"/>
          <p:nvPr/>
        </p:nvSpPr>
        <p:spPr>
          <a:xfrm>
            <a:off x="5855002" y="2621189"/>
            <a:ext cx="403660" cy="248209"/>
          </a:xfrm>
          <a:prstGeom prst="rect">
            <a:avLst/>
          </a:prstGeom>
          <a:noFill/>
        </p:spPr>
        <p:txBody>
          <a:bodyPr wrap="square" rtlCol="0">
            <a:spAutoFit/>
          </a:bodyPr>
          <a:lstStyle/>
          <a:p>
            <a:pPr defTabSz="257221"/>
            <a:r>
              <a:rPr lang="en-US" sz="1013" dirty="0">
                <a:solidFill>
                  <a:prstClr val="white"/>
                </a:solidFill>
                <a:latin typeface="Century Gothic" panose="020F0302020204030204"/>
              </a:rPr>
              <a:t>$36</a:t>
            </a:r>
          </a:p>
        </p:txBody>
      </p:sp>
    </p:spTree>
    <p:extLst>
      <p:ext uri="{BB962C8B-B14F-4D97-AF65-F5344CB8AC3E}">
        <p14:creationId xmlns:p14="http://schemas.microsoft.com/office/powerpoint/2010/main" val="244103448"/>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200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750" fill="hold"/>
                                        <p:tgtEl>
                                          <p:spTgt spid="56"/>
                                        </p:tgtEl>
                                        <p:attrNameLst>
                                          <p:attrName>ppt_x</p:attrName>
                                        </p:attrNameLst>
                                      </p:cBhvr>
                                      <p:tavLst>
                                        <p:tav tm="0">
                                          <p:val>
                                            <p:strVal val="0-#ppt_w/2"/>
                                          </p:val>
                                        </p:tav>
                                        <p:tav tm="100000">
                                          <p:val>
                                            <p:strVal val="#ppt_x"/>
                                          </p:val>
                                        </p:tav>
                                      </p:tavLst>
                                    </p:anim>
                                    <p:anim calcmode="lin" valueType="num">
                                      <p:cBhvr additive="base">
                                        <p:cTn id="8" dur="750" fill="hold"/>
                                        <p:tgtEl>
                                          <p:spTgt spid="56"/>
                                        </p:tgtEl>
                                        <p:attrNameLst>
                                          <p:attrName>ppt_y</p:attrName>
                                        </p:attrNameLst>
                                      </p:cBhvr>
                                      <p:tavLst>
                                        <p:tav tm="0">
                                          <p:val>
                                            <p:strVal val="#ppt_y"/>
                                          </p:val>
                                        </p:tav>
                                        <p:tav tm="100000">
                                          <p:val>
                                            <p:strVal val="#ppt_y"/>
                                          </p:val>
                                        </p:tav>
                                      </p:tavLst>
                                    </p:anim>
                                  </p:childTnLst>
                                </p:cTn>
                              </p:par>
                            </p:childTnLst>
                          </p:cTn>
                        </p:par>
                        <p:par>
                          <p:cTn id="9" fill="hold">
                            <p:stCondLst>
                              <p:cond delay="2750"/>
                            </p:stCondLst>
                            <p:childTnLst>
                              <p:par>
                                <p:cTn id="10" presetID="2" presetClass="entr" presetSubtype="1" fill="hold" grpId="0" nodeType="afterEffect">
                                  <p:stCondLst>
                                    <p:cond delay="0"/>
                                  </p:stCondLst>
                                  <p:childTnLst>
                                    <p:set>
                                      <p:cBhvr>
                                        <p:cTn id="11" dur="1" fill="hold">
                                          <p:stCondLst>
                                            <p:cond delay="0"/>
                                          </p:stCondLst>
                                        </p:cTn>
                                        <p:tgtEl>
                                          <p:spTgt spid="55"/>
                                        </p:tgtEl>
                                        <p:attrNameLst>
                                          <p:attrName>style.visibility</p:attrName>
                                        </p:attrNameLst>
                                      </p:cBhvr>
                                      <p:to>
                                        <p:strVal val="visible"/>
                                      </p:to>
                                    </p:set>
                                    <p:anim calcmode="lin" valueType="num">
                                      <p:cBhvr additive="base">
                                        <p:cTn id="12" dur="750" fill="hold"/>
                                        <p:tgtEl>
                                          <p:spTgt spid="55"/>
                                        </p:tgtEl>
                                        <p:attrNameLst>
                                          <p:attrName>ppt_x</p:attrName>
                                        </p:attrNameLst>
                                      </p:cBhvr>
                                      <p:tavLst>
                                        <p:tav tm="0">
                                          <p:val>
                                            <p:strVal val="#ppt_x"/>
                                          </p:val>
                                        </p:tav>
                                        <p:tav tm="100000">
                                          <p:val>
                                            <p:strVal val="#ppt_x"/>
                                          </p:val>
                                        </p:tav>
                                      </p:tavLst>
                                    </p:anim>
                                    <p:anim calcmode="lin" valueType="num">
                                      <p:cBhvr additive="base">
                                        <p:cTn id="13" dur="750" fill="hold"/>
                                        <p:tgtEl>
                                          <p:spTgt spid="55"/>
                                        </p:tgtEl>
                                        <p:attrNameLst>
                                          <p:attrName>ppt_y</p:attrName>
                                        </p:attrNameLst>
                                      </p:cBhvr>
                                      <p:tavLst>
                                        <p:tav tm="0">
                                          <p:val>
                                            <p:strVal val="0-#ppt_h/2"/>
                                          </p:val>
                                        </p:tav>
                                        <p:tav tm="100000">
                                          <p:val>
                                            <p:strVal val="#ppt_y"/>
                                          </p:val>
                                        </p:tav>
                                      </p:tavLst>
                                    </p:anim>
                                  </p:childTnLst>
                                </p:cTn>
                              </p:par>
                            </p:childTnLst>
                          </p:cTn>
                        </p:par>
                        <p:par>
                          <p:cTn id="14" fill="hold">
                            <p:stCondLst>
                              <p:cond delay="3500"/>
                            </p:stCondLst>
                            <p:childTnLst>
                              <p:par>
                                <p:cTn id="15" presetID="2" presetClass="entr" presetSubtype="4" fill="hold" grpId="0" nodeType="afterEffect">
                                  <p:stCondLst>
                                    <p:cond delay="0"/>
                                  </p:stCondLst>
                                  <p:childTnLst>
                                    <p:set>
                                      <p:cBhvr>
                                        <p:cTn id="16" dur="1" fill="hold">
                                          <p:stCondLst>
                                            <p:cond delay="0"/>
                                          </p:stCondLst>
                                        </p:cTn>
                                        <p:tgtEl>
                                          <p:spTgt spid="57"/>
                                        </p:tgtEl>
                                        <p:attrNameLst>
                                          <p:attrName>style.visibility</p:attrName>
                                        </p:attrNameLst>
                                      </p:cBhvr>
                                      <p:to>
                                        <p:strVal val="visible"/>
                                      </p:to>
                                    </p:set>
                                    <p:anim calcmode="lin" valueType="num">
                                      <p:cBhvr additive="base">
                                        <p:cTn id="17" dur="750" fill="hold"/>
                                        <p:tgtEl>
                                          <p:spTgt spid="57"/>
                                        </p:tgtEl>
                                        <p:attrNameLst>
                                          <p:attrName>ppt_x</p:attrName>
                                        </p:attrNameLst>
                                      </p:cBhvr>
                                      <p:tavLst>
                                        <p:tav tm="0">
                                          <p:val>
                                            <p:strVal val="#ppt_x"/>
                                          </p:val>
                                        </p:tav>
                                        <p:tav tm="100000">
                                          <p:val>
                                            <p:strVal val="#ppt_x"/>
                                          </p:val>
                                        </p:tav>
                                      </p:tavLst>
                                    </p:anim>
                                    <p:anim calcmode="lin" valueType="num">
                                      <p:cBhvr additive="base">
                                        <p:cTn id="18" dur="750" fill="hold"/>
                                        <p:tgtEl>
                                          <p:spTgt spid="57"/>
                                        </p:tgtEl>
                                        <p:attrNameLst>
                                          <p:attrName>ppt_y</p:attrName>
                                        </p:attrNameLst>
                                      </p:cBhvr>
                                      <p:tavLst>
                                        <p:tav tm="0">
                                          <p:val>
                                            <p:strVal val="1+#ppt_h/2"/>
                                          </p:val>
                                        </p:tav>
                                        <p:tav tm="100000">
                                          <p:val>
                                            <p:strVal val="#ppt_y"/>
                                          </p:val>
                                        </p:tav>
                                      </p:tavLst>
                                    </p:anim>
                                  </p:childTnLst>
                                </p:cTn>
                              </p:par>
                            </p:childTnLst>
                          </p:cTn>
                        </p:par>
                        <p:par>
                          <p:cTn id="19" fill="hold">
                            <p:stCondLst>
                              <p:cond delay="4250"/>
                            </p:stCondLst>
                            <p:childTnLst>
                              <p:par>
                                <p:cTn id="20" presetID="2" presetClass="entr" presetSubtype="2" fill="hold" grpId="0" nodeType="afterEffect">
                                  <p:stCondLst>
                                    <p:cond delay="0"/>
                                  </p:stCondLst>
                                  <p:childTnLst>
                                    <p:set>
                                      <p:cBhvr>
                                        <p:cTn id="21" dur="1" fill="hold">
                                          <p:stCondLst>
                                            <p:cond delay="0"/>
                                          </p:stCondLst>
                                        </p:cTn>
                                        <p:tgtEl>
                                          <p:spTgt spid="58"/>
                                        </p:tgtEl>
                                        <p:attrNameLst>
                                          <p:attrName>style.visibility</p:attrName>
                                        </p:attrNameLst>
                                      </p:cBhvr>
                                      <p:to>
                                        <p:strVal val="visible"/>
                                      </p:to>
                                    </p:set>
                                    <p:anim calcmode="lin" valueType="num">
                                      <p:cBhvr additive="base">
                                        <p:cTn id="22" dur="750" fill="hold"/>
                                        <p:tgtEl>
                                          <p:spTgt spid="58"/>
                                        </p:tgtEl>
                                        <p:attrNameLst>
                                          <p:attrName>ppt_x</p:attrName>
                                        </p:attrNameLst>
                                      </p:cBhvr>
                                      <p:tavLst>
                                        <p:tav tm="0">
                                          <p:val>
                                            <p:strVal val="1+#ppt_w/2"/>
                                          </p:val>
                                        </p:tav>
                                        <p:tav tm="100000">
                                          <p:val>
                                            <p:strVal val="#ppt_x"/>
                                          </p:val>
                                        </p:tav>
                                      </p:tavLst>
                                    </p:anim>
                                    <p:anim calcmode="lin" valueType="num">
                                      <p:cBhvr additive="base">
                                        <p:cTn id="23" dur="750" fill="hold"/>
                                        <p:tgtEl>
                                          <p:spTgt spid="58"/>
                                        </p:tgtEl>
                                        <p:attrNameLst>
                                          <p:attrName>ppt_y</p:attrName>
                                        </p:attrNameLst>
                                      </p:cBhvr>
                                      <p:tavLst>
                                        <p:tav tm="0">
                                          <p:val>
                                            <p:strVal val="#ppt_y"/>
                                          </p:val>
                                        </p:tav>
                                        <p:tav tm="100000">
                                          <p:val>
                                            <p:strVal val="#ppt_y"/>
                                          </p:val>
                                        </p:tav>
                                      </p:tavLst>
                                    </p:anim>
                                  </p:childTnLst>
                                </p:cTn>
                              </p:par>
                            </p:childTnLst>
                          </p:cTn>
                        </p:par>
                        <p:par>
                          <p:cTn id="24" fill="hold">
                            <p:stCondLst>
                              <p:cond delay="5000"/>
                            </p:stCondLst>
                            <p:childTnLst>
                              <p:par>
                                <p:cTn id="25" presetID="45" presetClass="entr" presetSubtype="0" fill="hold" grpId="0" nodeType="after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fade">
                                      <p:cBhvr>
                                        <p:cTn id="27" dur="2000"/>
                                        <p:tgtEl>
                                          <p:spTgt spid="54"/>
                                        </p:tgtEl>
                                      </p:cBhvr>
                                    </p:animEffect>
                                    <p:anim calcmode="lin" valueType="num">
                                      <p:cBhvr>
                                        <p:cTn id="28" dur="2000" fill="hold"/>
                                        <p:tgtEl>
                                          <p:spTgt spid="54"/>
                                        </p:tgtEl>
                                        <p:attrNameLst>
                                          <p:attrName>ppt_w</p:attrName>
                                        </p:attrNameLst>
                                      </p:cBhvr>
                                      <p:tavLst>
                                        <p:tav tm="0" fmla="#ppt_w*sin(2.5*pi*$)">
                                          <p:val>
                                            <p:fltVal val="0"/>
                                          </p:val>
                                        </p:tav>
                                        <p:tav tm="100000">
                                          <p:val>
                                            <p:fltVal val="1"/>
                                          </p:val>
                                        </p:tav>
                                      </p:tavLst>
                                    </p:anim>
                                    <p:anim calcmode="lin" valueType="num">
                                      <p:cBhvr>
                                        <p:cTn id="29" dur="2000" fill="hold"/>
                                        <p:tgtEl>
                                          <p:spTgt spid="5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p:bldP spid="56" grpId="0"/>
      <p:bldP spid="57" grpId="0"/>
      <p:bldP spid="58"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Value of Shared vs Exclusive Matching</a:t>
            </a:r>
          </a:p>
        </p:txBody>
      </p:sp>
      <p:graphicFrame>
        <p:nvGraphicFramePr>
          <p:cNvPr id="5" name="Table 4"/>
          <p:cNvGraphicFramePr>
            <a:graphicFrameLocks noGrp="1"/>
          </p:cNvGraphicFramePr>
          <p:nvPr>
            <p:extLst/>
          </p:nvPr>
        </p:nvGraphicFramePr>
        <p:xfrm>
          <a:off x="213475" y="2014393"/>
          <a:ext cx="6388176" cy="1792758"/>
        </p:xfrm>
        <a:graphic>
          <a:graphicData uri="http://schemas.openxmlformats.org/drawingml/2006/table">
            <a:tbl>
              <a:tblPr firstRow="1" bandRow="1">
                <a:tableStyleId>{F5AB1C69-6EDB-4FF4-983F-18BD219EF322}</a:tableStyleId>
              </a:tblPr>
              <a:tblGrid>
                <a:gridCol w="1929315">
                  <a:extLst>
                    <a:ext uri="{9D8B030D-6E8A-4147-A177-3AD203B41FA5}">
                      <a16:colId xmlns:a16="http://schemas.microsoft.com/office/drawing/2014/main" val="3286790156"/>
                    </a:ext>
                  </a:extLst>
                </a:gridCol>
                <a:gridCol w="128296">
                  <a:extLst>
                    <a:ext uri="{9D8B030D-6E8A-4147-A177-3AD203B41FA5}">
                      <a16:colId xmlns:a16="http://schemas.microsoft.com/office/drawing/2014/main" val="3552729977"/>
                    </a:ext>
                  </a:extLst>
                </a:gridCol>
                <a:gridCol w="453988">
                  <a:extLst>
                    <a:ext uri="{9D8B030D-6E8A-4147-A177-3AD203B41FA5}">
                      <a16:colId xmlns:a16="http://schemas.microsoft.com/office/drawing/2014/main" val="1382862255"/>
                    </a:ext>
                  </a:extLst>
                </a:gridCol>
                <a:gridCol w="431015">
                  <a:extLst>
                    <a:ext uri="{9D8B030D-6E8A-4147-A177-3AD203B41FA5}">
                      <a16:colId xmlns:a16="http://schemas.microsoft.com/office/drawing/2014/main" val="4195875656"/>
                    </a:ext>
                  </a:extLst>
                </a:gridCol>
                <a:gridCol w="487485">
                  <a:extLst>
                    <a:ext uri="{9D8B030D-6E8A-4147-A177-3AD203B41FA5}">
                      <a16:colId xmlns:a16="http://schemas.microsoft.com/office/drawing/2014/main" val="1807405676"/>
                    </a:ext>
                  </a:extLst>
                </a:gridCol>
                <a:gridCol w="370079">
                  <a:extLst>
                    <a:ext uri="{9D8B030D-6E8A-4147-A177-3AD203B41FA5}">
                      <a16:colId xmlns:a16="http://schemas.microsoft.com/office/drawing/2014/main" val="2938161583"/>
                    </a:ext>
                  </a:extLst>
                </a:gridCol>
                <a:gridCol w="431758">
                  <a:extLst>
                    <a:ext uri="{9D8B030D-6E8A-4147-A177-3AD203B41FA5}">
                      <a16:colId xmlns:a16="http://schemas.microsoft.com/office/drawing/2014/main" val="238861202"/>
                    </a:ext>
                  </a:extLst>
                </a:gridCol>
                <a:gridCol w="157919">
                  <a:extLst>
                    <a:ext uri="{9D8B030D-6E8A-4147-A177-3AD203B41FA5}">
                      <a16:colId xmlns:a16="http://schemas.microsoft.com/office/drawing/2014/main" val="3884297982"/>
                    </a:ext>
                  </a:extLst>
                </a:gridCol>
                <a:gridCol w="383182">
                  <a:extLst>
                    <a:ext uri="{9D8B030D-6E8A-4147-A177-3AD203B41FA5}">
                      <a16:colId xmlns:a16="http://schemas.microsoft.com/office/drawing/2014/main" val="1706769050"/>
                    </a:ext>
                  </a:extLst>
                </a:gridCol>
                <a:gridCol w="432405">
                  <a:extLst>
                    <a:ext uri="{9D8B030D-6E8A-4147-A177-3AD203B41FA5}">
                      <a16:colId xmlns:a16="http://schemas.microsoft.com/office/drawing/2014/main" val="2432441166"/>
                    </a:ext>
                  </a:extLst>
                </a:gridCol>
                <a:gridCol w="431015">
                  <a:extLst>
                    <a:ext uri="{9D8B030D-6E8A-4147-A177-3AD203B41FA5}">
                      <a16:colId xmlns:a16="http://schemas.microsoft.com/office/drawing/2014/main" val="1901855625"/>
                    </a:ext>
                  </a:extLst>
                </a:gridCol>
                <a:gridCol w="377142">
                  <a:extLst>
                    <a:ext uri="{9D8B030D-6E8A-4147-A177-3AD203B41FA5}">
                      <a16:colId xmlns:a16="http://schemas.microsoft.com/office/drawing/2014/main" val="2176490292"/>
                    </a:ext>
                  </a:extLst>
                </a:gridCol>
                <a:gridCol w="377140">
                  <a:extLst>
                    <a:ext uri="{9D8B030D-6E8A-4147-A177-3AD203B41FA5}">
                      <a16:colId xmlns:a16="http://schemas.microsoft.com/office/drawing/2014/main" val="576964520"/>
                    </a:ext>
                  </a:extLst>
                </a:gridCol>
              </a:tblGrid>
              <a:tr h="257242">
                <a:tc>
                  <a:txBody>
                    <a:bodyPr/>
                    <a:lstStyle/>
                    <a:p>
                      <a:endParaRPr lang="en-US" sz="1400" dirty="0"/>
                    </a:p>
                  </a:txBody>
                  <a:tcPr marL="51448" marR="51448" marT="25724" marB="25724">
                    <a:noFill/>
                  </a:tcPr>
                </a:tc>
                <a:tc>
                  <a:txBody>
                    <a:bodyPr/>
                    <a:lstStyle/>
                    <a:p>
                      <a:pPr algn="ctr"/>
                      <a:endParaRPr lang="en-US" sz="1400" dirty="0"/>
                    </a:p>
                  </a:txBody>
                  <a:tcPr marL="51448" marR="51448" marT="25724" marB="25724">
                    <a:noFill/>
                  </a:tcPr>
                </a:tc>
                <a:tc gridSpan="5">
                  <a:txBody>
                    <a:bodyPr/>
                    <a:lstStyle/>
                    <a:p>
                      <a:pPr algn="ctr"/>
                      <a:r>
                        <a:rPr lang="en-US" sz="1400" dirty="0"/>
                        <a:t>Scenario</a:t>
                      </a:r>
                      <a:r>
                        <a:rPr lang="en-US" sz="1400" baseline="0" dirty="0"/>
                        <a:t> 1</a:t>
                      </a:r>
                      <a:endParaRPr lang="en-US" sz="1400" dirty="0"/>
                    </a:p>
                  </a:txBody>
                  <a:tcPr marL="51448" marR="51448" marT="25724" marB="25724"/>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a:txBody>
                    <a:bodyPr/>
                    <a:lstStyle/>
                    <a:p>
                      <a:pPr algn="ctr"/>
                      <a:endParaRPr lang="en-US" sz="1400" dirty="0"/>
                    </a:p>
                  </a:txBody>
                  <a:tcPr marL="51448" marR="51448" marT="25724" marB="25724">
                    <a:noFill/>
                  </a:tcPr>
                </a:tc>
                <a:tc gridSpan="5">
                  <a:txBody>
                    <a:bodyPr/>
                    <a:lstStyle/>
                    <a:p>
                      <a:pPr algn="ctr"/>
                      <a:r>
                        <a:rPr lang="en-US" sz="1400" dirty="0"/>
                        <a:t>Scenario 2</a:t>
                      </a:r>
                    </a:p>
                  </a:txBody>
                  <a:tcPr marL="51448" marR="51448" marT="25724" marB="25724"/>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464136313"/>
                  </a:ext>
                </a:extLst>
              </a:tr>
              <a:tr h="383879">
                <a:tc>
                  <a:txBody>
                    <a:bodyPr/>
                    <a:lstStyle/>
                    <a:p>
                      <a:r>
                        <a:rPr lang="en-US" sz="1400" b="1" dirty="0">
                          <a:solidFill>
                            <a:schemeClr val="tx1"/>
                          </a:solidFill>
                        </a:rPr>
                        <a:t>Valuation</a:t>
                      </a:r>
                    </a:p>
                  </a:txBody>
                  <a:tcPr marL="51448" marR="51448" marT="25724" marB="25724" anchor="ctr">
                    <a:solidFill>
                      <a:schemeClr val="accent3">
                        <a:lumMod val="75000"/>
                      </a:schemeClr>
                    </a:solidFill>
                  </a:tcPr>
                </a:tc>
                <a:tc>
                  <a:txBody>
                    <a:bodyPr/>
                    <a:lstStyle/>
                    <a:p>
                      <a:endParaRPr lang="en-US" sz="1400" b="1" dirty="0">
                        <a:solidFill>
                          <a:schemeClr val="tx1"/>
                        </a:solidFill>
                      </a:endParaRPr>
                    </a:p>
                  </a:txBody>
                  <a:tcPr marL="51448" marR="51448" marT="25724" marB="25724">
                    <a:noFill/>
                  </a:tcPr>
                </a:tc>
                <a:tc>
                  <a:txBody>
                    <a:bodyPr/>
                    <a:lstStyle/>
                    <a:p>
                      <a:pPr algn="ctr"/>
                      <a:r>
                        <a:rPr lang="en-US" sz="1400" b="1" dirty="0">
                          <a:solidFill>
                            <a:schemeClr val="tx1"/>
                          </a:solidFill>
                        </a:rPr>
                        <a:t>D1</a:t>
                      </a:r>
                    </a:p>
                  </a:txBody>
                  <a:tcPr marL="51448" marR="51448" marT="25724" marB="25724" anchor="ctr">
                    <a:solidFill>
                      <a:schemeClr val="accent3">
                        <a:lumMod val="75000"/>
                      </a:schemeClr>
                    </a:solidFill>
                  </a:tcPr>
                </a:tc>
                <a:tc>
                  <a:txBody>
                    <a:bodyPr/>
                    <a:lstStyle/>
                    <a:p>
                      <a:pPr algn="ctr"/>
                      <a:r>
                        <a:rPr lang="en-US" sz="1400" b="1" dirty="0">
                          <a:solidFill>
                            <a:schemeClr val="tx1"/>
                          </a:solidFill>
                        </a:rPr>
                        <a:t>D2</a:t>
                      </a:r>
                    </a:p>
                  </a:txBody>
                  <a:tcPr marL="51448" marR="51448" marT="25724" marB="25724" anchor="ctr">
                    <a:solidFill>
                      <a:schemeClr val="accent3">
                        <a:lumMod val="75000"/>
                      </a:schemeClr>
                    </a:solidFill>
                  </a:tcPr>
                </a:tc>
                <a:tc>
                  <a:txBody>
                    <a:bodyPr/>
                    <a:lstStyle/>
                    <a:p>
                      <a:pPr algn="ctr"/>
                      <a:r>
                        <a:rPr lang="en-US" sz="1400" b="1" dirty="0">
                          <a:solidFill>
                            <a:schemeClr val="tx1"/>
                          </a:solidFill>
                        </a:rPr>
                        <a:t>D3</a:t>
                      </a:r>
                    </a:p>
                  </a:txBody>
                  <a:tcPr marL="51448" marR="51448" marT="25724" marB="25724" anchor="ctr">
                    <a:solidFill>
                      <a:schemeClr val="accent3">
                        <a:lumMod val="75000"/>
                      </a:schemeClr>
                    </a:solidFill>
                  </a:tcPr>
                </a:tc>
                <a:tc>
                  <a:txBody>
                    <a:bodyPr/>
                    <a:lstStyle/>
                    <a:p>
                      <a:pPr algn="ctr"/>
                      <a:r>
                        <a:rPr lang="en-US" sz="1400" b="1" dirty="0">
                          <a:solidFill>
                            <a:schemeClr val="tx1"/>
                          </a:solidFill>
                        </a:rPr>
                        <a:t>D4</a:t>
                      </a:r>
                    </a:p>
                  </a:txBody>
                  <a:tcPr marL="51448" marR="51448" marT="25724" marB="25724" anchor="ctr">
                    <a:solidFill>
                      <a:schemeClr val="accent3">
                        <a:lumMod val="75000"/>
                      </a:schemeClr>
                    </a:solidFill>
                  </a:tcPr>
                </a:tc>
                <a:tc>
                  <a:txBody>
                    <a:bodyPr/>
                    <a:lstStyle/>
                    <a:p>
                      <a:pPr algn="ctr"/>
                      <a:r>
                        <a:rPr lang="en-US" sz="1400" b="1" dirty="0">
                          <a:solidFill>
                            <a:schemeClr val="tx1"/>
                          </a:solidFill>
                        </a:rPr>
                        <a:t>D5</a:t>
                      </a:r>
                    </a:p>
                  </a:txBody>
                  <a:tcPr marL="51448" marR="51448" marT="25724" marB="25724" anchor="ctr">
                    <a:solidFill>
                      <a:schemeClr val="accent3">
                        <a:lumMod val="75000"/>
                      </a:schemeClr>
                    </a:solidFill>
                  </a:tcPr>
                </a:tc>
                <a:tc>
                  <a:txBody>
                    <a:bodyPr/>
                    <a:lstStyle/>
                    <a:p>
                      <a:pPr algn="ctr"/>
                      <a:endParaRPr lang="en-US" sz="1400" b="1" dirty="0">
                        <a:solidFill>
                          <a:schemeClr val="tx1"/>
                        </a:solidFill>
                      </a:endParaRPr>
                    </a:p>
                  </a:txBody>
                  <a:tcPr marL="51448" marR="51448" marT="25724" marB="25724" anchor="ctr">
                    <a:noFill/>
                  </a:tcPr>
                </a:tc>
                <a:tc>
                  <a:txBody>
                    <a:bodyPr/>
                    <a:lstStyle/>
                    <a:p>
                      <a:pPr algn="ctr"/>
                      <a:r>
                        <a:rPr lang="en-US" sz="1400" b="1" dirty="0">
                          <a:solidFill>
                            <a:schemeClr val="tx1"/>
                          </a:solidFill>
                        </a:rPr>
                        <a:t>D1</a:t>
                      </a:r>
                    </a:p>
                  </a:txBody>
                  <a:tcPr marL="51448" marR="51448" marT="25724" marB="25724" anchor="ctr">
                    <a:solidFill>
                      <a:schemeClr val="accent3">
                        <a:lumMod val="75000"/>
                      </a:schemeClr>
                    </a:solidFill>
                  </a:tcPr>
                </a:tc>
                <a:tc>
                  <a:txBody>
                    <a:bodyPr/>
                    <a:lstStyle/>
                    <a:p>
                      <a:pPr algn="ctr"/>
                      <a:r>
                        <a:rPr lang="en-US" sz="1400" b="1" dirty="0">
                          <a:solidFill>
                            <a:schemeClr val="tx1"/>
                          </a:solidFill>
                        </a:rPr>
                        <a:t>D2</a:t>
                      </a:r>
                    </a:p>
                  </a:txBody>
                  <a:tcPr marL="51448" marR="51448" marT="25724" marB="25724" anchor="ctr">
                    <a:solidFill>
                      <a:schemeClr val="accent3">
                        <a:lumMod val="75000"/>
                      </a:schemeClr>
                    </a:solidFill>
                  </a:tcPr>
                </a:tc>
                <a:tc>
                  <a:txBody>
                    <a:bodyPr/>
                    <a:lstStyle/>
                    <a:p>
                      <a:pPr algn="ctr"/>
                      <a:r>
                        <a:rPr lang="en-US" sz="1400" b="1" dirty="0">
                          <a:solidFill>
                            <a:schemeClr val="tx1"/>
                          </a:solidFill>
                        </a:rPr>
                        <a:t>D3</a:t>
                      </a:r>
                    </a:p>
                  </a:txBody>
                  <a:tcPr marL="51448" marR="51448" marT="25724" marB="25724" anchor="ctr">
                    <a:solidFill>
                      <a:schemeClr val="accent3">
                        <a:lumMod val="75000"/>
                      </a:schemeClr>
                    </a:solidFill>
                  </a:tcPr>
                </a:tc>
                <a:tc>
                  <a:txBody>
                    <a:bodyPr/>
                    <a:lstStyle/>
                    <a:p>
                      <a:pPr algn="ctr"/>
                      <a:r>
                        <a:rPr lang="en-US" sz="1400" b="1" dirty="0">
                          <a:solidFill>
                            <a:schemeClr val="tx1"/>
                          </a:solidFill>
                        </a:rPr>
                        <a:t>D4</a:t>
                      </a:r>
                    </a:p>
                  </a:txBody>
                  <a:tcPr marL="51448" marR="51448" marT="25724" marB="25724" anchor="ctr">
                    <a:solidFill>
                      <a:schemeClr val="accent3">
                        <a:lumMod val="75000"/>
                      </a:schemeClr>
                    </a:solidFill>
                  </a:tcPr>
                </a:tc>
                <a:tc>
                  <a:txBody>
                    <a:bodyPr/>
                    <a:lstStyle/>
                    <a:p>
                      <a:pPr algn="ctr"/>
                      <a:r>
                        <a:rPr lang="en-US" sz="1400" b="1" dirty="0">
                          <a:solidFill>
                            <a:schemeClr val="tx1"/>
                          </a:solidFill>
                        </a:rPr>
                        <a:t>D5</a:t>
                      </a:r>
                    </a:p>
                  </a:txBody>
                  <a:tcPr marL="51448" marR="51448" marT="25724" marB="25724" anchor="ctr">
                    <a:solidFill>
                      <a:schemeClr val="accent3">
                        <a:lumMod val="75000"/>
                      </a:schemeClr>
                    </a:solidFill>
                  </a:tcPr>
                </a:tc>
                <a:extLst>
                  <a:ext uri="{0D108BD9-81ED-4DB2-BD59-A6C34878D82A}">
                    <a16:rowId xmlns:a16="http://schemas.microsoft.com/office/drawing/2014/main" val="3839291693"/>
                  </a:ext>
                </a:extLst>
              </a:tr>
              <a:tr h="383879">
                <a:tc>
                  <a:txBody>
                    <a:bodyPr/>
                    <a:lstStyle/>
                    <a:p>
                      <a:r>
                        <a:rPr lang="en-US" sz="1400" dirty="0"/>
                        <a:t>Shared Purchase (</a:t>
                      </a:r>
                      <a:r>
                        <a:rPr lang="en-US" sz="1400" dirty="0" err="1"/>
                        <a:t>s</a:t>
                      </a:r>
                      <a:r>
                        <a:rPr lang="en-US" sz="1400" baseline="-25000" dirty="0" err="1"/>
                        <a:t>i</a:t>
                      </a:r>
                      <a:r>
                        <a:rPr lang="en-US" sz="1400" dirty="0"/>
                        <a:t>)</a:t>
                      </a:r>
                    </a:p>
                  </a:txBody>
                  <a:tcPr marL="51448" marR="51448" marT="25724" marB="25724" anchor="ctr"/>
                </a:tc>
                <a:tc>
                  <a:txBody>
                    <a:bodyPr/>
                    <a:lstStyle/>
                    <a:p>
                      <a:endParaRPr lang="en-US" sz="1400" dirty="0"/>
                    </a:p>
                  </a:txBody>
                  <a:tcPr marL="51448" marR="51448" marT="25724" marB="25724">
                    <a:noFill/>
                  </a:tcPr>
                </a:tc>
                <a:tc>
                  <a:txBody>
                    <a:bodyPr/>
                    <a:lstStyle/>
                    <a:p>
                      <a:pPr algn="ctr"/>
                      <a:r>
                        <a:rPr lang="en-US" sz="1400" b="1" dirty="0">
                          <a:solidFill>
                            <a:schemeClr val="accent3">
                              <a:lumMod val="75000"/>
                            </a:schemeClr>
                          </a:solidFill>
                        </a:rPr>
                        <a:t>10</a:t>
                      </a:r>
                    </a:p>
                  </a:txBody>
                  <a:tcPr marL="51448" marR="51448" marT="25724" marB="25724" anchor="ctr"/>
                </a:tc>
                <a:tc>
                  <a:txBody>
                    <a:bodyPr/>
                    <a:lstStyle/>
                    <a:p>
                      <a:pPr algn="ctr"/>
                      <a:r>
                        <a:rPr lang="en-US" sz="1400" b="1" dirty="0">
                          <a:solidFill>
                            <a:schemeClr val="accent3">
                              <a:lumMod val="75000"/>
                            </a:schemeClr>
                          </a:solidFill>
                        </a:rPr>
                        <a:t>11</a:t>
                      </a:r>
                    </a:p>
                  </a:txBody>
                  <a:tcPr marL="51448" marR="51448" marT="25724" marB="25724" anchor="ctr"/>
                </a:tc>
                <a:tc>
                  <a:txBody>
                    <a:bodyPr/>
                    <a:lstStyle/>
                    <a:p>
                      <a:pPr algn="ctr"/>
                      <a:r>
                        <a:rPr lang="en-US" sz="1400" b="1" dirty="0">
                          <a:solidFill>
                            <a:schemeClr val="accent3">
                              <a:lumMod val="75000"/>
                            </a:schemeClr>
                          </a:solidFill>
                        </a:rPr>
                        <a:t>14</a:t>
                      </a:r>
                    </a:p>
                  </a:txBody>
                  <a:tcPr marL="51448" marR="51448" marT="25724" marB="25724" anchor="ctr"/>
                </a:tc>
                <a:tc>
                  <a:txBody>
                    <a:bodyPr/>
                    <a:lstStyle/>
                    <a:p>
                      <a:pPr algn="ctr"/>
                      <a:r>
                        <a:rPr lang="en-US" sz="1400" b="0" dirty="0">
                          <a:solidFill>
                            <a:schemeClr val="bg1"/>
                          </a:solidFill>
                        </a:rPr>
                        <a:t>8</a:t>
                      </a:r>
                    </a:p>
                  </a:txBody>
                  <a:tcPr marL="51448" marR="51448" marT="25724" marB="25724" anchor="ctr"/>
                </a:tc>
                <a:tc>
                  <a:txBody>
                    <a:bodyPr/>
                    <a:lstStyle/>
                    <a:p>
                      <a:pPr algn="ctr"/>
                      <a:r>
                        <a:rPr lang="en-US" sz="1400" dirty="0"/>
                        <a:t>9</a:t>
                      </a:r>
                    </a:p>
                  </a:txBody>
                  <a:tcPr marL="51448" marR="51448" marT="25724" marB="25724" anchor="ctr"/>
                </a:tc>
                <a:tc>
                  <a:txBody>
                    <a:bodyPr/>
                    <a:lstStyle/>
                    <a:p>
                      <a:pPr algn="ctr"/>
                      <a:endParaRPr lang="en-US" sz="1400" dirty="0"/>
                    </a:p>
                  </a:txBody>
                  <a:tcPr marL="51448" marR="51448" marT="25724" marB="25724" anchor="ctr">
                    <a:noFill/>
                  </a:tcPr>
                </a:tc>
                <a:tc>
                  <a:txBody>
                    <a:bodyPr/>
                    <a:lstStyle/>
                    <a:p>
                      <a:pPr algn="ctr"/>
                      <a:r>
                        <a:rPr lang="en-US" sz="1400" dirty="0"/>
                        <a:t>10</a:t>
                      </a:r>
                    </a:p>
                  </a:txBody>
                  <a:tcPr marL="51448" marR="51448" marT="25724" marB="25724" anchor="ctr"/>
                </a:tc>
                <a:tc>
                  <a:txBody>
                    <a:bodyPr/>
                    <a:lstStyle/>
                    <a:p>
                      <a:pPr algn="ctr"/>
                      <a:r>
                        <a:rPr lang="en-US" sz="1400" dirty="0"/>
                        <a:t>11</a:t>
                      </a:r>
                    </a:p>
                  </a:txBody>
                  <a:tcPr marL="51448" marR="51448" marT="25724" marB="25724" anchor="ctr"/>
                </a:tc>
                <a:tc>
                  <a:txBody>
                    <a:bodyPr/>
                    <a:lstStyle/>
                    <a:p>
                      <a:pPr algn="ctr"/>
                      <a:r>
                        <a:rPr lang="en-US" sz="1400" dirty="0"/>
                        <a:t>14</a:t>
                      </a:r>
                    </a:p>
                  </a:txBody>
                  <a:tcPr marL="51448" marR="51448" marT="25724" marB="25724" anchor="ctr"/>
                </a:tc>
                <a:tc>
                  <a:txBody>
                    <a:bodyPr/>
                    <a:lstStyle/>
                    <a:p>
                      <a:pPr algn="ctr"/>
                      <a:r>
                        <a:rPr lang="en-US" sz="1400" b="0" dirty="0">
                          <a:solidFill>
                            <a:schemeClr val="bg1"/>
                          </a:solidFill>
                        </a:rPr>
                        <a:t>8</a:t>
                      </a:r>
                    </a:p>
                  </a:txBody>
                  <a:tcPr marL="51448" marR="51448" marT="25724" marB="25724" anchor="ctr"/>
                </a:tc>
                <a:tc>
                  <a:txBody>
                    <a:bodyPr/>
                    <a:lstStyle/>
                    <a:p>
                      <a:pPr algn="ctr"/>
                      <a:r>
                        <a:rPr lang="en-US" sz="1400" dirty="0"/>
                        <a:t>9</a:t>
                      </a:r>
                    </a:p>
                  </a:txBody>
                  <a:tcPr marL="51448" marR="51448" marT="25724" marB="25724" anchor="ctr"/>
                </a:tc>
                <a:extLst>
                  <a:ext uri="{0D108BD9-81ED-4DB2-BD59-A6C34878D82A}">
                    <a16:rowId xmlns:a16="http://schemas.microsoft.com/office/drawing/2014/main" val="1342549487"/>
                  </a:ext>
                </a:extLst>
              </a:tr>
              <a:tr h="383879">
                <a:tc>
                  <a:txBody>
                    <a:bodyPr/>
                    <a:lstStyle/>
                    <a:p>
                      <a:r>
                        <a:rPr lang="en-US" sz="1400" dirty="0"/>
                        <a:t>Exclusive Purchase</a:t>
                      </a:r>
                    </a:p>
                  </a:txBody>
                  <a:tcPr marL="51448" marR="51448" marT="25724" marB="25724" anchor="ctr"/>
                </a:tc>
                <a:tc>
                  <a:txBody>
                    <a:bodyPr/>
                    <a:lstStyle/>
                    <a:p>
                      <a:endParaRPr lang="en-US" sz="1400" dirty="0"/>
                    </a:p>
                  </a:txBody>
                  <a:tcPr marL="51448" marR="51448" marT="25724" marB="25724">
                    <a:noFill/>
                  </a:tcPr>
                </a:tc>
                <a:tc>
                  <a:txBody>
                    <a:bodyPr/>
                    <a:lstStyle/>
                    <a:p>
                      <a:pPr algn="ctr"/>
                      <a:r>
                        <a:rPr lang="en-US" sz="1400" b="0" dirty="0">
                          <a:solidFill>
                            <a:schemeClr val="bg1"/>
                          </a:solidFill>
                        </a:rPr>
                        <a:t>25</a:t>
                      </a:r>
                    </a:p>
                  </a:txBody>
                  <a:tcPr marL="51448" marR="51448" marT="25724" marB="25724" anchor="ctr"/>
                </a:tc>
                <a:tc>
                  <a:txBody>
                    <a:bodyPr/>
                    <a:lstStyle/>
                    <a:p>
                      <a:pPr algn="ctr"/>
                      <a:r>
                        <a:rPr lang="en-US" sz="1400" dirty="0"/>
                        <a:t>15</a:t>
                      </a:r>
                    </a:p>
                  </a:txBody>
                  <a:tcPr marL="51448" marR="51448" marT="25724" marB="25724" anchor="ctr"/>
                </a:tc>
                <a:tc>
                  <a:txBody>
                    <a:bodyPr/>
                    <a:lstStyle/>
                    <a:p>
                      <a:pPr algn="ctr"/>
                      <a:r>
                        <a:rPr lang="en-US" sz="1400" dirty="0"/>
                        <a:t>20</a:t>
                      </a:r>
                    </a:p>
                  </a:txBody>
                  <a:tcPr marL="51448" marR="51448" marT="25724" marB="25724" anchor="ctr"/>
                </a:tc>
                <a:tc>
                  <a:txBody>
                    <a:bodyPr/>
                    <a:lstStyle/>
                    <a:p>
                      <a:pPr algn="ctr"/>
                      <a:r>
                        <a:rPr lang="en-US" sz="1400" dirty="0"/>
                        <a:t>20</a:t>
                      </a:r>
                    </a:p>
                  </a:txBody>
                  <a:tcPr marL="51448" marR="51448" marT="25724" marB="25724" anchor="ctr"/>
                </a:tc>
                <a:tc>
                  <a:txBody>
                    <a:bodyPr/>
                    <a:lstStyle/>
                    <a:p>
                      <a:pPr algn="ctr"/>
                      <a:r>
                        <a:rPr lang="en-US" sz="1400" dirty="0"/>
                        <a:t>9</a:t>
                      </a:r>
                    </a:p>
                  </a:txBody>
                  <a:tcPr marL="51448" marR="51448" marT="25724" marB="25724" anchor="ctr"/>
                </a:tc>
                <a:tc>
                  <a:txBody>
                    <a:bodyPr/>
                    <a:lstStyle/>
                    <a:p>
                      <a:pPr algn="ctr"/>
                      <a:endParaRPr lang="en-US" sz="1400" dirty="0"/>
                    </a:p>
                  </a:txBody>
                  <a:tcPr marL="51448" marR="51448" marT="25724" marB="25724" anchor="ctr">
                    <a:noFill/>
                  </a:tcPr>
                </a:tc>
                <a:tc>
                  <a:txBody>
                    <a:bodyPr/>
                    <a:lstStyle/>
                    <a:p>
                      <a:pPr algn="ctr"/>
                      <a:r>
                        <a:rPr lang="en-US" sz="1400" b="1" dirty="0">
                          <a:solidFill>
                            <a:schemeClr val="accent3">
                              <a:lumMod val="75000"/>
                            </a:schemeClr>
                          </a:solidFill>
                        </a:rPr>
                        <a:t>36</a:t>
                      </a:r>
                    </a:p>
                  </a:txBody>
                  <a:tcPr marL="51448" marR="51448" marT="25724" marB="25724" anchor="ctr"/>
                </a:tc>
                <a:tc>
                  <a:txBody>
                    <a:bodyPr/>
                    <a:lstStyle/>
                    <a:p>
                      <a:pPr algn="ctr"/>
                      <a:r>
                        <a:rPr lang="en-US" sz="1400" dirty="0"/>
                        <a:t>15</a:t>
                      </a:r>
                    </a:p>
                  </a:txBody>
                  <a:tcPr marL="51448" marR="51448" marT="25724" marB="25724" anchor="ctr"/>
                </a:tc>
                <a:tc>
                  <a:txBody>
                    <a:bodyPr/>
                    <a:lstStyle/>
                    <a:p>
                      <a:pPr algn="ctr"/>
                      <a:r>
                        <a:rPr lang="en-US" sz="1400" dirty="0"/>
                        <a:t>20</a:t>
                      </a:r>
                    </a:p>
                  </a:txBody>
                  <a:tcPr marL="51448" marR="51448" marT="25724" marB="25724" anchor="ctr"/>
                </a:tc>
                <a:tc>
                  <a:txBody>
                    <a:bodyPr/>
                    <a:lstStyle/>
                    <a:p>
                      <a:pPr algn="ctr"/>
                      <a:r>
                        <a:rPr lang="en-US" sz="1400" dirty="0"/>
                        <a:t>20</a:t>
                      </a:r>
                    </a:p>
                  </a:txBody>
                  <a:tcPr marL="51448" marR="51448" marT="25724" marB="25724" anchor="ctr"/>
                </a:tc>
                <a:tc>
                  <a:txBody>
                    <a:bodyPr/>
                    <a:lstStyle/>
                    <a:p>
                      <a:pPr algn="ctr"/>
                      <a:r>
                        <a:rPr lang="en-US" sz="1400" dirty="0"/>
                        <a:t>9</a:t>
                      </a:r>
                    </a:p>
                  </a:txBody>
                  <a:tcPr marL="51448" marR="51448" marT="25724" marB="25724" anchor="ctr"/>
                </a:tc>
                <a:extLst>
                  <a:ext uri="{0D108BD9-81ED-4DB2-BD59-A6C34878D82A}">
                    <a16:rowId xmlns:a16="http://schemas.microsoft.com/office/drawing/2014/main" val="923961006"/>
                  </a:ext>
                </a:extLst>
              </a:tr>
              <a:tr h="383879">
                <a:tc>
                  <a:txBody>
                    <a:bodyPr/>
                    <a:lstStyle/>
                    <a:p>
                      <a:r>
                        <a:rPr lang="en-US" sz="1400" dirty="0"/>
                        <a:t>Exclusivity</a:t>
                      </a:r>
                      <a:r>
                        <a:rPr lang="en-US" sz="1400" baseline="0" dirty="0"/>
                        <a:t> Margin </a:t>
                      </a:r>
                      <a:r>
                        <a:rPr lang="en-US" sz="1400" dirty="0"/>
                        <a:t>(m</a:t>
                      </a:r>
                      <a:r>
                        <a:rPr lang="en-US" sz="1400" baseline="-25000" dirty="0"/>
                        <a:t>i</a:t>
                      </a:r>
                      <a:r>
                        <a:rPr lang="en-US" sz="1400" dirty="0"/>
                        <a:t>)</a:t>
                      </a:r>
                    </a:p>
                  </a:txBody>
                  <a:tcPr marL="51448" marR="51448" marT="25724" marB="25724" anchor="ctr"/>
                </a:tc>
                <a:tc>
                  <a:txBody>
                    <a:bodyPr/>
                    <a:lstStyle/>
                    <a:p>
                      <a:endParaRPr lang="en-US" sz="1400" dirty="0"/>
                    </a:p>
                  </a:txBody>
                  <a:tcPr marL="51448" marR="51448" marT="25724" marB="25724">
                    <a:noFill/>
                  </a:tcPr>
                </a:tc>
                <a:tc>
                  <a:txBody>
                    <a:bodyPr/>
                    <a:lstStyle/>
                    <a:p>
                      <a:pPr algn="ctr"/>
                      <a:r>
                        <a:rPr lang="en-US" sz="1400" dirty="0"/>
                        <a:t>15</a:t>
                      </a:r>
                    </a:p>
                  </a:txBody>
                  <a:tcPr marL="51448" marR="51448" marT="25724" marB="25724" anchor="ctr"/>
                </a:tc>
                <a:tc>
                  <a:txBody>
                    <a:bodyPr/>
                    <a:lstStyle/>
                    <a:p>
                      <a:pPr algn="ctr"/>
                      <a:r>
                        <a:rPr lang="en-US" sz="1400" dirty="0"/>
                        <a:t>4</a:t>
                      </a:r>
                    </a:p>
                  </a:txBody>
                  <a:tcPr marL="51448" marR="51448" marT="25724" marB="25724" anchor="ctr"/>
                </a:tc>
                <a:tc>
                  <a:txBody>
                    <a:bodyPr/>
                    <a:lstStyle/>
                    <a:p>
                      <a:pPr algn="ctr"/>
                      <a:r>
                        <a:rPr lang="en-US" sz="1400" dirty="0"/>
                        <a:t>6</a:t>
                      </a:r>
                    </a:p>
                  </a:txBody>
                  <a:tcPr marL="51448" marR="51448" marT="25724" marB="25724" anchor="ctr"/>
                </a:tc>
                <a:tc>
                  <a:txBody>
                    <a:bodyPr/>
                    <a:lstStyle/>
                    <a:p>
                      <a:pPr algn="ctr"/>
                      <a:r>
                        <a:rPr lang="en-US" sz="1400" dirty="0"/>
                        <a:t>12</a:t>
                      </a:r>
                    </a:p>
                  </a:txBody>
                  <a:tcPr marL="51448" marR="51448" marT="25724" marB="25724" anchor="ctr"/>
                </a:tc>
                <a:tc>
                  <a:txBody>
                    <a:bodyPr/>
                    <a:lstStyle/>
                    <a:p>
                      <a:pPr algn="ctr"/>
                      <a:r>
                        <a:rPr lang="en-US" sz="1400" dirty="0"/>
                        <a:t>0</a:t>
                      </a:r>
                    </a:p>
                  </a:txBody>
                  <a:tcPr marL="51448" marR="51448" marT="25724" marB="25724" anchor="ctr"/>
                </a:tc>
                <a:tc>
                  <a:txBody>
                    <a:bodyPr/>
                    <a:lstStyle/>
                    <a:p>
                      <a:pPr algn="ctr"/>
                      <a:endParaRPr lang="en-US" sz="1400" dirty="0"/>
                    </a:p>
                  </a:txBody>
                  <a:tcPr marL="51448" marR="51448" marT="25724" marB="25724" anchor="ctr">
                    <a:noFill/>
                  </a:tcPr>
                </a:tc>
                <a:tc>
                  <a:txBody>
                    <a:bodyPr/>
                    <a:lstStyle/>
                    <a:p>
                      <a:pPr algn="ctr"/>
                      <a:r>
                        <a:rPr lang="en-US" sz="1400" dirty="0"/>
                        <a:t>26</a:t>
                      </a:r>
                    </a:p>
                  </a:txBody>
                  <a:tcPr marL="51448" marR="51448" marT="25724" marB="25724" anchor="ctr"/>
                </a:tc>
                <a:tc>
                  <a:txBody>
                    <a:bodyPr/>
                    <a:lstStyle/>
                    <a:p>
                      <a:pPr algn="ctr"/>
                      <a:r>
                        <a:rPr lang="en-US" sz="1400" dirty="0"/>
                        <a:t>4</a:t>
                      </a:r>
                    </a:p>
                  </a:txBody>
                  <a:tcPr marL="51448" marR="51448" marT="25724" marB="25724" anchor="ctr"/>
                </a:tc>
                <a:tc>
                  <a:txBody>
                    <a:bodyPr/>
                    <a:lstStyle/>
                    <a:p>
                      <a:pPr algn="ctr"/>
                      <a:r>
                        <a:rPr lang="en-US" sz="1400" dirty="0"/>
                        <a:t>6</a:t>
                      </a:r>
                    </a:p>
                  </a:txBody>
                  <a:tcPr marL="51448" marR="51448" marT="25724" marB="25724" anchor="ctr"/>
                </a:tc>
                <a:tc>
                  <a:txBody>
                    <a:bodyPr/>
                    <a:lstStyle/>
                    <a:p>
                      <a:pPr algn="ctr"/>
                      <a:r>
                        <a:rPr lang="en-US" sz="1400" dirty="0"/>
                        <a:t>12</a:t>
                      </a:r>
                    </a:p>
                  </a:txBody>
                  <a:tcPr marL="51448" marR="51448" marT="25724" marB="25724" anchor="ctr"/>
                </a:tc>
                <a:tc>
                  <a:txBody>
                    <a:bodyPr/>
                    <a:lstStyle/>
                    <a:p>
                      <a:pPr algn="ctr"/>
                      <a:r>
                        <a:rPr lang="en-US" sz="1400" dirty="0"/>
                        <a:t>0</a:t>
                      </a:r>
                    </a:p>
                  </a:txBody>
                  <a:tcPr marL="51448" marR="51448" marT="25724" marB="25724" anchor="ctr"/>
                </a:tc>
                <a:extLst>
                  <a:ext uri="{0D108BD9-81ED-4DB2-BD59-A6C34878D82A}">
                    <a16:rowId xmlns:a16="http://schemas.microsoft.com/office/drawing/2014/main" val="574815782"/>
                  </a:ext>
                </a:extLst>
              </a:tr>
            </a:tbl>
          </a:graphicData>
        </a:graphic>
      </p:graphicFrame>
      <p:sp>
        <p:nvSpPr>
          <p:cNvPr id="3" name="&quot;Not Allowed&quot; Symbol 2"/>
          <p:cNvSpPr/>
          <p:nvPr/>
        </p:nvSpPr>
        <p:spPr>
          <a:xfrm>
            <a:off x="2228537" y="3083784"/>
            <a:ext cx="554627" cy="308690"/>
          </a:xfrm>
          <a:prstGeom prst="noSmoking">
            <a:avLst/>
          </a:prstGeom>
          <a:solidFill>
            <a:srgbClr val="FF0000">
              <a:alpha val="50000"/>
            </a:srgbClr>
          </a:solidFill>
          <a:ln>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
        <p:nvSpPr>
          <p:cNvPr id="6" name="Oval 5"/>
          <p:cNvSpPr/>
          <p:nvPr/>
        </p:nvSpPr>
        <p:spPr>
          <a:xfrm>
            <a:off x="2275698" y="2614623"/>
            <a:ext cx="1414831" cy="428737"/>
          </a:xfrm>
          <a:prstGeom prst="ellipse">
            <a:avLst/>
          </a:prstGeom>
          <a:noFill/>
          <a:ln w="762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defTabSz="257221"/>
            <a:endParaRPr lang="en-US" sz="1013">
              <a:solidFill>
                <a:srgbClr val="3BBC9D"/>
              </a:solidFill>
              <a:latin typeface="Century Gothic" panose="020F0302020204030204"/>
            </a:endParaRPr>
          </a:p>
        </p:txBody>
      </p:sp>
      <p:sp>
        <p:nvSpPr>
          <p:cNvPr id="7" name="Oval 6"/>
          <p:cNvSpPr/>
          <p:nvPr/>
        </p:nvSpPr>
        <p:spPr>
          <a:xfrm>
            <a:off x="4560865" y="3083784"/>
            <a:ext cx="463036" cy="308690"/>
          </a:xfrm>
          <a:prstGeom prst="ellipse">
            <a:avLst/>
          </a:prstGeom>
          <a:noFill/>
          <a:ln w="762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defTabSz="257221"/>
            <a:endParaRPr lang="en-US" sz="1013">
              <a:solidFill>
                <a:srgbClr val="3BBC9D"/>
              </a:solidFill>
              <a:latin typeface="Century Gothic" panose="020F0302020204030204"/>
            </a:endParaRPr>
          </a:p>
        </p:txBody>
      </p:sp>
      <p:sp>
        <p:nvSpPr>
          <p:cNvPr id="8" name="&quot;Not Allowed&quot; Symbol 7"/>
          <p:cNvSpPr/>
          <p:nvPr/>
        </p:nvSpPr>
        <p:spPr>
          <a:xfrm>
            <a:off x="4557943" y="2614623"/>
            <a:ext cx="1357730" cy="428737"/>
          </a:xfrm>
          <a:prstGeom prst="noSmoking">
            <a:avLst/>
          </a:prstGeom>
          <a:solidFill>
            <a:srgbClr val="FF0000">
              <a:alpha val="50000"/>
            </a:srgbClr>
          </a:solidFill>
          <a:ln>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Tree>
    <p:extLst>
      <p:ext uri="{BB962C8B-B14F-4D97-AF65-F5344CB8AC3E}">
        <p14:creationId xmlns:p14="http://schemas.microsoft.com/office/powerpoint/2010/main" val="200969229"/>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3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3500"/>
                            </p:stCondLst>
                            <p:childTnLst>
                              <p:par>
                                <p:cTn id="9" presetID="22" presetClass="entr" presetSubtype="4" fill="hold" grpId="0" nodeType="afterEffect">
                                  <p:stCondLst>
                                    <p:cond delay="200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6000"/>
                            </p:stCondLst>
                            <p:childTnLst>
                              <p:par>
                                <p:cTn id="13" presetID="22" presetClass="entr" presetSubtype="8" fill="hold" grpId="0" nodeType="afterEffect">
                                  <p:stCondLst>
                                    <p:cond delay="300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9500"/>
                            </p:stCondLst>
                            <p:childTnLst>
                              <p:par>
                                <p:cTn id="17" presetID="22" presetClass="entr" presetSubtype="8" fill="hold" grpId="0" nodeType="afterEffect">
                                  <p:stCondLst>
                                    <p:cond delay="100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Bid Shading</a:t>
            </a:r>
          </a:p>
        </p:txBody>
      </p:sp>
      <p:graphicFrame>
        <p:nvGraphicFramePr>
          <p:cNvPr id="5" name="Table 4"/>
          <p:cNvGraphicFramePr>
            <a:graphicFrameLocks noGrp="1"/>
          </p:cNvGraphicFramePr>
          <p:nvPr>
            <p:extLst/>
          </p:nvPr>
        </p:nvGraphicFramePr>
        <p:xfrm>
          <a:off x="213475" y="1850833"/>
          <a:ext cx="6388176" cy="1792758"/>
        </p:xfrm>
        <a:graphic>
          <a:graphicData uri="http://schemas.openxmlformats.org/drawingml/2006/table">
            <a:tbl>
              <a:tblPr firstRow="1" bandRow="1">
                <a:tableStyleId>{F5AB1C69-6EDB-4FF4-983F-18BD219EF322}</a:tableStyleId>
              </a:tblPr>
              <a:tblGrid>
                <a:gridCol w="1929315">
                  <a:extLst>
                    <a:ext uri="{9D8B030D-6E8A-4147-A177-3AD203B41FA5}">
                      <a16:colId xmlns:a16="http://schemas.microsoft.com/office/drawing/2014/main" val="3286790156"/>
                    </a:ext>
                  </a:extLst>
                </a:gridCol>
                <a:gridCol w="128296">
                  <a:extLst>
                    <a:ext uri="{9D8B030D-6E8A-4147-A177-3AD203B41FA5}">
                      <a16:colId xmlns:a16="http://schemas.microsoft.com/office/drawing/2014/main" val="3552729977"/>
                    </a:ext>
                  </a:extLst>
                </a:gridCol>
                <a:gridCol w="453988">
                  <a:extLst>
                    <a:ext uri="{9D8B030D-6E8A-4147-A177-3AD203B41FA5}">
                      <a16:colId xmlns:a16="http://schemas.microsoft.com/office/drawing/2014/main" val="1382862255"/>
                    </a:ext>
                  </a:extLst>
                </a:gridCol>
                <a:gridCol w="431015">
                  <a:extLst>
                    <a:ext uri="{9D8B030D-6E8A-4147-A177-3AD203B41FA5}">
                      <a16:colId xmlns:a16="http://schemas.microsoft.com/office/drawing/2014/main" val="4195875656"/>
                    </a:ext>
                  </a:extLst>
                </a:gridCol>
                <a:gridCol w="487485">
                  <a:extLst>
                    <a:ext uri="{9D8B030D-6E8A-4147-A177-3AD203B41FA5}">
                      <a16:colId xmlns:a16="http://schemas.microsoft.com/office/drawing/2014/main" val="1807405676"/>
                    </a:ext>
                  </a:extLst>
                </a:gridCol>
                <a:gridCol w="370079">
                  <a:extLst>
                    <a:ext uri="{9D8B030D-6E8A-4147-A177-3AD203B41FA5}">
                      <a16:colId xmlns:a16="http://schemas.microsoft.com/office/drawing/2014/main" val="2938161583"/>
                    </a:ext>
                  </a:extLst>
                </a:gridCol>
                <a:gridCol w="431758">
                  <a:extLst>
                    <a:ext uri="{9D8B030D-6E8A-4147-A177-3AD203B41FA5}">
                      <a16:colId xmlns:a16="http://schemas.microsoft.com/office/drawing/2014/main" val="238861202"/>
                    </a:ext>
                  </a:extLst>
                </a:gridCol>
                <a:gridCol w="157919">
                  <a:extLst>
                    <a:ext uri="{9D8B030D-6E8A-4147-A177-3AD203B41FA5}">
                      <a16:colId xmlns:a16="http://schemas.microsoft.com/office/drawing/2014/main" val="3884297982"/>
                    </a:ext>
                  </a:extLst>
                </a:gridCol>
                <a:gridCol w="383182">
                  <a:extLst>
                    <a:ext uri="{9D8B030D-6E8A-4147-A177-3AD203B41FA5}">
                      <a16:colId xmlns:a16="http://schemas.microsoft.com/office/drawing/2014/main" val="1706769050"/>
                    </a:ext>
                  </a:extLst>
                </a:gridCol>
                <a:gridCol w="432405">
                  <a:extLst>
                    <a:ext uri="{9D8B030D-6E8A-4147-A177-3AD203B41FA5}">
                      <a16:colId xmlns:a16="http://schemas.microsoft.com/office/drawing/2014/main" val="2432441166"/>
                    </a:ext>
                  </a:extLst>
                </a:gridCol>
                <a:gridCol w="431015">
                  <a:extLst>
                    <a:ext uri="{9D8B030D-6E8A-4147-A177-3AD203B41FA5}">
                      <a16:colId xmlns:a16="http://schemas.microsoft.com/office/drawing/2014/main" val="1901855625"/>
                    </a:ext>
                  </a:extLst>
                </a:gridCol>
                <a:gridCol w="377142">
                  <a:extLst>
                    <a:ext uri="{9D8B030D-6E8A-4147-A177-3AD203B41FA5}">
                      <a16:colId xmlns:a16="http://schemas.microsoft.com/office/drawing/2014/main" val="2176490292"/>
                    </a:ext>
                  </a:extLst>
                </a:gridCol>
                <a:gridCol w="377140">
                  <a:extLst>
                    <a:ext uri="{9D8B030D-6E8A-4147-A177-3AD203B41FA5}">
                      <a16:colId xmlns:a16="http://schemas.microsoft.com/office/drawing/2014/main" val="576964520"/>
                    </a:ext>
                  </a:extLst>
                </a:gridCol>
              </a:tblGrid>
              <a:tr h="257242">
                <a:tc>
                  <a:txBody>
                    <a:bodyPr/>
                    <a:lstStyle/>
                    <a:p>
                      <a:endParaRPr lang="en-US" sz="1400" dirty="0"/>
                    </a:p>
                  </a:txBody>
                  <a:tcPr marL="51448" marR="51448" marT="25724" marB="25724">
                    <a:noFill/>
                  </a:tcPr>
                </a:tc>
                <a:tc>
                  <a:txBody>
                    <a:bodyPr/>
                    <a:lstStyle/>
                    <a:p>
                      <a:pPr algn="ctr"/>
                      <a:endParaRPr lang="en-US" sz="1400" dirty="0"/>
                    </a:p>
                  </a:txBody>
                  <a:tcPr marL="51448" marR="51448" marT="25724" marB="25724">
                    <a:noFill/>
                  </a:tcPr>
                </a:tc>
                <a:tc gridSpan="5">
                  <a:txBody>
                    <a:bodyPr/>
                    <a:lstStyle/>
                    <a:p>
                      <a:pPr algn="ctr"/>
                      <a:r>
                        <a:rPr lang="en-US" sz="1400" dirty="0"/>
                        <a:t>Scenario</a:t>
                      </a:r>
                      <a:r>
                        <a:rPr lang="en-US" sz="1400" baseline="0" dirty="0"/>
                        <a:t> 1</a:t>
                      </a:r>
                      <a:endParaRPr lang="en-US" sz="1400" dirty="0"/>
                    </a:p>
                  </a:txBody>
                  <a:tcPr marL="51448" marR="51448" marT="25724" marB="25724"/>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a:txBody>
                    <a:bodyPr/>
                    <a:lstStyle/>
                    <a:p>
                      <a:pPr algn="ctr"/>
                      <a:endParaRPr lang="en-US" sz="1400" dirty="0"/>
                    </a:p>
                  </a:txBody>
                  <a:tcPr marL="51448" marR="51448" marT="25724" marB="25724">
                    <a:noFill/>
                  </a:tcPr>
                </a:tc>
                <a:tc gridSpan="5">
                  <a:txBody>
                    <a:bodyPr/>
                    <a:lstStyle/>
                    <a:p>
                      <a:pPr algn="ctr"/>
                      <a:r>
                        <a:rPr lang="en-US" sz="1400" dirty="0"/>
                        <a:t>Scenario 2</a:t>
                      </a:r>
                    </a:p>
                  </a:txBody>
                  <a:tcPr marL="51448" marR="51448" marT="25724" marB="25724"/>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464136313"/>
                  </a:ext>
                </a:extLst>
              </a:tr>
              <a:tr h="383879">
                <a:tc>
                  <a:txBody>
                    <a:bodyPr/>
                    <a:lstStyle/>
                    <a:p>
                      <a:r>
                        <a:rPr lang="en-US" sz="1400" b="1" dirty="0">
                          <a:solidFill>
                            <a:schemeClr val="tx1"/>
                          </a:solidFill>
                        </a:rPr>
                        <a:t>Valuation</a:t>
                      </a:r>
                    </a:p>
                  </a:txBody>
                  <a:tcPr marL="51448" marR="51448" marT="25724" marB="25724" anchor="ctr">
                    <a:solidFill>
                      <a:schemeClr val="accent3">
                        <a:lumMod val="75000"/>
                      </a:schemeClr>
                    </a:solidFill>
                  </a:tcPr>
                </a:tc>
                <a:tc>
                  <a:txBody>
                    <a:bodyPr/>
                    <a:lstStyle/>
                    <a:p>
                      <a:endParaRPr lang="en-US" sz="1400" b="1" dirty="0">
                        <a:solidFill>
                          <a:schemeClr val="tx1"/>
                        </a:solidFill>
                      </a:endParaRPr>
                    </a:p>
                  </a:txBody>
                  <a:tcPr marL="51448" marR="51448" marT="25724" marB="25724">
                    <a:noFill/>
                  </a:tcPr>
                </a:tc>
                <a:tc>
                  <a:txBody>
                    <a:bodyPr/>
                    <a:lstStyle/>
                    <a:p>
                      <a:pPr algn="ctr"/>
                      <a:r>
                        <a:rPr lang="en-US" sz="1400" b="1" dirty="0">
                          <a:solidFill>
                            <a:schemeClr val="tx1"/>
                          </a:solidFill>
                        </a:rPr>
                        <a:t>D1</a:t>
                      </a:r>
                    </a:p>
                  </a:txBody>
                  <a:tcPr marL="51448" marR="51448" marT="25724" marB="25724" anchor="ctr">
                    <a:solidFill>
                      <a:schemeClr val="accent3">
                        <a:lumMod val="75000"/>
                      </a:schemeClr>
                    </a:solidFill>
                  </a:tcPr>
                </a:tc>
                <a:tc>
                  <a:txBody>
                    <a:bodyPr/>
                    <a:lstStyle/>
                    <a:p>
                      <a:pPr algn="ctr"/>
                      <a:r>
                        <a:rPr lang="en-US" sz="1400" b="1" dirty="0">
                          <a:solidFill>
                            <a:schemeClr val="tx1"/>
                          </a:solidFill>
                        </a:rPr>
                        <a:t>D2</a:t>
                      </a:r>
                    </a:p>
                  </a:txBody>
                  <a:tcPr marL="51448" marR="51448" marT="25724" marB="25724" anchor="ctr">
                    <a:solidFill>
                      <a:schemeClr val="accent3">
                        <a:lumMod val="75000"/>
                      </a:schemeClr>
                    </a:solidFill>
                  </a:tcPr>
                </a:tc>
                <a:tc>
                  <a:txBody>
                    <a:bodyPr/>
                    <a:lstStyle/>
                    <a:p>
                      <a:pPr algn="ctr"/>
                      <a:r>
                        <a:rPr lang="en-US" sz="1400" b="1" dirty="0">
                          <a:solidFill>
                            <a:schemeClr val="tx1"/>
                          </a:solidFill>
                        </a:rPr>
                        <a:t>D3</a:t>
                      </a:r>
                    </a:p>
                  </a:txBody>
                  <a:tcPr marL="51448" marR="51448" marT="25724" marB="25724" anchor="ctr">
                    <a:solidFill>
                      <a:schemeClr val="accent3">
                        <a:lumMod val="75000"/>
                      </a:schemeClr>
                    </a:solidFill>
                  </a:tcPr>
                </a:tc>
                <a:tc>
                  <a:txBody>
                    <a:bodyPr/>
                    <a:lstStyle/>
                    <a:p>
                      <a:pPr algn="ctr"/>
                      <a:r>
                        <a:rPr lang="en-US" sz="1400" b="1" dirty="0">
                          <a:solidFill>
                            <a:schemeClr val="tx1"/>
                          </a:solidFill>
                        </a:rPr>
                        <a:t>D4</a:t>
                      </a:r>
                    </a:p>
                  </a:txBody>
                  <a:tcPr marL="51448" marR="51448" marT="25724" marB="25724" anchor="ctr">
                    <a:solidFill>
                      <a:schemeClr val="accent3">
                        <a:lumMod val="75000"/>
                      </a:schemeClr>
                    </a:solidFill>
                  </a:tcPr>
                </a:tc>
                <a:tc>
                  <a:txBody>
                    <a:bodyPr/>
                    <a:lstStyle/>
                    <a:p>
                      <a:pPr algn="ctr"/>
                      <a:r>
                        <a:rPr lang="en-US" sz="1400" b="1" dirty="0">
                          <a:solidFill>
                            <a:schemeClr val="tx1"/>
                          </a:solidFill>
                        </a:rPr>
                        <a:t>D5</a:t>
                      </a:r>
                    </a:p>
                  </a:txBody>
                  <a:tcPr marL="51448" marR="51448" marT="25724" marB="25724" anchor="ctr">
                    <a:solidFill>
                      <a:schemeClr val="accent3">
                        <a:lumMod val="75000"/>
                      </a:schemeClr>
                    </a:solidFill>
                  </a:tcPr>
                </a:tc>
                <a:tc>
                  <a:txBody>
                    <a:bodyPr/>
                    <a:lstStyle/>
                    <a:p>
                      <a:pPr algn="ctr"/>
                      <a:endParaRPr lang="en-US" sz="1400" b="1" dirty="0">
                        <a:solidFill>
                          <a:schemeClr val="tx1"/>
                        </a:solidFill>
                      </a:endParaRPr>
                    </a:p>
                  </a:txBody>
                  <a:tcPr marL="51448" marR="51448" marT="25724" marB="25724" anchor="ctr">
                    <a:noFill/>
                  </a:tcPr>
                </a:tc>
                <a:tc>
                  <a:txBody>
                    <a:bodyPr/>
                    <a:lstStyle/>
                    <a:p>
                      <a:pPr algn="ctr"/>
                      <a:r>
                        <a:rPr lang="en-US" sz="1400" b="1" dirty="0">
                          <a:solidFill>
                            <a:schemeClr val="tx1"/>
                          </a:solidFill>
                        </a:rPr>
                        <a:t>D1</a:t>
                      </a:r>
                    </a:p>
                  </a:txBody>
                  <a:tcPr marL="51448" marR="51448" marT="25724" marB="25724" anchor="ctr">
                    <a:solidFill>
                      <a:schemeClr val="accent3">
                        <a:lumMod val="75000"/>
                      </a:schemeClr>
                    </a:solidFill>
                  </a:tcPr>
                </a:tc>
                <a:tc>
                  <a:txBody>
                    <a:bodyPr/>
                    <a:lstStyle/>
                    <a:p>
                      <a:pPr algn="ctr"/>
                      <a:r>
                        <a:rPr lang="en-US" sz="1400" b="1" dirty="0">
                          <a:solidFill>
                            <a:schemeClr val="tx1"/>
                          </a:solidFill>
                        </a:rPr>
                        <a:t>D2</a:t>
                      </a:r>
                    </a:p>
                  </a:txBody>
                  <a:tcPr marL="51448" marR="51448" marT="25724" marB="25724" anchor="ctr">
                    <a:solidFill>
                      <a:schemeClr val="accent3">
                        <a:lumMod val="75000"/>
                      </a:schemeClr>
                    </a:solidFill>
                  </a:tcPr>
                </a:tc>
                <a:tc>
                  <a:txBody>
                    <a:bodyPr/>
                    <a:lstStyle/>
                    <a:p>
                      <a:pPr algn="ctr"/>
                      <a:r>
                        <a:rPr lang="en-US" sz="1400" b="1" dirty="0">
                          <a:solidFill>
                            <a:schemeClr val="tx1"/>
                          </a:solidFill>
                        </a:rPr>
                        <a:t>D3</a:t>
                      </a:r>
                    </a:p>
                  </a:txBody>
                  <a:tcPr marL="51448" marR="51448" marT="25724" marB="25724" anchor="ctr">
                    <a:solidFill>
                      <a:schemeClr val="accent3">
                        <a:lumMod val="75000"/>
                      </a:schemeClr>
                    </a:solidFill>
                  </a:tcPr>
                </a:tc>
                <a:tc>
                  <a:txBody>
                    <a:bodyPr/>
                    <a:lstStyle/>
                    <a:p>
                      <a:pPr algn="ctr"/>
                      <a:r>
                        <a:rPr lang="en-US" sz="1400" b="1" dirty="0">
                          <a:solidFill>
                            <a:schemeClr val="tx1"/>
                          </a:solidFill>
                        </a:rPr>
                        <a:t>D4</a:t>
                      </a:r>
                    </a:p>
                  </a:txBody>
                  <a:tcPr marL="51448" marR="51448" marT="25724" marB="25724" anchor="ctr">
                    <a:solidFill>
                      <a:schemeClr val="accent3">
                        <a:lumMod val="75000"/>
                      </a:schemeClr>
                    </a:solidFill>
                  </a:tcPr>
                </a:tc>
                <a:tc>
                  <a:txBody>
                    <a:bodyPr/>
                    <a:lstStyle/>
                    <a:p>
                      <a:pPr algn="ctr"/>
                      <a:r>
                        <a:rPr lang="en-US" sz="1400" b="1" dirty="0">
                          <a:solidFill>
                            <a:schemeClr val="tx1"/>
                          </a:solidFill>
                        </a:rPr>
                        <a:t>D5</a:t>
                      </a:r>
                    </a:p>
                  </a:txBody>
                  <a:tcPr marL="51448" marR="51448" marT="25724" marB="25724" anchor="ctr">
                    <a:solidFill>
                      <a:schemeClr val="accent3">
                        <a:lumMod val="75000"/>
                      </a:schemeClr>
                    </a:solidFill>
                  </a:tcPr>
                </a:tc>
                <a:extLst>
                  <a:ext uri="{0D108BD9-81ED-4DB2-BD59-A6C34878D82A}">
                    <a16:rowId xmlns:a16="http://schemas.microsoft.com/office/drawing/2014/main" val="3839291693"/>
                  </a:ext>
                </a:extLst>
              </a:tr>
              <a:tr h="383879">
                <a:tc>
                  <a:txBody>
                    <a:bodyPr/>
                    <a:lstStyle/>
                    <a:p>
                      <a:r>
                        <a:rPr lang="en-US" sz="1400" b="0" dirty="0">
                          <a:solidFill>
                            <a:schemeClr val="bg1"/>
                          </a:solidFill>
                        </a:rPr>
                        <a:t>Shared Purchase (</a:t>
                      </a:r>
                      <a:r>
                        <a:rPr lang="en-US" sz="1400" b="0" dirty="0" err="1">
                          <a:solidFill>
                            <a:schemeClr val="bg1"/>
                          </a:solidFill>
                        </a:rPr>
                        <a:t>s</a:t>
                      </a:r>
                      <a:r>
                        <a:rPr lang="en-US" sz="1400" b="0" baseline="-25000" dirty="0" err="1">
                          <a:solidFill>
                            <a:schemeClr val="bg1"/>
                          </a:solidFill>
                        </a:rPr>
                        <a:t>i</a:t>
                      </a:r>
                      <a:r>
                        <a:rPr lang="en-US" sz="1400" b="0" dirty="0">
                          <a:solidFill>
                            <a:schemeClr val="bg1"/>
                          </a:solidFill>
                        </a:rPr>
                        <a:t>)</a:t>
                      </a:r>
                    </a:p>
                  </a:txBody>
                  <a:tcPr marL="51448" marR="51448" marT="25724" marB="25724" anchor="ctr"/>
                </a:tc>
                <a:tc>
                  <a:txBody>
                    <a:bodyPr/>
                    <a:lstStyle/>
                    <a:p>
                      <a:endParaRPr lang="en-US" sz="1400" b="0" dirty="0">
                        <a:solidFill>
                          <a:schemeClr val="bg1"/>
                        </a:solidFill>
                      </a:endParaRPr>
                    </a:p>
                  </a:txBody>
                  <a:tcPr marL="51448" marR="51448" marT="25724" marB="25724">
                    <a:noFill/>
                  </a:tcPr>
                </a:tc>
                <a:tc>
                  <a:txBody>
                    <a:bodyPr/>
                    <a:lstStyle/>
                    <a:p>
                      <a:pPr algn="ctr"/>
                      <a:r>
                        <a:rPr lang="en-US" sz="1400" b="0" dirty="0">
                          <a:solidFill>
                            <a:schemeClr val="bg1"/>
                          </a:solidFill>
                        </a:rPr>
                        <a:t>10</a:t>
                      </a:r>
                    </a:p>
                  </a:txBody>
                  <a:tcPr marL="51448" marR="51448" marT="25724" marB="25724" anchor="ctr"/>
                </a:tc>
                <a:tc>
                  <a:txBody>
                    <a:bodyPr/>
                    <a:lstStyle/>
                    <a:p>
                      <a:pPr algn="ctr"/>
                      <a:r>
                        <a:rPr lang="en-US" sz="1400" b="0" dirty="0">
                          <a:solidFill>
                            <a:schemeClr val="bg1"/>
                          </a:solidFill>
                        </a:rPr>
                        <a:t>11</a:t>
                      </a:r>
                    </a:p>
                  </a:txBody>
                  <a:tcPr marL="51448" marR="51448" marT="25724" marB="25724" anchor="ctr"/>
                </a:tc>
                <a:tc>
                  <a:txBody>
                    <a:bodyPr/>
                    <a:lstStyle/>
                    <a:p>
                      <a:pPr algn="ctr"/>
                      <a:r>
                        <a:rPr lang="en-US" sz="1400" b="0" dirty="0">
                          <a:solidFill>
                            <a:schemeClr val="bg1"/>
                          </a:solidFill>
                        </a:rPr>
                        <a:t>14</a:t>
                      </a:r>
                    </a:p>
                  </a:txBody>
                  <a:tcPr marL="51448" marR="51448" marT="25724" marB="25724" anchor="ctr"/>
                </a:tc>
                <a:tc>
                  <a:txBody>
                    <a:bodyPr/>
                    <a:lstStyle/>
                    <a:p>
                      <a:pPr algn="ctr"/>
                      <a:r>
                        <a:rPr lang="en-US" sz="1400" b="0" dirty="0">
                          <a:solidFill>
                            <a:schemeClr val="bg1"/>
                          </a:solidFill>
                        </a:rPr>
                        <a:t>8</a:t>
                      </a:r>
                    </a:p>
                  </a:txBody>
                  <a:tcPr marL="51448" marR="51448" marT="25724" marB="25724" anchor="ctr"/>
                </a:tc>
                <a:tc>
                  <a:txBody>
                    <a:bodyPr/>
                    <a:lstStyle/>
                    <a:p>
                      <a:pPr algn="ctr"/>
                      <a:r>
                        <a:rPr lang="en-US" sz="1400" b="0" dirty="0">
                          <a:solidFill>
                            <a:schemeClr val="bg1"/>
                          </a:solidFill>
                        </a:rPr>
                        <a:t>9</a:t>
                      </a:r>
                    </a:p>
                  </a:txBody>
                  <a:tcPr marL="51448" marR="51448" marT="25724" marB="25724" anchor="ctr"/>
                </a:tc>
                <a:tc>
                  <a:txBody>
                    <a:bodyPr/>
                    <a:lstStyle/>
                    <a:p>
                      <a:pPr algn="ctr"/>
                      <a:endParaRPr lang="en-US" sz="1400" b="0" dirty="0">
                        <a:solidFill>
                          <a:schemeClr val="bg1"/>
                        </a:solidFill>
                      </a:endParaRPr>
                    </a:p>
                  </a:txBody>
                  <a:tcPr marL="51448" marR="51448" marT="25724" marB="25724" anchor="ctr">
                    <a:noFill/>
                  </a:tcPr>
                </a:tc>
                <a:tc>
                  <a:txBody>
                    <a:bodyPr/>
                    <a:lstStyle/>
                    <a:p>
                      <a:pPr algn="ctr"/>
                      <a:r>
                        <a:rPr lang="en-US" sz="1400" b="0" dirty="0">
                          <a:solidFill>
                            <a:schemeClr val="bg1"/>
                          </a:solidFill>
                        </a:rPr>
                        <a:t>10</a:t>
                      </a:r>
                    </a:p>
                  </a:txBody>
                  <a:tcPr marL="51448" marR="51448" marT="25724" marB="25724" anchor="ctr"/>
                </a:tc>
                <a:tc>
                  <a:txBody>
                    <a:bodyPr/>
                    <a:lstStyle/>
                    <a:p>
                      <a:pPr algn="ctr"/>
                      <a:r>
                        <a:rPr lang="en-US" sz="1400" b="0" dirty="0">
                          <a:solidFill>
                            <a:schemeClr val="bg1"/>
                          </a:solidFill>
                        </a:rPr>
                        <a:t>11</a:t>
                      </a:r>
                    </a:p>
                  </a:txBody>
                  <a:tcPr marL="51448" marR="51448" marT="25724" marB="25724" anchor="ctr"/>
                </a:tc>
                <a:tc>
                  <a:txBody>
                    <a:bodyPr/>
                    <a:lstStyle/>
                    <a:p>
                      <a:pPr algn="ctr"/>
                      <a:r>
                        <a:rPr lang="en-US" sz="1400" b="0" dirty="0">
                          <a:solidFill>
                            <a:schemeClr val="bg1"/>
                          </a:solidFill>
                        </a:rPr>
                        <a:t>14</a:t>
                      </a:r>
                    </a:p>
                  </a:txBody>
                  <a:tcPr marL="51448" marR="51448" marT="25724" marB="25724" anchor="ctr"/>
                </a:tc>
                <a:tc>
                  <a:txBody>
                    <a:bodyPr/>
                    <a:lstStyle/>
                    <a:p>
                      <a:pPr algn="ctr"/>
                      <a:r>
                        <a:rPr lang="en-US" sz="1400" b="0" dirty="0">
                          <a:solidFill>
                            <a:schemeClr val="bg1"/>
                          </a:solidFill>
                        </a:rPr>
                        <a:t>8</a:t>
                      </a:r>
                    </a:p>
                  </a:txBody>
                  <a:tcPr marL="51448" marR="51448" marT="25724" marB="25724" anchor="ctr"/>
                </a:tc>
                <a:tc>
                  <a:txBody>
                    <a:bodyPr/>
                    <a:lstStyle/>
                    <a:p>
                      <a:pPr algn="ctr"/>
                      <a:r>
                        <a:rPr lang="en-US" sz="1400" b="0" dirty="0">
                          <a:solidFill>
                            <a:schemeClr val="bg1"/>
                          </a:solidFill>
                        </a:rPr>
                        <a:t>9</a:t>
                      </a:r>
                    </a:p>
                  </a:txBody>
                  <a:tcPr marL="51448" marR="51448" marT="25724" marB="25724" anchor="ctr"/>
                </a:tc>
                <a:extLst>
                  <a:ext uri="{0D108BD9-81ED-4DB2-BD59-A6C34878D82A}">
                    <a16:rowId xmlns:a16="http://schemas.microsoft.com/office/drawing/2014/main" val="1342549487"/>
                  </a:ext>
                </a:extLst>
              </a:tr>
              <a:tr h="383879">
                <a:tc>
                  <a:txBody>
                    <a:bodyPr/>
                    <a:lstStyle/>
                    <a:p>
                      <a:r>
                        <a:rPr lang="en-US" sz="1400" dirty="0"/>
                        <a:t>Exclusive Purchase</a:t>
                      </a:r>
                    </a:p>
                  </a:txBody>
                  <a:tcPr marL="51448" marR="51448" marT="25724" marB="25724" anchor="ctr"/>
                </a:tc>
                <a:tc>
                  <a:txBody>
                    <a:bodyPr/>
                    <a:lstStyle/>
                    <a:p>
                      <a:endParaRPr lang="en-US" sz="1400" dirty="0"/>
                    </a:p>
                  </a:txBody>
                  <a:tcPr marL="51448" marR="51448" marT="25724" marB="25724">
                    <a:noFill/>
                  </a:tcPr>
                </a:tc>
                <a:tc>
                  <a:txBody>
                    <a:bodyPr/>
                    <a:lstStyle/>
                    <a:p>
                      <a:pPr algn="ctr"/>
                      <a:r>
                        <a:rPr lang="en-US" sz="1400" b="0" dirty="0">
                          <a:solidFill>
                            <a:schemeClr val="bg1"/>
                          </a:solidFill>
                        </a:rPr>
                        <a:t>25</a:t>
                      </a:r>
                    </a:p>
                  </a:txBody>
                  <a:tcPr marL="51448" marR="51448" marT="25724" marB="25724" anchor="ctr"/>
                </a:tc>
                <a:tc>
                  <a:txBody>
                    <a:bodyPr/>
                    <a:lstStyle/>
                    <a:p>
                      <a:pPr algn="ctr"/>
                      <a:r>
                        <a:rPr lang="en-US" sz="1400" dirty="0"/>
                        <a:t>15</a:t>
                      </a:r>
                    </a:p>
                  </a:txBody>
                  <a:tcPr marL="51448" marR="51448" marT="25724" marB="25724" anchor="ctr"/>
                </a:tc>
                <a:tc>
                  <a:txBody>
                    <a:bodyPr/>
                    <a:lstStyle/>
                    <a:p>
                      <a:pPr algn="ctr"/>
                      <a:r>
                        <a:rPr lang="en-US" sz="1400" dirty="0"/>
                        <a:t>20</a:t>
                      </a:r>
                    </a:p>
                  </a:txBody>
                  <a:tcPr marL="51448" marR="51448" marT="25724" marB="25724" anchor="ctr"/>
                </a:tc>
                <a:tc>
                  <a:txBody>
                    <a:bodyPr/>
                    <a:lstStyle/>
                    <a:p>
                      <a:pPr algn="ctr"/>
                      <a:r>
                        <a:rPr lang="en-US" sz="1400" dirty="0"/>
                        <a:t>20</a:t>
                      </a:r>
                    </a:p>
                  </a:txBody>
                  <a:tcPr marL="51448" marR="51448" marT="25724" marB="25724" anchor="ctr"/>
                </a:tc>
                <a:tc>
                  <a:txBody>
                    <a:bodyPr/>
                    <a:lstStyle/>
                    <a:p>
                      <a:pPr algn="ctr"/>
                      <a:r>
                        <a:rPr lang="en-US" sz="1400" dirty="0"/>
                        <a:t>9</a:t>
                      </a:r>
                    </a:p>
                  </a:txBody>
                  <a:tcPr marL="51448" marR="51448" marT="25724" marB="25724" anchor="ctr"/>
                </a:tc>
                <a:tc>
                  <a:txBody>
                    <a:bodyPr/>
                    <a:lstStyle/>
                    <a:p>
                      <a:pPr algn="ctr"/>
                      <a:endParaRPr lang="en-US" sz="1400" dirty="0"/>
                    </a:p>
                  </a:txBody>
                  <a:tcPr marL="51448" marR="51448" marT="25724" marB="25724" anchor="ctr">
                    <a:noFill/>
                  </a:tcPr>
                </a:tc>
                <a:tc>
                  <a:txBody>
                    <a:bodyPr/>
                    <a:lstStyle/>
                    <a:p>
                      <a:pPr algn="ctr"/>
                      <a:r>
                        <a:rPr lang="en-US" sz="1400" b="1" dirty="0">
                          <a:solidFill>
                            <a:schemeClr val="accent3">
                              <a:lumMod val="75000"/>
                            </a:schemeClr>
                          </a:solidFill>
                        </a:rPr>
                        <a:t>36</a:t>
                      </a:r>
                    </a:p>
                  </a:txBody>
                  <a:tcPr marL="51448" marR="51448" marT="25724" marB="25724" anchor="ctr"/>
                </a:tc>
                <a:tc>
                  <a:txBody>
                    <a:bodyPr/>
                    <a:lstStyle/>
                    <a:p>
                      <a:pPr algn="ctr"/>
                      <a:r>
                        <a:rPr lang="en-US" sz="1400" dirty="0"/>
                        <a:t>15</a:t>
                      </a:r>
                    </a:p>
                  </a:txBody>
                  <a:tcPr marL="51448" marR="51448" marT="25724" marB="25724" anchor="ctr"/>
                </a:tc>
                <a:tc>
                  <a:txBody>
                    <a:bodyPr/>
                    <a:lstStyle/>
                    <a:p>
                      <a:pPr algn="ctr"/>
                      <a:r>
                        <a:rPr lang="en-US" sz="1400" dirty="0"/>
                        <a:t>20</a:t>
                      </a:r>
                    </a:p>
                  </a:txBody>
                  <a:tcPr marL="51448" marR="51448" marT="25724" marB="25724" anchor="ctr"/>
                </a:tc>
                <a:tc>
                  <a:txBody>
                    <a:bodyPr/>
                    <a:lstStyle/>
                    <a:p>
                      <a:pPr algn="ctr"/>
                      <a:r>
                        <a:rPr lang="en-US" sz="1400" dirty="0"/>
                        <a:t>20</a:t>
                      </a:r>
                    </a:p>
                  </a:txBody>
                  <a:tcPr marL="51448" marR="51448" marT="25724" marB="25724" anchor="ctr"/>
                </a:tc>
                <a:tc>
                  <a:txBody>
                    <a:bodyPr/>
                    <a:lstStyle/>
                    <a:p>
                      <a:pPr algn="ctr"/>
                      <a:r>
                        <a:rPr lang="en-US" sz="1400" dirty="0"/>
                        <a:t>9</a:t>
                      </a:r>
                    </a:p>
                  </a:txBody>
                  <a:tcPr marL="51448" marR="51448" marT="25724" marB="25724" anchor="ctr"/>
                </a:tc>
                <a:extLst>
                  <a:ext uri="{0D108BD9-81ED-4DB2-BD59-A6C34878D82A}">
                    <a16:rowId xmlns:a16="http://schemas.microsoft.com/office/drawing/2014/main" val="923961006"/>
                  </a:ext>
                </a:extLst>
              </a:tr>
              <a:tr h="383879">
                <a:tc>
                  <a:txBody>
                    <a:bodyPr/>
                    <a:lstStyle/>
                    <a:p>
                      <a:r>
                        <a:rPr lang="en-US" sz="1400" dirty="0"/>
                        <a:t>Exclusivity</a:t>
                      </a:r>
                      <a:r>
                        <a:rPr lang="en-US" sz="1400" baseline="0" dirty="0"/>
                        <a:t> Margin </a:t>
                      </a:r>
                      <a:r>
                        <a:rPr lang="en-US" sz="1400" dirty="0"/>
                        <a:t>(m</a:t>
                      </a:r>
                      <a:r>
                        <a:rPr lang="en-US" sz="1400" baseline="-25000" dirty="0"/>
                        <a:t>i</a:t>
                      </a:r>
                      <a:r>
                        <a:rPr lang="en-US" sz="1400" dirty="0"/>
                        <a:t>)</a:t>
                      </a:r>
                    </a:p>
                  </a:txBody>
                  <a:tcPr marL="51448" marR="51448" marT="25724" marB="25724" anchor="ctr"/>
                </a:tc>
                <a:tc>
                  <a:txBody>
                    <a:bodyPr/>
                    <a:lstStyle/>
                    <a:p>
                      <a:endParaRPr lang="en-US" sz="1400" dirty="0"/>
                    </a:p>
                  </a:txBody>
                  <a:tcPr marL="51448" marR="51448" marT="25724" marB="25724">
                    <a:noFill/>
                  </a:tcPr>
                </a:tc>
                <a:tc>
                  <a:txBody>
                    <a:bodyPr/>
                    <a:lstStyle/>
                    <a:p>
                      <a:pPr algn="ctr"/>
                      <a:r>
                        <a:rPr lang="en-US" sz="1400" dirty="0"/>
                        <a:t>15</a:t>
                      </a:r>
                    </a:p>
                  </a:txBody>
                  <a:tcPr marL="51448" marR="51448" marT="25724" marB="25724" anchor="ctr"/>
                </a:tc>
                <a:tc>
                  <a:txBody>
                    <a:bodyPr/>
                    <a:lstStyle/>
                    <a:p>
                      <a:pPr algn="ctr"/>
                      <a:r>
                        <a:rPr lang="en-US" sz="1400" dirty="0"/>
                        <a:t>4</a:t>
                      </a:r>
                    </a:p>
                  </a:txBody>
                  <a:tcPr marL="51448" marR="51448" marT="25724" marB="25724" anchor="ctr"/>
                </a:tc>
                <a:tc>
                  <a:txBody>
                    <a:bodyPr/>
                    <a:lstStyle/>
                    <a:p>
                      <a:pPr algn="ctr"/>
                      <a:r>
                        <a:rPr lang="en-US" sz="1400" dirty="0"/>
                        <a:t>6</a:t>
                      </a:r>
                    </a:p>
                  </a:txBody>
                  <a:tcPr marL="51448" marR="51448" marT="25724" marB="25724" anchor="ctr"/>
                </a:tc>
                <a:tc>
                  <a:txBody>
                    <a:bodyPr/>
                    <a:lstStyle/>
                    <a:p>
                      <a:pPr algn="ctr"/>
                      <a:r>
                        <a:rPr lang="en-US" sz="1400" dirty="0"/>
                        <a:t>12</a:t>
                      </a:r>
                    </a:p>
                  </a:txBody>
                  <a:tcPr marL="51448" marR="51448" marT="25724" marB="25724" anchor="ctr"/>
                </a:tc>
                <a:tc>
                  <a:txBody>
                    <a:bodyPr/>
                    <a:lstStyle/>
                    <a:p>
                      <a:pPr algn="ctr"/>
                      <a:r>
                        <a:rPr lang="en-US" sz="1400" dirty="0"/>
                        <a:t>0</a:t>
                      </a:r>
                    </a:p>
                  </a:txBody>
                  <a:tcPr marL="51448" marR="51448" marT="25724" marB="25724" anchor="ctr"/>
                </a:tc>
                <a:tc>
                  <a:txBody>
                    <a:bodyPr/>
                    <a:lstStyle/>
                    <a:p>
                      <a:pPr algn="ctr"/>
                      <a:endParaRPr lang="en-US" sz="1400" dirty="0"/>
                    </a:p>
                  </a:txBody>
                  <a:tcPr marL="51448" marR="51448" marT="25724" marB="25724" anchor="ctr">
                    <a:noFill/>
                  </a:tcPr>
                </a:tc>
                <a:tc>
                  <a:txBody>
                    <a:bodyPr/>
                    <a:lstStyle/>
                    <a:p>
                      <a:pPr algn="ctr"/>
                      <a:r>
                        <a:rPr lang="en-US" sz="1400" dirty="0"/>
                        <a:t>26</a:t>
                      </a:r>
                    </a:p>
                  </a:txBody>
                  <a:tcPr marL="51448" marR="51448" marT="25724" marB="25724" anchor="ctr"/>
                </a:tc>
                <a:tc>
                  <a:txBody>
                    <a:bodyPr/>
                    <a:lstStyle/>
                    <a:p>
                      <a:pPr algn="ctr"/>
                      <a:r>
                        <a:rPr lang="en-US" sz="1400" dirty="0"/>
                        <a:t>4</a:t>
                      </a:r>
                    </a:p>
                  </a:txBody>
                  <a:tcPr marL="51448" marR="51448" marT="25724" marB="25724" anchor="ctr"/>
                </a:tc>
                <a:tc>
                  <a:txBody>
                    <a:bodyPr/>
                    <a:lstStyle/>
                    <a:p>
                      <a:pPr algn="ctr"/>
                      <a:r>
                        <a:rPr lang="en-US" sz="1400" dirty="0"/>
                        <a:t>6</a:t>
                      </a:r>
                    </a:p>
                  </a:txBody>
                  <a:tcPr marL="51448" marR="51448" marT="25724" marB="25724" anchor="ctr"/>
                </a:tc>
                <a:tc>
                  <a:txBody>
                    <a:bodyPr/>
                    <a:lstStyle/>
                    <a:p>
                      <a:pPr algn="ctr"/>
                      <a:r>
                        <a:rPr lang="en-US" sz="1400" dirty="0"/>
                        <a:t>12</a:t>
                      </a:r>
                    </a:p>
                  </a:txBody>
                  <a:tcPr marL="51448" marR="51448" marT="25724" marB="25724" anchor="ctr"/>
                </a:tc>
                <a:tc>
                  <a:txBody>
                    <a:bodyPr/>
                    <a:lstStyle/>
                    <a:p>
                      <a:pPr algn="ctr"/>
                      <a:r>
                        <a:rPr lang="en-US" sz="1400" dirty="0"/>
                        <a:t>0</a:t>
                      </a:r>
                    </a:p>
                  </a:txBody>
                  <a:tcPr marL="51448" marR="51448" marT="25724" marB="25724" anchor="ctr"/>
                </a:tc>
                <a:extLst>
                  <a:ext uri="{0D108BD9-81ED-4DB2-BD59-A6C34878D82A}">
                    <a16:rowId xmlns:a16="http://schemas.microsoft.com/office/drawing/2014/main" val="574815782"/>
                  </a:ext>
                </a:extLst>
              </a:tr>
            </a:tbl>
          </a:graphicData>
        </a:graphic>
      </p:graphicFrame>
      <p:sp>
        <p:nvSpPr>
          <p:cNvPr id="9" name="Content Placeholder 2"/>
          <p:cNvSpPr txBox="1">
            <a:spLocks/>
          </p:cNvSpPr>
          <p:nvPr/>
        </p:nvSpPr>
        <p:spPr>
          <a:xfrm>
            <a:off x="213475" y="3873679"/>
            <a:ext cx="1929315" cy="225544"/>
          </a:xfrm>
          <a:prstGeom prst="rect">
            <a:avLst/>
          </a:prstGeom>
        </p:spPr>
        <p:txBody>
          <a:bodyPr numCol="1">
            <a:noAutofit/>
          </a:bodyPr>
          <a:lstStyle>
            <a:lvl1pPr marL="342797" indent="-305908" algn="l" defTabSz="457063" rtl="0" eaLnBrk="1" latinLnBrk="0" hangingPunct="1">
              <a:spcBef>
                <a:spcPct val="20000"/>
              </a:spcBef>
              <a:spcAft>
                <a:spcPts val="600"/>
              </a:spcAft>
              <a:buClr>
                <a:schemeClr val="tx2"/>
              </a:buClr>
              <a:buSzPct val="70000"/>
              <a:buFont typeface="Wingdings 2" charset="2"/>
              <a:buChar char=""/>
              <a:defRPr sz="19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784" indent="-269919" algn="l" defTabSz="457063" rtl="0" eaLnBrk="1" latinLnBrk="0" hangingPunct="1">
              <a:spcBef>
                <a:spcPct val="20000"/>
              </a:spcBef>
              <a:spcAft>
                <a:spcPts val="600"/>
              </a:spcAft>
              <a:buClr>
                <a:schemeClr val="tx2"/>
              </a:buClr>
              <a:buSzPct val="70000"/>
              <a:buFont typeface="Wingdings 2" charset="2"/>
              <a:buChar char=""/>
              <a:defRPr sz="17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692" indent="-215935" algn="l" defTabSz="457063"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584" indent="-215935"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498" indent="-215935"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3996"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079"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163"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5268"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20754" indent="0" algn="ctr" defTabSz="257144">
              <a:spcAft>
                <a:spcPts val="338"/>
              </a:spcAft>
              <a:buClr>
                <a:srgbClr val="DADADA"/>
              </a:buClr>
              <a:buNone/>
            </a:pPr>
            <a:r>
              <a:rPr lang="en-US" sz="135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Century Gothic" panose="020F0302020204030204"/>
              </a:rPr>
              <a:t>Messy Process </a:t>
            </a:r>
          </a:p>
        </p:txBody>
      </p:sp>
      <p:sp>
        <p:nvSpPr>
          <p:cNvPr id="4" name="Rectangle 3"/>
          <p:cNvSpPr/>
          <p:nvPr/>
        </p:nvSpPr>
        <p:spPr>
          <a:xfrm>
            <a:off x="2314285" y="2528876"/>
            <a:ext cx="2100810" cy="300116"/>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257221"/>
            <a:r>
              <a:rPr lang="en-US" b="1" dirty="0">
                <a:solidFill>
                  <a:srgbClr val="97AF75">
                    <a:lumMod val="50000"/>
                  </a:srgbClr>
                </a:solidFill>
                <a:latin typeface="Century Gothic" panose="020F0302020204030204"/>
              </a:rPr>
              <a:t> 8     6	  10	  9		7</a:t>
            </a:r>
          </a:p>
        </p:txBody>
      </p:sp>
      <p:sp>
        <p:nvSpPr>
          <p:cNvPr id="11" name="Rectangle 10"/>
          <p:cNvSpPr/>
          <p:nvPr/>
        </p:nvSpPr>
        <p:spPr>
          <a:xfrm>
            <a:off x="4629463" y="2528876"/>
            <a:ext cx="1929315" cy="300116"/>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257221"/>
            <a:r>
              <a:rPr lang="en-US" b="1" dirty="0">
                <a:solidFill>
                  <a:srgbClr val="97AF75">
                    <a:lumMod val="50000"/>
                  </a:srgbClr>
                </a:solidFill>
                <a:latin typeface="Century Gothic" panose="020F0302020204030204"/>
              </a:rPr>
              <a:t> 8    6	 10	9	  7</a:t>
            </a:r>
          </a:p>
        </p:txBody>
      </p:sp>
      <p:sp>
        <p:nvSpPr>
          <p:cNvPr id="12" name="Rectangle 11"/>
          <p:cNvSpPr/>
          <p:nvPr/>
        </p:nvSpPr>
        <p:spPr>
          <a:xfrm>
            <a:off x="2313391" y="2914739"/>
            <a:ext cx="2100810" cy="300116"/>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257221"/>
            <a:r>
              <a:rPr lang="en-US" b="1" dirty="0">
                <a:solidFill>
                  <a:srgbClr val="97AF75">
                    <a:lumMod val="50000"/>
                  </a:srgbClr>
                </a:solidFill>
                <a:latin typeface="Century Gothic" panose="020F0302020204030204"/>
              </a:rPr>
              <a:t> 20  18	  17	 11	7</a:t>
            </a:r>
          </a:p>
        </p:txBody>
      </p:sp>
      <p:sp>
        <p:nvSpPr>
          <p:cNvPr id="13" name="Rectangle 12"/>
          <p:cNvSpPr/>
          <p:nvPr/>
        </p:nvSpPr>
        <p:spPr>
          <a:xfrm>
            <a:off x="4629463" y="2908614"/>
            <a:ext cx="1929315" cy="300116"/>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257221"/>
            <a:r>
              <a:rPr lang="en-US" b="1" dirty="0">
                <a:solidFill>
                  <a:srgbClr val="97AF75">
                    <a:lumMod val="50000"/>
                  </a:srgbClr>
                </a:solidFill>
                <a:latin typeface="Century Gothic" panose="020F0302020204030204"/>
              </a:rPr>
              <a:t>33  18	 17	11	  7</a:t>
            </a:r>
          </a:p>
        </p:txBody>
      </p:sp>
      <p:sp>
        <p:nvSpPr>
          <p:cNvPr id="14" name="Rectangle 13"/>
          <p:cNvSpPr/>
          <p:nvPr/>
        </p:nvSpPr>
        <p:spPr>
          <a:xfrm>
            <a:off x="2313391" y="3276103"/>
            <a:ext cx="2100810" cy="300116"/>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257221"/>
            <a:r>
              <a:rPr lang="en-US" b="1" dirty="0">
                <a:solidFill>
                  <a:srgbClr val="97AF75">
                    <a:lumMod val="50000"/>
                  </a:srgbClr>
                </a:solidFill>
                <a:latin typeface="Century Gothic" panose="020F0302020204030204"/>
              </a:rPr>
              <a:t>12    12	   7	  2		0</a:t>
            </a:r>
          </a:p>
        </p:txBody>
      </p:sp>
      <p:sp>
        <p:nvSpPr>
          <p:cNvPr id="15" name="Rectangle 14"/>
          <p:cNvSpPr/>
          <p:nvPr/>
        </p:nvSpPr>
        <p:spPr>
          <a:xfrm>
            <a:off x="4629463" y="3294477"/>
            <a:ext cx="1929315" cy="300116"/>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257221"/>
            <a:r>
              <a:rPr lang="en-US" b="1" dirty="0">
                <a:solidFill>
                  <a:srgbClr val="97AF75">
                    <a:lumMod val="50000"/>
                  </a:srgbClr>
                </a:solidFill>
                <a:latin typeface="Century Gothic" panose="020F0302020204030204"/>
              </a:rPr>
              <a:t>25    12	  7 	2	  0</a:t>
            </a:r>
          </a:p>
        </p:txBody>
      </p:sp>
      <p:sp>
        <p:nvSpPr>
          <p:cNvPr id="3" name="Rectangle 2"/>
          <p:cNvSpPr/>
          <p:nvPr/>
        </p:nvSpPr>
        <p:spPr>
          <a:xfrm>
            <a:off x="2313392" y="3873679"/>
            <a:ext cx="2100809" cy="300082"/>
          </a:xfrm>
          <a:prstGeom prst="rect">
            <a:avLst/>
          </a:prstGeom>
        </p:spPr>
        <p:txBody>
          <a:bodyPr wrap="square">
            <a:spAutoFit/>
          </a:bodyPr>
          <a:lstStyle/>
          <a:p>
            <a:pPr algn="ctr" defTabSz="257221"/>
            <a:r>
              <a:rPr lang="en-US" sz="1350" dirty="0">
                <a:solidFill>
                  <a:prstClr val="white"/>
                </a:solidFill>
                <a:latin typeface="Century Gothic" panose="020F0302020204030204"/>
              </a:rPr>
              <a:t>Hurt Adoption 	</a:t>
            </a:r>
          </a:p>
        </p:txBody>
      </p:sp>
      <p:sp>
        <p:nvSpPr>
          <p:cNvPr id="6" name="Rectangle 5"/>
          <p:cNvSpPr/>
          <p:nvPr/>
        </p:nvSpPr>
        <p:spPr>
          <a:xfrm>
            <a:off x="4629463" y="3873678"/>
            <a:ext cx="1929315" cy="300082"/>
          </a:xfrm>
          <a:prstGeom prst="rect">
            <a:avLst/>
          </a:prstGeom>
        </p:spPr>
        <p:txBody>
          <a:bodyPr wrap="square">
            <a:spAutoFit/>
          </a:bodyPr>
          <a:lstStyle/>
          <a:p>
            <a:pPr marL="20754" algn="ctr" defTabSz="257221"/>
            <a:r>
              <a:rPr lang="en-US" sz="1350" dirty="0">
                <a:solidFill>
                  <a:prstClr val="white"/>
                </a:solidFill>
                <a:latin typeface="Century Gothic" panose="020F0302020204030204"/>
              </a:rPr>
              <a:t>	Loss of Trust</a:t>
            </a:r>
          </a:p>
        </p:txBody>
      </p:sp>
      <p:cxnSp>
        <p:nvCxnSpPr>
          <p:cNvPr id="8" name="Straight Connector 7"/>
          <p:cNvCxnSpPr/>
          <p:nvPr/>
        </p:nvCxnSpPr>
        <p:spPr>
          <a:xfrm>
            <a:off x="256349" y="2314508"/>
            <a:ext cx="823174" cy="0"/>
          </a:xfrm>
          <a:prstGeom prst="line">
            <a:avLst/>
          </a:prstGeom>
          <a:ln w="57150"/>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1113822" y="2183375"/>
            <a:ext cx="643105" cy="300082"/>
          </a:xfrm>
          <a:prstGeom prst="rect">
            <a:avLst/>
          </a:prstGeom>
          <a:noFill/>
        </p:spPr>
        <p:txBody>
          <a:bodyPr wrap="square" rtlCol="0">
            <a:spAutoFit/>
          </a:bodyPr>
          <a:lstStyle/>
          <a:p>
            <a:pPr defTabSz="257221"/>
            <a:r>
              <a:rPr lang="en-US" sz="1350" b="1" dirty="0">
                <a:solidFill>
                  <a:prstClr val="white"/>
                </a:solidFill>
                <a:latin typeface="Century Gothic" panose="020F0302020204030204"/>
              </a:rPr>
              <a:t>Bids</a:t>
            </a:r>
          </a:p>
        </p:txBody>
      </p:sp>
    </p:spTree>
    <p:extLst>
      <p:ext uri="{BB962C8B-B14F-4D97-AF65-F5344CB8AC3E}">
        <p14:creationId xmlns:p14="http://schemas.microsoft.com/office/powerpoint/2010/main" val="1234843097"/>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5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750"/>
                                        <p:tgtEl>
                                          <p:spTgt spid="8"/>
                                        </p:tgtEl>
                                      </p:cBhvr>
                                    </p:animEffect>
                                  </p:childTnLst>
                                </p:cTn>
                              </p:par>
                            </p:childTnLst>
                          </p:cTn>
                        </p:par>
                        <p:par>
                          <p:cTn id="8" fill="hold">
                            <p:stCondLst>
                              <p:cond delay="225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750"/>
                                        <p:tgtEl>
                                          <p:spTgt spid="10"/>
                                        </p:tgtEl>
                                      </p:cBhvr>
                                    </p:animEffect>
                                  </p:childTnLst>
                                </p:cTn>
                              </p:par>
                            </p:childTnLst>
                          </p:cTn>
                        </p:par>
                        <p:par>
                          <p:cTn id="12" fill="hold">
                            <p:stCondLst>
                              <p:cond delay="3000"/>
                            </p:stCondLst>
                            <p:childTnLst>
                              <p:par>
                                <p:cTn id="13" presetID="22" presetClass="entr" presetSubtype="8" fill="hold" grpId="0" nodeType="afterEffect">
                                  <p:stCondLst>
                                    <p:cond delay="75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1500"/>
                                        <p:tgtEl>
                                          <p:spTgt spid="4"/>
                                        </p:tgtEl>
                                      </p:cBhvr>
                                    </p:animEffect>
                                  </p:childTnLst>
                                </p:cTn>
                              </p:par>
                              <p:par>
                                <p:cTn id="16" presetID="22" presetClass="entr" presetSubtype="8" fill="hold" grpId="0" nodeType="withEffect">
                                  <p:stCondLst>
                                    <p:cond delay="75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1500"/>
                                        <p:tgtEl>
                                          <p:spTgt spid="12"/>
                                        </p:tgtEl>
                                      </p:cBhvr>
                                    </p:animEffect>
                                  </p:childTnLst>
                                </p:cTn>
                              </p:par>
                              <p:par>
                                <p:cTn id="19" presetID="22" presetClass="entr" presetSubtype="8" fill="hold" grpId="0" nodeType="withEffect">
                                  <p:stCondLst>
                                    <p:cond delay="75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1500"/>
                                        <p:tgtEl>
                                          <p:spTgt spid="14"/>
                                        </p:tgtEl>
                                      </p:cBhvr>
                                    </p:animEffect>
                                  </p:childTnLst>
                                </p:cTn>
                              </p:par>
                            </p:childTnLst>
                          </p:cTn>
                        </p:par>
                        <p:par>
                          <p:cTn id="22" fill="hold">
                            <p:stCondLst>
                              <p:cond delay="5250"/>
                            </p:stCondLst>
                            <p:childTnLst>
                              <p:par>
                                <p:cTn id="23" presetID="22" presetClass="entr" presetSubtype="8" fill="hold" grpId="0" nodeType="afterEffect">
                                  <p:stCondLst>
                                    <p:cond delay="150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1500"/>
                                        <p:tgtEl>
                                          <p:spTgt spid="11"/>
                                        </p:tgtEl>
                                      </p:cBhvr>
                                    </p:animEffect>
                                  </p:childTnLst>
                                </p:cTn>
                              </p:par>
                              <p:par>
                                <p:cTn id="26" presetID="22" presetClass="entr" presetSubtype="8" fill="hold" grpId="0" nodeType="withEffect">
                                  <p:stCondLst>
                                    <p:cond delay="150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1500"/>
                                        <p:tgtEl>
                                          <p:spTgt spid="13"/>
                                        </p:tgtEl>
                                      </p:cBhvr>
                                    </p:animEffect>
                                  </p:childTnLst>
                                </p:cTn>
                              </p:par>
                              <p:par>
                                <p:cTn id="29" presetID="22" presetClass="entr" presetSubtype="8" fill="hold" grpId="0" nodeType="withEffect">
                                  <p:stCondLst>
                                    <p:cond delay="150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1500"/>
                                        <p:tgtEl>
                                          <p:spTgt spid="15"/>
                                        </p:tgtEl>
                                      </p:cBhvr>
                                    </p:animEffect>
                                  </p:childTnLst>
                                </p:cTn>
                              </p:par>
                            </p:childTnLst>
                          </p:cTn>
                        </p:par>
                        <p:par>
                          <p:cTn id="32" fill="hold">
                            <p:stCondLst>
                              <p:cond delay="8250"/>
                            </p:stCondLst>
                            <p:childTnLst>
                              <p:par>
                                <p:cTn id="33" presetID="42" presetClass="entr" presetSubtype="0" fill="hold" grpId="0" nodeType="afterEffect">
                                  <p:stCondLst>
                                    <p:cond delay="100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par>
                          <p:cTn id="38" fill="hold">
                            <p:stCondLst>
                              <p:cond delay="10250"/>
                            </p:stCondLst>
                            <p:childTnLst>
                              <p:par>
                                <p:cTn id="39" presetID="42" presetClass="entr" presetSubtype="0" fill="hold" grpId="0" nodeType="afterEffect">
                                  <p:stCondLst>
                                    <p:cond delay="50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par>
                          <p:cTn id="44" fill="hold">
                            <p:stCondLst>
                              <p:cond delay="11750"/>
                            </p:stCondLst>
                            <p:childTnLst>
                              <p:par>
                                <p:cTn id="45" presetID="42" presetClass="entr" presetSubtype="0" fill="hold" grpId="0" nodeType="afterEffect">
                                  <p:stCondLst>
                                    <p:cond delay="50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000"/>
                                        <p:tgtEl>
                                          <p:spTgt spid="6"/>
                                        </p:tgtEl>
                                      </p:cBhvr>
                                    </p:animEffect>
                                    <p:anim calcmode="lin" valueType="num">
                                      <p:cBhvr>
                                        <p:cTn id="48" dur="1000" fill="hold"/>
                                        <p:tgtEl>
                                          <p:spTgt spid="6"/>
                                        </p:tgtEl>
                                        <p:attrNameLst>
                                          <p:attrName>ppt_x</p:attrName>
                                        </p:attrNameLst>
                                      </p:cBhvr>
                                      <p:tavLst>
                                        <p:tav tm="0">
                                          <p:val>
                                            <p:strVal val="#ppt_x"/>
                                          </p:val>
                                        </p:tav>
                                        <p:tav tm="100000">
                                          <p:val>
                                            <p:strVal val="#ppt_x"/>
                                          </p:val>
                                        </p:tav>
                                      </p:tavLst>
                                    </p:anim>
                                    <p:anim calcmode="lin" valueType="num">
                                      <p:cBhvr>
                                        <p:cTn id="4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P spid="11" grpId="0" animBg="1"/>
      <p:bldP spid="12" grpId="0" animBg="1"/>
      <p:bldP spid="13" grpId="0" animBg="1"/>
      <p:bldP spid="14" grpId="0" animBg="1"/>
      <p:bldP spid="15" grpId="0" animBg="1"/>
      <p:bldP spid="3" grpId="0"/>
      <p:bldP spid="6" grpId="0"/>
      <p:bldP spid="10"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Incentive Compatible Auctions</a:t>
            </a:r>
          </a:p>
        </p:txBody>
      </p:sp>
      <p:sp>
        <p:nvSpPr>
          <p:cNvPr id="4" name="Oval 3"/>
          <p:cNvSpPr/>
          <p:nvPr/>
        </p:nvSpPr>
        <p:spPr>
          <a:xfrm>
            <a:off x="299222" y="1671403"/>
            <a:ext cx="2572420" cy="25724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257221"/>
            <a:r>
              <a:rPr lang="en-US" sz="1350" dirty="0">
                <a:solidFill>
                  <a:prstClr val="white"/>
                </a:solidFill>
                <a:latin typeface="Century Gothic" panose="020F0302020204030204"/>
              </a:rPr>
              <a:t>All Auction Formats</a:t>
            </a:r>
          </a:p>
        </p:txBody>
      </p:sp>
      <p:sp>
        <p:nvSpPr>
          <p:cNvPr id="5" name="Oval 4"/>
          <p:cNvSpPr/>
          <p:nvPr/>
        </p:nvSpPr>
        <p:spPr>
          <a:xfrm>
            <a:off x="1456811" y="2378818"/>
            <a:ext cx="1286210" cy="1157589"/>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lIns="5145" rIns="5145" rtlCol="0" anchor="ctr"/>
          <a:lstStyle/>
          <a:p>
            <a:pPr algn="ctr" defTabSz="257221"/>
            <a:r>
              <a:rPr lang="en-US" sz="1181" dirty="0">
                <a:solidFill>
                  <a:prstClr val="white"/>
                </a:solidFill>
                <a:latin typeface="Century Gothic" panose="020F0302020204030204"/>
              </a:rPr>
              <a:t>Incentive Compatible Auction</a:t>
            </a:r>
          </a:p>
        </p:txBody>
      </p:sp>
      <p:sp>
        <p:nvSpPr>
          <p:cNvPr id="6" name="Content Placeholder 2"/>
          <p:cNvSpPr txBox="1">
            <a:spLocks/>
          </p:cNvSpPr>
          <p:nvPr/>
        </p:nvSpPr>
        <p:spPr>
          <a:xfrm>
            <a:off x="3429000" y="1617192"/>
            <a:ext cx="2909001" cy="2283642"/>
          </a:xfrm>
          <a:prstGeom prst="rect">
            <a:avLst/>
          </a:prstGeom>
        </p:spPr>
        <p:txBody>
          <a:bodyPr anchor="ctr"/>
          <a:lstStyle>
            <a:lvl1pPr marL="342797" indent="-305908" algn="l" defTabSz="457063" rtl="0" eaLnBrk="1" latinLnBrk="0" hangingPunct="1">
              <a:spcBef>
                <a:spcPct val="20000"/>
              </a:spcBef>
              <a:spcAft>
                <a:spcPts val="600"/>
              </a:spcAft>
              <a:buClr>
                <a:schemeClr val="tx2"/>
              </a:buClr>
              <a:buSzPct val="70000"/>
              <a:buFont typeface="Wingdings 2" charset="2"/>
              <a:buChar char=""/>
              <a:defRPr sz="19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784" indent="-269919" algn="l" defTabSz="457063" rtl="0" eaLnBrk="1" latinLnBrk="0" hangingPunct="1">
              <a:spcBef>
                <a:spcPct val="20000"/>
              </a:spcBef>
              <a:spcAft>
                <a:spcPts val="600"/>
              </a:spcAft>
              <a:buClr>
                <a:schemeClr val="tx2"/>
              </a:buClr>
              <a:buSzPct val="70000"/>
              <a:buFont typeface="Wingdings 2" charset="2"/>
              <a:buChar char=""/>
              <a:defRPr sz="17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692" indent="-215935" algn="l" defTabSz="457063"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584" indent="-215935"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498" indent="-215935"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3996"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079"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163"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5268"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192858" indent="-172104" defTabSz="257144">
              <a:spcAft>
                <a:spcPts val="338"/>
              </a:spcAft>
              <a:buClr>
                <a:srgbClr val="DADADA"/>
              </a:buClr>
            </a:pPr>
            <a:r>
              <a:rPr lang="en-US" sz="1125"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Century Gothic" panose="020F0302020204030204"/>
              </a:rPr>
              <a:t>Practical</a:t>
            </a:r>
          </a:p>
          <a:p>
            <a:pPr marL="192858" indent="-172104" defTabSz="257144">
              <a:spcAft>
                <a:spcPts val="338"/>
              </a:spcAft>
              <a:buClr>
                <a:srgbClr val="DADADA"/>
              </a:buClr>
            </a:pPr>
            <a:endParaRPr lang="en-US" sz="1125"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Century Gothic" panose="020F0302020204030204"/>
            </a:endParaRPr>
          </a:p>
          <a:p>
            <a:pPr marL="192858" indent="-172104" defTabSz="257144">
              <a:spcAft>
                <a:spcPts val="338"/>
              </a:spcAft>
              <a:buClr>
                <a:srgbClr val="DADADA"/>
              </a:buClr>
            </a:pPr>
            <a:r>
              <a:rPr lang="en-US" sz="1125"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Century Gothic" panose="020F0302020204030204"/>
              </a:rPr>
              <a:t>Easy to Implement</a:t>
            </a:r>
          </a:p>
          <a:p>
            <a:pPr marL="192858" indent="-172104" defTabSz="257144">
              <a:spcAft>
                <a:spcPts val="338"/>
              </a:spcAft>
              <a:buClr>
                <a:srgbClr val="DADADA"/>
              </a:buClr>
            </a:pPr>
            <a:endParaRPr lang="en-US" sz="1125"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Century Gothic" panose="020F0302020204030204"/>
            </a:endParaRPr>
          </a:p>
          <a:p>
            <a:pPr marL="192858" indent="-172104" defTabSz="257144">
              <a:spcAft>
                <a:spcPts val="338"/>
              </a:spcAft>
              <a:buClr>
                <a:srgbClr val="DADADA"/>
              </a:buClr>
            </a:pPr>
            <a:r>
              <a:rPr lang="en-US" sz="1125"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Century Gothic" panose="020F0302020204030204"/>
              </a:rPr>
              <a:t>What is the best IC auction?</a:t>
            </a:r>
          </a:p>
        </p:txBody>
      </p:sp>
    </p:spTree>
    <p:extLst>
      <p:ext uri="{BB962C8B-B14F-4D97-AF65-F5344CB8AC3E}">
        <p14:creationId xmlns:p14="http://schemas.microsoft.com/office/powerpoint/2010/main" val="3053620198"/>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par>
                          <p:cTn id="8" fill="hold">
                            <p:stCondLst>
                              <p:cond delay="4000"/>
                            </p:stCondLst>
                            <p:childTnLst>
                              <p:par>
                                <p:cTn id="9" presetID="53" presetClass="entr" presetSubtype="16" fill="hold" grpId="0" nodeType="afterEffect">
                                  <p:stCondLst>
                                    <p:cond delay="1500"/>
                                  </p:stCondLst>
                                  <p:childTnLst>
                                    <p:set>
                                      <p:cBhvr>
                                        <p:cTn id="10" dur="1" fill="hold">
                                          <p:stCondLst>
                                            <p:cond delay="0"/>
                                          </p:stCondLst>
                                        </p:cTn>
                                        <p:tgtEl>
                                          <p:spTgt spid="5"/>
                                        </p:tgtEl>
                                        <p:attrNameLst>
                                          <p:attrName>style.visibility</p:attrName>
                                        </p:attrNameLst>
                                      </p:cBhvr>
                                      <p:to>
                                        <p:strVal val="visible"/>
                                      </p:to>
                                    </p:set>
                                    <p:anim calcmode="lin" valueType="num">
                                      <p:cBhvr>
                                        <p:cTn id="11" dur="750" fill="hold"/>
                                        <p:tgtEl>
                                          <p:spTgt spid="5"/>
                                        </p:tgtEl>
                                        <p:attrNameLst>
                                          <p:attrName>ppt_w</p:attrName>
                                        </p:attrNameLst>
                                      </p:cBhvr>
                                      <p:tavLst>
                                        <p:tav tm="0">
                                          <p:val>
                                            <p:fltVal val="0"/>
                                          </p:val>
                                        </p:tav>
                                        <p:tav tm="100000">
                                          <p:val>
                                            <p:strVal val="#ppt_w"/>
                                          </p:val>
                                        </p:tav>
                                      </p:tavLst>
                                    </p:anim>
                                    <p:anim calcmode="lin" valueType="num">
                                      <p:cBhvr>
                                        <p:cTn id="12" dur="750" fill="hold"/>
                                        <p:tgtEl>
                                          <p:spTgt spid="5"/>
                                        </p:tgtEl>
                                        <p:attrNameLst>
                                          <p:attrName>ppt_h</p:attrName>
                                        </p:attrNameLst>
                                      </p:cBhvr>
                                      <p:tavLst>
                                        <p:tav tm="0">
                                          <p:val>
                                            <p:fltVal val="0"/>
                                          </p:val>
                                        </p:tav>
                                        <p:tav tm="100000">
                                          <p:val>
                                            <p:strVal val="#ppt_h"/>
                                          </p:val>
                                        </p:tav>
                                      </p:tavLst>
                                    </p:anim>
                                    <p:animEffect transition="in" filter="fade">
                                      <p:cBhvr>
                                        <p:cTn id="13"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Designing an IC Auction</a:t>
            </a:r>
          </a:p>
        </p:txBody>
      </p:sp>
      <p:graphicFrame>
        <p:nvGraphicFramePr>
          <p:cNvPr id="4" name="Table 3"/>
          <p:cNvGraphicFramePr>
            <a:graphicFrameLocks noGrp="1"/>
          </p:cNvGraphicFramePr>
          <p:nvPr>
            <p:extLst/>
          </p:nvPr>
        </p:nvGraphicFramePr>
        <p:xfrm>
          <a:off x="402793" y="2250198"/>
          <a:ext cx="3015888" cy="964657"/>
        </p:xfrm>
        <a:graphic>
          <a:graphicData uri="http://schemas.openxmlformats.org/drawingml/2006/table">
            <a:tbl>
              <a:tblPr firstRow="1" bandRow="1">
                <a:tableStyleId>{F5AB1C69-6EDB-4FF4-983F-18BD219EF322}</a:tableStyleId>
              </a:tblPr>
              <a:tblGrid>
                <a:gridCol w="1363916">
                  <a:extLst>
                    <a:ext uri="{9D8B030D-6E8A-4147-A177-3AD203B41FA5}">
                      <a16:colId xmlns:a16="http://schemas.microsoft.com/office/drawing/2014/main" val="3286790156"/>
                    </a:ext>
                  </a:extLst>
                </a:gridCol>
                <a:gridCol w="125956">
                  <a:extLst>
                    <a:ext uri="{9D8B030D-6E8A-4147-A177-3AD203B41FA5}">
                      <a16:colId xmlns:a16="http://schemas.microsoft.com/office/drawing/2014/main" val="3552729977"/>
                    </a:ext>
                  </a:extLst>
                </a:gridCol>
                <a:gridCol w="320944">
                  <a:extLst>
                    <a:ext uri="{9D8B030D-6E8A-4147-A177-3AD203B41FA5}">
                      <a16:colId xmlns:a16="http://schemas.microsoft.com/office/drawing/2014/main" val="1382862255"/>
                    </a:ext>
                  </a:extLst>
                </a:gridCol>
                <a:gridCol w="304703">
                  <a:extLst>
                    <a:ext uri="{9D8B030D-6E8A-4147-A177-3AD203B41FA5}">
                      <a16:colId xmlns:a16="http://schemas.microsoft.com/office/drawing/2014/main" val="4195875656"/>
                    </a:ext>
                  </a:extLst>
                </a:gridCol>
                <a:gridCol w="344624">
                  <a:extLst>
                    <a:ext uri="{9D8B030D-6E8A-4147-A177-3AD203B41FA5}">
                      <a16:colId xmlns:a16="http://schemas.microsoft.com/office/drawing/2014/main" val="1807405676"/>
                    </a:ext>
                  </a:extLst>
                </a:gridCol>
                <a:gridCol w="261625">
                  <a:extLst>
                    <a:ext uri="{9D8B030D-6E8A-4147-A177-3AD203B41FA5}">
                      <a16:colId xmlns:a16="http://schemas.microsoft.com/office/drawing/2014/main" val="2938161583"/>
                    </a:ext>
                  </a:extLst>
                </a:gridCol>
                <a:gridCol w="305228">
                  <a:extLst>
                    <a:ext uri="{9D8B030D-6E8A-4147-A177-3AD203B41FA5}">
                      <a16:colId xmlns:a16="http://schemas.microsoft.com/office/drawing/2014/main" val="238861202"/>
                    </a:ext>
                  </a:extLst>
                </a:gridCol>
              </a:tblGrid>
              <a:tr h="321552">
                <a:tc>
                  <a:txBody>
                    <a:bodyPr/>
                    <a:lstStyle/>
                    <a:p>
                      <a:r>
                        <a:rPr lang="en-US" sz="900" b="1" dirty="0">
                          <a:solidFill>
                            <a:schemeClr val="tx1"/>
                          </a:solidFill>
                        </a:rPr>
                        <a:t>Bids</a:t>
                      </a:r>
                    </a:p>
                  </a:txBody>
                  <a:tcPr marL="50278" marR="50278" marT="25138" marB="25138" anchor="ctr">
                    <a:solidFill>
                      <a:schemeClr val="accent3">
                        <a:lumMod val="75000"/>
                      </a:schemeClr>
                    </a:solidFill>
                  </a:tcPr>
                </a:tc>
                <a:tc>
                  <a:txBody>
                    <a:bodyPr/>
                    <a:lstStyle/>
                    <a:p>
                      <a:endParaRPr lang="en-US" sz="900" b="1" dirty="0">
                        <a:solidFill>
                          <a:schemeClr val="tx1"/>
                        </a:solidFill>
                      </a:endParaRPr>
                    </a:p>
                  </a:txBody>
                  <a:tcPr marL="50278" marR="50278" marT="25138" marB="25138">
                    <a:noFill/>
                  </a:tcPr>
                </a:tc>
                <a:tc>
                  <a:txBody>
                    <a:bodyPr/>
                    <a:lstStyle/>
                    <a:p>
                      <a:pPr algn="ctr"/>
                      <a:r>
                        <a:rPr lang="en-US" sz="900" b="1" dirty="0">
                          <a:solidFill>
                            <a:schemeClr val="tx1"/>
                          </a:solidFill>
                        </a:rPr>
                        <a:t>D1</a:t>
                      </a:r>
                    </a:p>
                  </a:txBody>
                  <a:tcPr marL="50278" marR="50278" marT="25138" marB="25138" anchor="ctr">
                    <a:solidFill>
                      <a:schemeClr val="accent3">
                        <a:lumMod val="75000"/>
                      </a:schemeClr>
                    </a:solidFill>
                  </a:tcPr>
                </a:tc>
                <a:tc>
                  <a:txBody>
                    <a:bodyPr/>
                    <a:lstStyle/>
                    <a:p>
                      <a:pPr algn="ctr"/>
                      <a:r>
                        <a:rPr lang="en-US" sz="900" b="1" dirty="0">
                          <a:solidFill>
                            <a:schemeClr val="tx1"/>
                          </a:solidFill>
                        </a:rPr>
                        <a:t>D2</a:t>
                      </a:r>
                    </a:p>
                  </a:txBody>
                  <a:tcPr marL="50278" marR="50278" marT="25138" marB="25138" anchor="ctr">
                    <a:solidFill>
                      <a:schemeClr val="accent3">
                        <a:lumMod val="75000"/>
                      </a:schemeClr>
                    </a:solidFill>
                  </a:tcPr>
                </a:tc>
                <a:tc>
                  <a:txBody>
                    <a:bodyPr/>
                    <a:lstStyle/>
                    <a:p>
                      <a:pPr algn="ctr"/>
                      <a:r>
                        <a:rPr lang="en-US" sz="900" b="1" dirty="0">
                          <a:solidFill>
                            <a:schemeClr val="tx1"/>
                          </a:solidFill>
                        </a:rPr>
                        <a:t>D3</a:t>
                      </a:r>
                    </a:p>
                  </a:txBody>
                  <a:tcPr marL="50278" marR="50278" marT="25138" marB="25138" anchor="ctr">
                    <a:solidFill>
                      <a:schemeClr val="accent3">
                        <a:lumMod val="75000"/>
                      </a:schemeClr>
                    </a:solidFill>
                  </a:tcPr>
                </a:tc>
                <a:tc>
                  <a:txBody>
                    <a:bodyPr/>
                    <a:lstStyle/>
                    <a:p>
                      <a:pPr algn="ctr"/>
                      <a:r>
                        <a:rPr lang="en-US" sz="900" b="1" dirty="0">
                          <a:solidFill>
                            <a:schemeClr val="tx1"/>
                          </a:solidFill>
                        </a:rPr>
                        <a:t>D4</a:t>
                      </a:r>
                    </a:p>
                  </a:txBody>
                  <a:tcPr marL="50278" marR="50278" marT="25138" marB="25138" anchor="ctr">
                    <a:solidFill>
                      <a:schemeClr val="accent3">
                        <a:lumMod val="75000"/>
                      </a:schemeClr>
                    </a:solidFill>
                  </a:tcPr>
                </a:tc>
                <a:tc>
                  <a:txBody>
                    <a:bodyPr/>
                    <a:lstStyle/>
                    <a:p>
                      <a:pPr algn="ctr"/>
                      <a:r>
                        <a:rPr lang="en-US" sz="900" b="1" dirty="0">
                          <a:solidFill>
                            <a:schemeClr val="tx1"/>
                          </a:solidFill>
                        </a:rPr>
                        <a:t>D5</a:t>
                      </a:r>
                    </a:p>
                  </a:txBody>
                  <a:tcPr marL="50278" marR="50278" marT="25138" marB="25138" anchor="ctr">
                    <a:solidFill>
                      <a:schemeClr val="accent3">
                        <a:lumMod val="75000"/>
                      </a:schemeClr>
                    </a:solidFill>
                  </a:tcPr>
                </a:tc>
                <a:extLst>
                  <a:ext uri="{0D108BD9-81ED-4DB2-BD59-A6C34878D82A}">
                    <a16:rowId xmlns:a16="http://schemas.microsoft.com/office/drawing/2014/main" val="3839291693"/>
                  </a:ext>
                </a:extLst>
              </a:tr>
              <a:tr h="321552">
                <a:tc>
                  <a:txBody>
                    <a:bodyPr/>
                    <a:lstStyle/>
                    <a:p>
                      <a:r>
                        <a:rPr lang="en-US" sz="900" dirty="0"/>
                        <a:t>Shared Purchase (</a:t>
                      </a:r>
                      <a:r>
                        <a:rPr lang="en-US" sz="900" dirty="0" err="1"/>
                        <a:t>s</a:t>
                      </a:r>
                      <a:r>
                        <a:rPr lang="en-US" sz="900" baseline="-25000" dirty="0" err="1"/>
                        <a:t>i</a:t>
                      </a:r>
                      <a:r>
                        <a:rPr lang="en-US" sz="900" dirty="0"/>
                        <a:t>)</a:t>
                      </a:r>
                    </a:p>
                  </a:txBody>
                  <a:tcPr marL="50278" marR="50278" marT="25138" marB="25138" anchor="ctr"/>
                </a:tc>
                <a:tc>
                  <a:txBody>
                    <a:bodyPr/>
                    <a:lstStyle/>
                    <a:p>
                      <a:endParaRPr lang="en-US" sz="900" dirty="0"/>
                    </a:p>
                  </a:txBody>
                  <a:tcPr marL="50278" marR="50278" marT="25138" marB="25138">
                    <a:noFill/>
                  </a:tcPr>
                </a:tc>
                <a:tc>
                  <a:txBody>
                    <a:bodyPr/>
                    <a:lstStyle/>
                    <a:p>
                      <a:pPr algn="ctr"/>
                      <a:r>
                        <a:rPr lang="en-US" sz="900" b="0" dirty="0">
                          <a:solidFill>
                            <a:schemeClr val="bg1"/>
                          </a:solidFill>
                        </a:rPr>
                        <a:t>10</a:t>
                      </a:r>
                    </a:p>
                  </a:txBody>
                  <a:tcPr marL="50278" marR="50278" marT="25138" marB="25138" anchor="ctr"/>
                </a:tc>
                <a:tc>
                  <a:txBody>
                    <a:bodyPr/>
                    <a:lstStyle/>
                    <a:p>
                      <a:pPr algn="ctr"/>
                      <a:r>
                        <a:rPr lang="en-US" sz="900" b="0" dirty="0">
                          <a:solidFill>
                            <a:schemeClr val="bg1"/>
                          </a:solidFill>
                        </a:rPr>
                        <a:t>11</a:t>
                      </a:r>
                    </a:p>
                  </a:txBody>
                  <a:tcPr marL="50278" marR="50278" marT="25138" marB="25138" anchor="ctr"/>
                </a:tc>
                <a:tc>
                  <a:txBody>
                    <a:bodyPr/>
                    <a:lstStyle/>
                    <a:p>
                      <a:pPr algn="ctr"/>
                      <a:r>
                        <a:rPr lang="en-US" sz="900" b="0" dirty="0">
                          <a:solidFill>
                            <a:schemeClr val="bg1"/>
                          </a:solidFill>
                        </a:rPr>
                        <a:t>14</a:t>
                      </a:r>
                    </a:p>
                  </a:txBody>
                  <a:tcPr marL="50278" marR="50278" marT="25138" marB="25138" anchor="ctr"/>
                </a:tc>
                <a:tc>
                  <a:txBody>
                    <a:bodyPr/>
                    <a:lstStyle/>
                    <a:p>
                      <a:pPr algn="ctr"/>
                      <a:r>
                        <a:rPr lang="en-US" sz="900" b="0" dirty="0">
                          <a:solidFill>
                            <a:schemeClr val="bg1"/>
                          </a:solidFill>
                        </a:rPr>
                        <a:t>8</a:t>
                      </a:r>
                    </a:p>
                  </a:txBody>
                  <a:tcPr marL="51448" marR="51448" marT="25724" marB="25724" anchor="ctr"/>
                </a:tc>
                <a:tc>
                  <a:txBody>
                    <a:bodyPr/>
                    <a:lstStyle/>
                    <a:p>
                      <a:pPr algn="ctr"/>
                      <a:r>
                        <a:rPr lang="en-US" sz="900" dirty="0"/>
                        <a:t>9</a:t>
                      </a:r>
                    </a:p>
                  </a:txBody>
                  <a:tcPr marL="50278" marR="50278" marT="25138" marB="25138" anchor="ctr"/>
                </a:tc>
                <a:extLst>
                  <a:ext uri="{0D108BD9-81ED-4DB2-BD59-A6C34878D82A}">
                    <a16:rowId xmlns:a16="http://schemas.microsoft.com/office/drawing/2014/main" val="1342549487"/>
                  </a:ext>
                </a:extLst>
              </a:tr>
              <a:tr h="321552">
                <a:tc>
                  <a:txBody>
                    <a:bodyPr/>
                    <a:lstStyle/>
                    <a:p>
                      <a:r>
                        <a:rPr lang="en-US" sz="900" dirty="0"/>
                        <a:t>Exclusive Purchase</a:t>
                      </a:r>
                    </a:p>
                  </a:txBody>
                  <a:tcPr marL="50278" marR="50278" marT="25138" marB="25138" anchor="ctr"/>
                </a:tc>
                <a:tc>
                  <a:txBody>
                    <a:bodyPr/>
                    <a:lstStyle/>
                    <a:p>
                      <a:endParaRPr lang="en-US" sz="900" dirty="0"/>
                    </a:p>
                  </a:txBody>
                  <a:tcPr marL="50278" marR="50278" marT="25138" marB="25138">
                    <a:noFill/>
                  </a:tcPr>
                </a:tc>
                <a:tc>
                  <a:txBody>
                    <a:bodyPr/>
                    <a:lstStyle/>
                    <a:p>
                      <a:pPr algn="ctr"/>
                      <a:r>
                        <a:rPr lang="en-US" sz="900" b="0" dirty="0">
                          <a:solidFill>
                            <a:schemeClr val="bg1"/>
                          </a:solidFill>
                        </a:rPr>
                        <a:t>25</a:t>
                      </a:r>
                    </a:p>
                  </a:txBody>
                  <a:tcPr marL="50278" marR="50278" marT="25138" marB="25138" anchor="ctr"/>
                </a:tc>
                <a:tc>
                  <a:txBody>
                    <a:bodyPr/>
                    <a:lstStyle/>
                    <a:p>
                      <a:pPr algn="ctr"/>
                      <a:r>
                        <a:rPr lang="en-US" sz="900" dirty="0"/>
                        <a:t>15</a:t>
                      </a:r>
                    </a:p>
                  </a:txBody>
                  <a:tcPr marL="50278" marR="50278" marT="25138" marB="25138" anchor="ctr"/>
                </a:tc>
                <a:tc>
                  <a:txBody>
                    <a:bodyPr/>
                    <a:lstStyle/>
                    <a:p>
                      <a:pPr algn="ctr"/>
                      <a:r>
                        <a:rPr lang="en-US" sz="900" dirty="0"/>
                        <a:t>20</a:t>
                      </a:r>
                    </a:p>
                  </a:txBody>
                  <a:tcPr marL="50278" marR="50278" marT="25138" marB="25138" anchor="ctr"/>
                </a:tc>
                <a:tc>
                  <a:txBody>
                    <a:bodyPr/>
                    <a:lstStyle/>
                    <a:p>
                      <a:pPr algn="ctr"/>
                      <a:r>
                        <a:rPr lang="en-US" sz="900" dirty="0"/>
                        <a:t>20</a:t>
                      </a:r>
                    </a:p>
                  </a:txBody>
                  <a:tcPr marL="51448" marR="51448" marT="25724" marB="25724" anchor="ctr"/>
                </a:tc>
                <a:tc>
                  <a:txBody>
                    <a:bodyPr/>
                    <a:lstStyle/>
                    <a:p>
                      <a:pPr algn="ctr"/>
                      <a:r>
                        <a:rPr lang="en-US" sz="900" dirty="0"/>
                        <a:t>9</a:t>
                      </a:r>
                    </a:p>
                  </a:txBody>
                  <a:tcPr marL="50278" marR="50278" marT="25138" marB="25138" anchor="ctr"/>
                </a:tc>
                <a:extLst>
                  <a:ext uri="{0D108BD9-81ED-4DB2-BD59-A6C34878D82A}">
                    <a16:rowId xmlns:a16="http://schemas.microsoft.com/office/drawing/2014/main" val="923961006"/>
                  </a:ext>
                </a:extLst>
              </a:tr>
            </a:tbl>
          </a:graphicData>
        </a:graphic>
      </p:graphicFrame>
      <p:sp>
        <p:nvSpPr>
          <p:cNvPr id="5" name="Content Placeholder 2"/>
          <p:cNvSpPr txBox="1">
            <a:spLocks/>
          </p:cNvSpPr>
          <p:nvPr/>
        </p:nvSpPr>
        <p:spPr>
          <a:xfrm>
            <a:off x="3600495" y="1617192"/>
            <a:ext cx="2737506" cy="2283642"/>
          </a:xfrm>
          <a:prstGeom prst="rect">
            <a:avLst/>
          </a:prstGeom>
        </p:spPr>
        <p:txBody>
          <a:bodyPr anchor="ctr"/>
          <a:lstStyle>
            <a:lvl1pPr marL="342797" indent="-305908" algn="l" defTabSz="457063" rtl="0" eaLnBrk="1" latinLnBrk="0" hangingPunct="1">
              <a:spcBef>
                <a:spcPct val="20000"/>
              </a:spcBef>
              <a:spcAft>
                <a:spcPts val="600"/>
              </a:spcAft>
              <a:buClr>
                <a:schemeClr val="tx2"/>
              </a:buClr>
              <a:buSzPct val="70000"/>
              <a:buFont typeface="Wingdings 2" charset="2"/>
              <a:buChar char=""/>
              <a:defRPr sz="19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784" indent="-269919" algn="l" defTabSz="457063" rtl="0" eaLnBrk="1" latinLnBrk="0" hangingPunct="1">
              <a:spcBef>
                <a:spcPct val="20000"/>
              </a:spcBef>
              <a:spcAft>
                <a:spcPts val="600"/>
              </a:spcAft>
              <a:buClr>
                <a:schemeClr val="tx2"/>
              </a:buClr>
              <a:buSzPct val="70000"/>
              <a:buFont typeface="Wingdings 2" charset="2"/>
              <a:buChar char=""/>
              <a:defRPr sz="17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692" indent="-215935" algn="l" defTabSz="457063"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584" indent="-215935"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498" indent="-215935"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3996"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079"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163"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5268"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192858" indent="-172104" defTabSz="257144">
              <a:spcAft>
                <a:spcPts val="338"/>
              </a:spcAft>
              <a:buClr>
                <a:srgbClr val="DADADA"/>
              </a:buClr>
            </a:pPr>
            <a:r>
              <a:rPr lang="en-US" sz="1125" dirty="0">
                <a:ln>
                  <a:solidFill>
                    <a:prstClr val="black">
                      <a:lumMod val="75000"/>
                      <a:lumOff val="25000"/>
                      <a:alpha val="10000"/>
                    </a:prstClr>
                  </a:solidFill>
                </a:ln>
                <a:solidFill>
                  <a:srgbClr val="DADADA"/>
                </a:solidFill>
                <a:effectLst/>
                <a:latin typeface="Century Gothic" panose="020F0302020204030204"/>
              </a:rPr>
              <a:t>The Mode of Matching</a:t>
            </a:r>
          </a:p>
          <a:p>
            <a:pPr marL="192858" indent="-172104" defTabSz="257144">
              <a:spcAft>
                <a:spcPts val="338"/>
              </a:spcAft>
              <a:buClr>
                <a:srgbClr val="DADADA"/>
              </a:buClr>
            </a:pPr>
            <a:endParaRPr lang="en-US" sz="1125" dirty="0">
              <a:ln>
                <a:solidFill>
                  <a:prstClr val="black">
                    <a:lumMod val="75000"/>
                    <a:lumOff val="25000"/>
                    <a:alpha val="10000"/>
                  </a:prstClr>
                </a:solidFill>
              </a:ln>
              <a:solidFill>
                <a:srgbClr val="DADADA"/>
              </a:solidFill>
              <a:effectLst/>
              <a:latin typeface="Century Gothic" panose="020F0302020204030204"/>
            </a:endParaRPr>
          </a:p>
          <a:p>
            <a:pPr marL="192858" indent="-172104" defTabSz="257144">
              <a:spcAft>
                <a:spcPts val="338"/>
              </a:spcAft>
              <a:buClr>
                <a:srgbClr val="DADADA"/>
              </a:buClr>
            </a:pPr>
            <a:r>
              <a:rPr lang="en-US" sz="1125" dirty="0">
                <a:ln>
                  <a:solidFill>
                    <a:prstClr val="black">
                      <a:lumMod val="75000"/>
                      <a:lumOff val="25000"/>
                      <a:alpha val="10000"/>
                    </a:prstClr>
                  </a:solidFill>
                </a:ln>
                <a:solidFill>
                  <a:srgbClr val="DADADA"/>
                </a:solidFill>
                <a:effectLst/>
                <a:latin typeface="Century Gothic" panose="020F0302020204030204"/>
              </a:rPr>
              <a:t>The Winning Merchants (</a:t>
            </a:r>
            <a:r>
              <a:rPr lang="en-US" sz="1125" dirty="0" err="1">
                <a:ln>
                  <a:solidFill>
                    <a:prstClr val="black">
                      <a:lumMod val="75000"/>
                      <a:lumOff val="25000"/>
                      <a:alpha val="10000"/>
                    </a:prstClr>
                  </a:solidFill>
                </a:ln>
                <a:solidFill>
                  <a:srgbClr val="DADADA"/>
                </a:solidFill>
                <a:effectLst/>
                <a:latin typeface="Century Gothic" panose="020F0302020204030204"/>
              </a:rPr>
              <a:t>x_i</a:t>
            </a:r>
            <a:r>
              <a:rPr lang="en-US" sz="1125" dirty="0">
                <a:ln>
                  <a:solidFill>
                    <a:prstClr val="black">
                      <a:lumMod val="75000"/>
                      <a:lumOff val="25000"/>
                      <a:alpha val="10000"/>
                    </a:prstClr>
                  </a:solidFill>
                </a:ln>
                <a:solidFill>
                  <a:srgbClr val="DADADA"/>
                </a:solidFill>
                <a:effectLst/>
                <a:latin typeface="Century Gothic" panose="020F0302020204030204"/>
              </a:rPr>
              <a:t> = 1)</a:t>
            </a:r>
          </a:p>
          <a:p>
            <a:pPr marL="192858" indent="-172104" defTabSz="257144">
              <a:spcAft>
                <a:spcPts val="338"/>
              </a:spcAft>
              <a:buClr>
                <a:srgbClr val="DADADA"/>
              </a:buClr>
            </a:pPr>
            <a:endParaRPr lang="en-US" sz="1125" dirty="0">
              <a:ln>
                <a:solidFill>
                  <a:prstClr val="black">
                    <a:lumMod val="75000"/>
                    <a:lumOff val="25000"/>
                    <a:alpha val="10000"/>
                  </a:prstClr>
                </a:solidFill>
              </a:ln>
              <a:solidFill>
                <a:srgbClr val="DADADA"/>
              </a:solidFill>
              <a:effectLst/>
              <a:latin typeface="Century Gothic" panose="020F0302020204030204"/>
            </a:endParaRPr>
          </a:p>
          <a:p>
            <a:pPr marL="192858" indent="-172104" defTabSz="257144">
              <a:spcAft>
                <a:spcPts val="338"/>
              </a:spcAft>
              <a:buClr>
                <a:srgbClr val="DADADA"/>
              </a:buClr>
            </a:pPr>
            <a:r>
              <a:rPr lang="en-US" sz="1125" dirty="0">
                <a:ln>
                  <a:solidFill>
                    <a:prstClr val="black">
                      <a:lumMod val="75000"/>
                      <a:lumOff val="25000"/>
                      <a:alpha val="10000"/>
                    </a:prstClr>
                  </a:solidFill>
                </a:ln>
                <a:solidFill>
                  <a:srgbClr val="DADADA"/>
                </a:solidFill>
                <a:effectLst/>
                <a:latin typeface="Century Gothic" panose="020F0302020204030204"/>
              </a:rPr>
              <a:t>The Price(s) Paid (p</a:t>
            </a:r>
            <a:r>
              <a:rPr lang="en-US" sz="1125" baseline="30000" dirty="0">
                <a:ln>
                  <a:solidFill>
                    <a:prstClr val="black">
                      <a:lumMod val="75000"/>
                      <a:lumOff val="25000"/>
                      <a:alpha val="10000"/>
                    </a:prstClr>
                  </a:solidFill>
                </a:ln>
                <a:solidFill>
                  <a:srgbClr val="DADADA"/>
                </a:solidFill>
                <a:effectLst/>
                <a:latin typeface="Century Gothic" panose="020F0302020204030204"/>
              </a:rPr>
              <a:t>i</a:t>
            </a:r>
            <a:r>
              <a:rPr lang="en-US" sz="1125" dirty="0">
                <a:ln>
                  <a:solidFill>
                    <a:prstClr val="black">
                      <a:lumMod val="75000"/>
                      <a:lumOff val="25000"/>
                      <a:alpha val="10000"/>
                    </a:prstClr>
                  </a:solidFill>
                </a:ln>
                <a:solidFill>
                  <a:srgbClr val="DADADA"/>
                </a:solidFill>
                <a:effectLst/>
                <a:latin typeface="Century Gothic" panose="020F0302020204030204"/>
              </a:rPr>
              <a:t>) by the Winning Merchant(s)</a:t>
            </a:r>
            <a:endParaRPr lang="en-US" sz="1125"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Century Gothic" panose="020F0302020204030204"/>
            </a:endParaRPr>
          </a:p>
        </p:txBody>
      </p:sp>
      <p:sp>
        <p:nvSpPr>
          <p:cNvPr id="6" name="TextBox 5"/>
          <p:cNvSpPr txBox="1"/>
          <p:nvPr/>
        </p:nvSpPr>
        <p:spPr>
          <a:xfrm>
            <a:off x="402793" y="3429224"/>
            <a:ext cx="3015888" cy="248209"/>
          </a:xfrm>
          <a:prstGeom prst="rect">
            <a:avLst/>
          </a:prstGeom>
          <a:noFill/>
        </p:spPr>
        <p:txBody>
          <a:bodyPr wrap="square" rtlCol="0">
            <a:spAutoFit/>
          </a:bodyPr>
          <a:lstStyle/>
          <a:p>
            <a:pPr algn="ctr" defTabSz="257221"/>
            <a:r>
              <a:rPr lang="en-US" sz="1013" dirty="0">
                <a:solidFill>
                  <a:prstClr val="white"/>
                </a:solidFill>
                <a:latin typeface="Century Gothic" panose="020F0302020204030204"/>
              </a:rPr>
              <a:t>Merchants Make Shared &amp; Exclusive Bids</a:t>
            </a:r>
          </a:p>
        </p:txBody>
      </p:sp>
    </p:spTree>
    <p:extLst>
      <p:ext uri="{BB962C8B-B14F-4D97-AF65-F5344CB8AC3E}">
        <p14:creationId xmlns:p14="http://schemas.microsoft.com/office/powerpoint/2010/main" val="3950591427"/>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2000"/>
                                        <p:tgtEl>
                                          <p:spTgt spid="4"/>
                                        </p:tgtEl>
                                      </p:cBhvr>
                                    </p:animEffect>
                                  </p:childTnLst>
                                </p:cTn>
                              </p:par>
                            </p:childTnLst>
                          </p:cTn>
                        </p:par>
                        <p:par>
                          <p:cTn id="12" fill="hold">
                            <p:stCondLst>
                              <p:cond delay="4000"/>
                            </p:stCondLst>
                            <p:childTnLst>
                              <p:par>
                                <p:cTn id="13" presetID="22" presetClass="entr" presetSubtype="1" fill="hold" grpId="0" nodeType="afterEffect">
                                  <p:stCondLst>
                                    <p:cond delay="200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010" y="985424"/>
            <a:ext cx="5823991" cy="545353"/>
          </a:xfrm>
        </p:spPr>
        <p:txBody>
          <a:bodyPr anchor="ctr">
            <a:normAutofit/>
          </a:bodyPr>
          <a:lstStyle/>
          <a:p>
            <a:r>
              <a:rPr lang="en-US" dirty="0"/>
              <a:t>Optimal IC Auction</a:t>
            </a:r>
          </a:p>
        </p:txBody>
      </p:sp>
      <p:pic>
        <p:nvPicPr>
          <p:cNvPr id="6" name="Content Placeholder 5"/>
          <p:cNvPicPr>
            <a:picLocks noGrp="1" noChangeAspect="1"/>
          </p:cNvPicPr>
          <p:nvPr>
            <p:ph idx="1"/>
          </p:nvPr>
        </p:nvPicPr>
        <p:blipFill rotWithShape="1">
          <a:blip r:embed="rId2"/>
          <a:srcRect l="61410" t="39834" r="16941"/>
          <a:stretch/>
        </p:blipFill>
        <p:spPr>
          <a:xfrm>
            <a:off x="6973804" y="701786"/>
            <a:ext cx="1160193" cy="1490049"/>
          </a:xfrm>
          <a:prstGeom prst="rect">
            <a:avLst/>
          </a:prstGeom>
        </p:spPr>
      </p:pic>
      <p:grpSp>
        <p:nvGrpSpPr>
          <p:cNvPr id="10" name="Group 9"/>
          <p:cNvGrpSpPr/>
          <p:nvPr/>
        </p:nvGrpSpPr>
        <p:grpSpPr>
          <a:xfrm>
            <a:off x="2149198" y="1928645"/>
            <a:ext cx="2737507" cy="960396"/>
            <a:chOff x="3819801" y="2286000"/>
            <a:chExt cx="4865411" cy="1706926"/>
          </a:xfrm>
        </p:grpSpPr>
        <p:sp>
          <p:nvSpPr>
            <p:cNvPr id="3" name="TextBox 2"/>
            <p:cNvSpPr txBox="1"/>
            <p:nvPr/>
          </p:nvSpPr>
          <p:spPr>
            <a:xfrm>
              <a:off x="3819801" y="2721113"/>
              <a:ext cx="1131611" cy="1271813"/>
            </a:xfrm>
            <a:prstGeom prst="rect">
              <a:avLst/>
            </a:prstGeom>
            <a:noFill/>
          </p:spPr>
          <p:txBody>
            <a:bodyPr wrap="square" rtlCol="0">
              <a:spAutoFit/>
            </a:bodyPr>
            <a:lstStyle/>
            <a:p>
              <a:pPr algn="ctr" defTabSz="257221"/>
              <a:r>
                <a:rPr lang="en-US" sz="1350" dirty="0">
                  <a:solidFill>
                    <a:prstClr val="white"/>
                  </a:solidFill>
                  <a:latin typeface="Yu Gothic UI Semilight" panose="020B0400000000000000" pitchFamily="34" charset="-128"/>
                  <a:ea typeface="Yu Gothic UI Semilight" panose="020B0400000000000000" pitchFamily="34" charset="-128"/>
                </a:rPr>
                <a:t>max</a:t>
              </a:r>
            </a:p>
            <a:p>
              <a:pPr algn="ctr" defTabSz="257221"/>
              <a:r>
                <a:rPr lang="en-US" sz="1350" dirty="0">
                  <a:solidFill>
                    <a:prstClr val="white"/>
                  </a:solidFill>
                  <a:latin typeface="Yu Gothic UI Semilight" panose="020B0400000000000000" pitchFamily="34" charset="-128"/>
                  <a:ea typeface="Yu Gothic UI Semilight" panose="020B0400000000000000" pitchFamily="34" charset="-128"/>
                </a:rPr>
                <a:t>x(t),p(t)</a:t>
              </a:r>
            </a:p>
          </p:txBody>
        </p:sp>
        <p:sp>
          <p:nvSpPr>
            <p:cNvPr id="7" name="TextBox 6"/>
            <p:cNvSpPr txBox="1"/>
            <p:nvPr/>
          </p:nvSpPr>
          <p:spPr>
            <a:xfrm>
              <a:off x="5365190" y="2286000"/>
              <a:ext cx="3320022" cy="1272040"/>
            </a:xfrm>
            <a:prstGeom prst="rect">
              <a:avLst/>
            </a:prstGeom>
            <a:noFill/>
          </p:spPr>
          <p:txBody>
            <a:bodyPr wrap="square" rtlCol="0">
              <a:spAutoFit/>
            </a:bodyPr>
            <a:lstStyle/>
            <a:p>
              <a:pPr defTabSz="257221"/>
              <a:r>
                <a:rPr lang="en-US" sz="4051" dirty="0">
                  <a:solidFill>
                    <a:prstClr val="white"/>
                  </a:solidFill>
                  <a:latin typeface="Yu Gothic UI Semilight" panose="020B0400000000000000" pitchFamily="34" charset="-128"/>
                  <a:ea typeface="Yu Gothic UI Semilight" panose="020B0400000000000000" pitchFamily="34" charset="-128"/>
                </a:rPr>
                <a:t>[       ]</a:t>
              </a:r>
              <a:endParaRPr lang="en-US" sz="4051" dirty="0">
                <a:solidFill>
                  <a:prstClr val="white"/>
                </a:solidFill>
                <a:latin typeface="Century Gothic" panose="020F0302020204030204"/>
              </a:endParaRPr>
            </a:p>
          </p:txBody>
        </p:sp>
        <p:sp>
          <p:nvSpPr>
            <p:cNvPr id="4" name="TextBox 3"/>
            <p:cNvSpPr txBox="1"/>
            <p:nvPr/>
          </p:nvSpPr>
          <p:spPr>
            <a:xfrm rot="10800000" flipV="1">
              <a:off x="6010817" y="3077550"/>
              <a:ext cx="293410" cy="441146"/>
            </a:xfrm>
            <a:prstGeom prst="rect">
              <a:avLst/>
            </a:prstGeom>
            <a:noFill/>
          </p:spPr>
          <p:txBody>
            <a:bodyPr wrap="square" rtlCol="0">
              <a:spAutoFit/>
            </a:bodyPr>
            <a:lstStyle/>
            <a:p>
              <a:pPr defTabSz="257221"/>
              <a:r>
                <a:rPr lang="en-US" sz="1013" dirty="0" err="1">
                  <a:solidFill>
                    <a:prstClr val="white"/>
                  </a:solidFill>
                  <a:latin typeface="Century Gothic" panose="020F0302020204030204"/>
                </a:rPr>
                <a:t>i</a:t>
              </a:r>
              <a:endParaRPr lang="en-US" sz="1013" dirty="0">
                <a:solidFill>
                  <a:prstClr val="white"/>
                </a:solidFill>
                <a:latin typeface="Century Gothic" panose="020F0302020204030204"/>
              </a:endParaRPr>
            </a:p>
          </p:txBody>
        </p:sp>
        <p:sp>
          <p:nvSpPr>
            <p:cNvPr id="8" name="Rectangle 7"/>
            <p:cNvSpPr/>
            <p:nvPr/>
          </p:nvSpPr>
          <p:spPr>
            <a:xfrm>
              <a:off x="5727407" y="2506997"/>
              <a:ext cx="2111709" cy="902576"/>
            </a:xfrm>
            <a:prstGeom prst="rect">
              <a:avLst/>
            </a:prstGeom>
          </p:spPr>
          <p:txBody>
            <a:bodyPr wrap="none">
              <a:spAutoFit/>
            </a:bodyPr>
            <a:lstStyle/>
            <a:p>
              <a:pPr defTabSz="257221"/>
              <a:r>
                <a:rPr lang="en-US" sz="2700" dirty="0">
                  <a:solidFill>
                    <a:prstClr val="white"/>
                  </a:solidFill>
                  <a:latin typeface="Yu Gothic UI Semilight" panose="020B0400000000000000" pitchFamily="34" charset="-128"/>
                  <a:ea typeface="Yu Gothic UI Semilight" panose="020B0400000000000000" pitchFamily="34" charset="-128"/>
                </a:rPr>
                <a:t>∑p</a:t>
              </a:r>
              <a:r>
                <a:rPr lang="en-US" sz="2700" baseline="30000" dirty="0">
                  <a:solidFill>
                    <a:prstClr val="white"/>
                  </a:solidFill>
                  <a:latin typeface="Yu Gothic UI Semilight" panose="020B0400000000000000" pitchFamily="34" charset="-128"/>
                  <a:ea typeface="Yu Gothic UI Semilight" panose="020B0400000000000000" pitchFamily="34" charset="-128"/>
                </a:rPr>
                <a:t>i</a:t>
              </a:r>
              <a:r>
                <a:rPr lang="en-US" sz="2700" dirty="0">
                  <a:solidFill>
                    <a:prstClr val="white"/>
                  </a:solidFill>
                  <a:latin typeface="Yu Gothic UI Semilight" panose="020B0400000000000000" pitchFamily="34" charset="-128"/>
                  <a:ea typeface="Yu Gothic UI Semilight" panose="020B0400000000000000" pitchFamily="34" charset="-128"/>
                </a:rPr>
                <a:t>(t) </a:t>
              </a:r>
            </a:p>
          </p:txBody>
        </p:sp>
        <p:sp>
          <p:nvSpPr>
            <p:cNvPr id="9" name="TextBox 8"/>
            <p:cNvSpPr txBox="1"/>
            <p:nvPr/>
          </p:nvSpPr>
          <p:spPr>
            <a:xfrm>
              <a:off x="4845734" y="2590237"/>
              <a:ext cx="990600" cy="779498"/>
            </a:xfrm>
            <a:prstGeom prst="rect">
              <a:avLst/>
            </a:prstGeom>
            <a:noFill/>
          </p:spPr>
          <p:txBody>
            <a:bodyPr wrap="square" rtlCol="0">
              <a:spAutoFit/>
            </a:bodyPr>
            <a:lstStyle/>
            <a:p>
              <a:pPr defTabSz="257221"/>
              <a:r>
                <a:rPr lang="en-US" sz="2250" dirty="0">
                  <a:solidFill>
                    <a:prstClr val="white"/>
                  </a:solidFill>
                  <a:latin typeface="Castellar" panose="020A0402060406010301" pitchFamily="18" charset="0"/>
                </a:rPr>
                <a:t>E</a:t>
              </a:r>
              <a:r>
                <a:rPr lang="en-US" sz="2250" baseline="-25000" dirty="0">
                  <a:solidFill>
                    <a:prstClr val="white"/>
                  </a:solidFill>
                  <a:latin typeface="Yu Gothic UI Semilight" panose="020B0400000000000000" pitchFamily="34" charset="-128"/>
                  <a:ea typeface="Yu Gothic UI Semilight" panose="020B0400000000000000" pitchFamily="34" charset="-128"/>
                </a:rPr>
                <a:t>t</a:t>
              </a:r>
            </a:p>
          </p:txBody>
        </p:sp>
      </p:grpSp>
      <p:sp>
        <p:nvSpPr>
          <p:cNvPr id="11" name="TextBox 10"/>
          <p:cNvSpPr txBox="1"/>
          <p:nvPr/>
        </p:nvSpPr>
        <p:spPr>
          <a:xfrm>
            <a:off x="342096" y="2864175"/>
            <a:ext cx="1200463" cy="300082"/>
          </a:xfrm>
          <a:prstGeom prst="rect">
            <a:avLst/>
          </a:prstGeom>
          <a:noFill/>
        </p:spPr>
        <p:txBody>
          <a:bodyPr wrap="square" rtlCol="0">
            <a:spAutoFit/>
          </a:bodyPr>
          <a:lstStyle/>
          <a:p>
            <a:pPr defTabSz="257221"/>
            <a:r>
              <a:rPr lang="en-US" sz="1350" dirty="0">
                <a:solidFill>
                  <a:prstClr val="white"/>
                </a:solidFill>
                <a:latin typeface="Century Gothic" panose="020F0302020204030204"/>
              </a:rPr>
              <a:t>Subject to</a:t>
            </a:r>
          </a:p>
        </p:txBody>
      </p:sp>
      <p:sp>
        <p:nvSpPr>
          <p:cNvPr id="12" name="TextBox 11"/>
          <p:cNvSpPr txBox="1"/>
          <p:nvPr/>
        </p:nvSpPr>
        <p:spPr>
          <a:xfrm>
            <a:off x="513592" y="3151195"/>
            <a:ext cx="3008730" cy="300082"/>
          </a:xfrm>
          <a:prstGeom prst="rect">
            <a:avLst/>
          </a:prstGeom>
          <a:noFill/>
        </p:spPr>
        <p:txBody>
          <a:bodyPr wrap="square" rtlCol="0">
            <a:spAutoFit/>
          </a:bodyPr>
          <a:lstStyle/>
          <a:p>
            <a:pPr defTabSz="257221"/>
            <a:r>
              <a:rPr lang="en-US" sz="1350" dirty="0" err="1">
                <a:solidFill>
                  <a:prstClr val="white"/>
                </a:solidFill>
                <a:latin typeface="Yu Gothic UI Semilight" panose="020B0400000000000000" pitchFamily="34" charset="-128"/>
                <a:ea typeface="Yu Gothic UI Semilight" panose="020B0400000000000000" pitchFamily="34" charset="-128"/>
              </a:rPr>
              <a:t>u</a:t>
            </a:r>
            <a:r>
              <a:rPr lang="en-US" sz="1350" baseline="30000" dirty="0" err="1">
                <a:solidFill>
                  <a:prstClr val="white"/>
                </a:solidFill>
                <a:latin typeface="Yu Gothic UI Semilight" panose="020B0400000000000000" pitchFamily="34" charset="-128"/>
                <a:ea typeface="Yu Gothic UI Semilight" panose="020B0400000000000000" pitchFamily="34" charset="-128"/>
              </a:rPr>
              <a:t>i</a:t>
            </a:r>
            <a:r>
              <a:rPr lang="en-US" sz="1350" baseline="30000" dirty="0">
                <a:solidFill>
                  <a:prstClr val="white"/>
                </a:solidFill>
                <a:latin typeface="Yu Gothic UI Semilight" panose="020B0400000000000000" pitchFamily="34" charset="-128"/>
                <a:ea typeface="Yu Gothic UI Semilight" panose="020B0400000000000000" pitchFamily="34" charset="-128"/>
              </a:rPr>
              <a:t> </a:t>
            </a:r>
            <a:r>
              <a:rPr lang="en-US" sz="1350" dirty="0">
                <a:solidFill>
                  <a:prstClr val="white"/>
                </a:solidFill>
                <a:latin typeface="Yu Gothic UI Semilight" panose="020B0400000000000000" pitchFamily="34" charset="-128"/>
                <a:ea typeface="Yu Gothic UI Semilight" panose="020B0400000000000000" pitchFamily="34" charset="-128"/>
              </a:rPr>
              <a:t>( x (t), p(t), </a:t>
            </a:r>
            <a:r>
              <a:rPr lang="en-US" sz="1350" dirty="0" err="1">
                <a:solidFill>
                  <a:prstClr val="white"/>
                </a:solidFill>
                <a:latin typeface="Yu Gothic UI Semilight" panose="020B0400000000000000" pitchFamily="34" charset="-128"/>
                <a:ea typeface="Yu Gothic UI Semilight" panose="020B0400000000000000" pitchFamily="34" charset="-128"/>
              </a:rPr>
              <a:t>t</a:t>
            </a:r>
            <a:r>
              <a:rPr lang="en-US" sz="1350" baseline="30000" dirty="0" err="1">
                <a:solidFill>
                  <a:prstClr val="white"/>
                </a:solidFill>
                <a:latin typeface="Yu Gothic UI Semilight" panose="020B0400000000000000" pitchFamily="34" charset="-128"/>
                <a:ea typeface="Yu Gothic UI Semilight" panose="020B0400000000000000" pitchFamily="34" charset="-128"/>
              </a:rPr>
              <a:t>i</a:t>
            </a:r>
            <a:r>
              <a:rPr lang="en-US" sz="1350" baseline="30000" dirty="0">
                <a:solidFill>
                  <a:prstClr val="white"/>
                </a:solidFill>
                <a:latin typeface="Yu Gothic UI Semilight" panose="020B0400000000000000" pitchFamily="34" charset="-128"/>
                <a:ea typeface="Yu Gothic UI Semilight" panose="020B0400000000000000" pitchFamily="34" charset="-128"/>
              </a:rPr>
              <a:t> </a:t>
            </a:r>
            <a:r>
              <a:rPr lang="en-US" sz="1350" dirty="0">
                <a:solidFill>
                  <a:prstClr val="white"/>
                </a:solidFill>
                <a:latin typeface="Yu Gothic UI Semilight" panose="020B0400000000000000" pitchFamily="34" charset="-128"/>
                <a:ea typeface="Yu Gothic UI Semilight" panose="020B0400000000000000" pitchFamily="34" charset="-128"/>
              </a:rPr>
              <a:t>) ≥ </a:t>
            </a:r>
            <a:r>
              <a:rPr lang="en-US" sz="1350" dirty="0" err="1">
                <a:solidFill>
                  <a:prstClr val="white"/>
                </a:solidFill>
                <a:latin typeface="Yu Gothic UI Semilight" panose="020B0400000000000000" pitchFamily="34" charset="-128"/>
                <a:ea typeface="Yu Gothic UI Semilight" panose="020B0400000000000000" pitchFamily="34" charset="-128"/>
              </a:rPr>
              <a:t>u</a:t>
            </a:r>
            <a:r>
              <a:rPr lang="en-US" sz="1350" baseline="30000" dirty="0" err="1">
                <a:solidFill>
                  <a:prstClr val="white"/>
                </a:solidFill>
                <a:latin typeface="Yu Gothic UI Semilight" panose="020B0400000000000000" pitchFamily="34" charset="-128"/>
                <a:ea typeface="Yu Gothic UI Semilight" panose="020B0400000000000000" pitchFamily="34" charset="-128"/>
              </a:rPr>
              <a:t>i</a:t>
            </a:r>
            <a:r>
              <a:rPr lang="en-US" sz="1350" dirty="0">
                <a:solidFill>
                  <a:prstClr val="white"/>
                </a:solidFill>
                <a:latin typeface="Yu Gothic UI Semilight" panose="020B0400000000000000" pitchFamily="34" charset="-128"/>
                <a:ea typeface="Yu Gothic UI Semilight" panose="020B0400000000000000" pitchFamily="34" charset="-128"/>
              </a:rPr>
              <a:t> (x (</a:t>
            </a:r>
            <a:r>
              <a:rPr lang="en-US" sz="1350" dirty="0" err="1">
                <a:solidFill>
                  <a:prstClr val="white"/>
                </a:solidFill>
                <a:latin typeface="Yu Gothic UI Semilight" panose="020B0400000000000000" pitchFamily="34" charset="-128"/>
                <a:ea typeface="Yu Gothic UI Semilight" panose="020B0400000000000000" pitchFamily="34" charset="-128"/>
              </a:rPr>
              <a:t>t</a:t>
            </a:r>
            <a:r>
              <a:rPr lang="en-US" sz="1350" baseline="30000" dirty="0" err="1">
                <a:solidFill>
                  <a:prstClr val="white"/>
                </a:solidFill>
                <a:latin typeface="Yu Gothic UI Semilight" panose="020B0400000000000000" pitchFamily="34" charset="-128"/>
                <a:ea typeface="Yu Gothic UI Semilight" panose="020B0400000000000000" pitchFamily="34" charset="-128"/>
              </a:rPr>
              <a:t>i</a:t>
            </a:r>
            <a:r>
              <a:rPr lang="en-US" sz="1350" dirty="0">
                <a:solidFill>
                  <a:prstClr val="white"/>
                </a:solidFill>
                <a:latin typeface="Yu Gothic UI Semilight" panose="020B0400000000000000" pitchFamily="34" charset="-128"/>
                <a:ea typeface="Yu Gothic UI Semilight" panose="020B0400000000000000" pitchFamily="34" charset="-128"/>
              </a:rPr>
              <a:t>, t</a:t>
            </a:r>
            <a:r>
              <a:rPr lang="en-US" sz="1350" baseline="30000" dirty="0">
                <a:solidFill>
                  <a:prstClr val="white"/>
                </a:solidFill>
                <a:latin typeface="Yu Gothic UI Semilight" panose="020B0400000000000000" pitchFamily="34" charset="-128"/>
                <a:ea typeface="Yu Gothic UI Semilight" panose="020B0400000000000000" pitchFamily="34" charset="-128"/>
              </a:rPr>
              <a:t>-</a:t>
            </a:r>
            <a:r>
              <a:rPr lang="en-US" sz="1350" baseline="30000" dirty="0" err="1">
                <a:solidFill>
                  <a:prstClr val="white"/>
                </a:solidFill>
                <a:latin typeface="Yu Gothic UI Semilight" panose="020B0400000000000000" pitchFamily="34" charset="-128"/>
                <a:ea typeface="Yu Gothic UI Semilight" panose="020B0400000000000000" pitchFamily="34" charset="-128"/>
              </a:rPr>
              <a:t>i</a:t>
            </a:r>
            <a:r>
              <a:rPr lang="en-US" sz="1350" dirty="0">
                <a:solidFill>
                  <a:prstClr val="white"/>
                </a:solidFill>
                <a:latin typeface="Yu Gothic UI Semilight" panose="020B0400000000000000" pitchFamily="34" charset="-128"/>
                <a:ea typeface="Yu Gothic UI Semilight" panose="020B0400000000000000" pitchFamily="34" charset="-128"/>
              </a:rPr>
              <a:t>), </a:t>
            </a:r>
            <a:r>
              <a:rPr lang="en-US" sz="1350" dirty="0" err="1">
                <a:solidFill>
                  <a:prstClr val="white"/>
                </a:solidFill>
                <a:latin typeface="Yu Gothic UI Semilight" panose="020B0400000000000000" pitchFamily="34" charset="-128"/>
                <a:ea typeface="Yu Gothic UI Semilight" panose="020B0400000000000000" pitchFamily="34" charset="-128"/>
              </a:rPr>
              <a:t>t</a:t>
            </a:r>
            <a:r>
              <a:rPr lang="en-US" sz="1350" baseline="30000" dirty="0" err="1">
                <a:solidFill>
                  <a:prstClr val="white"/>
                </a:solidFill>
                <a:latin typeface="Yu Gothic UI Semilight" panose="020B0400000000000000" pitchFamily="34" charset="-128"/>
                <a:ea typeface="Yu Gothic UI Semilight" panose="020B0400000000000000" pitchFamily="34" charset="-128"/>
              </a:rPr>
              <a:t>i</a:t>
            </a:r>
            <a:r>
              <a:rPr lang="en-US" sz="1350" baseline="30000" dirty="0">
                <a:solidFill>
                  <a:prstClr val="white"/>
                </a:solidFill>
                <a:latin typeface="Yu Gothic UI Semilight" panose="020B0400000000000000" pitchFamily="34" charset="-128"/>
                <a:ea typeface="Yu Gothic UI Semilight" panose="020B0400000000000000" pitchFamily="34" charset="-128"/>
              </a:rPr>
              <a:t> </a:t>
            </a:r>
            <a:r>
              <a:rPr lang="en-US" sz="1350" dirty="0">
                <a:solidFill>
                  <a:prstClr val="white"/>
                </a:solidFill>
                <a:latin typeface="Yu Gothic UI Semilight" panose="020B0400000000000000" pitchFamily="34" charset="-128"/>
                <a:ea typeface="Yu Gothic UI Semilight" panose="020B0400000000000000" pitchFamily="34" charset="-128"/>
              </a:rPr>
              <a:t>)</a:t>
            </a:r>
          </a:p>
        </p:txBody>
      </p:sp>
      <p:sp>
        <p:nvSpPr>
          <p:cNvPr id="13" name="Rectangle 12"/>
          <p:cNvSpPr/>
          <p:nvPr/>
        </p:nvSpPr>
        <p:spPr>
          <a:xfrm>
            <a:off x="2236112" y="3138735"/>
            <a:ext cx="419292" cy="265457"/>
          </a:xfrm>
          <a:prstGeom prst="rect">
            <a:avLst/>
          </a:prstGeom>
        </p:spPr>
        <p:txBody>
          <a:bodyPr wrap="square">
            <a:spAutoFit/>
          </a:bodyPr>
          <a:lstStyle/>
          <a:p>
            <a:pPr defTabSz="257221"/>
            <a:r>
              <a:rPr lang="en-US" sz="1125" dirty="0">
                <a:solidFill>
                  <a:prstClr val="white"/>
                </a:solidFill>
                <a:latin typeface="Yu Gothic UI Semilight" panose="020B0400000000000000" pitchFamily="34" charset="-128"/>
                <a:ea typeface="Yu Gothic UI Semilight" panose="020B0400000000000000" pitchFamily="34" charset="-128"/>
              </a:rPr>
              <a:t>ˆ</a:t>
            </a:r>
            <a:endParaRPr lang="en-US" sz="1125" dirty="0">
              <a:solidFill>
                <a:prstClr val="white"/>
              </a:solidFill>
              <a:latin typeface="Century Gothic" panose="020F0302020204030204"/>
            </a:endParaRPr>
          </a:p>
        </p:txBody>
      </p:sp>
      <p:sp>
        <p:nvSpPr>
          <p:cNvPr id="14" name="TextBox 13"/>
          <p:cNvSpPr txBox="1"/>
          <p:nvPr/>
        </p:nvSpPr>
        <p:spPr>
          <a:xfrm>
            <a:off x="513591" y="3464407"/>
            <a:ext cx="2006050" cy="300082"/>
          </a:xfrm>
          <a:prstGeom prst="rect">
            <a:avLst/>
          </a:prstGeom>
          <a:noFill/>
        </p:spPr>
        <p:txBody>
          <a:bodyPr wrap="square" rtlCol="0">
            <a:spAutoFit/>
          </a:bodyPr>
          <a:lstStyle/>
          <a:p>
            <a:pPr defTabSz="257221"/>
            <a:r>
              <a:rPr lang="en-US" sz="1350" dirty="0" err="1">
                <a:solidFill>
                  <a:prstClr val="white"/>
                </a:solidFill>
                <a:latin typeface="Yu Gothic UI Semilight" panose="020B0400000000000000" pitchFamily="34" charset="-128"/>
                <a:ea typeface="Yu Gothic UI Semilight" panose="020B0400000000000000" pitchFamily="34" charset="-128"/>
              </a:rPr>
              <a:t>u</a:t>
            </a:r>
            <a:r>
              <a:rPr lang="en-US" sz="1350" baseline="30000" dirty="0" err="1">
                <a:solidFill>
                  <a:prstClr val="white"/>
                </a:solidFill>
                <a:latin typeface="Yu Gothic UI Semilight" panose="020B0400000000000000" pitchFamily="34" charset="-128"/>
                <a:ea typeface="Yu Gothic UI Semilight" panose="020B0400000000000000" pitchFamily="34" charset="-128"/>
              </a:rPr>
              <a:t>i</a:t>
            </a:r>
            <a:r>
              <a:rPr lang="en-US" sz="1350" baseline="30000" dirty="0">
                <a:solidFill>
                  <a:prstClr val="white"/>
                </a:solidFill>
                <a:latin typeface="Yu Gothic UI Semilight" panose="020B0400000000000000" pitchFamily="34" charset="-128"/>
                <a:ea typeface="Yu Gothic UI Semilight" panose="020B0400000000000000" pitchFamily="34" charset="-128"/>
              </a:rPr>
              <a:t> </a:t>
            </a:r>
            <a:r>
              <a:rPr lang="en-US" sz="1350" dirty="0">
                <a:solidFill>
                  <a:prstClr val="white"/>
                </a:solidFill>
                <a:latin typeface="Yu Gothic UI Semilight" panose="020B0400000000000000" pitchFamily="34" charset="-128"/>
                <a:ea typeface="Yu Gothic UI Semilight" panose="020B0400000000000000" pitchFamily="34" charset="-128"/>
              </a:rPr>
              <a:t>( x (t), p(t), </a:t>
            </a:r>
            <a:r>
              <a:rPr lang="en-US" sz="1350" dirty="0" err="1">
                <a:solidFill>
                  <a:prstClr val="white"/>
                </a:solidFill>
                <a:latin typeface="Yu Gothic UI Semilight" panose="020B0400000000000000" pitchFamily="34" charset="-128"/>
                <a:ea typeface="Yu Gothic UI Semilight" panose="020B0400000000000000" pitchFamily="34" charset="-128"/>
              </a:rPr>
              <a:t>t</a:t>
            </a:r>
            <a:r>
              <a:rPr lang="en-US" sz="1350" baseline="30000" dirty="0" err="1">
                <a:solidFill>
                  <a:prstClr val="white"/>
                </a:solidFill>
                <a:latin typeface="Yu Gothic UI Semilight" panose="020B0400000000000000" pitchFamily="34" charset="-128"/>
                <a:ea typeface="Yu Gothic UI Semilight" panose="020B0400000000000000" pitchFamily="34" charset="-128"/>
              </a:rPr>
              <a:t>i</a:t>
            </a:r>
            <a:r>
              <a:rPr lang="en-US" sz="1350" baseline="30000" dirty="0">
                <a:solidFill>
                  <a:prstClr val="white"/>
                </a:solidFill>
                <a:latin typeface="Yu Gothic UI Semilight" panose="020B0400000000000000" pitchFamily="34" charset="-128"/>
                <a:ea typeface="Yu Gothic UI Semilight" panose="020B0400000000000000" pitchFamily="34" charset="-128"/>
              </a:rPr>
              <a:t> </a:t>
            </a:r>
            <a:r>
              <a:rPr lang="en-US" sz="1350" dirty="0">
                <a:solidFill>
                  <a:prstClr val="white"/>
                </a:solidFill>
                <a:latin typeface="Yu Gothic UI Semilight" panose="020B0400000000000000" pitchFamily="34" charset="-128"/>
                <a:ea typeface="Yu Gothic UI Semilight" panose="020B0400000000000000" pitchFamily="34" charset="-128"/>
              </a:rPr>
              <a:t>) ≥ 0</a:t>
            </a:r>
          </a:p>
        </p:txBody>
      </p:sp>
      <p:sp>
        <p:nvSpPr>
          <p:cNvPr id="19" name="TextBox 18"/>
          <p:cNvSpPr txBox="1"/>
          <p:nvPr/>
        </p:nvSpPr>
        <p:spPr>
          <a:xfrm>
            <a:off x="4496723" y="2323886"/>
            <a:ext cx="1911396" cy="507831"/>
          </a:xfrm>
          <a:prstGeom prst="rect">
            <a:avLst/>
          </a:prstGeom>
          <a:noFill/>
        </p:spPr>
        <p:txBody>
          <a:bodyPr wrap="square" rtlCol="0">
            <a:spAutoFit/>
          </a:bodyPr>
          <a:lstStyle/>
          <a:p>
            <a:pPr algn="r" defTabSz="257221"/>
            <a:r>
              <a:rPr lang="en-US" sz="1350" dirty="0">
                <a:solidFill>
                  <a:prstClr val="white"/>
                </a:solidFill>
                <a:latin typeface="Century Gothic" panose="020F0302020204030204"/>
              </a:rPr>
              <a:t>(Expected Revenue*)</a:t>
            </a:r>
          </a:p>
        </p:txBody>
      </p:sp>
      <p:sp>
        <p:nvSpPr>
          <p:cNvPr id="20" name="TextBox 19"/>
          <p:cNvSpPr txBox="1"/>
          <p:nvPr/>
        </p:nvSpPr>
        <p:spPr>
          <a:xfrm>
            <a:off x="4886705" y="3118905"/>
            <a:ext cx="1531026" cy="507831"/>
          </a:xfrm>
          <a:prstGeom prst="rect">
            <a:avLst/>
          </a:prstGeom>
          <a:noFill/>
        </p:spPr>
        <p:txBody>
          <a:bodyPr wrap="square" rtlCol="0">
            <a:spAutoFit/>
          </a:bodyPr>
          <a:lstStyle/>
          <a:p>
            <a:pPr algn="r" defTabSz="257221"/>
            <a:r>
              <a:rPr lang="en-US" sz="1350" dirty="0">
                <a:solidFill>
                  <a:prstClr val="white"/>
                </a:solidFill>
                <a:latin typeface="Century Gothic" panose="020F0302020204030204"/>
              </a:rPr>
              <a:t>(Truthful Bidding)</a:t>
            </a:r>
          </a:p>
        </p:txBody>
      </p:sp>
      <p:sp>
        <p:nvSpPr>
          <p:cNvPr id="21" name="TextBox 20"/>
          <p:cNvSpPr txBox="1"/>
          <p:nvPr/>
        </p:nvSpPr>
        <p:spPr>
          <a:xfrm>
            <a:off x="4929578" y="3461895"/>
            <a:ext cx="1492852" cy="507831"/>
          </a:xfrm>
          <a:prstGeom prst="rect">
            <a:avLst/>
          </a:prstGeom>
          <a:noFill/>
        </p:spPr>
        <p:txBody>
          <a:bodyPr wrap="square" rtlCol="0">
            <a:spAutoFit/>
          </a:bodyPr>
          <a:lstStyle/>
          <a:p>
            <a:pPr algn="r" defTabSz="257221"/>
            <a:r>
              <a:rPr lang="en-US" sz="1350" dirty="0">
                <a:solidFill>
                  <a:prstClr val="white"/>
                </a:solidFill>
                <a:latin typeface="Century Gothic" panose="020F0302020204030204"/>
              </a:rPr>
              <a:t>(Truthful Bidding)</a:t>
            </a:r>
          </a:p>
        </p:txBody>
      </p:sp>
      <p:sp>
        <p:nvSpPr>
          <p:cNvPr id="24" name="TextBox 23"/>
          <p:cNvSpPr txBox="1"/>
          <p:nvPr/>
        </p:nvSpPr>
        <p:spPr>
          <a:xfrm rot="10800000">
            <a:off x="3214632" y="3116058"/>
            <a:ext cx="2627719" cy="300082"/>
          </a:xfrm>
          <a:prstGeom prst="rect">
            <a:avLst/>
          </a:prstGeom>
          <a:noFill/>
        </p:spPr>
        <p:txBody>
          <a:bodyPr wrap="square" rtlCol="0">
            <a:spAutoFit/>
          </a:bodyPr>
          <a:lstStyle/>
          <a:p>
            <a:pPr algn="r" defTabSz="257221"/>
            <a:r>
              <a:rPr lang="en-US" sz="1350" dirty="0">
                <a:solidFill>
                  <a:prstClr val="white"/>
                </a:solidFill>
                <a:latin typeface="Yu Gothic UI Semilight" panose="020B0400000000000000" pitchFamily="34" charset="-128"/>
                <a:ea typeface="Yu Gothic UI Semilight" panose="020B0400000000000000" pitchFamily="34" charset="-128"/>
              </a:rPr>
              <a:t>A      </a:t>
            </a:r>
            <a:r>
              <a:rPr lang="en-US" sz="1350" dirty="0" err="1">
                <a:solidFill>
                  <a:prstClr val="white"/>
                </a:solidFill>
                <a:latin typeface="Yu Gothic UI Semilight" panose="020B0400000000000000" pitchFamily="34" charset="-128"/>
                <a:ea typeface="Yu Gothic UI Semilight" panose="020B0400000000000000" pitchFamily="34" charset="-128"/>
              </a:rPr>
              <a:t>A</a:t>
            </a:r>
            <a:r>
              <a:rPr lang="en-US" sz="1350" dirty="0">
                <a:solidFill>
                  <a:prstClr val="white"/>
                </a:solidFill>
                <a:latin typeface="Yu Gothic UI Semilight" panose="020B0400000000000000" pitchFamily="34" charset="-128"/>
                <a:ea typeface="Yu Gothic UI Semilight" panose="020B0400000000000000" pitchFamily="34" charset="-128"/>
              </a:rPr>
              <a:t>       </a:t>
            </a:r>
            <a:r>
              <a:rPr lang="en-US" sz="1350" dirty="0" err="1">
                <a:solidFill>
                  <a:prstClr val="white"/>
                </a:solidFill>
                <a:latin typeface="Yu Gothic UI Semilight" panose="020B0400000000000000" pitchFamily="34" charset="-128"/>
                <a:ea typeface="Yu Gothic UI Semilight" panose="020B0400000000000000" pitchFamily="34" charset="-128"/>
              </a:rPr>
              <a:t>A</a:t>
            </a:r>
            <a:r>
              <a:rPr lang="en-US" sz="1350" dirty="0">
                <a:solidFill>
                  <a:prstClr val="white"/>
                </a:solidFill>
                <a:latin typeface="Yu Gothic UI Semilight" panose="020B0400000000000000" pitchFamily="34" charset="-128"/>
                <a:ea typeface="Yu Gothic UI Semilight" panose="020B0400000000000000" pitchFamily="34" charset="-128"/>
              </a:rPr>
              <a:t>     </a:t>
            </a:r>
            <a:r>
              <a:rPr lang="en-US" sz="1350" dirty="0" err="1">
                <a:solidFill>
                  <a:prstClr val="white"/>
                </a:solidFill>
                <a:latin typeface="Yu Gothic UI Semilight" panose="020B0400000000000000" pitchFamily="34" charset="-128"/>
                <a:ea typeface="Yu Gothic UI Semilight" panose="020B0400000000000000" pitchFamily="34" charset="-128"/>
              </a:rPr>
              <a:t>A</a:t>
            </a:r>
            <a:r>
              <a:rPr lang="en-US" sz="1350" dirty="0">
                <a:solidFill>
                  <a:prstClr val="white"/>
                </a:solidFill>
                <a:latin typeface="Yu Gothic UI Semilight" panose="020B0400000000000000" pitchFamily="34" charset="-128"/>
                <a:ea typeface="Yu Gothic UI Semilight" panose="020B0400000000000000" pitchFamily="34" charset="-128"/>
              </a:rPr>
              <a:t>   </a:t>
            </a:r>
          </a:p>
        </p:txBody>
      </p:sp>
      <p:sp>
        <p:nvSpPr>
          <p:cNvPr id="25" name="TextBox 24"/>
          <p:cNvSpPr txBox="1"/>
          <p:nvPr/>
        </p:nvSpPr>
        <p:spPr>
          <a:xfrm>
            <a:off x="3335635" y="3144661"/>
            <a:ext cx="2721084" cy="300082"/>
          </a:xfrm>
          <a:prstGeom prst="rect">
            <a:avLst/>
          </a:prstGeom>
          <a:noFill/>
        </p:spPr>
        <p:txBody>
          <a:bodyPr wrap="square" rtlCol="0">
            <a:spAutoFit/>
          </a:bodyPr>
          <a:lstStyle/>
          <a:p>
            <a:pPr defTabSz="257221"/>
            <a:r>
              <a:rPr lang="en-US" sz="1350" dirty="0" err="1">
                <a:solidFill>
                  <a:prstClr val="white"/>
                </a:solidFill>
                <a:latin typeface="Yu Gothic UI Semilight" panose="020B0400000000000000" pitchFamily="34" charset="-128"/>
                <a:ea typeface="Yu Gothic UI Semilight" panose="020B0400000000000000" pitchFamily="34" charset="-128"/>
              </a:rPr>
              <a:t>i</a:t>
            </a:r>
            <a:r>
              <a:rPr lang="en-US" sz="1350" dirty="0">
                <a:solidFill>
                  <a:prstClr val="white"/>
                </a:solidFill>
                <a:latin typeface="Yu Gothic UI Semilight" panose="020B0400000000000000" pitchFamily="34" charset="-128"/>
                <a:ea typeface="Yu Gothic UI Semilight" panose="020B0400000000000000" pitchFamily="34" charset="-128"/>
              </a:rPr>
              <a:t>,      t</a:t>
            </a:r>
            <a:r>
              <a:rPr lang="en-US" sz="1350" baseline="30000" dirty="0">
                <a:solidFill>
                  <a:prstClr val="white"/>
                </a:solidFill>
                <a:latin typeface="Yu Gothic UI Semilight" panose="020B0400000000000000" pitchFamily="34" charset="-128"/>
                <a:ea typeface="Yu Gothic UI Semilight" panose="020B0400000000000000" pitchFamily="34" charset="-128"/>
              </a:rPr>
              <a:t>-  </a:t>
            </a:r>
            <a:r>
              <a:rPr lang="en-US" sz="1350" baseline="30000" dirty="0" err="1">
                <a:solidFill>
                  <a:prstClr val="white"/>
                </a:solidFill>
                <a:latin typeface="Yu Gothic UI Semilight" panose="020B0400000000000000" pitchFamily="34" charset="-128"/>
                <a:ea typeface="Yu Gothic UI Semilight" panose="020B0400000000000000" pitchFamily="34" charset="-128"/>
              </a:rPr>
              <a:t>i</a:t>
            </a:r>
            <a:r>
              <a:rPr lang="en-US" sz="1350" dirty="0">
                <a:solidFill>
                  <a:prstClr val="white"/>
                </a:solidFill>
                <a:latin typeface="Yu Gothic UI Semilight" panose="020B0400000000000000" pitchFamily="34" charset="-128"/>
                <a:ea typeface="Yu Gothic UI Semilight" panose="020B0400000000000000" pitchFamily="34" charset="-128"/>
              </a:rPr>
              <a:t>,     </a:t>
            </a:r>
            <a:r>
              <a:rPr lang="en-US" sz="1350" dirty="0" err="1">
                <a:solidFill>
                  <a:prstClr val="white"/>
                </a:solidFill>
                <a:latin typeface="Yu Gothic UI Semilight" panose="020B0400000000000000" pitchFamily="34" charset="-128"/>
                <a:ea typeface="Yu Gothic UI Semilight" panose="020B0400000000000000" pitchFamily="34" charset="-128"/>
              </a:rPr>
              <a:t>t</a:t>
            </a:r>
            <a:r>
              <a:rPr lang="en-US" sz="1350" baseline="30000" dirty="0" err="1">
                <a:solidFill>
                  <a:prstClr val="white"/>
                </a:solidFill>
                <a:latin typeface="Yu Gothic UI Semilight" panose="020B0400000000000000" pitchFamily="34" charset="-128"/>
                <a:ea typeface="Yu Gothic UI Semilight" panose="020B0400000000000000" pitchFamily="34" charset="-128"/>
              </a:rPr>
              <a:t>i</a:t>
            </a:r>
            <a:r>
              <a:rPr lang="en-US" sz="1350" dirty="0">
                <a:solidFill>
                  <a:prstClr val="white"/>
                </a:solidFill>
                <a:latin typeface="Yu Gothic UI Semilight" panose="020B0400000000000000" pitchFamily="34" charset="-128"/>
                <a:ea typeface="Yu Gothic UI Semilight" panose="020B0400000000000000" pitchFamily="34" charset="-128"/>
              </a:rPr>
              <a:t>,     </a:t>
            </a:r>
            <a:r>
              <a:rPr lang="en-US" sz="1350" dirty="0" err="1">
                <a:solidFill>
                  <a:prstClr val="white"/>
                </a:solidFill>
                <a:latin typeface="Yu Gothic UI Semilight" panose="020B0400000000000000" pitchFamily="34" charset="-128"/>
                <a:ea typeface="Yu Gothic UI Semilight" panose="020B0400000000000000" pitchFamily="34" charset="-128"/>
              </a:rPr>
              <a:t>t</a:t>
            </a:r>
            <a:r>
              <a:rPr lang="en-US" sz="1350" baseline="30000" dirty="0" err="1">
                <a:solidFill>
                  <a:prstClr val="white"/>
                </a:solidFill>
                <a:latin typeface="Yu Gothic UI Semilight" panose="020B0400000000000000" pitchFamily="34" charset="-128"/>
                <a:ea typeface="Yu Gothic UI Semilight" panose="020B0400000000000000" pitchFamily="34" charset="-128"/>
              </a:rPr>
              <a:t>i</a:t>
            </a:r>
            <a:r>
              <a:rPr lang="en-US" sz="1350" dirty="0">
                <a:solidFill>
                  <a:prstClr val="white"/>
                </a:solidFill>
                <a:latin typeface="Yu Gothic UI Semilight" panose="020B0400000000000000" pitchFamily="34" charset="-128"/>
                <a:ea typeface="Yu Gothic UI Semilight" panose="020B0400000000000000" pitchFamily="34" charset="-128"/>
              </a:rPr>
              <a:t>,</a:t>
            </a:r>
          </a:p>
        </p:txBody>
      </p:sp>
      <p:sp>
        <p:nvSpPr>
          <p:cNvPr id="26" name="TextBox 25"/>
          <p:cNvSpPr txBox="1"/>
          <p:nvPr/>
        </p:nvSpPr>
        <p:spPr>
          <a:xfrm rot="10800000">
            <a:off x="3222875" y="3426926"/>
            <a:ext cx="2019244" cy="300082"/>
          </a:xfrm>
          <a:prstGeom prst="rect">
            <a:avLst/>
          </a:prstGeom>
          <a:noFill/>
        </p:spPr>
        <p:txBody>
          <a:bodyPr wrap="square" rtlCol="0">
            <a:spAutoFit/>
          </a:bodyPr>
          <a:lstStyle/>
          <a:p>
            <a:pPr algn="r" defTabSz="257221"/>
            <a:r>
              <a:rPr lang="en-US" sz="1350" dirty="0">
                <a:solidFill>
                  <a:prstClr val="white"/>
                </a:solidFill>
                <a:latin typeface="Yu Gothic UI Semilight" panose="020B0400000000000000" pitchFamily="34" charset="-128"/>
                <a:ea typeface="Yu Gothic UI Semilight" panose="020B0400000000000000" pitchFamily="34" charset="-128"/>
              </a:rPr>
              <a:t>    A    </a:t>
            </a:r>
            <a:r>
              <a:rPr lang="en-US" sz="1350" dirty="0" err="1">
                <a:solidFill>
                  <a:prstClr val="white"/>
                </a:solidFill>
                <a:latin typeface="Yu Gothic UI Semilight" panose="020B0400000000000000" pitchFamily="34" charset="-128"/>
                <a:ea typeface="Yu Gothic UI Semilight" panose="020B0400000000000000" pitchFamily="34" charset="-128"/>
              </a:rPr>
              <a:t>A</a:t>
            </a:r>
            <a:r>
              <a:rPr lang="en-US" sz="1350" dirty="0">
                <a:solidFill>
                  <a:prstClr val="white"/>
                </a:solidFill>
                <a:latin typeface="Yu Gothic UI Semilight" panose="020B0400000000000000" pitchFamily="34" charset="-128"/>
                <a:ea typeface="Yu Gothic UI Semilight" panose="020B0400000000000000" pitchFamily="34" charset="-128"/>
              </a:rPr>
              <a:t>   </a:t>
            </a:r>
          </a:p>
        </p:txBody>
      </p:sp>
      <p:sp>
        <p:nvSpPr>
          <p:cNvPr id="27" name="TextBox 26"/>
          <p:cNvSpPr txBox="1"/>
          <p:nvPr/>
        </p:nvSpPr>
        <p:spPr>
          <a:xfrm>
            <a:off x="3335526" y="3469585"/>
            <a:ext cx="2026624" cy="300082"/>
          </a:xfrm>
          <a:prstGeom prst="rect">
            <a:avLst/>
          </a:prstGeom>
          <a:noFill/>
        </p:spPr>
        <p:txBody>
          <a:bodyPr wrap="square" rtlCol="0">
            <a:spAutoFit/>
          </a:bodyPr>
          <a:lstStyle/>
          <a:p>
            <a:pPr defTabSz="257221"/>
            <a:r>
              <a:rPr lang="en-US" sz="1350" dirty="0" err="1">
                <a:solidFill>
                  <a:prstClr val="white"/>
                </a:solidFill>
                <a:latin typeface="Yu Gothic UI Semilight" panose="020B0400000000000000" pitchFamily="34" charset="-128"/>
                <a:ea typeface="Yu Gothic UI Semilight" panose="020B0400000000000000" pitchFamily="34" charset="-128"/>
              </a:rPr>
              <a:t>i</a:t>
            </a:r>
            <a:r>
              <a:rPr lang="en-US" sz="1350" dirty="0">
                <a:solidFill>
                  <a:prstClr val="white"/>
                </a:solidFill>
                <a:latin typeface="Yu Gothic UI Semilight" panose="020B0400000000000000" pitchFamily="34" charset="-128"/>
                <a:ea typeface="Yu Gothic UI Semilight" panose="020B0400000000000000" pitchFamily="34" charset="-128"/>
              </a:rPr>
              <a:t>,     </a:t>
            </a:r>
            <a:r>
              <a:rPr lang="en-US" sz="1350" dirty="0" err="1">
                <a:solidFill>
                  <a:prstClr val="white"/>
                </a:solidFill>
                <a:latin typeface="Yu Gothic UI Semilight" panose="020B0400000000000000" pitchFamily="34" charset="-128"/>
                <a:ea typeface="Yu Gothic UI Semilight" panose="020B0400000000000000" pitchFamily="34" charset="-128"/>
              </a:rPr>
              <a:t>t</a:t>
            </a:r>
            <a:r>
              <a:rPr lang="en-US" sz="1350" baseline="30000" dirty="0" err="1">
                <a:solidFill>
                  <a:prstClr val="white"/>
                </a:solidFill>
                <a:latin typeface="Yu Gothic UI Semilight" panose="020B0400000000000000" pitchFamily="34" charset="-128"/>
                <a:ea typeface="Yu Gothic UI Semilight" panose="020B0400000000000000" pitchFamily="34" charset="-128"/>
              </a:rPr>
              <a:t>i</a:t>
            </a:r>
            <a:r>
              <a:rPr lang="en-US" sz="1350" dirty="0">
                <a:solidFill>
                  <a:prstClr val="white"/>
                </a:solidFill>
                <a:latin typeface="Yu Gothic UI Semilight" panose="020B0400000000000000" pitchFamily="34" charset="-128"/>
                <a:ea typeface="Yu Gothic UI Semilight" panose="020B0400000000000000" pitchFamily="34" charset="-128"/>
              </a:rPr>
              <a:t>,      </a:t>
            </a:r>
          </a:p>
        </p:txBody>
      </p:sp>
    </p:spTree>
    <p:extLst>
      <p:ext uri="{BB962C8B-B14F-4D97-AF65-F5344CB8AC3E}">
        <p14:creationId xmlns:p14="http://schemas.microsoft.com/office/powerpoint/2010/main" val="3967393942"/>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Optimal IC Auction</a:t>
            </a:r>
          </a:p>
        </p:txBody>
      </p:sp>
      <p:sp>
        <p:nvSpPr>
          <p:cNvPr id="7" name="Flowchart: Process 6"/>
          <p:cNvSpPr/>
          <p:nvPr/>
        </p:nvSpPr>
        <p:spPr>
          <a:xfrm>
            <a:off x="427844" y="1800024"/>
            <a:ext cx="2658167" cy="2057936"/>
          </a:xfrm>
          <a:prstGeom prst="flowChartProcess">
            <a:avLst/>
          </a:prstGeom>
          <a:solidFill>
            <a:schemeClr val="bg2">
              <a:lumMod val="75000"/>
              <a:lumOff val="25000"/>
              <a:alpha val="42000"/>
            </a:schemeClr>
          </a:solidFill>
          <a:ln>
            <a:noFill/>
          </a:ln>
          <a:effectLst>
            <a:softEdge rad="127000"/>
          </a:effectLst>
          <a:scene3d>
            <a:camera prst="orthographicFront">
              <a:rot lat="0" lon="0" rev="0"/>
            </a:camera>
            <a:lightRig rig="chilly" dir="t">
              <a:rot lat="0" lon="0" rev="18480000"/>
            </a:lightRig>
          </a:scene3d>
          <a:sp3d prstMaterial="clear">
            <a:bevelT h="63500" prst="softRound"/>
          </a:sp3d>
        </p:spPr>
        <p:style>
          <a:lnRef idx="2">
            <a:schemeClr val="dk1">
              <a:shade val="50000"/>
            </a:schemeClr>
          </a:lnRef>
          <a:fillRef idx="1">
            <a:schemeClr val="dk1"/>
          </a:fillRef>
          <a:effectRef idx="0">
            <a:schemeClr val="dk1"/>
          </a:effectRef>
          <a:fontRef idx="minor">
            <a:schemeClr val="lt1"/>
          </a:fontRef>
        </p:style>
        <p:txBody>
          <a:bodyPr rtlCol="0" anchor="t"/>
          <a:lstStyle/>
          <a:p>
            <a:pPr algn="ctr" defTabSz="257221"/>
            <a:endParaRPr lang="en-US" sz="1013" dirty="0">
              <a:solidFill>
                <a:prstClr val="white"/>
              </a:solidFill>
              <a:latin typeface="Century Gothic" panose="020F0302020204030204"/>
            </a:endParaRPr>
          </a:p>
          <a:p>
            <a:pPr algn="ctr" defTabSz="257221"/>
            <a:r>
              <a:rPr lang="en-US" sz="1350" dirty="0">
                <a:solidFill>
                  <a:prstClr val="white"/>
                </a:solidFill>
                <a:latin typeface="Century Gothic" panose="020F0302020204030204"/>
              </a:rPr>
              <a:t>Bids</a:t>
            </a:r>
          </a:p>
        </p:txBody>
      </p:sp>
      <p:sp>
        <p:nvSpPr>
          <p:cNvPr id="8" name="Flowchart: Process 7"/>
          <p:cNvSpPr/>
          <p:nvPr/>
        </p:nvSpPr>
        <p:spPr>
          <a:xfrm>
            <a:off x="3814863" y="1800024"/>
            <a:ext cx="2658167" cy="2057936"/>
          </a:xfrm>
          <a:prstGeom prst="flowChartProcess">
            <a:avLst/>
          </a:prstGeom>
          <a:solidFill>
            <a:schemeClr val="bg2">
              <a:lumMod val="75000"/>
              <a:lumOff val="25000"/>
              <a:alpha val="42000"/>
            </a:schemeClr>
          </a:solidFill>
          <a:ln>
            <a:noFill/>
          </a:ln>
          <a:effectLst>
            <a:softEdge rad="127000"/>
          </a:effectLst>
          <a:scene3d>
            <a:camera prst="orthographicFront">
              <a:rot lat="0" lon="0" rev="0"/>
            </a:camera>
            <a:lightRig rig="chilly" dir="t">
              <a:rot lat="0" lon="0" rev="18480000"/>
            </a:lightRig>
          </a:scene3d>
          <a:sp3d prstMaterial="clear">
            <a:bevelT h="63500" prst="softRound"/>
          </a:sp3d>
        </p:spPr>
        <p:style>
          <a:lnRef idx="2">
            <a:schemeClr val="dk1">
              <a:shade val="50000"/>
            </a:schemeClr>
          </a:lnRef>
          <a:fillRef idx="1">
            <a:schemeClr val="dk1"/>
          </a:fillRef>
          <a:effectRef idx="0">
            <a:schemeClr val="dk1"/>
          </a:effectRef>
          <a:fontRef idx="minor">
            <a:schemeClr val="lt1"/>
          </a:fontRef>
        </p:style>
        <p:txBody>
          <a:bodyPr rtlCol="0" anchor="t"/>
          <a:lstStyle/>
          <a:p>
            <a:pPr algn="ctr" defTabSz="257221"/>
            <a:endParaRPr lang="en-US" sz="1013" dirty="0">
              <a:solidFill>
                <a:prstClr val="white"/>
              </a:solidFill>
              <a:latin typeface="Century Gothic" panose="020F0302020204030204"/>
            </a:endParaRPr>
          </a:p>
          <a:p>
            <a:pPr algn="ctr" defTabSz="257221"/>
            <a:r>
              <a:rPr lang="en-US" sz="1350" dirty="0">
                <a:solidFill>
                  <a:prstClr val="white"/>
                </a:solidFill>
                <a:latin typeface="Century Gothic" panose="020F0302020204030204"/>
              </a:rPr>
              <a:t>Allocations</a:t>
            </a:r>
            <a:endParaRPr lang="en-US" sz="1013" dirty="0">
              <a:solidFill>
                <a:prstClr val="white"/>
              </a:solidFill>
              <a:latin typeface="Century Gothic" panose="020F0302020204030204"/>
            </a:endParaRPr>
          </a:p>
        </p:txBody>
      </p:sp>
      <p:sp>
        <p:nvSpPr>
          <p:cNvPr id="9" name="TextBox 8"/>
          <p:cNvSpPr txBox="1"/>
          <p:nvPr/>
        </p:nvSpPr>
        <p:spPr>
          <a:xfrm>
            <a:off x="425562" y="4072329"/>
            <a:ext cx="2660449" cy="248209"/>
          </a:xfrm>
          <a:prstGeom prst="rect">
            <a:avLst/>
          </a:prstGeom>
          <a:noFill/>
        </p:spPr>
        <p:txBody>
          <a:bodyPr wrap="square" rtlCol="0">
            <a:spAutoFit/>
          </a:bodyPr>
          <a:lstStyle/>
          <a:p>
            <a:pPr algn="ctr" defTabSz="257221"/>
            <a:r>
              <a:rPr lang="en-US" sz="1013" dirty="0">
                <a:solidFill>
                  <a:prstClr val="white"/>
                </a:solidFill>
                <a:latin typeface="Century Gothic" panose="020F0302020204030204"/>
              </a:rPr>
              <a:t>Hard to Solve</a:t>
            </a:r>
          </a:p>
        </p:txBody>
      </p:sp>
      <p:sp>
        <p:nvSpPr>
          <p:cNvPr id="10" name="TextBox 9"/>
          <p:cNvSpPr txBox="1"/>
          <p:nvPr/>
        </p:nvSpPr>
        <p:spPr>
          <a:xfrm>
            <a:off x="3814864" y="4072329"/>
            <a:ext cx="2658167" cy="248209"/>
          </a:xfrm>
          <a:prstGeom prst="rect">
            <a:avLst/>
          </a:prstGeom>
          <a:noFill/>
        </p:spPr>
        <p:txBody>
          <a:bodyPr wrap="square" rtlCol="0">
            <a:spAutoFit/>
          </a:bodyPr>
          <a:lstStyle/>
          <a:p>
            <a:pPr algn="ctr" defTabSz="257221"/>
            <a:r>
              <a:rPr lang="en-US" sz="1013" dirty="0">
                <a:solidFill>
                  <a:prstClr val="white"/>
                </a:solidFill>
                <a:latin typeface="Century Gothic" panose="020F0302020204030204"/>
              </a:rPr>
              <a:t>Not Implementable</a:t>
            </a:r>
          </a:p>
        </p:txBody>
      </p:sp>
      <p:sp>
        <p:nvSpPr>
          <p:cNvPr id="13" name="Rectangle 12"/>
          <p:cNvSpPr/>
          <p:nvPr/>
        </p:nvSpPr>
        <p:spPr>
          <a:xfrm>
            <a:off x="4893573" y="2416425"/>
            <a:ext cx="582211" cy="957955"/>
          </a:xfrm>
          <a:prstGeom prst="rect">
            <a:avLst/>
          </a:prstGeom>
        </p:spPr>
        <p:txBody>
          <a:bodyPr wrap="none">
            <a:spAutoFit/>
          </a:bodyPr>
          <a:lstStyle/>
          <a:p>
            <a:pPr defTabSz="257221"/>
            <a:r>
              <a:rPr lang="en-US" sz="1125" dirty="0">
                <a:solidFill>
                  <a:prstClr val="white"/>
                </a:solidFill>
                <a:latin typeface="Century Gothic" panose="020F0302020204030204"/>
              </a:rPr>
              <a:t>x1 = 1</a:t>
            </a:r>
          </a:p>
          <a:p>
            <a:pPr defTabSz="257221"/>
            <a:r>
              <a:rPr lang="en-US" sz="1125" dirty="0">
                <a:solidFill>
                  <a:prstClr val="white"/>
                </a:solidFill>
                <a:latin typeface="Century Gothic" panose="020F0302020204030204"/>
              </a:rPr>
              <a:t>x2 = 1</a:t>
            </a:r>
          </a:p>
          <a:p>
            <a:pPr defTabSz="257221"/>
            <a:r>
              <a:rPr lang="en-US" sz="1125" dirty="0">
                <a:solidFill>
                  <a:prstClr val="white"/>
                </a:solidFill>
                <a:latin typeface="Century Gothic" panose="020F0302020204030204"/>
              </a:rPr>
              <a:t>x3 = 1</a:t>
            </a:r>
          </a:p>
          <a:p>
            <a:pPr defTabSz="257221"/>
            <a:r>
              <a:rPr lang="en-US" sz="1125" dirty="0">
                <a:solidFill>
                  <a:prstClr val="white"/>
                </a:solidFill>
                <a:latin typeface="Century Gothic" panose="020F0302020204030204"/>
              </a:rPr>
              <a:t>x4 = 0</a:t>
            </a:r>
          </a:p>
          <a:p>
            <a:pPr defTabSz="257221"/>
            <a:r>
              <a:rPr lang="en-US" sz="1125" dirty="0">
                <a:solidFill>
                  <a:prstClr val="white"/>
                </a:solidFill>
                <a:latin typeface="Century Gothic" panose="020F0302020204030204"/>
              </a:rPr>
              <a:t>x5 = 0</a:t>
            </a:r>
          </a:p>
        </p:txBody>
      </p:sp>
      <p:sp>
        <p:nvSpPr>
          <p:cNvPr id="14" name="Arrow: Right 13"/>
          <p:cNvSpPr/>
          <p:nvPr/>
        </p:nvSpPr>
        <p:spPr>
          <a:xfrm>
            <a:off x="3043138" y="2700371"/>
            <a:ext cx="857473" cy="3858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pic>
        <p:nvPicPr>
          <p:cNvPr id="5" name="Picture 4"/>
          <p:cNvPicPr>
            <a:picLocks noChangeAspect="1"/>
          </p:cNvPicPr>
          <p:nvPr/>
        </p:nvPicPr>
        <p:blipFill>
          <a:blip r:embed="rId2"/>
          <a:stretch>
            <a:fillRect/>
          </a:stretch>
        </p:blipFill>
        <p:spPr>
          <a:xfrm>
            <a:off x="599338" y="2528877"/>
            <a:ext cx="2303171" cy="744301"/>
          </a:xfrm>
          <a:prstGeom prst="rect">
            <a:avLst/>
          </a:prstGeom>
        </p:spPr>
      </p:pic>
    </p:spTree>
    <p:extLst>
      <p:ext uri="{BB962C8B-B14F-4D97-AF65-F5344CB8AC3E}">
        <p14:creationId xmlns:p14="http://schemas.microsoft.com/office/powerpoint/2010/main" val="4165257580"/>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5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22" presetClass="entr" presetSubtype="8" fill="hold" nodeType="withEffect">
                                  <p:stCondLst>
                                    <p:cond delay="150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1000"/>
                                        <p:tgtEl>
                                          <p:spTgt spid="5"/>
                                        </p:tgtEl>
                                      </p:cBhvr>
                                    </p:animEffect>
                                  </p:childTnLst>
                                </p:cTn>
                              </p:par>
                            </p:childTnLst>
                          </p:cTn>
                        </p:par>
                        <p:par>
                          <p:cTn id="11" fill="hold">
                            <p:stCondLst>
                              <p:cond delay="2500"/>
                            </p:stCondLst>
                            <p:childTnLst>
                              <p:par>
                                <p:cTn id="12" presetID="22" presetClass="entr" presetSubtype="8" fill="hold" grpId="0" nodeType="afterEffect">
                                  <p:stCondLst>
                                    <p:cond delay="50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par>
                          <p:cTn id="15" fill="hold">
                            <p:stCondLst>
                              <p:cond delay="3500"/>
                            </p:stCondLst>
                            <p:childTnLst>
                              <p:par>
                                <p:cTn id="16" presetID="22" presetClass="entr" presetSubtype="8" fill="hold" grpId="0" nodeType="afterEffect">
                                  <p:stCondLst>
                                    <p:cond delay="50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1000"/>
                                        <p:tgtEl>
                                          <p:spTgt spid="8"/>
                                        </p:tgtEl>
                                      </p:cBhvr>
                                    </p:animEffect>
                                  </p:childTnLst>
                                </p:cTn>
                              </p:par>
                              <p:par>
                                <p:cTn id="19" presetID="22" presetClass="entr" presetSubtype="8" fill="hold" grpId="0" nodeType="withEffect">
                                  <p:stCondLst>
                                    <p:cond delay="50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1000"/>
                                        <p:tgtEl>
                                          <p:spTgt spid="13"/>
                                        </p:tgtEl>
                                      </p:cBhvr>
                                    </p:animEffect>
                                  </p:childTnLst>
                                </p:cTn>
                              </p:par>
                            </p:childTnLst>
                          </p:cTn>
                        </p:par>
                        <p:par>
                          <p:cTn id="22" fill="hold">
                            <p:stCondLst>
                              <p:cond delay="5000"/>
                            </p:stCondLst>
                            <p:childTnLst>
                              <p:par>
                                <p:cTn id="23" presetID="42" presetClass="entr" presetSubtype="0" fill="hold" grpId="0" nodeType="afterEffect">
                                  <p:stCondLst>
                                    <p:cond delay="50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6500"/>
                            </p:stCondLst>
                            <p:childTnLst>
                              <p:par>
                                <p:cTn id="29" presetID="42" presetClass="entr" presetSubtype="0" fill="hold" grpId="0" nodeType="afterEffect">
                                  <p:stCondLst>
                                    <p:cond delay="5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P spid="13" grpId="0"/>
      <p:bldP spid="14"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Develop a Pretty Good IC Auction</a:t>
            </a:r>
          </a:p>
        </p:txBody>
      </p:sp>
      <p:sp>
        <p:nvSpPr>
          <p:cNvPr id="11" name="TextBox 10"/>
          <p:cNvSpPr txBox="1"/>
          <p:nvPr/>
        </p:nvSpPr>
        <p:spPr>
          <a:xfrm>
            <a:off x="4029231" y="1885772"/>
            <a:ext cx="2486673" cy="525208"/>
          </a:xfrm>
          <a:prstGeom prst="rect">
            <a:avLst/>
          </a:prstGeom>
          <a:noFill/>
        </p:spPr>
        <p:txBody>
          <a:bodyPr wrap="square" rtlCol="0">
            <a:spAutoFit/>
          </a:bodyPr>
          <a:lstStyle/>
          <a:p>
            <a:pPr defTabSz="257221"/>
            <a:r>
              <a:rPr lang="en-US" sz="1013" dirty="0">
                <a:solidFill>
                  <a:prstClr val="white"/>
                </a:solidFill>
                <a:latin typeface="Century Gothic" panose="020F0302020204030204"/>
              </a:rPr>
              <a:t>Upper Bound: </a:t>
            </a:r>
          </a:p>
          <a:p>
            <a:pPr marL="160763" indent="-160763" defTabSz="257221">
              <a:buFont typeface="Arial" panose="020B0604020202020204" pitchFamily="34" charset="0"/>
              <a:buChar char="•"/>
            </a:pPr>
            <a:r>
              <a:rPr lang="en-US" sz="900" dirty="0">
                <a:solidFill>
                  <a:prstClr val="white"/>
                </a:solidFill>
                <a:latin typeface="Century Gothic" panose="020F0302020204030204"/>
              </a:rPr>
              <a:t>Not feasible</a:t>
            </a:r>
          </a:p>
          <a:p>
            <a:pPr marL="160763" indent="-160763" defTabSz="257221">
              <a:buFont typeface="Arial" panose="020B0604020202020204" pitchFamily="34" charset="0"/>
              <a:buChar char="•"/>
            </a:pPr>
            <a:r>
              <a:rPr lang="en-US" sz="900" dirty="0">
                <a:solidFill>
                  <a:prstClr val="white"/>
                </a:solidFill>
                <a:latin typeface="Century Gothic" panose="020F0302020204030204"/>
              </a:rPr>
              <a:t>Give ceiling for all real feasible designs</a:t>
            </a:r>
          </a:p>
        </p:txBody>
      </p:sp>
      <p:sp>
        <p:nvSpPr>
          <p:cNvPr id="12" name="TextBox 11"/>
          <p:cNvSpPr txBox="1"/>
          <p:nvPr/>
        </p:nvSpPr>
        <p:spPr>
          <a:xfrm>
            <a:off x="4072105" y="3600718"/>
            <a:ext cx="2443799" cy="525208"/>
          </a:xfrm>
          <a:prstGeom prst="rect">
            <a:avLst/>
          </a:prstGeom>
          <a:noFill/>
        </p:spPr>
        <p:txBody>
          <a:bodyPr wrap="square" rtlCol="0">
            <a:spAutoFit/>
          </a:bodyPr>
          <a:lstStyle/>
          <a:p>
            <a:pPr defTabSz="257221"/>
            <a:r>
              <a:rPr lang="en-US" sz="1013" dirty="0">
                <a:solidFill>
                  <a:prstClr val="white"/>
                </a:solidFill>
                <a:latin typeface="Century Gothic" panose="020F0302020204030204"/>
              </a:rPr>
              <a:t>Lower Bound:</a:t>
            </a:r>
          </a:p>
          <a:p>
            <a:pPr marL="160763" indent="-160763" defTabSz="257221">
              <a:buFont typeface="Arial" panose="020B0604020202020204" pitchFamily="34" charset="0"/>
              <a:buChar char="•"/>
            </a:pPr>
            <a:r>
              <a:rPr lang="en-US" sz="900" dirty="0">
                <a:solidFill>
                  <a:prstClr val="white"/>
                </a:solidFill>
                <a:latin typeface="Century Gothic" panose="020F0302020204030204"/>
              </a:rPr>
              <a:t>Heuristic designs that can be specified</a:t>
            </a:r>
          </a:p>
        </p:txBody>
      </p:sp>
      <p:sp>
        <p:nvSpPr>
          <p:cNvPr id="13" name="TextBox 12"/>
          <p:cNvSpPr txBox="1"/>
          <p:nvPr/>
        </p:nvSpPr>
        <p:spPr>
          <a:xfrm>
            <a:off x="4029231" y="2819926"/>
            <a:ext cx="1286210" cy="248209"/>
          </a:xfrm>
          <a:prstGeom prst="rect">
            <a:avLst/>
          </a:prstGeom>
          <a:noFill/>
        </p:spPr>
        <p:txBody>
          <a:bodyPr wrap="square" rtlCol="0">
            <a:spAutoFit/>
          </a:bodyPr>
          <a:lstStyle/>
          <a:p>
            <a:pPr defTabSz="257221"/>
            <a:r>
              <a:rPr lang="en-US" sz="1013" dirty="0">
                <a:solidFill>
                  <a:prstClr val="white"/>
                </a:solidFill>
                <a:latin typeface="Century Gothic" panose="020F0302020204030204"/>
              </a:rPr>
              <a:t>Optimal Solution?</a:t>
            </a:r>
          </a:p>
        </p:txBody>
      </p:sp>
      <p:cxnSp>
        <p:nvCxnSpPr>
          <p:cNvPr id="4" name="Straight Connector 3"/>
          <p:cNvCxnSpPr/>
          <p:nvPr/>
        </p:nvCxnSpPr>
        <p:spPr>
          <a:xfrm>
            <a:off x="1028075" y="1671403"/>
            <a:ext cx="0" cy="24866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1021056" y="4165556"/>
            <a:ext cx="3308291" cy="78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rot="16200000">
            <a:off x="-362038" y="2790635"/>
            <a:ext cx="2486673" cy="248209"/>
          </a:xfrm>
          <a:prstGeom prst="rect">
            <a:avLst/>
          </a:prstGeom>
          <a:noFill/>
        </p:spPr>
        <p:txBody>
          <a:bodyPr wrap="square" rtlCol="0">
            <a:spAutoFit/>
          </a:bodyPr>
          <a:lstStyle/>
          <a:p>
            <a:pPr algn="ctr" defTabSz="257221"/>
            <a:r>
              <a:rPr lang="en-US" sz="1013" dirty="0">
                <a:solidFill>
                  <a:prstClr val="white"/>
                </a:solidFill>
                <a:latin typeface="Century Gothic" panose="020F0302020204030204"/>
              </a:rPr>
              <a:t>Revenue</a:t>
            </a:r>
          </a:p>
        </p:txBody>
      </p:sp>
      <p:sp>
        <p:nvSpPr>
          <p:cNvPr id="14" name="TextBox 13"/>
          <p:cNvSpPr txBox="1"/>
          <p:nvPr/>
        </p:nvSpPr>
        <p:spPr>
          <a:xfrm>
            <a:off x="1002682" y="4194132"/>
            <a:ext cx="3326665" cy="248209"/>
          </a:xfrm>
          <a:prstGeom prst="rect">
            <a:avLst/>
          </a:prstGeom>
          <a:noFill/>
        </p:spPr>
        <p:txBody>
          <a:bodyPr wrap="square" rtlCol="0">
            <a:spAutoFit/>
          </a:bodyPr>
          <a:lstStyle/>
          <a:p>
            <a:pPr algn="ctr" defTabSz="257221"/>
            <a:r>
              <a:rPr lang="en-US" sz="1013" dirty="0">
                <a:solidFill>
                  <a:prstClr val="white"/>
                </a:solidFill>
                <a:latin typeface="Century Gothic" panose="020F0302020204030204"/>
              </a:rPr>
              <a:t>Types of Auctions</a:t>
            </a:r>
          </a:p>
        </p:txBody>
      </p:sp>
      <p:cxnSp>
        <p:nvCxnSpPr>
          <p:cNvPr id="16" name="Straight Connector 15"/>
          <p:cNvCxnSpPr/>
          <p:nvPr/>
        </p:nvCxnSpPr>
        <p:spPr>
          <a:xfrm>
            <a:off x="1199569" y="1971519"/>
            <a:ext cx="2743915"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199569" y="2914739"/>
            <a:ext cx="2743915"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199569" y="3729339"/>
            <a:ext cx="2743915"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5743160"/>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00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2000"/>
                                        <p:tgtEl>
                                          <p:spTgt spid="17"/>
                                        </p:tgtEl>
                                      </p:cBhvr>
                                    </p:animEffect>
                                  </p:childTnLst>
                                </p:cTn>
                              </p:par>
                            </p:childTnLst>
                          </p:cTn>
                        </p:par>
                        <p:par>
                          <p:cTn id="8" fill="hold">
                            <p:stCondLst>
                              <p:cond delay="40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1000"/>
                                        <p:tgtEl>
                                          <p:spTgt spid="13"/>
                                        </p:tgtEl>
                                      </p:cBhvr>
                                    </p:animEffect>
                                  </p:childTnLst>
                                </p:cTn>
                              </p:par>
                            </p:childTnLst>
                          </p:cTn>
                        </p:par>
                        <p:par>
                          <p:cTn id="12" fill="hold">
                            <p:stCondLst>
                              <p:cond delay="5000"/>
                            </p:stCondLst>
                            <p:childTnLst>
                              <p:par>
                                <p:cTn id="13" presetID="22" presetClass="entr" presetSubtype="8" fill="hold" nodeType="afterEffect">
                                  <p:stCondLst>
                                    <p:cond delay="150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2250"/>
                                        <p:tgtEl>
                                          <p:spTgt spid="16"/>
                                        </p:tgtEl>
                                      </p:cBhvr>
                                    </p:animEffect>
                                  </p:childTnLst>
                                </p:cTn>
                              </p:par>
                            </p:childTnLst>
                          </p:cTn>
                        </p:par>
                        <p:par>
                          <p:cTn id="16" fill="hold">
                            <p:stCondLst>
                              <p:cond delay="8750"/>
                            </p:stCondLst>
                            <p:childTnLst>
                              <p:par>
                                <p:cTn id="17" presetID="22" presetClass="entr" presetSubtype="1" fill="hold" grpId="0" nodeType="afterEffect">
                                  <p:stCondLst>
                                    <p:cond delay="5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1250"/>
                                        <p:tgtEl>
                                          <p:spTgt spid="11"/>
                                        </p:tgtEl>
                                      </p:cBhvr>
                                    </p:animEffect>
                                  </p:childTnLst>
                                </p:cTn>
                              </p:par>
                            </p:childTnLst>
                          </p:cTn>
                        </p:par>
                        <p:par>
                          <p:cTn id="20" fill="hold">
                            <p:stCondLst>
                              <p:cond delay="10050"/>
                            </p:stCondLst>
                            <p:childTnLst>
                              <p:par>
                                <p:cTn id="21" presetID="22" presetClass="entr" presetSubtype="8" fill="hold" nodeType="afterEffect">
                                  <p:stCondLst>
                                    <p:cond delay="150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2000"/>
                                        <p:tgtEl>
                                          <p:spTgt spid="18"/>
                                        </p:tgtEl>
                                      </p:cBhvr>
                                    </p:animEffect>
                                  </p:childTnLst>
                                </p:cTn>
                              </p:par>
                            </p:childTnLst>
                          </p:cTn>
                        </p:par>
                        <p:par>
                          <p:cTn id="24" fill="hold">
                            <p:stCondLst>
                              <p:cond delay="13550"/>
                            </p:stCondLst>
                            <p:childTnLst>
                              <p:par>
                                <p:cTn id="25" presetID="22" presetClass="entr" presetSubtype="1"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Develop a Pretty Good IC Auction</a:t>
            </a:r>
          </a:p>
        </p:txBody>
      </p:sp>
      <p:sp>
        <p:nvSpPr>
          <p:cNvPr id="11" name="TextBox 10"/>
          <p:cNvSpPr txBox="1"/>
          <p:nvPr/>
        </p:nvSpPr>
        <p:spPr>
          <a:xfrm>
            <a:off x="4029231" y="1885772"/>
            <a:ext cx="2486673" cy="525208"/>
          </a:xfrm>
          <a:prstGeom prst="rect">
            <a:avLst/>
          </a:prstGeom>
          <a:noFill/>
        </p:spPr>
        <p:txBody>
          <a:bodyPr wrap="square" rtlCol="0">
            <a:spAutoFit/>
          </a:bodyPr>
          <a:lstStyle/>
          <a:p>
            <a:pPr defTabSz="257221"/>
            <a:r>
              <a:rPr lang="en-US" sz="1013" dirty="0">
                <a:solidFill>
                  <a:prstClr val="white"/>
                </a:solidFill>
                <a:latin typeface="Century Gothic" panose="020F0302020204030204"/>
              </a:rPr>
              <a:t>Upper Bound: </a:t>
            </a:r>
          </a:p>
          <a:p>
            <a:pPr marL="160763" indent="-160763" defTabSz="257221">
              <a:buFont typeface="Arial" panose="020B0604020202020204" pitchFamily="34" charset="0"/>
              <a:buChar char="•"/>
            </a:pPr>
            <a:r>
              <a:rPr lang="en-US" sz="900" dirty="0">
                <a:solidFill>
                  <a:prstClr val="white"/>
                </a:solidFill>
                <a:latin typeface="Century Gothic" panose="020F0302020204030204"/>
              </a:rPr>
              <a:t>Not feasible</a:t>
            </a:r>
          </a:p>
          <a:p>
            <a:pPr marL="160763" indent="-160763" defTabSz="257221">
              <a:buFont typeface="Arial" panose="020B0604020202020204" pitchFamily="34" charset="0"/>
              <a:buChar char="•"/>
            </a:pPr>
            <a:r>
              <a:rPr lang="en-US" sz="900" dirty="0">
                <a:solidFill>
                  <a:prstClr val="white"/>
                </a:solidFill>
                <a:latin typeface="Century Gothic" panose="020F0302020204030204"/>
              </a:rPr>
              <a:t>Give ceiling for all real feasible designs</a:t>
            </a:r>
          </a:p>
        </p:txBody>
      </p:sp>
      <p:sp>
        <p:nvSpPr>
          <p:cNvPr id="12" name="TextBox 11"/>
          <p:cNvSpPr txBox="1"/>
          <p:nvPr/>
        </p:nvSpPr>
        <p:spPr>
          <a:xfrm>
            <a:off x="4072105" y="3600718"/>
            <a:ext cx="2443799" cy="525208"/>
          </a:xfrm>
          <a:prstGeom prst="rect">
            <a:avLst/>
          </a:prstGeom>
          <a:noFill/>
        </p:spPr>
        <p:txBody>
          <a:bodyPr wrap="square" rtlCol="0">
            <a:spAutoFit/>
          </a:bodyPr>
          <a:lstStyle/>
          <a:p>
            <a:pPr defTabSz="257221"/>
            <a:r>
              <a:rPr lang="en-US" sz="1013" dirty="0">
                <a:solidFill>
                  <a:prstClr val="white"/>
                </a:solidFill>
                <a:latin typeface="Century Gothic" panose="020F0302020204030204"/>
              </a:rPr>
              <a:t>Lower Bound:</a:t>
            </a:r>
          </a:p>
          <a:p>
            <a:pPr marL="160763" indent="-160763" defTabSz="257221">
              <a:buFont typeface="Arial" panose="020B0604020202020204" pitchFamily="34" charset="0"/>
              <a:buChar char="•"/>
            </a:pPr>
            <a:r>
              <a:rPr lang="en-US" sz="900" dirty="0">
                <a:solidFill>
                  <a:prstClr val="white"/>
                </a:solidFill>
                <a:latin typeface="Century Gothic" panose="020F0302020204030204"/>
              </a:rPr>
              <a:t>Heuristic designs that can be specified</a:t>
            </a:r>
          </a:p>
        </p:txBody>
      </p:sp>
      <p:sp>
        <p:nvSpPr>
          <p:cNvPr id="13" name="TextBox 12"/>
          <p:cNvSpPr txBox="1"/>
          <p:nvPr/>
        </p:nvSpPr>
        <p:spPr>
          <a:xfrm>
            <a:off x="4029231" y="2819926"/>
            <a:ext cx="1286210" cy="248209"/>
          </a:xfrm>
          <a:prstGeom prst="rect">
            <a:avLst/>
          </a:prstGeom>
          <a:noFill/>
        </p:spPr>
        <p:txBody>
          <a:bodyPr wrap="square" rtlCol="0">
            <a:spAutoFit/>
          </a:bodyPr>
          <a:lstStyle/>
          <a:p>
            <a:pPr defTabSz="257221"/>
            <a:r>
              <a:rPr lang="en-US" sz="1013" dirty="0">
                <a:solidFill>
                  <a:prstClr val="white"/>
                </a:solidFill>
                <a:latin typeface="Century Gothic" panose="020F0302020204030204"/>
              </a:rPr>
              <a:t>Optimal Solution?</a:t>
            </a:r>
          </a:p>
        </p:txBody>
      </p:sp>
      <p:cxnSp>
        <p:nvCxnSpPr>
          <p:cNvPr id="4" name="Straight Connector 3"/>
          <p:cNvCxnSpPr/>
          <p:nvPr/>
        </p:nvCxnSpPr>
        <p:spPr>
          <a:xfrm>
            <a:off x="1028075" y="1671403"/>
            <a:ext cx="0" cy="24866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1021056" y="4165556"/>
            <a:ext cx="3308291" cy="78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rot="16200000">
            <a:off x="-362038" y="2790635"/>
            <a:ext cx="2486673" cy="248209"/>
          </a:xfrm>
          <a:prstGeom prst="rect">
            <a:avLst/>
          </a:prstGeom>
          <a:noFill/>
        </p:spPr>
        <p:txBody>
          <a:bodyPr wrap="square" rtlCol="0">
            <a:spAutoFit/>
          </a:bodyPr>
          <a:lstStyle/>
          <a:p>
            <a:pPr algn="ctr" defTabSz="257221"/>
            <a:r>
              <a:rPr lang="en-US" sz="1013" dirty="0">
                <a:solidFill>
                  <a:prstClr val="white"/>
                </a:solidFill>
                <a:latin typeface="Century Gothic" panose="020F0302020204030204"/>
              </a:rPr>
              <a:t>Revenue</a:t>
            </a:r>
          </a:p>
        </p:txBody>
      </p:sp>
      <p:sp>
        <p:nvSpPr>
          <p:cNvPr id="14" name="TextBox 13"/>
          <p:cNvSpPr txBox="1"/>
          <p:nvPr/>
        </p:nvSpPr>
        <p:spPr>
          <a:xfrm>
            <a:off x="1002682" y="4194132"/>
            <a:ext cx="3326665" cy="248209"/>
          </a:xfrm>
          <a:prstGeom prst="rect">
            <a:avLst/>
          </a:prstGeom>
          <a:noFill/>
        </p:spPr>
        <p:txBody>
          <a:bodyPr wrap="square" rtlCol="0">
            <a:spAutoFit/>
          </a:bodyPr>
          <a:lstStyle/>
          <a:p>
            <a:pPr algn="ctr" defTabSz="257221"/>
            <a:r>
              <a:rPr lang="en-US" sz="1013" dirty="0">
                <a:solidFill>
                  <a:prstClr val="white"/>
                </a:solidFill>
                <a:latin typeface="Century Gothic" panose="020F0302020204030204"/>
              </a:rPr>
              <a:t>Types of Auctions</a:t>
            </a:r>
          </a:p>
        </p:txBody>
      </p:sp>
      <p:cxnSp>
        <p:nvCxnSpPr>
          <p:cNvPr id="16" name="Straight Connector 15"/>
          <p:cNvCxnSpPr/>
          <p:nvPr/>
        </p:nvCxnSpPr>
        <p:spPr>
          <a:xfrm>
            <a:off x="1199569" y="1971519"/>
            <a:ext cx="2743915"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199569" y="2914739"/>
            <a:ext cx="2743915"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199569" y="3729339"/>
            <a:ext cx="2743915"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4329346" y="1617192"/>
            <a:ext cx="2008654" cy="2712378"/>
          </a:xfrm>
          <a:prstGeom prst="rect">
            <a:avLst/>
          </a:prstGeom>
        </p:spPr>
        <p:txBody>
          <a:bodyPr anchor="t"/>
          <a:lstStyle>
            <a:lvl1pPr marL="342797" indent="-305908" algn="l" defTabSz="457063" rtl="0" eaLnBrk="1" latinLnBrk="0" hangingPunct="1">
              <a:spcBef>
                <a:spcPct val="20000"/>
              </a:spcBef>
              <a:spcAft>
                <a:spcPts val="600"/>
              </a:spcAft>
              <a:buClr>
                <a:schemeClr val="tx2"/>
              </a:buClr>
              <a:buSzPct val="70000"/>
              <a:buFont typeface="Wingdings 2" charset="2"/>
              <a:buChar char=""/>
              <a:defRPr sz="19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784" indent="-269919" algn="l" defTabSz="457063" rtl="0" eaLnBrk="1" latinLnBrk="0" hangingPunct="1">
              <a:spcBef>
                <a:spcPct val="20000"/>
              </a:spcBef>
              <a:spcAft>
                <a:spcPts val="600"/>
              </a:spcAft>
              <a:buClr>
                <a:schemeClr val="tx2"/>
              </a:buClr>
              <a:buSzPct val="70000"/>
              <a:buFont typeface="Wingdings 2" charset="2"/>
              <a:buChar char=""/>
              <a:defRPr sz="17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692" indent="-215935" algn="l" defTabSz="457063"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584" indent="-215935"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498" indent="-215935"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3996"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079"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163"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5268"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20754" indent="0" algn="ctr" defTabSz="257144">
              <a:spcAft>
                <a:spcPts val="338"/>
              </a:spcAft>
              <a:buClr>
                <a:srgbClr val="DADADA"/>
              </a:buClr>
              <a:buNone/>
            </a:pPr>
            <a:r>
              <a:rPr lang="en-US" sz="1125" dirty="0">
                <a:ln>
                  <a:solidFill>
                    <a:prstClr val="black">
                      <a:lumMod val="75000"/>
                      <a:lumOff val="25000"/>
                      <a:alpha val="10000"/>
                    </a:prstClr>
                  </a:solidFill>
                </a:ln>
                <a:solidFill>
                  <a:srgbClr val="DADADA"/>
                </a:solidFill>
                <a:effectLst/>
                <a:latin typeface="Century Gothic" panose="020F0302020204030204"/>
              </a:rPr>
              <a:t>RM</a:t>
            </a:r>
          </a:p>
          <a:p>
            <a:pPr marL="192858" indent="-172104" defTabSz="257144">
              <a:spcAft>
                <a:spcPts val="338"/>
              </a:spcAft>
              <a:buClr>
                <a:srgbClr val="DADADA"/>
              </a:buClr>
            </a:pPr>
            <a:r>
              <a:rPr lang="en-US" sz="1125" dirty="0">
                <a:ln>
                  <a:solidFill>
                    <a:prstClr val="black">
                      <a:lumMod val="75000"/>
                      <a:lumOff val="25000"/>
                      <a:alpha val="10000"/>
                    </a:prstClr>
                  </a:solidFill>
                </a:ln>
                <a:solidFill>
                  <a:srgbClr val="DADADA"/>
                </a:solidFill>
                <a:effectLst/>
                <a:latin typeface="Century Gothic" panose="020F0302020204030204"/>
              </a:rPr>
              <a:t> A Revenue-Maximizing Heuristic Auction</a:t>
            </a:r>
          </a:p>
          <a:p>
            <a:pPr marL="192858" indent="-172104" defTabSz="257144">
              <a:spcAft>
                <a:spcPts val="338"/>
              </a:spcAft>
              <a:buClr>
                <a:srgbClr val="DADADA"/>
              </a:buClr>
            </a:pPr>
            <a:r>
              <a:rPr lang="en-US" sz="1125" dirty="0">
                <a:ln>
                  <a:solidFill>
                    <a:prstClr val="black">
                      <a:lumMod val="75000"/>
                      <a:lumOff val="25000"/>
                      <a:alpha val="10000"/>
                    </a:prstClr>
                  </a:solidFill>
                </a:ln>
                <a:solidFill>
                  <a:srgbClr val="DADADA"/>
                </a:solidFill>
                <a:effectLst/>
                <a:latin typeface="Century Gothic" panose="020F0302020204030204"/>
              </a:rPr>
              <a:t>Specific Set of Pricing and Allocation Rules</a:t>
            </a:r>
          </a:p>
          <a:p>
            <a:pPr marL="192858" indent="-172104" defTabSz="257144">
              <a:spcAft>
                <a:spcPts val="338"/>
              </a:spcAft>
              <a:buClr>
                <a:srgbClr val="DADADA"/>
              </a:buClr>
            </a:pPr>
            <a:r>
              <a:rPr lang="en-US" sz="1125" dirty="0">
                <a:ln>
                  <a:solidFill>
                    <a:prstClr val="black">
                      <a:lumMod val="75000"/>
                      <a:lumOff val="25000"/>
                      <a:alpha val="10000"/>
                    </a:prstClr>
                  </a:solidFill>
                </a:ln>
                <a:solidFill>
                  <a:srgbClr val="DADADA"/>
                </a:solidFill>
                <a:effectLst/>
                <a:latin typeface="Century Gothic" panose="020F0302020204030204"/>
              </a:rPr>
              <a:t>Reserve Price for Each Iteration</a:t>
            </a:r>
          </a:p>
          <a:p>
            <a:pPr marL="192858" indent="-172104" defTabSz="257144">
              <a:spcAft>
                <a:spcPts val="338"/>
              </a:spcAft>
              <a:buClr>
                <a:srgbClr val="DADADA"/>
              </a:buClr>
            </a:pPr>
            <a:r>
              <a:rPr lang="en-US" sz="1125" dirty="0">
                <a:ln>
                  <a:solidFill>
                    <a:prstClr val="black">
                      <a:lumMod val="75000"/>
                      <a:lumOff val="25000"/>
                      <a:alpha val="10000"/>
                    </a:prstClr>
                  </a:solidFill>
                </a:ln>
                <a:solidFill>
                  <a:srgbClr val="DADADA"/>
                </a:solidFill>
                <a:effectLst/>
                <a:latin typeface="Century Gothic" panose="020F0302020204030204"/>
              </a:rPr>
              <a:t>Determined Based on Prior Distributions for Each Product</a:t>
            </a:r>
            <a:endParaRPr lang="en-US" sz="1125"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Century Gothic" panose="020F0302020204030204"/>
            </a:endParaRPr>
          </a:p>
        </p:txBody>
      </p:sp>
    </p:spTree>
    <p:extLst>
      <p:ext uri="{BB962C8B-B14F-4D97-AF65-F5344CB8AC3E}">
        <p14:creationId xmlns:p14="http://schemas.microsoft.com/office/powerpoint/2010/main" val="873703198"/>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2.56056E-6 0 L 2.56056E-6 -0.13148 " pathEditMode="relative" rAng="0" ptsTypes="AA">
                                      <p:cBhvr>
                                        <p:cTn id="6" dur="2000" fill="hold"/>
                                        <p:tgtEl>
                                          <p:spTgt spid="18"/>
                                        </p:tgtEl>
                                        <p:attrNameLst>
                                          <p:attrName>ppt_x</p:attrName>
                                          <p:attrName>ppt_y</p:attrName>
                                        </p:attrNameLst>
                                      </p:cBhvr>
                                      <p:rCtr x="0" y="-6574"/>
                                    </p:animMotion>
                                  </p:childTnLst>
                                </p:cTn>
                              </p:par>
                              <p:par>
                                <p:cTn id="7" presetID="64" presetClass="path" presetSubtype="0" accel="50000" decel="50000" fill="hold" grpId="0" nodeType="withEffect">
                                  <p:stCondLst>
                                    <p:cond delay="0"/>
                                  </p:stCondLst>
                                  <p:childTnLst>
                                    <p:animMotion origin="layout" path="M -0.00313 -0.00671 L -0.00313 -0.1449 " pathEditMode="relative" rAng="0" ptsTypes="AA">
                                      <p:cBhvr>
                                        <p:cTn id="8" dur="2000" fill="hold"/>
                                        <p:tgtEl>
                                          <p:spTgt spid="12"/>
                                        </p:tgtEl>
                                        <p:attrNameLst>
                                          <p:attrName>ppt_x</p:attrName>
                                          <p:attrName>ppt_y</p:attrName>
                                        </p:attrNameLst>
                                      </p:cBhvr>
                                      <p:rCtr x="0" y="-6921"/>
                                    </p:animMotion>
                                  </p:childTnLst>
                                </p:cTn>
                              </p:par>
                            </p:childTnLst>
                          </p:cTn>
                        </p:par>
                        <p:par>
                          <p:cTn id="9" fill="hold">
                            <p:stCondLst>
                              <p:cond delay="2000"/>
                            </p:stCondLst>
                            <p:childTnLst>
                              <p:par>
                                <p:cTn id="10" presetID="42" presetClass="path" presetSubtype="0" accel="50000" decel="50000" fill="hold" nodeType="afterEffect">
                                  <p:stCondLst>
                                    <p:cond delay="1000"/>
                                  </p:stCondLst>
                                  <p:childTnLst>
                                    <p:animMotion origin="layout" path="M 2.56056E-6 -4.44444E-6 L 2.56056E-6 0.15556 " pathEditMode="relative" rAng="0" ptsTypes="AA">
                                      <p:cBhvr>
                                        <p:cTn id="11" dur="2000" fill="hold"/>
                                        <p:tgtEl>
                                          <p:spTgt spid="16"/>
                                        </p:tgtEl>
                                        <p:attrNameLst>
                                          <p:attrName>ppt_x</p:attrName>
                                          <p:attrName>ppt_y</p:attrName>
                                        </p:attrNameLst>
                                      </p:cBhvr>
                                      <p:rCtr x="0" y="7778"/>
                                    </p:animMotion>
                                  </p:childTnLst>
                                </p:cTn>
                              </p:par>
                              <p:par>
                                <p:cTn id="12" presetID="42" presetClass="path" presetSubtype="0" accel="50000" decel="50000" fill="hold" grpId="0" nodeType="withEffect">
                                  <p:stCondLst>
                                    <p:cond delay="1000"/>
                                  </p:stCondLst>
                                  <p:childTnLst>
                                    <p:animMotion origin="layout" path="M -5.20969E-9 -3.7037E-6 L -5.20969E-9 0.11505 " pathEditMode="relative" rAng="0" ptsTypes="AA">
                                      <p:cBhvr>
                                        <p:cTn id="13" dur="2000" fill="hold"/>
                                        <p:tgtEl>
                                          <p:spTgt spid="11"/>
                                        </p:tgtEl>
                                        <p:attrNameLst>
                                          <p:attrName>ppt_x</p:attrName>
                                          <p:attrName>ppt_y</p:attrName>
                                        </p:attrNameLst>
                                      </p:cBhvr>
                                      <p:rCtr x="0" y="5741"/>
                                    </p:animMotion>
                                  </p:childTnLst>
                                </p:cTn>
                              </p:par>
                            </p:childTnLst>
                          </p:cTn>
                        </p:par>
                        <p:par>
                          <p:cTn id="14" fill="hold">
                            <p:stCondLst>
                              <p:cond delay="5000"/>
                            </p:stCondLst>
                            <p:childTnLst>
                              <p:par>
                                <p:cTn id="15" presetID="10" presetClass="exit" presetSubtype="0" fill="hold" grpId="1" nodeType="afterEffect">
                                  <p:stCondLst>
                                    <p:cond delay="0"/>
                                  </p:stCondLst>
                                  <p:childTnLst>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par>
                          <p:cTn id="24" fill="hold">
                            <p:stCondLst>
                              <p:cond delay="5500"/>
                            </p:stCondLst>
                            <p:childTnLst>
                              <p:par>
                                <p:cTn id="25" presetID="22" presetClass="entr" presetSubtype="1" fill="hold" grpId="0" nodeType="afterEffect">
                                  <p:stCondLst>
                                    <p:cond delay="500"/>
                                  </p:stCondLst>
                                  <p:childTnLst>
                                    <p:set>
                                      <p:cBhvr>
                                        <p:cTn id="26" dur="1" fill="hold">
                                          <p:stCondLst>
                                            <p:cond delay="0"/>
                                          </p:stCondLst>
                                        </p:cTn>
                                        <p:tgtEl>
                                          <p:spTgt spid="15"/>
                                        </p:tgtEl>
                                        <p:attrNameLst>
                                          <p:attrName>style.visibility</p:attrName>
                                        </p:attrNameLst>
                                      </p:cBhvr>
                                      <p:to>
                                        <p:strVal val="visible"/>
                                      </p:to>
                                    </p:set>
                                    <p:animEffect transition="in" filter="wipe(up)">
                                      <p:cBhvr>
                                        <p:cTn id="27" dur="5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P spid="13" grpId="0"/>
      <p:bldP spid="15"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Develop a Pretty Good IC Auction</a:t>
            </a:r>
          </a:p>
        </p:txBody>
      </p:sp>
      <p:cxnSp>
        <p:nvCxnSpPr>
          <p:cNvPr id="4" name="Straight Connector 3"/>
          <p:cNvCxnSpPr/>
          <p:nvPr/>
        </p:nvCxnSpPr>
        <p:spPr>
          <a:xfrm>
            <a:off x="1028075" y="1671403"/>
            <a:ext cx="0" cy="24866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1021056" y="4165556"/>
            <a:ext cx="3308291" cy="78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rot="16200000">
            <a:off x="-362038" y="2790635"/>
            <a:ext cx="2486673" cy="248209"/>
          </a:xfrm>
          <a:prstGeom prst="rect">
            <a:avLst/>
          </a:prstGeom>
          <a:noFill/>
        </p:spPr>
        <p:txBody>
          <a:bodyPr wrap="square" rtlCol="0">
            <a:spAutoFit/>
          </a:bodyPr>
          <a:lstStyle/>
          <a:p>
            <a:pPr algn="ctr" defTabSz="257221"/>
            <a:r>
              <a:rPr lang="en-US" sz="1013" dirty="0">
                <a:solidFill>
                  <a:prstClr val="white"/>
                </a:solidFill>
                <a:latin typeface="Century Gothic" panose="020F0302020204030204"/>
              </a:rPr>
              <a:t>Revenue</a:t>
            </a:r>
          </a:p>
        </p:txBody>
      </p:sp>
      <p:sp>
        <p:nvSpPr>
          <p:cNvPr id="14" name="TextBox 13"/>
          <p:cNvSpPr txBox="1"/>
          <p:nvPr/>
        </p:nvSpPr>
        <p:spPr>
          <a:xfrm>
            <a:off x="1002682" y="4194132"/>
            <a:ext cx="3326665" cy="248209"/>
          </a:xfrm>
          <a:prstGeom prst="rect">
            <a:avLst/>
          </a:prstGeom>
          <a:noFill/>
        </p:spPr>
        <p:txBody>
          <a:bodyPr wrap="square" rtlCol="0">
            <a:spAutoFit/>
          </a:bodyPr>
          <a:lstStyle/>
          <a:p>
            <a:pPr algn="ctr" defTabSz="257221"/>
            <a:r>
              <a:rPr lang="en-US" sz="1013" dirty="0">
                <a:solidFill>
                  <a:prstClr val="white"/>
                </a:solidFill>
                <a:latin typeface="Century Gothic" panose="020F0302020204030204"/>
              </a:rPr>
              <a:t>Types of Auctions</a:t>
            </a:r>
          </a:p>
        </p:txBody>
      </p:sp>
      <p:cxnSp>
        <p:nvCxnSpPr>
          <p:cNvPr id="16" name="Straight Connector 15"/>
          <p:cNvCxnSpPr/>
          <p:nvPr/>
        </p:nvCxnSpPr>
        <p:spPr>
          <a:xfrm>
            <a:off x="1199569" y="2571750"/>
            <a:ext cx="2743915"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199569" y="2914739"/>
            <a:ext cx="2743915"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199569" y="3225145"/>
            <a:ext cx="2743915"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4329346" y="1617192"/>
            <a:ext cx="2008654" cy="2712378"/>
          </a:xfrm>
          <a:prstGeom prst="rect">
            <a:avLst/>
          </a:prstGeom>
        </p:spPr>
        <p:txBody>
          <a:bodyPr anchor="t"/>
          <a:lstStyle>
            <a:lvl1pPr marL="342797" indent="-305908" algn="l" defTabSz="457063" rtl="0" eaLnBrk="1" latinLnBrk="0" hangingPunct="1">
              <a:spcBef>
                <a:spcPct val="20000"/>
              </a:spcBef>
              <a:spcAft>
                <a:spcPts val="600"/>
              </a:spcAft>
              <a:buClr>
                <a:schemeClr val="tx2"/>
              </a:buClr>
              <a:buSzPct val="70000"/>
              <a:buFont typeface="Wingdings 2" charset="2"/>
              <a:buChar char=""/>
              <a:defRPr sz="19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784" indent="-269919" algn="l" defTabSz="457063" rtl="0" eaLnBrk="1" latinLnBrk="0" hangingPunct="1">
              <a:spcBef>
                <a:spcPct val="20000"/>
              </a:spcBef>
              <a:spcAft>
                <a:spcPts val="600"/>
              </a:spcAft>
              <a:buClr>
                <a:schemeClr val="tx2"/>
              </a:buClr>
              <a:buSzPct val="70000"/>
              <a:buFont typeface="Wingdings 2" charset="2"/>
              <a:buChar char=""/>
              <a:defRPr sz="17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692" indent="-215935" algn="l" defTabSz="457063"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584" indent="-215935"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498" indent="-215935"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3996"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079"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163"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5268"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20754" indent="0" algn="ctr" defTabSz="257144">
              <a:spcAft>
                <a:spcPts val="338"/>
              </a:spcAft>
              <a:buClr>
                <a:srgbClr val="DADADA"/>
              </a:buClr>
              <a:buNone/>
            </a:pPr>
            <a:r>
              <a:rPr lang="en-US" sz="1125" dirty="0">
                <a:ln>
                  <a:solidFill>
                    <a:prstClr val="black">
                      <a:lumMod val="75000"/>
                      <a:lumOff val="25000"/>
                      <a:alpha val="10000"/>
                    </a:prstClr>
                  </a:solidFill>
                </a:ln>
                <a:solidFill>
                  <a:srgbClr val="DADADA"/>
                </a:solidFill>
                <a:effectLst/>
                <a:latin typeface="Century Gothic" panose="020F0302020204030204"/>
              </a:rPr>
              <a:t>RM</a:t>
            </a:r>
          </a:p>
          <a:p>
            <a:pPr marL="192858" indent="-172104" defTabSz="257144">
              <a:spcAft>
                <a:spcPts val="338"/>
              </a:spcAft>
              <a:buClr>
                <a:srgbClr val="DADADA"/>
              </a:buClr>
            </a:pPr>
            <a:r>
              <a:rPr lang="en-US" sz="1125" dirty="0">
                <a:ln>
                  <a:solidFill>
                    <a:prstClr val="black">
                      <a:lumMod val="75000"/>
                      <a:lumOff val="25000"/>
                      <a:alpha val="10000"/>
                    </a:prstClr>
                  </a:solidFill>
                </a:ln>
                <a:solidFill>
                  <a:srgbClr val="DADADA"/>
                </a:solidFill>
                <a:effectLst/>
                <a:latin typeface="Century Gothic" panose="020F0302020204030204"/>
              </a:rPr>
              <a:t> A Revenue-Maximizing Heuristic Auction</a:t>
            </a:r>
          </a:p>
          <a:p>
            <a:pPr marL="192858" indent="-172104" defTabSz="257144">
              <a:spcAft>
                <a:spcPts val="338"/>
              </a:spcAft>
              <a:buClr>
                <a:srgbClr val="DADADA"/>
              </a:buClr>
            </a:pPr>
            <a:r>
              <a:rPr lang="en-US" sz="1125" dirty="0">
                <a:ln>
                  <a:solidFill>
                    <a:prstClr val="black">
                      <a:lumMod val="75000"/>
                      <a:lumOff val="25000"/>
                      <a:alpha val="10000"/>
                    </a:prstClr>
                  </a:solidFill>
                </a:ln>
                <a:solidFill>
                  <a:srgbClr val="DADADA"/>
                </a:solidFill>
                <a:effectLst/>
                <a:latin typeface="Century Gothic" panose="020F0302020204030204"/>
              </a:rPr>
              <a:t>Specific Set of Pricing and Allocation Rules</a:t>
            </a:r>
          </a:p>
          <a:p>
            <a:pPr marL="192858" indent="-172104" defTabSz="257144">
              <a:spcAft>
                <a:spcPts val="338"/>
              </a:spcAft>
              <a:buClr>
                <a:srgbClr val="DADADA"/>
              </a:buClr>
            </a:pPr>
            <a:r>
              <a:rPr lang="en-US" sz="1125" dirty="0">
                <a:ln>
                  <a:solidFill>
                    <a:prstClr val="black">
                      <a:lumMod val="75000"/>
                      <a:lumOff val="25000"/>
                      <a:alpha val="10000"/>
                    </a:prstClr>
                  </a:solidFill>
                </a:ln>
                <a:solidFill>
                  <a:srgbClr val="DADADA"/>
                </a:solidFill>
                <a:effectLst/>
                <a:latin typeface="Century Gothic" panose="020F0302020204030204"/>
              </a:rPr>
              <a:t>Reserve Price for Each Iteration</a:t>
            </a:r>
          </a:p>
          <a:p>
            <a:pPr marL="192858" indent="-172104" defTabSz="257144">
              <a:spcAft>
                <a:spcPts val="338"/>
              </a:spcAft>
              <a:buClr>
                <a:srgbClr val="DADADA"/>
              </a:buClr>
            </a:pPr>
            <a:r>
              <a:rPr lang="en-US" sz="1125" dirty="0">
                <a:ln>
                  <a:solidFill>
                    <a:prstClr val="black">
                      <a:lumMod val="75000"/>
                      <a:lumOff val="25000"/>
                      <a:alpha val="10000"/>
                    </a:prstClr>
                  </a:solidFill>
                </a:ln>
                <a:solidFill>
                  <a:srgbClr val="DADADA"/>
                </a:solidFill>
                <a:effectLst/>
                <a:latin typeface="Century Gothic" panose="020F0302020204030204"/>
              </a:rPr>
              <a:t>Determined Based on Prior Distributions for Each Product</a:t>
            </a:r>
            <a:endParaRPr lang="en-US" sz="1125"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Century Gothic" panose="020F0302020204030204"/>
            </a:endParaRPr>
          </a:p>
        </p:txBody>
      </p:sp>
      <p:sp>
        <p:nvSpPr>
          <p:cNvPr id="19" name="Title 1"/>
          <p:cNvSpPr txBox="1">
            <a:spLocks/>
          </p:cNvSpPr>
          <p:nvPr/>
        </p:nvSpPr>
        <p:spPr>
          <a:xfrm>
            <a:off x="514010" y="985425"/>
            <a:ext cx="5823991" cy="546020"/>
          </a:xfrm>
          <a:prstGeom prst="rect">
            <a:avLst/>
          </a:prstGeom>
          <a:effectLst>
            <a:outerShdw blurRad="25400" dir="17880000">
              <a:srgbClr val="000000">
                <a:alpha val="46000"/>
              </a:srgbClr>
            </a:outerShdw>
          </a:effectLst>
        </p:spPr>
        <p:txBody>
          <a:bodyPr vert="horz" lIns="51448" tIns="25724" rIns="51448" bIns="25724" rtlCol="0" anchor="ctr">
            <a:normAutofit/>
          </a:bodyPr>
          <a:lstStyle>
            <a:lvl1pPr algn="ctr" defTabSz="457063" rtl="0" eaLnBrk="1" latinLnBrk="0" hangingPunct="1">
              <a:spcBef>
                <a:spcPct val="0"/>
              </a:spcBef>
              <a:buNone/>
              <a:defRPr sz="39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257144"/>
            <a:r>
              <a:rPr lang="en-US" sz="225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Century Gothic" panose="020F0302020204030204"/>
              </a:rPr>
              <a:t>RM Performs Very Well</a:t>
            </a:r>
            <a:endParaRPr lang="en-US" sz="225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Century Gothic" panose="020F0302020204030204"/>
            </a:endParaRPr>
          </a:p>
        </p:txBody>
      </p:sp>
      <p:pic>
        <p:nvPicPr>
          <p:cNvPr id="20" name="Picture 19"/>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30515" b="32710"/>
          <a:stretch/>
        </p:blipFill>
        <p:spPr>
          <a:xfrm>
            <a:off x="4157778" y="1714277"/>
            <a:ext cx="857548" cy="314445"/>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5535" y="1959869"/>
            <a:ext cx="1227157" cy="215871"/>
          </a:xfrm>
          <a:prstGeom prst="rect">
            <a:avLst/>
          </a:prstGeom>
        </p:spPr>
      </p:pic>
      <p:cxnSp>
        <p:nvCxnSpPr>
          <p:cNvPr id="22" name="Straight Connector 21"/>
          <p:cNvCxnSpPr/>
          <p:nvPr/>
        </p:nvCxnSpPr>
        <p:spPr>
          <a:xfrm>
            <a:off x="599338" y="4084333"/>
            <a:ext cx="54020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4015535" y="2668783"/>
            <a:ext cx="485306" cy="14035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
        <p:nvSpPr>
          <p:cNvPr id="25" name="Rectangle 24"/>
          <p:cNvSpPr/>
          <p:nvPr/>
        </p:nvSpPr>
        <p:spPr>
          <a:xfrm>
            <a:off x="1386546" y="3086234"/>
            <a:ext cx="485306" cy="9834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221"/>
            <a:endParaRPr lang="en-US" sz="1013">
              <a:solidFill>
                <a:prstClr val="white"/>
              </a:solidFill>
              <a:latin typeface="Century Gothic" panose="020F0302020204030204"/>
            </a:endParaRPr>
          </a:p>
        </p:txBody>
      </p:sp>
      <p:sp>
        <p:nvSpPr>
          <p:cNvPr id="26" name="Rectangle 25"/>
          <p:cNvSpPr/>
          <p:nvPr/>
        </p:nvSpPr>
        <p:spPr>
          <a:xfrm>
            <a:off x="1871852" y="2271635"/>
            <a:ext cx="485306" cy="179801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257221"/>
            <a:r>
              <a:rPr lang="en-US" sz="1013" dirty="0">
                <a:solidFill>
                  <a:prstClr val="white"/>
                </a:solidFill>
                <a:latin typeface="Century Gothic" panose="020F0302020204030204"/>
              </a:rPr>
              <a:t>With RM</a:t>
            </a:r>
          </a:p>
        </p:txBody>
      </p:sp>
      <p:sp>
        <p:nvSpPr>
          <p:cNvPr id="27" name="TextBox 26"/>
          <p:cNvSpPr txBox="1"/>
          <p:nvPr/>
        </p:nvSpPr>
        <p:spPr>
          <a:xfrm>
            <a:off x="3557621" y="4115202"/>
            <a:ext cx="1886441" cy="404085"/>
          </a:xfrm>
          <a:prstGeom prst="rect">
            <a:avLst/>
          </a:prstGeom>
          <a:noFill/>
        </p:spPr>
        <p:txBody>
          <a:bodyPr wrap="square" rtlCol="0">
            <a:spAutoFit/>
          </a:bodyPr>
          <a:lstStyle/>
          <a:p>
            <a:pPr algn="ctr" defTabSz="257221"/>
            <a:r>
              <a:rPr lang="en-US" sz="1013" dirty="0">
                <a:solidFill>
                  <a:prstClr val="white"/>
                </a:solidFill>
                <a:latin typeface="Century Gothic" panose="020F0302020204030204"/>
              </a:rPr>
              <a:t>Already using </a:t>
            </a:r>
          </a:p>
          <a:p>
            <a:pPr algn="ctr" defTabSz="257221"/>
            <a:r>
              <a:rPr lang="en-US" sz="1013" dirty="0">
                <a:solidFill>
                  <a:prstClr val="white"/>
                </a:solidFill>
                <a:latin typeface="Century Gothic" panose="020F0302020204030204"/>
              </a:rPr>
              <a:t>One-to-Many Matching</a:t>
            </a:r>
          </a:p>
        </p:txBody>
      </p:sp>
      <p:sp>
        <p:nvSpPr>
          <p:cNvPr id="28" name="TextBox 27"/>
          <p:cNvSpPr txBox="1"/>
          <p:nvPr/>
        </p:nvSpPr>
        <p:spPr>
          <a:xfrm>
            <a:off x="1028075" y="4101950"/>
            <a:ext cx="1843568" cy="404085"/>
          </a:xfrm>
          <a:prstGeom prst="rect">
            <a:avLst/>
          </a:prstGeom>
          <a:noFill/>
        </p:spPr>
        <p:txBody>
          <a:bodyPr wrap="square" rtlCol="0">
            <a:spAutoFit/>
          </a:bodyPr>
          <a:lstStyle/>
          <a:p>
            <a:pPr algn="ctr" defTabSz="257221"/>
            <a:r>
              <a:rPr lang="en-US" sz="1013" dirty="0">
                <a:solidFill>
                  <a:prstClr val="white"/>
                </a:solidFill>
                <a:latin typeface="Century Gothic" panose="020F0302020204030204"/>
              </a:rPr>
              <a:t>Not using </a:t>
            </a:r>
          </a:p>
          <a:p>
            <a:pPr algn="ctr" defTabSz="257221"/>
            <a:r>
              <a:rPr lang="en-US" sz="1013" dirty="0">
                <a:solidFill>
                  <a:prstClr val="white"/>
                </a:solidFill>
                <a:latin typeface="Century Gothic" panose="020F0302020204030204"/>
              </a:rPr>
              <a:t>One-to-Many Matching</a:t>
            </a:r>
          </a:p>
        </p:txBody>
      </p:sp>
      <p:sp>
        <p:nvSpPr>
          <p:cNvPr id="30" name="TextBox 29"/>
          <p:cNvSpPr txBox="1"/>
          <p:nvPr/>
        </p:nvSpPr>
        <p:spPr>
          <a:xfrm>
            <a:off x="885205" y="2271635"/>
            <a:ext cx="986094" cy="715837"/>
          </a:xfrm>
          <a:prstGeom prst="rect">
            <a:avLst/>
          </a:prstGeom>
          <a:noFill/>
        </p:spPr>
        <p:txBody>
          <a:bodyPr wrap="square" rtlCol="0">
            <a:spAutoFit/>
          </a:bodyPr>
          <a:lstStyle/>
          <a:p>
            <a:pPr algn="ctr" defTabSz="257221"/>
            <a:r>
              <a:rPr lang="en-US" sz="1013" dirty="0">
                <a:solidFill>
                  <a:prstClr val="white"/>
                </a:solidFill>
                <a:latin typeface="Century Gothic" panose="020F0302020204030204"/>
              </a:rPr>
              <a:t>10-40% Increase </a:t>
            </a:r>
          </a:p>
          <a:p>
            <a:pPr algn="ctr" defTabSz="257221"/>
            <a:r>
              <a:rPr lang="en-US" sz="1013" dirty="0">
                <a:solidFill>
                  <a:prstClr val="white"/>
                </a:solidFill>
                <a:latin typeface="Century Gothic" panose="020F0302020204030204"/>
              </a:rPr>
              <a:t>in Platform Profits!</a:t>
            </a:r>
          </a:p>
        </p:txBody>
      </p:sp>
      <p:sp>
        <p:nvSpPr>
          <p:cNvPr id="31" name="TextBox 30"/>
          <p:cNvSpPr txBox="1"/>
          <p:nvPr/>
        </p:nvSpPr>
        <p:spPr>
          <a:xfrm rot="16200000">
            <a:off x="-764388" y="2737585"/>
            <a:ext cx="2480523" cy="248209"/>
          </a:xfrm>
          <a:prstGeom prst="rect">
            <a:avLst/>
          </a:prstGeom>
          <a:noFill/>
        </p:spPr>
        <p:txBody>
          <a:bodyPr wrap="square" rtlCol="0">
            <a:spAutoFit/>
          </a:bodyPr>
          <a:lstStyle/>
          <a:p>
            <a:pPr algn="ctr" defTabSz="257221"/>
            <a:r>
              <a:rPr lang="en-US" sz="1013" dirty="0">
                <a:solidFill>
                  <a:prstClr val="white"/>
                </a:solidFill>
                <a:latin typeface="Century Gothic" panose="020F0302020204030204"/>
              </a:rPr>
              <a:t>Profit</a:t>
            </a:r>
          </a:p>
        </p:txBody>
      </p:sp>
      <p:cxnSp>
        <p:nvCxnSpPr>
          <p:cNvPr id="32" name="Straight Connector 31"/>
          <p:cNvCxnSpPr/>
          <p:nvPr/>
        </p:nvCxnSpPr>
        <p:spPr>
          <a:xfrm>
            <a:off x="599338" y="1585655"/>
            <a:ext cx="0" cy="24866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0285538"/>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500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nodeType="withEffect">
                                  <p:stCondLst>
                                    <p:cond delay="5000"/>
                                  </p:stCondLst>
                                  <p:childTnLst>
                                    <p:set>
                                      <p:cBhvr>
                                        <p:cTn id="8" dur="1" fill="hold">
                                          <p:stCondLst>
                                            <p:cond delay="0"/>
                                          </p:stCondLst>
                                        </p:cTn>
                                        <p:tgtEl>
                                          <p:spTgt spid="4"/>
                                        </p:tgtEl>
                                        <p:attrNameLst>
                                          <p:attrName>style.visibility</p:attrName>
                                        </p:attrNameLst>
                                      </p:cBhvr>
                                      <p:to>
                                        <p:strVal val="hidden"/>
                                      </p:to>
                                    </p:set>
                                  </p:childTnLst>
                                </p:cTn>
                              </p:par>
                              <p:par>
                                <p:cTn id="9" presetID="1" presetClass="exit" presetSubtype="0" fill="hold" nodeType="withEffect">
                                  <p:stCondLst>
                                    <p:cond delay="500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xit" presetSubtype="0" fill="hold" grpId="0" nodeType="withEffect">
                                  <p:stCondLst>
                                    <p:cond delay="500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xit" presetSubtype="0" fill="hold" grpId="0" nodeType="withEffect">
                                  <p:stCondLst>
                                    <p:cond delay="5000"/>
                                  </p:stCondLst>
                                  <p:childTnLst>
                                    <p:set>
                                      <p:cBhvr>
                                        <p:cTn id="14" dur="1" fill="hold">
                                          <p:stCondLst>
                                            <p:cond delay="0"/>
                                          </p:stCondLst>
                                        </p:cTn>
                                        <p:tgtEl>
                                          <p:spTgt spid="14"/>
                                        </p:tgtEl>
                                        <p:attrNameLst>
                                          <p:attrName>style.visibility</p:attrName>
                                        </p:attrNameLst>
                                      </p:cBhvr>
                                      <p:to>
                                        <p:strVal val="hidden"/>
                                      </p:to>
                                    </p:set>
                                  </p:childTnLst>
                                </p:cTn>
                              </p:par>
                              <p:par>
                                <p:cTn id="15" presetID="1" presetClass="exit" presetSubtype="0" fill="hold" nodeType="withEffect">
                                  <p:stCondLst>
                                    <p:cond delay="5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xit" presetSubtype="0" fill="hold" nodeType="withEffect">
                                  <p:stCondLst>
                                    <p:cond delay="500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xit" presetSubtype="0" fill="hold" nodeType="withEffect">
                                  <p:stCondLst>
                                    <p:cond delay="5000"/>
                                  </p:stCondLst>
                                  <p:childTnLst>
                                    <p:set>
                                      <p:cBhvr>
                                        <p:cTn id="20" dur="1" fill="hold">
                                          <p:stCondLst>
                                            <p:cond delay="0"/>
                                          </p:stCondLst>
                                        </p:cTn>
                                        <p:tgtEl>
                                          <p:spTgt spid="18"/>
                                        </p:tgtEl>
                                        <p:attrNameLst>
                                          <p:attrName>style.visibility</p:attrName>
                                        </p:attrNameLst>
                                      </p:cBhvr>
                                      <p:to>
                                        <p:strVal val="hidden"/>
                                      </p:to>
                                    </p:set>
                                  </p:childTnLst>
                                </p:cTn>
                              </p:par>
                              <p:par>
                                <p:cTn id="21" presetID="1" presetClass="exit" presetSubtype="0" fill="hold" grpId="0" nodeType="withEffect">
                                  <p:stCondLst>
                                    <p:cond delay="5000"/>
                                  </p:stCondLst>
                                  <p:childTnLst>
                                    <p:set>
                                      <p:cBhvr>
                                        <p:cTn id="22" dur="1" fill="hold">
                                          <p:stCondLst>
                                            <p:cond delay="0"/>
                                          </p:stCondLst>
                                        </p:cTn>
                                        <p:tgtEl>
                                          <p:spTgt spid="15"/>
                                        </p:tgtEl>
                                        <p:attrNameLst>
                                          <p:attrName>style.visibility</p:attrName>
                                        </p:attrNameLst>
                                      </p:cBhvr>
                                      <p:to>
                                        <p:strVal val="hidden"/>
                                      </p:to>
                                    </p:set>
                                  </p:childTnLst>
                                </p:cTn>
                              </p:par>
                            </p:childTnLst>
                          </p:cTn>
                        </p:par>
                        <p:par>
                          <p:cTn id="23" fill="hold">
                            <p:stCondLst>
                              <p:cond delay="5000"/>
                            </p:stCondLst>
                            <p:childTnLst>
                              <p:par>
                                <p:cTn id="24" presetID="1" presetClass="entr" presetSubtype="0" fill="hold" grpId="0" nodeType="afterEffect">
                                  <p:stCondLst>
                                    <p:cond delay="1000"/>
                                  </p:stCondLst>
                                  <p:childTnLst>
                                    <p:set>
                                      <p:cBhvr>
                                        <p:cTn id="25" dur="1" fill="hold">
                                          <p:stCondLst>
                                            <p:cond delay="0"/>
                                          </p:stCondLst>
                                        </p:cTn>
                                        <p:tgtEl>
                                          <p:spTgt spid="19"/>
                                        </p:tgtEl>
                                        <p:attrNameLst>
                                          <p:attrName>style.visibility</p:attrName>
                                        </p:attrNameLst>
                                      </p:cBhvr>
                                      <p:to>
                                        <p:strVal val="visible"/>
                                      </p:to>
                                    </p:set>
                                  </p:childTnLst>
                                </p:cTn>
                              </p:par>
                              <p:par>
                                <p:cTn id="26" presetID="1" presetClass="entr" presetSubtype="0" fill="hold" nodeType="withEffect">
                                  <p:stCondLst>
                                    <p:cond delay="1000"/>
                                  </p:stCondLst>
                                  <p:childTnLst>
                                    <p:set>
                                      <p:cBhvr>
                                        <p:cTn id="27" dur="1" fill="hold">
                                          <p:stCondLst>
                                            <p:cond delay="0"/>
                                          </p:stCondLst>
                                        </p:cTn>
                                        <p:tgtEl>
                                          <p:spTgt spid="32"/>
                                        </p:tgtEl>
                                        <p:attrNameLst>
                                          <p:attrName>style.visibility</p:attrName>
                                        </p:attrNameLst>
                                      </p:cBhvr>
                                      <p:to>
                                        <p:strVal val="visible"/>
                                      </p:to>
                                    </p:set>
                                  </p:childTnLst>
                                </p:cTn>
                              </p:par>
                              <p:par>
                                <p:cTn id="28" presetID="1" presetClass="entr" presetSubtype="0" fill="hold" grpId="0" nodeType="withEffect">
                                  <p:stCondLst>
                                    <p:cond delay="1000"/>
                                  </p:stCondLst>
                                  <p:childTnLst>
                                    <p:set>
                                      <p:cBhvr>
                                        <p:cTn id="29" dur="1" fill="hold">
                                          <p:stCondLst>
                                            <p:cond delay="0"/>
                                          </p:stCondLst>
                                        </p:cTn>
                                        <p:tgtEl>
                                          <p:spTgt spid="31"/>
                                        </p:tgtEl>
                                        <p:attrNameLst>
                                          <p:attrName>style.visibility</p:attrName>
                                        </p:attrNameLst>
                                      </p:cBhvr>
                                      <p:to>
                                        <p:strVal val="visible"/>
                                      </p:to>
                                    </p:set>
                                  </p:childTnLst>
                                </p:cTn>
                              </p:par>
                              <p:par>
                                <p:cTn id="30" presetID="1" presetClass="entr" presetSubtype="0" fill="hold" grpId="0" nodeType="withEffect">
                                  <p:stCondLst>
                                    <p:cond delay="1000"/>
                                  </p:stCondLst>
                                  <p:childTnLst>
                                    <p:set>
                                      <p:cBhvr>
                                        <p:cTn id="31" dur="1" fill="hold">
                                          <p:stCondLst>
                                            <p:cond delay="0"/>
                                          </p:stCondLst>
                                        </p:cTn>
                                        <p:tgtEl>
                                          <p:spTgt spid="28"/>
                                        </p:tgtEl>
                                        <p:attrNameLst>
                                          <p:attrName>style.visibility</p:attrName>
                                        </p:attrNameLst>
                                      </p:cBhvr>
                                      <p:to>
                                        <p:strVal val="visible"/>
                                      </p:to>
                                    </p:set>
                                  </p:childTnLst>
                                </p:cTn>
                              </p:par>
                              <p:par>
                                <p:cTn id="32" presetID="1" presetClass="entr" presetSubtype="0" fill="hold" nodeType="withEffect">
                                  <p:stCondLst>
                                    <p:cond delay="1000"/>
                                  </p:stCondLst>
                                  <p:childTnLst>
                                    <p:set>
                                      <p:cBhvr>
                                        <p:cTn id="33" dur="1" fill="hold">
                                          <p:stCondLst>
                                            <p:cond delay="0"/>
                                          </p:stCondLst>
                                        </p:cTn>
                                        <p:tgtEl>
                                          <p:spTgt spid="22"/>
                                        </p:tgtEl>
                                        <p:attrNameLst>
                                          <p:attrName>style.visibility</p:attrName>
                                        </p:attrNameLst>
                                      </p:cBhvr>
                                      <p:to>
                                        <p:strVal val="visible"/>
                                      </p:to>
                                    </p:set>
                                  </p:childTnLst>
                                </p:cTn>
                              </p:par>
                              <p:par>
                                <p:cTn id="34" presetID="1" presetClass="entr" presetSubtype="0" fill="hold" grpId="0" nodeType="withEffect">
                                  <p:stCondLst>
                                    <p:cond delay="1000"/>
                                  </p:stCondLst>
                                  <p:childTnLst>
                                    <p:set>
                                      <p:cBhvr>
                                        <p:cTn id="35" dur="1" fill="hold">
                                          <p:stCondLst>
                                            <p:cond delay="0"/>
                                          </p:stCondLst>
                                        </p:cTn>
                                        <p:tgtEl>
                                          <p:spTgt spid="27"/>
                                        </p:tgtEl>
                                        <p:attrNameLst>
                                          <p:attrName>style.visibility</p:attrName>
                                        </p:attrNameLst>
                                      </p:cBhvr>
                                      <p:to>
                                        <p:strVal val="visible"/>
                                      </p:to>
                                    </p:set>
                                  </p:childTnLst>
                                </p:cTn>
                              </p:par>
                            </p:childTnLst>
                          </p:cTn>
                        </p:par>
                        <p:par>
                          <p:cTn id="36" fill="hold">
                            <p:stCondLst>
                              <p:cond delay="6000"/>
                            </p:stCondLst>
                            <p:childTnLst>
                              <p:par>
                                <p:cTn id="37" presetID="22" presetClass="entr" presetSubtype="4" fill="hold" grpId="0" nodeType="afterEffect">
                                  <p:stCondLst>
                                    <p:cond delay="200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1000"/>
                                        <p:tgtEl>
                                          <p:spTgt spid="25"/>
                                        </p:tgtEl>
                                      </p:cBhvr>
                                    </p:animEffect>
                                  </p:childTnLst>
                                </p:cTn>
                              </p:par>
                            </p:childTnLst>
                          </p:cTn>
                        </p:par>
                        <p:par>
                          <p:cTn id="40" fill="hold">
                            <p:stCondLst>
                              <p:cond delay="9000"/>
                            </p:stCondLst>
                            <p:childTnLst>
                              <p:par>
                                <p:cTn id="41" presetID="22" presetClass="entr" presetSubtype="4" fill="hold" grpId="0" nodeType="afterEffect">
                                  <p:stCondLst>
                                    <p:cond delay="25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1000"/>
                                        <p:tgtEl>
                                          <p:spTgt spid="26"/>
                                        </p:tgtEl>
                                      </p:cBhvr>
                                    </p:animEffect>
                                  </p:childTnLst>
                                </p:cTn>
                              </p:par>
                            </p:childTnLst>
                          </p:cTn>
                        </p:par>
                        <p:par>
                          <p:cTn id="44" fill="hold">
                            <p:stCondLst>
                              <p:cond delay="10250"/>
                            </p:stCondLst>
                            <p:childTnLst>
                              <p:par>
                                <p:cTn id="45" presetID="42" presetClass="entr" presetSubtype="0" fill="hold" grpId="0" nodeType="afterEffect">
                                  <p:stCondLst>
                                    <p:cond delay="25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anim calcmode="lin" valueType="num">
                                      <p:cBhvr>
                                        <p:cTn id="48" dur="1000" fill="hold"/>
                                        <p:tgtEl>
                                          <p:spTgt spid="30"/>
                                        </p:tgtEl>
                                        <p:attrNameLst>
                                          <p:attrName>ppt_x</p:attrName>
                                        </p:attrNameLst>
                                      </p:cBhvr>
                                      <p:tavLst>
                                        <p:tav tm="0">
                                          <p:val>
                                            <p:strVal val="#ppt_x"/>
                                          </p:val>
                                        </p:tav>
                                        <p:tav tm="100000">
                                          <p:val>
                                            <p:strVal val="#ppt_x"/>
                                          </p:val>
                                        </p:tav>
                                      </p:tavLst>
                                    </p:anim>
                                    <p:anim calcmode="lin" valueType="num">
                                      <p:cBhvr>
                                        <p:cTn id="49" dur="1000" fill="hold"/>
                                        <p:tgtEl>
                                          <p:spTgt spid="30"/>
                                        </p:tgtEl>
                                        <p:attrNameLst>
                                          <p:attrName>ppt_y</p:attrName>
                                        </p:attrNameLst>
                                      </p:cBhvr>
                                      <p:tavLst>
                                        <p:tav tm="0">
                                          <p:val>
                                            <p:strVal val="#ppt_y+.1"/>
                                          </p:val>
                                        </p:tav>
                                        <p:tav tm="100000">
                                          <p:val>
                                            <p:strVal val="#ppt_y"/>
                                          </p:val>
                                        </p:tav>
                                      </p:tavLst>
                                    </p:anim>
                                  </p:childTnLst>
                                </p:cTn>
                              </p:par>
                            </p:childTnLst>
                          </p:cTn>
                        </p:par>
                        <p:par>
                          <p:cTn id="50" fill="hold">
                            <p:stCondLst>
                              <p:cond delay="11500"/>
                            </p:stCondLst>
                            <p:childTnLst>
                              <p:par>
                                <p:cTn id="51" presetID="1" presetClass="entr" presetSubtype="0" fill="hold" nodeType="afterEffect">
                                  <p:stCondLst>
                                    <p:cond delay="1500"/>
                                  </p:stCondLst>
                                  <p:childTnLst>
                                    <p:set>
                                      <p:cBhvr>
                                        <p:cTn id="52" dur="1" fill="hold">
                                          <p:stCondLst>
                                            <p:cond delay="0"/>
                                          </p:stCondLst>
                                        </p:cTn>
                                        <p:tgtEl>
                                          <p:spTgt spid="21"/>
                                        </p:tgtEl>
                                        <p:attrNameLst>
                                          <p:attrName>style.visibility</p:attrName>
                                        </p:attrNameLst>
                                      </p:cBhvr>
                                      <p:to>
                                        <p:strVal val="visible"/>
                                      </p:to>
                                    </p:set>
                                  </p:childTnLst>
                                </p:cTn>
                              </p:par>
                              <p:par>
                                <p:cTn id="53" presetID="1" presetClass="entr" presetSubtype="0" fill="hold" nodeType="withEffect">
                                  <p:stCondLst>
                                    <p:cond delay="1500"/>
                                  </p:stCondLst>
                                  <p:childTnLst>
                                    <p:set>
                                      <p:cBhvr>
                                        <p:cTn id="54" dur="1" fill="hold">
                                          <p:stCondLst>
                                            <p:cond delay="0"/>
                                          </p:stCondLst>
                                        </p:cTn>
                                        <p:tgtEl>
                                          <p:spTgt spid="20"/>
                                        </p:tgtEl>
                                        <p:attrNameLst>
                                          <p:attrName>style.visibility</p:attrName>
                                        </p:attrNameLst>
                                      </p:cBhvr>
                                      <p:to>
                                        <p:strVal val="visible"/>
                                      </p:to>
                                    </p:set>
                                  </p:childTnLst>
                                </p:cTn>
                              </p:par>
                            </p:childTnLst>
                          </p:cTn>
                        </p:par>
                        <p:par>
                          <p:cTn id="55" fill="hold">
                            <p:stCondLst>
                              <p:cond delay="13000"/>
                            </p:stCondLst>
                            <p:childTnLst>
                              <p:par>
                                <p:cTn id="56" presetID="22" presetClass="entr" presetSubtype="4" fill="hold" grpId="0" nodeType="afterEffect">
                                  <p:stCondLst>
                                    <p:cond delay="1000"/>
                                  </p:stCondLst>
                                  <p:childTnLst>
                                    <p:set>
                                      <p:cBhvr>
                                        <p:cTn id="57" dur="1" fill="hold">
                                          <p:stCondLst>
                                            <p:cond delay="0"/>
                                          </p:stCondLst>
                                        </p:cTn>
                                        <p:tgtEl>
                                          <p:spTgt spid="23"/>
                                        </p:tgtEl>
                                        <p:attrNameLst>
                                          <p:attrName>style.visibility</p:attrName>
                                        </p:attrNameLst>
                                      </p:cBhvr>
                                      <p:to>
                                        <p:strVal val="visible"/>
                                      </p:to>
                                    </p:set>
                                    <p:animEffect transition="in" filter="wipe(down)">
                                      <p:cBhvr>
                                        <p:cTn id="58"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4" grpId="0"/>
      <p:bldP spid="15" grpId="0"/>
      <p:bldP spid="19" grpId="0"/>
      <p:bldP spid="23" grpId="0" animBg="1"/>
      <p:bldP spid="25" grpId="0" animBg="1"/>
      <p:bldP spid="26" grpId="0" animBg="1"/>
      <p:bldP spid="27" grpId="0"/>
      <p:bldP spid="28" grpId="0"/>
      <p:bldP spid="30" grpId="0"/>
      <p:bldP spid="31" grpId="0"/>
    </p:bld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NraZFMfRuUWD_CAOB4JEz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NraZFMfRuUWD_CAOB4JEz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NraZFMfRuUWD_CAOB4JEz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NraZFMfRuUWD_CAOB4JEz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NraZFMfRuUWD_CAOB4JEz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NraZFMfRuUWD_CAOB4JEz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NraZFMfRuUWD_CAOB4JEzA"/>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7A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Questrom_Powerpoint_White">
  <a:themeElements>
    <a:clrScheme name="Custom 1">
      <a:dk1>
        <a:sysClr val="windowText" lastClr="000000"/>
      </a:dk1>
      <a:lt1>
        <a:sysClr val="window" lastClr="FFFFFF"/>
      </a:lt1>
      <a:dk2>
        <a:srgbClr val="A71930"/>
      </a:dk2>
      <a:lt2>
        <a:srgbClr val="52B191"/>
      </a:lt2>
      <a:accent1>
        <a:srgbClr val="009FDA"/>
      </a:accent1>
      <a:accent2>
        <a:srgbClr val="69BE28"/>
      </a:accent2>
      <a:accent3>
        <a:srgbClr val="BFB6AD"/>
      </a:accent3>
      <a:accent4>
        <a:srgbClr val="CA005D"/>
      </a:accent4>
      <a:accent5>
        <a:srgbClr val="FF7900"/>
      </a:accent5>
      <a:accent6>
        <a:srgbClr val="005293"/>
      </a:accent6>
      <a:hlink>
        <a:srgbClr val="009FDA"/>
      </a:hlink>
      <a:folHlink>
        <a:srgbClr val="CA005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U platform_070717" id="{51315E66-3DD0-7546-810C-686EE810DE8B}" vid="{97BF12A7-28C5-F94E-871D-4A59D278799F}"/>
    </a:ext>
  </a:extLst>
</a:theme>
</file>

<file path=ppt/theme/theme11.xml><?xml version="1.0" encoding="utf-8"?>
<a:theme xmlns:a="http://schemas.openxmlformats.org/drawingml/2006/main" name="cis301-2001-template">
  <a:themeElements>
    <a:clrScheme name="">
      <a:dk1>
        <a:srgbClr val="000000"/>
      </a:dk1>
      <a:lt1>
        <a:srgbClr val="FFFFFF"/>
      </a:lt1>
      <a:dk2>
        <a:srgbClr val="0E1196"/>
      </a:dk2>
      <a:lt2>
        <a:srgbClr val="808080"/>
      </a:lt2>
      <a:accent1>
        <a:srgbClr val="498D23"/>
      </a:accent1>
      <a:accent2>
        <a:srgbClr val="FFCE29"/>
      </a:accent2>
      <a:accent3>
        <a:srgbClr val="FFFFFF"/>
      </a:accent3>
      <a:accent4>
        <a:srgbClr val="000000"/>
      </a:accent4>
      <a:accent5>
        <a:srgbClr val="B1C5AC"/>
      </a:accent5>
      <a:accent6>
        <a:srgbClr val="E7BA24"/>
      </a:accent6>
      <a:hlink>
        <a:srgbClr val="006666"/>
      </a:hlink>
      <a:folHlink>
        <a:srgbClr val="996600"/>
      </a:folHlink>
    </a:clrScheme>
    <a:fontScheme name="cis301-2001-template">
      <a:majorFont>
        <a:latin typeface="FrankGoth BT"/>
        <a:ea typeface=""/>
        <a:cs typeface=""/>
      </a:majorFont>
      <a:minorFont>
        <a:latin typeface="NewsGoth B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accent1"/>
          </a:solidFill>
          <a:prstDash val="solid"/>
          <a:round/>
          <a:headEnd type="none" w="med" len="med"/>
          <a:tailEnd type="none" w="med" len="med"/>
        </a:ln>
        <a:effectLst/>
      </a:spPr>
      <a:bodyPr vert="horz" wrap="none" lIns="90488" tIns="44450" rIns="90488" bIns="4445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FrankGoth BT" pitchFamily="34"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accent1"/>
          </a:solidFill>
          <a:prstDash val="solid"/>
          <a:round/>
          <a:headEnd type="none" w="med" len="med"/>
          <a:tailEnd type="none" w="med" len="med"/>
        </a:ln>
        <a:effectLst/>
      </a:spPr>
      <a:bodyPr vert="horz" wrap="none" lIns="90488" tIns="44450" rIns="90488" bIns="4445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FrankGoth BT" pitchFamily="34" charset="0"/>
          </a:defRPr>
        </a:defPPr>
      </a:lstStyle>
    </a:lnDef>
  </a:objectDefaults>
  <a:extraClrSchemeLst>
    <a:extraClrScheme>
      <a:clrScheme name="cis301-2001-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is301-2001-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is301-2001-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is301-2001-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is301-2001-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is301-2001-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is301-2001-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on Boardroom">
  <a:themeElements>
    <a:clrScheme name="Custom 2">
      <a:dk1>
        <a:srgbClr val="000000"/>
      </a:dk1>
      <a:lt1>
        <a:sysClr val="window" lastClr="FFFFFF"/>
      </a:lt1>
      <a:dk2>
        <a:srgbClr val="5E5E5E"/>
      </a:dk2>
      <a:lt2>
        <a:srgbClr val="DDDDDD"/>
      </a:lt2>
      <a:accent1>
        <a:srgbClr val="A42439"/>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3.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4.xml><?xml version="1.0" encoding="utf-8"?>
<a:theme xmlns:a="http://schemas.openxmlformats.org/drawingml/2006/main" name="Retrospect">
  <a:themeElements>
    <a:clrScheme name="Retrospect">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5.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3EC26C"/>
      </a:accent1>
      <a:accent2>
        <a:srgbClr val="B3D463"/>
      </a:accent2>
      <a:accent3>
        <a:srgbClr val="3BBC9D"/>
      </a:accent3>
      <a:accent4>
        <a:srgbClr val="97AF75"/>
      </a:accent4>
      <a:accent5>
        <a:srgbClr val="6BA841"/>
      </a:accent5>
      <a:accent6>
        <a:srgbClr val="79AE90"/>
      </a:accent6>
      <a:hlink>
        <a:srgbClr val="85E4A6"/>
      </a:hlink>
      <a:folHlink>
        <a:srgbClr val="BDF3D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43372978-11FE-4814-AC26-BC300187D8C7}"/>
    </a:ext>
  </a:extLst>
</a:theme>
</file>

<file path=ppt/theme/theme6.xml><?xml version="1.0" encoding="utf-8"?>
<a:theme xmlns:a="http://schemas.openxmlformats.org/drawingml/2006/main" name="White">
  <a:themeElements>
    <a:clrScheme name="White">
      <a:dk1>
        <a:srgbClr val="FFFFFF"/>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Lucida Grande"/>
        <a:ea typeface="Lucida Grande"/>
        <a:cs typeface="Lucida Grand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41275" indent="41275"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
              <a:solidFill>
                <a:srgbClr val="FFFFFF"/>
              </a:solidFill>
            </a:uFill>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41275" indent="41275"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
              <a:solidFill>
                <a:srgbClr val="FFFFFF"/>
              </a:solidFill>
            </a:uFill>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white-oakleaf-standard-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34</TotalTime>
  <Words>14864</Words>
  <Application>Microsoft Office PowerPoint</Application>
  <PresentationFormat>Custom</PresentationFormat>
  <Paragraphs>2303</Paragraphs>
  <Slides>220</Slides>
  <Notes>85</Notes>
  <HiddenSlides>0</HiddenSlides>
  <MMClips>0</MMClips>
  <ScaleCrop>false</ScaleCrop>
  <HeadingPairs>
    <vt:vector size="8" baseType="variant">
      <vt:variant>
        <vt:lpstr>Fonts Used</vt:lpstr>
      </vt:variant>
      <vt:variant>
        <vt:i4>34</vt:i4>
      </vt:variant>
      <vt:variant>
        <vt:lpstr>Theme</vt:lpstr>
      </vt:variant>
      <vt:variant>
        <vt:i4>12</vt:i4>
      </vt:variant>
      <vt:variant>
        <vt:lpstr>Embedded OLE Servers</vt:lpstr>
      </vt:variant>
      <vt:variant>
        <vt:i4>1</vt:i4>
      </vt:variant>
      <vt:variant>
        <vt:lpstr>Slide Titles</vt:lpstr>
      </vt:variant>
      <vt:variant>
        <vt:i4>220</vt:i4>
      </vt:variant>
    </vt:vector>
  </HeadingPairs>
  <TitlesOfParts>
    <vt:vector size="267" baseType="lpstr">
      <vt:lpstr>ＭＳ Ｐゴシック</vt:lpstr>
      <vt:lpstr>ＭＳ Ｐゴシック</vt:lpstr>
      <vt:lpstr>SimSun</vt:lpstr>
      <vt:lpstr>SimSun</vt:lpstr>
      <vt:lpstr>Yu Gothic UI Semilight</vt:lpstr>
      <vt:lpstr>Arial</vt:lpstr>
      <vt:lpstr>Arial Black</vt:lpstr>
      <vt:lpstr>Britannic Bold</vt:lpstr>
      <vt:lpstr>Calibri</vt:lpstr>
      <vt:lpstr>Calibri Light</vt:lpstr>
      <vt:lpstr>Cambria Math</vt:lpstr>
      <vt:lpstr>Castellar</vt:lpstr>
      <vt:lpstr>Century Gothic</vt:lpstr>
      <vt:lpstr>Courier New</vt:lpstr>
      <vt:lpstr>等线</vt:lpstr>
      <vt:lpstr>FrankGoth BT</vt:lpstr>
      <vt:lpstr>Garamond</vt:lpstr>
      <vt:lpstr>Gill Sans</vt:lpstr>
      <vt:lpstr>Gill Sans MT</vt:lpstr>
      <vt:lpstr>Helvetica</vt:lpstr>
      <vt:lpstr>NewsGoth BT</vt:lpstr>
      <vt:lpstr>Open Sans</vt:lpstr>
      <vt:lpstr>Palatino Linotype</vt:lpstr>
      <vt:lpstr>Papyrus</vt:lpstr>
      <vt:lpstr>Segoe UI Black</vt:lpstr>
      <vt:lpstr>Segoe UI Emoji</vt:lpstr>
      <vt:lpstr>Segoe UI Semibold</vt:lpstr>
      <vt:lpstr>Symbol</vt:lpstr>
      <vt:lpstr>Times New Roman</vt:lpstr>
      <vt:lpstr>Trebuchet MS</vt:lpstr>
      <vt:lpstr>Wingdings</vt:lpstr>
      <vt:lpstr>Wingdings 2</vt:lpstr>
      <vt:lpstr>Wingdings 3</vt:lpstr>
      <vt:lpstr>ヒラギノ角ゴ ProN W3</vt:lpstr>
      <vt:lpstr>Office Theme</vt:lpstr>
      <vt:lpstr>Ion Boardroom</vt:lpstr>
      <vt:lpstr>Ion</vt:lpstr>
      <vt:lpstr>Retrospect</vt:lpstr>
      <vt:lpstr>Slate</vt:lpstr>
      <vt:lpstr>White</vt:lpstr>
      <vt:lpstr>1_Office Theme</vt:lpstr>
      <vt:lpstr>white-oakleaf-standard-template</vt:lpstr>
      <vt:lpstr>1_Custom Design</vt:lpstr>
      <vt:lpstr>Questrom_Powerpoint_White</vt:lpstr>
      <vt:lpstr>cis301-2001-template</vt:lpstr>
      <vt:lpstr>1_Retrospect</vt:lpstr>
      <vt:lpstr>Document</vt:lpstr>
      <vt:lpstr>The Tragedy of your Upstairs Neighbors: When is the Home-Sharing Externality Internalized?</vt:lpstr>
      <vt:lpstr>This paper</vt:lpstr>
      <vt:lpstr>Policy issues raised by home-sharing</vt:lpstr>
      <vt:lpstr>Neighbors</vt:lpstr>
      <vt:lpstr>Home-sharing as a negative externality</vt:lpstr>
      <vt:lpstr>What happens when the decision is made by:</vt:lpstr>
      <vt:lpstr>Our analytic approach</vt:lpstr>
      <vt:lpstr>Some definitions</vt:lpstr>
      <vt:lpstr>The four regimes</vt:lpstr>
      <vt:lpstr>Market equilibrating process</vt:lpstr>
      <vt:lpstr>Tenants-Decide (TD) regime</vt:lpstr>
      <vt:lpstr>Tenants-Decide regime</vt:lpstr>
      <vt:lpstr>PowerPoint Presentation</vt:lpstr>
      <vt:lpstr>"City decides" (CD) regime</vt:lpstr>
      <vt:lpstr>"City decides" regime</vt:lpstr>
      <vt:lpstr>"Building owners" (BD) decide</vt:lpstr>
      <vt:lpstr>"Building owners" decide</vt:lpstr>
      <vt:lpstr>BD regime - externalities</vt:lpstr>
      <vt:lpstr>Empirical portion of the paper</vt:lpstr>
      <vt:lpstr>Thank you</vt:lpstr>
      <vt:lpstr> Uber Might Buy Me a Mercedes Benz:  An Empirical Investigation of Ridesharing Platforms and Durable Goods Purchase </vt:lpstr>
      <vt:lpstr>What I Hope You Remember</vt:lpstr>
      <vt:lpstr>What I Hope You Remember</vt:lpstr>
      <vt:lpstr>Platforms in the digital age</vt:lpstr>
      <vt:lpstr>Platforms in the digital age</vt:lpstr>
      <vt:lpstr>Platforms in the digital age</vt:lpstr>
      <vt:lpstr>What do we know about platforms and the gig-economy?</vt:lpstr>
      <vt:lpstr>What do we know about platforms and the gig-economy?</vt:lpstr>
      <vt:lpstr>But what do we not know?</vt:lpstr>
      <vt:lpstr>But what do we not know?</vt:lpstr>
      <vt:lpstr>Research Question</vt:lpstr>
      <vt:lpstr>Why might these platforms affect purchase?</vt:lpstr>
      <vt:lpstr>Cannibalizing Purchases?!?</vt:lpstr>
      <vt:lpstr>But Value Enhancement might happen?</vt:lpstr>
      <vt:lpstr>So what is going to happen?</vt:lpstr>
      <vt:lpstr>The Setting</vt:lpstr>
      <vt:lpstr>Data</vt:lpstr>
      <vt:lpstr>Variable Definitions and Estimator</vt:lpstr>
      <vt:lpstr>Difference in difference</vt:lpstr>
      <vt:lpstr>Robustness Checks</vt:lpstr>
      <vt:lpstr>Reputation, Risk, and Contribution Quality in Q &amp; A communities  Platform Symposium, July 13, 2017</vt:lpstr>
      <vt:lpstr>Motivation</vt:lpstr>
      <vt:lpstr>Motivation</vt:lpstr>
      <vt:lpstr>Motivation</vt:lpstr>
      <vt:lpstr>Our Research Questions</vt:lpstr>
      <vt:lpstr>Our Research Questions</vt:lpstr>
      <vt:lpstr>Main Findings</vt:lpstr>
      <vt:lpstr>Main Findings</vt:lpstr>
      <vt:lpstr>Main Findings</vt:lpstr>
      <vt:lpstr>Main Findings</vt:lpstr>
      <vt:lpstr>Methodological contribution:  Assessing user ability and question difficulty</vt:lpstr>
      <vt:lpstr>Methodological contribution:  Assessing user ability and question difficulty</vt:lpstr>
      <vt:lpstr>Methodological contribution:  Assessing user ability and question difficulty</vt:lpstr>
      <vt:lpstr>Methodological contribution:  Assessing user ability and question difficulty</vt:lpstr>
      <vt:lpstr>Methodological contribution:  Assessing user ability and question difficulty</vt:lpstr>
      <vt:lpstr>Implications for platform design</vt:lpstr>
      <vt:lpstr>Implications for platform design</vt:lpstr>
      <vt:lpstr>Implications for platform design</vt:lpstr>
      <vt:lpstr>Implications for platform design</vt:lpstr>
      <vt:lpstr>Full paper available at SSRN</vt:lpstr>
      <vt:lpstr>Intra-platform Envelopment:  The Coopetitive Dynamics between Platform Owners and Platform Complementors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One-to-Many Matching Auctions in Platforms</vt:lpstr>
      <vt:lpstr>Matching in Platforms</vt:lpstr>
      <vt:lpstr>Monetizing One-to-One Matching</vt:lpstr>
      <vt:lpstr>One-to-One Matching via Auctions</vt:lpstr>
      <vt:lpstr>Practicing One-to-Many Matching</vt:lpstr>
      <vt:lpstr>One-to-Many Matching</vt:lpstr>
      <vt:lpstr>Re-Matching in One-to-One Matching</vt:lpstr>
      <vt:lpstr>Merchants’ Perspective on  Exclusive vs. Shared Matching</vt:lpstr>
      <vt:lpstr>PowerPoint Presentation</vt:lpstr>
      <vt:lpstr>PowerPoint Presentation</vt:lpstr>
      <vt:lpstr>Value of Shared vs Exclusive Matching</vt:lpstr>
      <vt:lpstr>Bid Shading</vt:lpstr>
      <vt:lpstr>Incentive Compatible Auctions</vt:lpstr>
      <vt:lpstr>Designing an IC Auction</vt:lpstr>
      <vt:lpstr>Optimal IC Auction</vt:lpstr>
      <vt:lpstr>Optimal IC Auction</vt:lpstr>
      <vt:lpstr>Develop a Pretty Good IC Auction</vt:lpstr>
      <vt:lpstr>Develop a Pretty Good IC Auction</vt:lpstr>
      <vt:lpstr>Develop a Pretty Good IC Auction</vt:lpstr>
      <vt:lpstr>RM Performs Very Well</vt:lpstr>
      <vt:lpstr>Value CO-creation and CAPTURE in CREATIVE INDUSTRIES: The U.S. Home Video Game Market</vt:lpstr>
      <vt:lpstr>Value in The Age of Platforms</vt:lpstr>
      <vt:lpstr>Value in The Age of Platforms</vt:lpstr>
      <vt:lpstr>Research Question</vt:lpstr>
      <vt:lpstr>Creative Industries: Relevance for Platform Strategy</vt:lpstr>
      <vt:lpstr>Creative Industries: Relevance for Platform Strategy</vt:lpstr>
      <vt:lpstr>Relevance beyond Platforms</vt:lpstr>
      <vt:lpstr>Percentage of first-party games</vt:lpstr>
      <vt:lpstr>PowerPoint Presentation</vt:lpstr>
      <vt:lpstr>PowerPoint Presentation</vt:lpstr>
      <vt:lpstr>PowerPoint Presentation</vt:lpstr>
      <vt:lpstr>PowerPoint Presentation</vt:lpstr>
      <vt:lpstr>PowerPoint Presentation</vt:lpstr>
      <vt:lpstr>Swimming with the sharks can be good</vt:lpstr>
      <vt:lpstr>Swimming with the sharks can be good</vt:lpstr>
      <vt:lpstr>Implications – is free-riding good overall?</vt:lpstr>
      <vt:lpstr>Implications – is free-riding good overall?</vt:lpstr>
      <vt:lpstr>PowerPoint Presentation</vt:lpstr>
      <vt:lpstr>PowerPoint Presentation</vt:lpstr>
      <vt:lpstr>PowerPoint Presentation</vt:lpstr>
      <vt:lpstr>Strategic Surge Pricing &amp; Forecast Communication in On-Demand Service Platforms</vt:lpstr>
      <vt:lpstr>PowerPoint Presentation</vt:lpstr>
      <vt:lpstr>PowerPoint Presentation</vt:lpstr>
      <vt:lpstr>PowerPoint Presentation</vt:lpstr>
      <vt:lpstr>FUNDAMENTAL CHALLENGE</vt:lpstr>
      <vt:lpstr>PowerPoint Presentation</vt:lpstr>
      <vt:lpstr>PowerPoint Presentation</vt:lpstr>
      <vt:lpstr>SURGE PRICING: ECON 101</vt:lpstr>
      <vt:lpstr>SURGE PRICING FORCING DRIVERS AWAY !?!</vt:lpstr>
      <vt:lpstr>DRIVER COMMENTS</vt:lpstr>
      <vt:lpstr>THIS PAPER</vt:lpstr>
      <vt:lpstr>MODEL OVERVIEW</vt:lpstr>
      <vt:lpstr>MODEL OVERVIEW</vt:lpstr>
      <vt:lpstr>WILL SHARING FORECASTS ALONE  MAKE ENOUGH WORKERS MOVE?</vt:lpstr>
      <vt:lpstr>WHAT CAN PLATFORM DO?</vt:lpstr>
      <vt:lpstr>STRATEGIC SURGE PRICING</vt:lpstr>
      <vt:lpstr>STRATEGIC VS. CONVENTIONAL  SURGE PRICING</vt:lpstr>
      <vt:lpstr>WHAT ABOUT  PAYING WORKERS TO MOVE?</vt:lpstr>
      <vt:lpstr>WILL PLATFORM  SHARE FORECASTS TRUTHFULLY?</vt:lpstr>
      <vt:lpstr>MANAGERIAL IMPLICATIONS</vt:lpstr>
      <vt:lpstr>PowerPoint Presentation</vt:lpstr>
      <vt:lpstr>Crowdsourcing</vt:lpstr>
      <vt:lpstr>Crowdsourcing Contests</vt:lpstr>
      <vt:lpstr>Crowdsourcing Contests</vt:lpstr>
      <vt:lpstr>Success Factors of Crowdsourcing</vt:lpstr>
      <vt:lpstr>Success Factors of Crowdsourcing</vt:lpstr>
      <vt:lpstr>Success Factors of Crowdsourcing</vt:lpstr>
      <vt:lpstr>Knowledge Sharing on Crowdsourcing Platforms</vt:lpstr>
      <vt:lpstr>Knowledge Sharing on Crowdsourcing Platforms</vt:lpstr>
      <vt:lpstr>Research Questions</vt:lpstr>
      <vt:lpstr>Research Questions</vt:lpstr>
      <vt:lpstr>Research Questions</vt:lpstr>
      <vt:lpstr>Research Context: Kaggle.com</vt:lpstr>
      <vt:lpstr>Knowledge Sharing on Kaggle: Script Sharing</vt:lpstr>
      <vt:lpstr>Findings</vt:lpstr>
      <vt:lpstr>Findings</vt:lpstr>
      <vt:lpstr>Findings</vt:lpstr>
      <vt:lpstr>Findings</vt:lpstr>
      <vt:lpstr>Findings</vt:lpstr>
      <vt:lpstr>Findings</vt:lpstr>
      <vt:lpstr>From Proprietary to Collective Governance:  How Platform Participant Strategies Adapt</vt:lpstr>
      <vt:lpstr>PowerPoint Presentation</vt:lpstr>
      <vt:lpstr>PowerPoint Presentation</vt:lpstr>
      <vt:lpstr>PowerPoint Presentation</vt:lpstr>
      <vt:lpstr>Research Question</vt:lpstr>
      <vt:lpstr>PowerPoint Presentation</vt:lpstr>
      <vt:lpstr>Field data collected</vt:lpstr>
      <vt:lpstr>5 Staged Analytic Approach </vt:lpstr>
      <vt:lpstr>5 Staged Analytic Approach </vt:lpstr>
      <vt:lpstr>Governance Domains</vt:lpstr>
      <vt:lpstr>Governance Domains</vt:lpstr>
      <vt:lpstr>Strategic Choices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When Do Information Signals Convey Quality in Digital Platforms? </vt:lpstr>
      <vt:lpstr>We have come a long way</vt:lpstr>
      <vt:lpstr>Digital “Platforms” and “Pipelines”</vt:lpstr>
      <vt:lpstr>Digital platforms for microsourcing</vt:lpstr>
      <vt:lpstr>Freelancer.com</vt:lpstr>
      <vt:lpstr>Digital platforms suffer from the problem of information asymmetry</vt:lpstr>
      <vt:lpstr>Information signals as solution</vt:lpstr>
      <vt:lpstr>What do we know about information signals?</vt:lpstr>
      <vt:lpstr>Research Questions</vt:lpstr>
      <vt:lpstr>Research Model</vt:lpstr>
      <vt:lpstr>Data</vt:lpstr>
      <vt:lpstr>Global distribution of vendors and clients</vt:lpstr>
      <vt:lpstr>Key Variables</vt:lpstr>
      <vt:lpstr>Descriptives and Correlations</vt:lpstr>
      <vt:lpstr>Empirical Model and Robustness Tests</vt:lpstr>
      <vt:lpstr>Key Results</vt:lpstr>
      <vt:lpstr>Signals and job complexity</vt:lpstr>
      <vt:lpstr>Summary of Findings</vt:lpstr>
      <vt:lpstr>Implications for platform design and participants</vt:lpstr>
      <vt:lpstr>Implications for platform design and participants</vt:lpstr>
      <vt:lpstr>Market Power and Mergers in Multi-Sided Markets</vt:lpstr>
      <vt:lpstr>Market Power and Mergers in Multi-Sided Markets</vt:lpstr>
      <vt:lpstr>Market Power and Mergers in Multi-Sided Markets</vt:lpstr>
      <vt:lpstr>Platform Market Power</vt:lpstr>
      <vt:lpstr>Platform Market Power</vt:lpstr>
      <vt:lpstr>Platform Market Power</vt:lpstr>
      <vt:lpstr>Platform Market Power</vt:lpstr>
      <vt:lpstr>Platform Market Power</vt:lpstr>
      <vt:lpstr>Platform Market Power Measure</vt:lpstr>
      <vt:lpstr>Platform Market Power Measure</vt:lpstr>
      <vt:lpstr>Platform Market Power Measure</vt:lpstr>
      <vt:lpstr>5^th Gen. Video Game Market</vt:lpstr>
      <vt:lpstr>5^th Gen. Video Game Market</vt:lpstr>
      <vt:lpstr>5^th Gen. Video Game Market</vt:lpstr>
      <vt:lpstr>5^th Gen. Video Game Market</vt:lpstr>
      <vt:lpstr>5^th Gen. Video Game Market</vt:lpstr>
      <vt:lpstr>Hypothetical Platform Mergers</vt:lpstr>
      <vt:lpstr>Hypothetical Platform Mergers</vt:lpstr>
      <vt:lpstr>Hypothetical Platform Mergers</vt:lpstr>
      <vt:lpstr>Post-Merger Platform Market Power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Tragedy of your Upstairs Neighbors: When is the Home-Sharing Externality Internalized?</dc:title>
  <dc:creator>Orthman, Jessica C</dc:creator>
  <cp:lastModifiedBy>Orthman, Jessica C</cp:lastModifiedBy>
  <cp:revision>8</cp:revision>
  <dcterms:created xsi:type="dcterms:W3CDTF">2017-07-13T09:41:48Z</dcterms:created>
  <dcterms:modified xsi:type="dcterms:W3CDTF">2017-07-13T14:28:48Z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or">
    <vt:lpwstr>Google</vt:lpwstr>
  </property>
</Properties>
</file>