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63" r:id="rId2"/>
    <p:sldId id="452" r:id="rId3"/>
    <p:sldId id="449" r:id="rId4"/>
    <p:sldId id="486" r:id="rId5"/>
    <p:sldId id="360" r:id="rId6"/>
    <p:sldId id="484" r:id="rId7"/>
    <p:sldId id="464" r:id="rId8"/>
    <p:sldId id="479" r:id="rId9"/>
    <p:sldId id="482" r:id="rId10"/>
    <p:sldId id="483" r:id="rId11"/>
    <p:sldId id="463" r:id="rId12"/>
    <p:sldId id="333" r:id="rId13"/>
  </p:sldIdLst>
  <p:sldSz cx="24387175" cy="13716000"/>
  <p:notesSz cx="7023100" cy="93091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155"/>
    <a:srgbClr val="192632"/>
    <a:srgbClr val="EB831B"/>
    <a:srgbClr val="E54C29"/>
    <a:srgbClr val="A8D709"/>
    <a:srgbClr val="DBDBDB"/>
    <a:srgbClr val="C3C3C3"/>
    <a:srgbClr val="383433"/>
    <a:srgbClr val="FABD30"/>
    <a:srgbClr val="BFCE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6378" autoAdjust="0"/>
  </p:normalViewPr>
  <p:slideViewPr>
    <p:cSldViewPr snapToObjects="1" showGuides="1">
      <p:cViewPr varScale="1">
        <p:scale>
          <a:sx n="32" d="100"/>
          <a:sy n="32" d="100"/>
        </p:scale>
        <p:origin x="894" y="96"/>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notesViewPr>
    <p:cSldViewPr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ob-file.scheller.gatech.edu\profiles\profiles\vvenkataraman8\Documents\Desktop\Research\IT-Paper\Analysis\Trend-YearDummies-v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ob-file.scheller.gatech.edu\profiles\profiles\vvenkataraman8\Documents\Desktop\Research\IT-Paper\Analysis\MarginsnPredictedProbabilities-7-1-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ob-file.scheller.gatech.edu\profiles\profiles\vvenkataraman8\Documents\Desktop\Research\IT-Paper\Analysis\MarginsnPredictedProbabilities-7-1-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ob-file.scheller.gatech.edu\profiles\profiles\vvenkataraman8\Documents\Desktop\Research\IT-Paper\Analysis\MarginsnPredictedProbabilities-9-14-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ob-file.scheller.gatech.edu\profiles\profiles\vvenkataraman8\Documents\Desktop\Research\IT-Paper\Analysis\MarginsnPredictedProbabilities-9-14-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r>
              <a:rPr lang="en-US" sz="4400" dirty="0">
                <a:solidFill>
                  <a:schemeClr val="tx1"/>
                </a:solidFill>
              </a:rPr>
              <a:t>Multihoming before and during the ATW - Specialist and Generalist </a:t>
            </a:r>
            <a:r>
              <a:rPr lang="en-US" sz="4400" dirty="0" err="1">
                <a:solidFill>
                  <a:schemeClr val="tx1"/>
                </a:solidFill>
              </a:rPr>
              <a:t>Complementors</a:t>
            </a:r>
            <a:endParaRPr lang="en-US" sz="4400" dirty="0">
              <a:solidFill>
                <a:schemeClr val="tx1"/>
              </a:solidFill>
            </a:endParaRPr>
          </a:p>
        </c:rich>
      </c:tx>
      <c:layout/>
      <c:overlay val="0"/>
      <c:spPr>
        <a:noFill/>
        <a:ln>
          <a:noFill/>
        </a:ln>
        <a:effectLst/>
      </c:spPr>
      <c:txPr>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'Trend-OverallnSpecialists'!$B$1</c:f>
              <c:strCache>
                <c:ptCount val="1"/>
                <c:pt idx="0">
                  <c:v>Specialists</c:v>
                </c:pt>
              </c:strCache>
            </c:strRef>
          </c:tx>
          <c:spPr>
            <a:ln w="28575" cap="rnd">
              <a:solidFill>
                <a:schemeClr val="accent1"/>
              </a:solidFill>
              <a:round/>
            </a:ln>
            <a:effectLst/>
          </c:spPr>
          <c:marker>
            <c:symbol val="none"/>
          </c:marker>
          <c:cat>
            <c:numRef>
              <c:f>'Trend-OverallnSpecialists'!$A$2:$A$6</c:f>
              <c:numCache>
                <c:formatCode>General</c:formatCode>
                <c:ptCount val="5"/>
                <c:pt idx="0">
                  <c:v>2002</c:v>
                </c:pt>
                <c:pt idx="1">
                  <c:v>2003</c:v>
                </c:pt>
                <c:pt idx="2">
                  <c:v>2004</c:v>
                </c:pt>
                <c:pt idx="3">
                  <c:v>2005</c:v>
                </c:pt>
                <c:pt idx="4">
                  <c:v>2006</c:v>
                </c:pt>
              </c:numCache>
            </c:numRef>
          </c:cat>
          <c:val>
            <c:numRef>
              <c:f>'Trend-OverallnSpecialists'!$B$2:$B$6</c:f>
              <c:numCache>
                <c:formatCode>General</c:formatCode>
                <c:ptCount val="5"/>
                <c:pt idx="0">
                  <c:v>2.64E-3</c:v>
                </c:pt>
                <c:pt idx="1">
                  <c:v>4.0000000000000001E-3</c:v>
                </c:pt>
                <c:pt idx="2">
                  <c:v>1.8000000000000002E-2</c:v>
                </c:pt>
                <c:pt idx="3">
                  <c:v>2.9500000000000005E-2</c:v>
                </c:pt>
                <c:pt idx="4">
                  <c:v>1.4400000000000003E-2</c:v>
                </c:pt>
              </c:numCache>
            </c:numRef>
          </c:val>
          <c:smooth val="0"/>
          <c:extLst xmlns:c16r2="http://schemas.microsoft.com/office/drawing/2015/06/chart">
            <c:ext xmlns:c16="http://schemas.microsoft.com/office/drawing/2014/chart" uri="{C3380CC4-5D6E-409C-BE32-E72D297353CC}">
              <c16:uniqueId val="{00000000-F6CA-49A3-B79C-F36C74988379}"/>
            </c:ext>
          </c:extLst>
        </c:ser>
        <c:ser>
          <c:idx val="3"/>
          <c:order val="1"/>
          <c:tx>
            <c:strRef>
              <c:f>'Trend-OverallnSpecialists'!$B$11</c:f>
              <c:strCache>
                <c:ptCount val="1"/>
                <c:pt idx="0">
                  <c:v>Generalists</c:v>
                </c:pt>
              </c:strCache>
            </c:strRef>
          </c:tx>
          <c:spPr>
            <a:ln w="28575" cap="rnd">
              <a:solidFill>
                <a:schemeClr val="accent4"/>
              </a:solidFill>
              <a:round/>
            </a:ln>
            <a:effectLst/>
          </c:spPr>
          <c:marker>
            <c:symbol val="none"/>
          </c:marker>
          <c:cat>
            <c:numRef>
              <c:f>'Trend-OverallnSpecialists'!$A$2:$A$6</c:f>
              <c:numCache>
                <c:formatCode>General</c:formatCode>
                <c:ptCount val="5"/>
                <c:pt idx="0">
                  <c:v>2002</c:v>
                </c:pt>
                <c:pt idx="1">
                  <c:v>2003</c:v>
                </c:pt>
                <c:pt idx="2">
                  <c:v>2004</c:v>
                </c:pt>
                <c:pt idx="3">
                  <c:v>2005</c:v>
                </c:pt>
                <c:pt idx="4">
                  <c:v>2006</c:v>
                </c:pt>
              </c:numCache>
            </c:numRef>
          </c:cat>
          <c:val>
            <c:numRef>
              <c:f>'Trend-OverallnSpecialists'!$B$12:$B$16</c:f>
              <c:numCache>
                <c:formatCode>General</c:formatCode>
                <c:ptCount val="5"/>
                <c:pt idx="0">
                  <c:v>0</c:v>
                </c:pt>
                <c:pt idx="1">
                  <c:v>1.5299999999999999E-2</c:v>
                </c:pt>
                <c:pt idx="2">
                  <c:v>0.13400000000000001</c:v>
                </c:pt>
                <c:pt idx="3">
                  <c:v>7.1400000000000005E-2</c:v>
                </c:pt>
                <c:pt idx="4">
                  <c:v>7.3800000000000004E-2</c:v>
                </c:pt>
              </c:numCache>
            </c:numRef>
          </c:val>
          <c:smooth val="0"/>
          <c:extLst xmlns:c16r2="http://schemas.microsoft.com/office/drawing/2015/06/chart">
            <c:ext xmlns:c16="http://schemas.microsoft.com/office/drawing/2014/chart" uri="{C3380CC4-5D6E-409C-BE32-E72D297353CC}">
              <c16:uniqueId val="{00000001-F6CA-49A3-B79C-F36C74988379}"/>
            </c:ext>
          </c:extLst>
        </c:ser>
        <c:dLbls>
          <c:showLegendKey val="0"/>
          <c:showVal val="0"/>
          <c:showCatName val="0"/>
          <c:showSerName val="0"/>
          <c:showPercent val="0"/>
          <c:showBubbleSize val="0"/>
        </c:dLbls>
        <c:smooth val="0"/>
        <c:axId val="280124360"/>
        <c:axId val="280122792"/>
      </c:lineChart>
      <c:catAx>
        <c:axId val="280124360"/>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a:solidFill>
                      <a:schemeClr val="tx1"/>
                    </a:solidFill>
                  </a:rPr>
                  <a:t>Year</a:t>
                </a:r>
              </a:p>
            </c:rich>
          </c:tx>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280122792"/>
        <c:crosses val="autoZero"/>
        <c:auto val="1"/>
        <c:lblAlgn val="ctr"/>
        <c:lblOffset val="100"/>
        <c:noMultiLvlLbl val="0"/>
      </c:catAx>
      <c:valAx>
        <c:axId val="280122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a:solidFill>
                      <a:schemeClr val="tx1"/>
                    </a:solidFill>
                  </a:rPr>
                  <a:t>Coefficient</a:t>
                </a:r>
              </a:p>
            </c:rich>
          </c:tx>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280124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t>Effect of being specialist or generalist on predicted probability of </a:t>
            </a:r>
            <a:r>
              <a:rPr lang="en-US" sz="3200" dirty="0" err="1"/>
              <a:t>multihoming</a:t>
            </a:r>
            <a:endParaRPr lang="en-US" sz="3200" dirty="0"/>
          </a:p>
        </c:rich>
      </c:tx>
      <c:layout>
        <c:manualLayout>
          <c:xMode val="edge"/>
          <c:yMode val="edge"/>
          <c:x val="0.10449999441001989"/>
          <c:y val="9.8684210526315784E-3"/>
        </c:manualLayout>
      </c:layout>
      <c:overlay val="0"/>
    </c:title>
    <c:autoTitleDeleted val="0"/>
    <c:plotArea>
      <c:layout/>
      <c:lineChart>
        <c:grouping val="standard"/>
        <c:varyColors val="0"/>
        <c:ser>
          <c:idx val="0"/>
          <c:order val="0"/>
          <c:tx>
            <c:strRef>
              <c:f>'Graph-H1a-H2a'!$C$3</c:f>
              <c:strCache>
                <c:ptCount val="1"/>
                <c:pt idx="0">
                  <c:v>Generalist</c:v>
                </c:pt>
              </c:strCache>
            </c:strRef>
          </c:tx>
          <c:cat>
            <c:strRef>
              <c:f>'Graph-H1a-H2a'!$B$5:$B$6</c:f>
              <c:strCache>
                <c:ptCount val="2"/>
                <c:pt idx="0">
                  <c:v>Before ATW</c:v>
                </c:pt>
                <c:pt idx="1">
                  <c:v>During ATW</c:v>
                </c:pt>
              </c:strCache>
            </c:strRef>
          </c:cat>
          <c:val>
            <c:numRef>
              <c:f>'Graph-H1a-H2a'!$C$5:$C$6</c:f>
              <c:numCache>
                <c:formatCode>General</c:formatCode>
                <c:ptCount val="2"/>
                <c:pt idx="0">
                  <c:v>-1.4489699999999999E-3</c:v>
                </c:pt>
                <c:pt idx="1">
                  <c:v>8.6930690000000005E-2</c:v>
                </c:pt>
              </c:numCache>
            </c:numRef>
          </c:val>
          <c:smooth val="0"/>
          <c:extLst xmlns:c16r2="http://schemas.microsoft.com/office/drawing/2015/06/chart">
            <c:ext xmlns:c16="http://schemas.microsoft.com/office/drawing/2014/chart" uri="{C3380CC4-5D6E-409C-BE32-E72D297353CC}">
              <c16:uniqueId val="{00000000-C20E-420F-ABD3-2F2A2E61CD4E}"/>
            </c:ext>
          </c:extLst>
        </c:ser>
        <c:ser>
          <c:idx val="1"/>
          <c:order val="1"/>
          <c:tx>
            <c:strRef>
              <c:f>'Graph-H1a-H2a'!$D$3</c:f>
              <c:strCache>
                <c:ptCount val="1"/>
                <c:pt idx="0">
                  <c:v>Specialist</c:v>
                </c:pt>
              </c:strCache>
            </c:strRef>
          </c:tx>
          <c:cat>
            <c:strRef>
              <c:f>'Graph-H1a-H2a'!$B$5:$B$6</c:f>
              <c:strCache>
                <c:ptCount val="2"/>
                <c:pt idx="0">
                  <c:v>Before ATW</c:v>
                </c:pt>
                <c:pt idx="1">
                  <c:v>During ATW</c:v>
                </c:pt>
              </c:strCache>
            </c:strRef>
          </c:cat>
          <c:val>
            <c:numRef>
              <c:f>'Graph-H1a-H2a'!$D$5:$D$6</c:f>
              <c:numCache>
                <c:formatCode>General</c:formatCode>
                <c:ptCount val="2"/>
                <c:pt idx="0">
                  <c:v>-3.4205300000000002E-3</c:v>
                </c:pt>
                <c:pt idx="1">
                  <c:v>1.6329199999999999E-2</c:v>
                </c:pt>
              </c:numCache>
            </c:numRef>
          </c:val>
          <c:smooth val="0"/>
          <c:extLst xmlns:c16r2="http://schemas.microsoft.com/office/drawing/2015/06/chart">
            <c:ext xmlns:c16="http://schemas.microsoft.com/office/drawing/2014/chart" uri="{C3380CC4-5D6E-409C-BE32-E72D297353CC}">
              <c16:uniqueId val="{00000001-C20E-420F-ABD3-2F2A2E61CD4E}"/>
            </c:ext>
          </c:extLst>
        </c:ser>
        <c:dLbls>
          <c:showLegendKey val="0"/>
          <c:showVal val="0"/>
          <c:showCatName val="0"/>
          <c:showSerName val="0"/>
          <c:showPercent val="0"/>
          <c:showBubbleSize val="0"/>
        </c:dLbls>
        <c:marker val="1"/>
        <c:smooth val="0"/>
        <c:axId val="280119264"/>
        <c:axId val="280125536"/>
      </c:lineChart>
      <c:catAx>
        <c:axId val="280119264"/>
        <c:scaling>
          <c:orientation val="minMax"/>
        </c:scaling>
        <c:delete val="0"/>
        <c:axPos val="b"/>
        <c:numFmt formatCode="General" sourceLinked="0"/>
        <c:majorTickMark val="out"/>
        <c:minorTickMark val="none"/>
        <c:tickLblPos val="low"/>
        <c:crossAx val="280125536"/>
        <c:crosses val="autoZero"/>
        <c:auto val="0"/>
        <c:lblAlgn val="ctr"/>
        <c:lblOffset val="100"/>
        <c:noMultiLvlLbl val="0"/>
      </c:catAx>
      <c:valAx>
        <c:axId val="280125536"/>
        <c:scaling>
          <c:orientation val="minMax"/>
        </c:scaling>
        <c:delete val="0"/>
        <c:axPos val="l"/>
        <c:majorGridlines/>
        <c:numFmt formatCode="General" sourceLinked="1"/>
        <c:majorTickMark val="out"/>
        <c:minorTickMark val="none"/>
        <c:tickLblPos val="nextTo"/>
        <c:crossAx val="280119264"/>
        <c:crosses val="autoZero"/>
        <c:crossBetween val="between"/>
      </c:valAx>
    </c:plotArea>
    <c:legend>
      <c:legendPos val="r"/>
      <c:layout/>
      <c:overlay val="0"/>
    </c:legend>
    <c:plotVisOnly val="1"/>
    <c:dispBlanksAs val="gap"/>
    <c:showDLblsOverMax val="0"/>
  </c:chart>
  <c:txPr>
    <a:bodyPr/>
    <a:lstStyle/>
    <a:p>
      <a:pPr>
        <a:defRPr sz="3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t>Effect of partnership duration on predicted probability of </a:t>
            </a:r>
            <a:r>
              <a:rPr lang="en-US" sz="3200" dirty="0" err="1"/>
              <a:t>multihoming</a:t>
            </a:r>
            <a:endParaRPr lang="en-US" sz="3200" dirty="0"/>
          </a:p>
        </c:rich>
      </c:tx>
      <c:layout/>
      <c:overlay val="0"/>
    </c:title>
    <c:autoTitleDeleted val="0"/>
    <c:plotArea>
      <c:layout/>
      <c:lineChart>
        <c:grouping val="standard"/>
        <c:varyColors val="0"/>
        <c:ser>
          <c:idx val="0"/>
          <c:order val="0"/>
          <c:tx>
            <c:strRef>
              <c:f>'Graph-H1a-H2a'!$C$9</c:f>
              <c:strCache>
                <c:ptCount val="1"/>
                <c:pt idx="0">
                  <c:v>Short Term</c:v>
                </c:pt>
              </c:strCache>
            </c:strRef>
          </c:tx>
          <c:cat>
            <c:strRef>
              <c:f>'Graph-H1a-H2a'!$B$11:$B$12</c:f>
              <c:strCache>
                <c:ptCount val="2"/>
                <c:pt idx="0">
                  <c:v>Before ATW</c:v>
                </c:pt>
                <c:pt idx="1">
                  <c:v>During ATW</c:v>
                </c:pt>
              </c:strCache>
            </c:strRef>
          </c:cat>
          <c:val>
            <c:numRef>
              <c:f>'Graph-H1a-H2a'!$C$11:$C$12</c:f>
              <c:numCache>
                <c:formatCode>General</c:formatCode>
                <c:ptCount val="2"/>
                <c:pt idx="0">
                  <c:v>1.2593089999999999E-2</c:v>
                </c:pt>
                <c:pt idx="1">
                  <c:v>1.9094469999999999E-2</c:v>
                </c:pt>
              </c:numCache>
            </c:numRef>
          </c:val>
          <c:smooth val="0"/>
          <c:extLst xmlns:c16r2="http://schemas.microsoft.com/office/drawing/2015/06/chart">
            <c:ext xmlns:c16="http://schemas.microsoft.com/office/drawing/2014/chart" uri="{C3380CC4-5D6E-409C-BE32-E72D297353CC}">
              <c16:uniqueId val="{00000000-0717-4562-B61B-AFCD2C0EECFC}"/>
            </c:ext>
          </c:extLst>
        </c:ser>
        <c:ser>
          <c:idx val="1"/>
          <c:order val="1"/>
          <c:tx>
            <c:strRef>
              <c:f>'Graph-H1a-H2a'!$D$9</c:f>
              <c:strCache>
                <c:ptCount val="1"/>
                <c:pt idx="0">
                  <c:v>Long Term</c:v>
                </c:pt>
              </c:strCache>
            </c:strRef>
          </c:tx>
          <c:cat>
            <c:strRef>
              <c:f>'Graph-H1a-H2a'!$B$11:$B$12</c:f>
              <c:strCache>
                <c:ptCount val="2"/>
                <c:pt idx="0">
                  <c:v>Before ATW</c:v>
                </c:pt>
                <c:pt idx="1">
                  <c:v>During ATW</c:v>
                </c:pt>
              </c:strCache>
            </c:strRef>
          </c:cat>
          <c:val>
            <c:numRef>
              <c:f>'Graph-H1a-H2a'!$D$11:$D$12</c:f>
              <c:numCache>
                <c:formatCode>General</c:formatCode>
                <c:ptCount val="2"/>
                <c:pt idx="0">
                  <c:v>4.0075800000000002E-3</c:v>
                </c:pt>
                <c:pt idx="1">
                  <c:v>8.1261710000000001E-2</c:v>
                </c:pt>
              </c:numCache>
            </c:numRef>
          </c:val>
          <c:smooth val="0"/>
          <c:extLst xmlns:c16r2="http://schemas.microsoft.com/office/drawing/2015/06/chart">
            <c:ext xmlns:c16="http://schemas.microsoft.com/office/drawing/2014/chart" uri="{C3380CC4-5D6E-409C-BE32-E72D297353CC}">
              <c16:uniqueId val="{00000001-0717-4562-B61B-AFCD2C0EECFC}"/>
            </c:ext>
          </c:extLst>
        </c:ser>
        <c:dLbls>
          <c:showLegendKey val="0"/>
          <c:showVal val="0"/>
          <c:showCatName val="0"/>
          <c:showSerName val="0"/>
          <c:showPercent val="0"/>
          <c:showBubbleSize val="0"/>
        </c:dLbls>
        <c:marker val="1"/>
        <c:smooth val="0"/>
        <c:axId val="280126320"/>
        <c:axId val="280125928"/>
      </c:lineChart>
      <c:catAx>
        <c:axId val="280126320"/>
        <c:scaling>
          <c:orientation val="minMax"/>
        </c:scaling>
        <c:delete val="0"/>
        <c:axPos val="b"/>
        <c:numFmt formatCode="General" sourceLinked="0"/>
        <c:majorTickMark val="out"/>
        <c:minorTickMark val="none"/>
        <c:tickLblPos val="low"/>
        <c:crossAx val="280125928"/>
        <c:crosses val="autoZero"/>
        <c:auto val="0"/>
        <c:lblAlgn val="ctr"/>
        <c:lblOffset val="100"/>
        <c:noMultiLvlLbl val="0"/>
      </c:catAx>
      <c:valAx>
        <c:axId val="280125928"/>
        <c:scaling>
          <c:orientation val="minMax"/>
        </c:scaling>
        <c:delete val="0"/>
        <c:axPos val="l"/>
        <c:majorGridlines/>
        <c:numFmt formatCode="General" sourceLinked="1"/>
        <c:majorTickMark val="out"/>
        <c:minorTickMark val="none"/>
        <c:tickLblPos val="nextTo"/>
        <c:crossAx val="280126320"/>
        <c:crosses val="autoZero"/>
        <c:crossBetween val="between"/>
      </c:valAx>
    </c:plotArea>
    <c:legend>
      <c:legendPos val="r"/>
      <c:layout/>
      <c:overlay val="0"/>
    </c:legend>
    <c:plotVisOnly val="1"/>
    <c:dispBlanksAs val="gap"/>
    <c:showDLblsOverMax val="0"/>
  </c:chart>
  <c:txPr>
    <a:bodyPr/>
    <a:lstStyle/>
    <a:p>
      <a:pPr>
        <a:defRPr sz="3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Specialists</a:t>
            </a:r>
          </a:p>
        </c:rich>
      </c:tx>
      <c:layout/>
      <c:overlay val="0"/>
    </c:title>
    <c:autoTitleDeleted val="0"/>
    <c:plotArea>
      <c:layout/>
      <c:lineChart>
        <c:grouping val="standard"/>
        <c:varyColors val="0"/>
        <c:ser>
          <c:idx val="0"/>
          <c:order val="0"/>
          <c:tx>
            <c:strRef>
              <c:f>'Graph-H2b'!$C$4</c:f>
              <c:strCache>
                <c:ptCount val="1"/>
                <c:pt idx="0">
                  <c:v>Short Term</c:v>
                </c:pt>
              </c:strCache>
            </c:strRef>
          </c:tx>
          <c:cat>
            <c:strRef>
              <c:f>'Graph-H2b'!$B$6:$B$7</c:f>
              <c:strCache>
                <c:ptCount val="2"/>
                <c:pt idx="0">
                  <c:v>Before ATW</c:v>
                </c:pt>
                <c:pt idx="1">
                  <c:v>During ATW</c:v>
                </c:pt>
              </c:strCache>
            </c:strRef>
          </c:cat>
          <c:val>
            <c:numRef>
              <c:f>'Graph-H2b'!$C$6:$C$7</c:f>
              <c:numCache>
                <c:formatCode>General</c:formatCode>
                <c:ptCount val="2"/>
                <c:pt idx="0">
                  <c:v>1.5938560000000001E-2</c:v>
                </c:pt>
                <c:pt idx="1">
                  <c:v>2.9520319999999999E-2</c:v>
                </c:pt>
              </c:numCache>
            </c:numRef>
          </c:val>
          <c:smooth val="0"/>
          <c:extLst xmlns:c16r2="http://schemas.microsoft.com/office/drawing/2015/06/chart">
            <c:ext xmlns:c16="http://schemas.microsoft.com/office/drawing/2014/chart" uri="{C3380CC4-5D6E-409C-BE32-E72D297353CC}">
              <c16:uniqueId val="{00000000-775E-4FFC-B942-7ED163D94D08}"/>
            </c:ext>
          </c:extLst>
        </c:ser>
        <c:ser>
          <c:idx val="1"/>
          <c:order val="1"/>
          <c:tx>
            <c:strRef>
              <c:f>'Graph-H2b'!$D$4</c:f>
              <c:strCache>
                <c:ptCount val="1"/>
                <c:pt idx="0">
                  <c:v>Long Term</c:v>
                </c:pt>
              </c:strCache>
            </c:strRef>
          </c:tx>
          <c:cat>
            <c:strRef>
              <c:f>'Graph-H2b'!$B$6:$B$7</c:f>
              <c:strCache>
                <c:ptCount val="2"/>
                <c:pt idx="0">
                  <c:v>Before ATW</c:v>
                </c:pt>
                <c:pt idx="1">
                  <c:v>During ATW</c:v>
                </c:pt>
              </c:strCache>
            </c:strRef>
          </c:cat>
          <c:val>
            <c:numRef>
              <c:f>'Graph-H2b'!$D$6:$D$7</c:f>
              <c:numCache>
                <c:formatCode>General</c:formatCode>
                <c:ptCount val="2"/>
                <c:pt idx="0">
                  <c:v>3.6806000000000002E-4</c:v>
                </c:pt>
                <c:pt idx="1">
                  <c:v>1.9757920000000002E-2</c:v>
                </c:pt>
              </c:numCache>
            </c:numRef>
          </c:val>
          <c:smooth val="0"/>
          <c:extLst xmlns:c16r2="http://schemas.microsoft.com/office/drawing/2015/06/chart">
            <c:ext xmlns:c16="http://schemas.microsoft.com/office/drawing/2014/chart" uri="{C3380CC4-5D6E-409C-BE32-E72D297353CC}">
              <c16:uniqueId val="{00000001-775E-4FFC-B942-7ED163D94D08}"/>
            </c:ext>
          </c:extLst>
        </c:ser>
        <c:dLbls>
          <c:showLegendKey val="0"/>
          <c:showVal val="0"/>
          <c:showCatName val="0"/>
          <c:showSerName val="0"/>
          <c:showPercent val="0"/>
          <c:showBubbleSize val="0"/>
        </c:dLbls>
        <c:marker val="1"/>
        <c:smooth val="0"/>
        <c:axId val="280119656"/>
        <c:axId val="280120048"/>
      </c:lineChart>
      <c:catAx>
        <c:axId val="280119656"/>
        <c:scaling>
          <c:orientation val="minMax"/>
        </c:scaling>
        <c:delete val="0"/>
        <c:axPos val="b"/>
        <c:numFmt formatCode="General" sourceLinked="0"/>
        <c:majorTickMark val="out"/>
        <c:minorTickMark val="none"/>
        <c:tickLblPos val="low"/>
        <c:crossAx val="280120048"/>
        <c:crosses val="autoZero"/>
        <c:auto val="0"/>
        <c:lblAlgn val="ctr"/>
        <c:lblOffset val="100"/>
        <c:noMultiLvlLbl val="0"/>
      </c:catAx>
      <c:valAx>
        <c:axId val="280120048"/>
        <c:scaling>
          <c:orientation val="minMax"/>
        </c:scaling>
        <c:delete val="0"/>
        <c:axPos val="l"/>
        <c:majorGridlines/>
        <c:numFmt formatCode="General" sourceLinked="1"/>
        <c:majorTickMark val="out"/>
        <c:minorTickMark val="none"/>
        <c:tickLblPos val="nextTo"/>
        <c:crossAx val="280119656"/>
        <c:crosses val="autoZero"/>
        <c:crossBetween val="between"/>
      </c:valAx>
    </c:plotArea>
    <c:legend>
      <c:legendPos val="b"/>
      <c:layout/>
      <c:overlay val="0"/>
    </c:legend>
    <c:plotVisOnly val="1"/>
    <c:dispBlanksAs val="gap"/>
    <c:showDLblsOverMax val="0"/>
  </c:chart>
  <c:txPr>
    <a:bodyPr/>
    <a:lstStyle/>
    <a:p>
      <a:pPr>
        <a:defRPr sz="3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Generalists</a:t>
            </a:r>
          </a:p>
        </c:rich>
      </c:tx>
      <c:layout/>
      <c:overlay val="0"/>
    </c:title>
    <c:autoTitleDeleted val="0"/>
    <c:plotArea>
      <c:layout/>
      <c:lineChart>
        <c:grouping val="standard"/>
        <c:varyColors val="0"/>
        <c:ser>
          <c:idx val="0"/>
          <c:order val="0"/>
          <c:tx>
            <c:strRef>
              <c:f>'Graph-H2b'!$C$10</c:f>
              <c:strCache>
                <c:ptCount val="1"/>
                <c:pt idx="0">
                  <c:v>Short Term</c:v>
                </c:pt>
              </c:strCache>
            </c:strRef>
          </c:tx>
          <c:cat>
            <c:strRef>
              <c:f>'Graph-H2b'!$B$12:$B$13</c:f>
              <c:strCache>
                <c:ptCount val="2"/>
                <c:pt idx="0">
                  <c:v>Before ATW</c:v>
                </c:pt>
                <c:pt idx="1">
                  <c:v>During ATW</c:v>
                </c:pt>
              </c:strCache>
            </c:strRef>
          </c:cat>
          <c:val>
            <c:numRef>
              <c:f>'Graph-H2b'!$C$12:$C$13</c:f>
              <c:numCache>
                <c:formatCode>General</c:formatCode>
                <c:ptCount val="2"/>
                <c:pt idx="0">
                  <c:v>1.0486840000000001E-2</c:v>
                </c:pt>
                <c:pt idx="1">
                  <c:v>6.9102599999999997E-3</c:v>
                </c:pt>
              </c:numCache>
            </c:numRef>
          </c:val>
          <c:smooth val="0"/>
          <c:extLst xmlns:c16r2="http://schemas.microsoft.com/office/drawing/2015/06/chart">
            <c:ext xmlns:c16="http://schemas.microsoft.com/office/drawing/2014/chart" uri="{C3380CC4-5D6E-409C-BE32-E72D297353CC}">
              <c16:uniqueId val="{00000000-B998-4059-AF02-629692F57256}"/>
            </c:ext>
          </c:extLst>
        </c:ser>
        <c:ser>
          <c:idx val="1"/>
          <c:order val="1"/>
          <c:tx>
            <c:strRef>
              <c:f>'Graph-H2b'!$D$10</c:f>
              <c:strCache>
                <c:ptCount val="1"/>
                <c:pt idx="0">
                  <c:v>Long Term</c:v>
                </c:pt>
              </c:strCache>
            </c:strRef>
          </c:tx>
          <c:cat>
            <c:strRef>
              <c:f>'Graph-H2b'!$B$12:$B$13</c:f>
              <c:strCache>
                <c:ptCount val="2"/>
                <c:pt idx="0">
                  <c:v>Before ATW</c:v>
                </c:pt>
                <c:pt idx="1">
                  <c:v>During ATW</c:v>
                </c:pt>
              </c:strCache>
            </c:strRef>
          </c:cat>
          <c:val>
            <c:numRef>
              <c:f>'Graph-H2b'!$D$12:$D$13</c:f>
              <c:numCache>
                <c:formatCode>General</c:formatCode>
                <c:ptCount val="2"/>
                <c:pt idx="0">
                  <c:v>7.9175700000000005E-3</c:v>
                </c:pt>
                <c:pt idx="1">
                  <c:v>0.14183050999999999</c:v>
                </c:pt>
              </c:numCache>
            </c:numRef>
          </c:val>
          <c:smooth val="0"/>
          <c:extLst xmlns:c16r2="http://schemas.microsoft.com/office/drawing/2015/06/chart">
            <c:ext xmlns:c16="http://schemas.microsoft.com/office/drawing/2014/chart" uri="{C3380CC4-5D6E-409C-BE32-E72D297353CC}">
              <c16:uniqueId val="{00000001-B998-4059-AF02-629692F57256}"/>
            </c:ext>
          </c:extLst>
        </c:ser>
        <c:dLbls>
          <c:showLegendKey val="0"/>
          <c:showVal val="0"/>
          <c:showCatName val="0"/>
          <c:showSerName val="0"/>
          <c:showPercent val="0"/>
          <c:showBubbleSize val="0"/>
        </c:dLbls>
        <c:marker val="1"/>
        <c:smooth val="0"/>
        <c:axId val="280120440"/>
        <c:axId val="280120832"/>
      </c:lineChart>
      <c:catAx>
        <c:axId val="280120440"/>
        <c:scaling>
          <c:orientation val="minMax"/>
        </c:scaling>
        <c:delete val="0"/>
        <c:axPos val="b"/>
        <c:numFmt formatCode="General" sourceLinked="0"/>
        <c:majorTickMark val="out"/>
        <c:minorTickMark val="none"/>
        <c:tickLblPos val="low"/>
        <c:crossAx val="280120832"/>
        <c:crosses val="autoZero"/>
        <c:auto val="0"/>
        <c:lblAlgn val="ctr"/>
        <c:lblOffset val="100"/>
        <c:noMultiLvlLbl val="0"/>
      </c:catAx>
      <c:valAx>
        <c:axId val="280120832"/>
        <c:scaling>
          <c:orientation val="minMax"/>
        </c:scaling>
        <c:delete val="0"/>
        <c:axPos val="l"/>
        <c:majorGridlines/>
        <c:numFmt formatCode="General" sourceLinked="1"/>
        <c:majorTickMark val="out"/>
        <c:minorTickMark val="none"/>
        <c:tickLblPos val="nextTo"/>
        <c:crossAx val="280120440"/>
        <c:crosses val="autoZero"/>
        <c:crossBetween val="between"/>
      </c:valAx>
    </c:plotArea>
    <c:legend>
      <c:legendPos val="b"/>
      <c:layout/>
      <c:overlay val="0"/>
    </c:legend>
    <c:plotVisOnly val="1"/>
    <c:dispBlanksAs val="gap"/>
    <c:showDLblsOverMax val="0"/>
  </c:chart>
  <c:txPr>
    <a:bodyPr/>
    <a:lstStyle/>
    <a:p>
      <a:pPr>
        <a:defRPr sz="32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442A5-4B8D-40B6-9116-34A653674134}" type="doc">
      <dgm:prSet loTypeId="urn:microsoft.com/office/officeart/2005/8/layout/gear1" loCatId="relationship" qsTypeId="urn:microsoft.com/office/officeart/2005/8/quickstyle/simple3" qsCatId="simple" csTypeId="urn:microsoft.com/office/officeart/2005/8/colors/colorful1" csCatId="colorful" phldr="1"/>
      <dgm:spPr/>
    </dgm:pt>
    <dgm:pt modelId="{F1F5CA39-2DA8-4A57-A053-D133B497519F}">
      <dgm:prSet phldrT="[Text]"/>
      <dgm:spPr/>
      <dgm:t>
        <a:bodyPr/>
        <a:lstStyle/>
        <a:p>
          <a:r>
            <a:rPr lang="en-US" dirty="0" smtClean="0"/>
            <a:t>Technical HC</a:t>
          </a:r>
          <a:endParaRPr lang="en-US" dirty="0"/>
        </a:p>
      </dgm:t>
    </dgm:pt>
    <dgm:pt modelId="{7239E524-E681-428F-90B4-4FAF12323021}" type="parTrans" cxnId="{4D56268C-57DC-44C8-8F44-CB7504CD98A6}">
      <dgm:prSet/>
      <dgm:spPr/>
      <dgm:t>
        <a:bodyPr/>
        <a:lstStyle/>
        <a:p>
          <a:endParaRPr lang="en-US"/>
        </a:p>
      </dgm:t>
    </dgm:pt>
    <dgm:pt modelId="{4F23C02B-FFAF-4181-9C3A-5E514D2E25CB}" type="sibTrans" cxnId="{4D56268C-57DC-44C8-8F44-CB7504CD98A6}">
      <dgm:prSet/>
      <dgm:spPr/>
      <dgm:t>
        <a:bodyPr/>
        <a:lstStyle/>
        <a:p>
          <a:endParaRPr lang="en-US"/>
        </a:p>
      </dgm:t>
    </dgm:pt>
    <dgm:pt modelId="{14D287C4-540C-4705-B9BA-BA419C4C89EA}">
      <dgm:prSet phldrT="[Text]"/>
      <dgm:spPr/>
      <dgm:t>
        <a:bodyPr/>
        <a:lstStyle/>
        <a:p>
          <a:r>
            <a:rPr lang="en-US" dirty="0" smtClean="0"/>
            <a:t>Functional HC</a:t>
          </a:r>
          <a:endParaRPr lang="en-US" dirty="0"/>
        </a:p>
      </dgm:t>
    </dgm:pt>
    <dgm:pt modelId="{03C27F28-B301-4EA6-B2DE-4895970D02EC}" type="parTrans" cxnId="{E1F87CC0-FFA5-4AB2-B038-4B98070C9ACA}">
      <dgm:prSet/>
      <dgm:spPr/>
      <dgm:t>
        <a:bodyPr/>
        <a:lstStyle/>
        <a:p>
          <a:endParaRPr lang="en-US"/>
        </a:p>
      </dgm:t>
    </dgm:pt>
    <dgm:pt modelId="{863605F2-FBE2-4829-820B-4828CAC2F9EB}" type="sibTrans" cxnId="{E1F87CC0-FFA5-4AB2-B038-4B98070C9ACA}">
      <dgm:prSet/>
      <dgm:spPr/>
      <dgm:t>
        <a:bodyPr/>
        <a:lstStyle/>
        <a:p>
          <a:endParaRPr lang="en-US"/>
        </a:p>
      </dgm:t>
    </dgm:pt>
    <dgm:pt modelId="{B542780D-31A5-42AA-A2E9-D9A9ADBC63F1}">
      <dgm:prSet phldrT="[Text]"/>
      <dgm:spPr/>
      <dgm:t>
        <a:bodyPr/>
        <a:lstStyle/>
        <a:p>
          <a:r>
            <a:rPr lang="en-US" dirty="0" smtClean="0"/>
            <a:t>Industry HC</a:t>
          </a:r>
          <a:endParaRPr lang="en-US" dirty="0"/>
        </a:p>
      </dgm:t>
    </dgm:pt>
    <dgm:pt modelId="{E73F4D73-9C7D-43FC-A981-211364D9C268}" type="parTrans" cxnId="{887F3C22-F8B9-47D1-AA4D-371C4D69E7B7}">
      <dgm:prSet/>
      <dgm:spPr/>
      <dgm:t>
        <a:bodyPr/>
        <a:lstStyle/>
        <a:p>
          <a:endParaRPr lang="en-US"/>
        </a:p>
      </dgm:t>
    </dgm:pt>
    <dgm:pt modelId="{45E0A00F-CA08-4D95-98F1-E7ABEA816A57}" type="sibTrans" cxnId="{887F3C22-F8B9-47D1-AA4D-371C4D69E7B7}">
      <dgm:prSet/>
      <dgm:spPr/>
      <dgm:t>
        <a:bodyPr/>
        <a:lstStyle/>
        <a:p>
          <a:endParaRPr lang="en-US"/>
        </a:p>
      </dgm:t>
    </dgm:pt>
    <dgm:pt modelId="{8F2C54AF-D722-4EEA-B1B9-5617DE5AA4B0}">
      <dgm:prSet phldrT="[Text]"/>
      <dgm:spPr/>
      <dgm:t>
        <a:bodyPr/>
        <a:lstStyle/>
        <a:p>
          <a:r>
            <a:rPr lang="en-US" dirty="0" smtClean="0"/>
            <a:t>Industry Context</a:t>
          </a:r>
          <a:endParaRPr lang="en-US" dirty="0"/>
        </a:p>
      </dgm:t>
    </dgm:pt>
    <dgm:pt modelId="{9EAE40DE-0F9C-4D26-B25C-546437C28F4B}" type="parTrans" cxnId="{E509DBCE-6536-4B20-BF74-704ECB1341D7}">
      <dgm:prSet/>
      <dgm:spPr/>
      <dgm:t>
        <a:bodyPr/>
        <a:lstStyle/>
        <a:p>
          <a:endParaRPr lang="en-US"/>
        </a:p>
      </dgm:t>
    </dgm:pt>
    <dgm:pt modelId="{92F0822F-465C-483C-8825-7E9D7E025864}" type="sibTrans" cxnId="{E509DBCE-6536-4B20-BF74-704ECB1341D7}">
      <dgm:prSet/>
      <dgm:spPr/>
      <dgm:t>
        <a:bodyPr/>
        <a:lstStyle/>
        <a:p>
          <a:endParaRPr lang="en-US"/>
        </a:p>
      </dgm:t>
    </dgm:pt>
    <dgm:pt modelId="{39EF9265-B03F-4BE7-A9B1-C2913B0AD1BD}">
      <dgm:prSet phldrT="[Text]"/>
      <dgm:spPr/>
      <dgm:t>
        <a:bodyPr/>
        <a:lstStyle/>
        <a:p>
          <a:r>
            <a:rPr lang="en-US" dirty="0" smtClean="0"/>
            <a:t>Retail, Mfg., Oil &amp; Gas</a:t>
          </a:r>
          <a:endParaRPr lang="en-US" dirty="0"/>
        </a:p>
      </dgm:t>
    </dgm:pt>
    <dgm:pt modelId="{A1A814D2-6196-457B-B7BF-8299A81619F6}" type="parTrans" cxnId="{C99E5268-A318-4C57-8582-480407828096}">
      <dgm:prSet/>
      <dgm:spPr/>
      <dgm:t>
        <a:bodyPr/>
        <a:lstStyle/>
        <a:p>
          <a:endParaRPr lang="en-US"/>
        </a:p>
      </dgm:t>
    </dgm:pt>
    <dgm:pt modelId="{9F75C565-A535-4EC5-9373-9F2AD0F5DA29}" type="sibTrans" cxnId="{C99E5268-A318-4C57-8582-480407828096}">
      <dgm:prSet/>
      <dgm:spPr/>
      <dgm:t>
        <a:bodyPr/>
        <a:lstStyle/>
        <a:p>
          <a:endParaRPr lang="en-US"/>
        </a:p>
      </dgm:t>
    </dgm:pt>
    <dgm:pt modelId="{7295ED06-25E9-4ABD-BB35-F742FD47FC7F}">
      <dgm:prSet phldrT="[Text]"/>
      <dgm:spPr/>
      <dgm:t>
        <a:bodyPr/>
        <a:lstStyle/>
        <a:p>
          <a:r>
            <a:rPr lang="en-US" dirty="0" smtClean="0"/>
            <a:t>Functionalities in the platform</a:t>
          </a:r>
          <a:endParaRPr lang="en-US" dirty="0"/>
        </a:p>
      </dgm:t>
    </dgm:pt>
    <dgm:pt modelId="{D6EA07A7-407A-44F0-8941-9EDAC47A2815}" type="parTrans" cxnId="{A3572CF5-A6F9-4F94-8485-1B7ADBA2884D}">
      <dgm:prSet/>
      <dgm:spPr/>
      <dgm:t>
        <a:bodyPr/>
        <a:lstStyle/>
        <a:p>
          <a:endParaRPr lang="en-US"/>
        </a:p>
      </dgm:t>
    </dgm:pt>
    <dgm:pt modelId="{03078D5E-55A5-4DFE-9074-50E9E2098339}" type="sibTrans" cxnId="{A3572CF5-A6F9-4F94-8485-1B7ADBA2884D}">
      <dgm:prSet/>
      <dgm:spPr/>
      <dgm:t>
        <a:bodyPr/>
        <a:lstStyle/>
        <a:p>
          <a:endParaRPr lang="en-US"/>
        </a:p>
      </dgm:t>
    </dgm:pt>
    <dgm:pt modelId="{C68D9EE2-8DB6-498A-BC6D-5BA27E064338}">
      <dgm:prSet phldrT="[Text]"/>
      <dgm:spPr/>
      <dgm:t>
        <a:bodyPr/>
        <a:lstStyle/>
        <a:p>
          <a:r>
            <a:rPr lang="en-US" dirty="0" smtClean="0"/>
            <a:t>Example: Procure-to-Pay Business Process Functions</a:t>
          </a:r>
          <a:endParaRPr lang="en-US" dirty="0"/>
        </a:p>
      </dgm:t>
    </dgm:pt>
    <dgm:pt modelId="{C2AAD14A-C232-4741-BA44-1284B30EE7C7}" type="parTrans" cxnId="{8F162C60-93C7-45DC-B448-A3318824993B}">
      <dgm:prSet/>
      <dgm:spPr/>
      <dgm:t>
        <a:bodyPr/>
        <a:lstStyle/>
        <a:p>
          <a:endParaRPr lang="en-US"/>
        </a:p>
      </dgm:t>
    </dgm:pt>
    <dgm:pt modelId="{20F3AFE1-C547-44D8-B1AD-D78D696F8E9D}" type="sibTrans" cxnId="{8F162C60-93C7-45DC-B448-A3318824993B}">
      <dgm:prSet/>
      <dgm:spPr/>
      <dgm:t>
        <a:bodyPr/>
        <a:lstStyle/>
        <a:p>
          <a:endParaRPr lang="en-US"/>
        </a:p>
      </dgm:t>
    </dgm:pt>
    <dgm:pt modelId="{6AA1B6CC-925C-431B-9EB1-E53E41283BFF}">
      <dgm:prSet phldrT="[Text]"/>
      <dgm:spPr/>
      <dgm:t>
        <a:bodyPr/>
        <a:lstStyle/>
        <a:p>
          <a:r>
            <a:rPr lang="en-US" dirty="0" smtClean="0"/>
            <a:t>Technical Architecture of the platform</a:t>
          </a:r>
          <a:endParaRPr lang="en-US" dirty="0"/>
        </a:p>
      </dgm:t>
    </dgm:pt>
    <dgm:pt modelId="{1E79B11D-EF8A-490A-806C-8F05BEA5CF6A}" type="parTrans" cxnId="{9A55C3A8-9262-4FAB-A37E-102621A3019A}">
      <dgm:prSet/>
      <dgm:spPr/>
      <dgm:t>
        <a:bodyPr/>
        <a:lstStyle/>
        <a:p>
          <a:endParaRPr lang="en-US"/>
        </a:p>
      </dgm:t>
    </dgm:pt>
    <dgm:pt modelId="{74DC9AD2-2A56-44C3-AB2D-CBD8DADB9BF1}" type="sibTrans" cxnId="{9A55C3A8-9262-4FAB-A37E-102621A3019A}">
      <dgm:prSet/>
      <dgm:spPr/>
      <dgm:t>
        <a:bodyPr/>
        <a:lstStyle/>
        <a:p>
          <a:endParaRPr lang="en-US"/>
        </a:p>
      </dgm:t>
    </dgm:pt>
    <dgm:pt modelId="{D5312B9D-A327-48A8-AFB1-FD0B794D9A8D}">
      <dgm:prSet phldrT="[Text]"/>
      <dgm:spPr/>
      <dgm:t>
        <a:bodyPr/>
        <a:lstStyle/>
        <a:p>
          <a:r>
            <a:rPr lang="en-US" dirty="0" smtClean="0"/>
            <a:t>SAP ABAP</a:t>
          </a:r>
          <a:endParaRPr lang="en-US" dirty="0"/>
        </a:p>
      </dgm:t>
    </dgm:pt>
    <dgm:pt modelId="{4ECC5E9D-D8BB-4FAB-ADE6-C790DB854C42}" type="parTrans" cxnId="{46D4FACB-8FA3-4AAA-B31C-5F1012A13D70}">
      <dgm:prSet/>
      <dgm:spPr/>
      <dgm:t>
        <a:bodyPr/>
        <a:lstStyle/>
        <a:p>
          <a:endParaRPr lang="en-US"/>
        </a:p>
      </dgm:t>
    </dgm:pt>
    <dgm:pt modelId="{3F9805ED-D554-4075-B067-A43737ED4A45}" type="sibTrans" cxnId="{46D4FACB-8FA3-4AAA-B31C-5F1012A13D70}">
      <dgm:prSet/>
      <dgm:spPr/>
      <dgm:t>
        <a:bodyPr/>
        <a:lstStyle/>
        <a:p>
          <a:endParaRPr lang="en-US"/>
        </a:p>
      </dgm:t>
    </dgm:pt>
    <dgm:pt modelId="{F3A4BFFE-3ECE-4F62-96B9-F6B0FC6E41F1}" type="pres">
      <dgm:prSet presAssocID="{2F6442A5-4B8D-40B6-9116-34A653674134}" presName="composite" presStyleCnt="0">
        <dgm:presLayoutVars>
          <dgm:chMax val="3"/>
          <dgm:animLvl val="lvl"/>
          <dgm:resizeHandles val="exact"/>
        </dgm:presLayoutVars>
      </dgm:prSet>
      <dgm:spPr/>
    </dgm:pt>
    <dgm:pt modelId="{90EFCD0B-328C-480F-8CF5-C52C31524678}" type="pres">
      <dgm:prSet presAssocID="{F1F5CA39-2DA8-4A57-A053-D133B497519F}" presName="gear1" presStyleLbl="node1" presStyleIdx="0" presStyleCnt="3">
        <dgm:presLayoutVars>
          <dgm:chMax val="1"/>
          <dgm:bulletEnabled val="1"/>
        </dgm:presLayoutVars>
      </dgm:prSet>
      <dgm:spPr/>
      <dgm:t>
        <a:bodyPr/>
        <a:lstStyle/>
        <a:p>
          <a:endParaRPr lang="en-US"/>
        </a:p>
      </dgm:t>
    </dgm:pt>
    <dgm:pt modelId="{4626A31C-2102-481B-8FAD-25E3CBE4AAFD}" type="pres">
      <dgm:prSet presAssocID="{F1F5CA39-2DA8-4A57-A053-D133B497519F}" presName="gear1srcNode" presStyleLbl="node1" presStyleIdx="0" presStyleCnt="3"/>
      <dgm:spPr/>
      <dgm:t>
        <a:bodyPr/>
        <a:lstStyle/>
        <a:p>
          <a:endParaRPr lang="en-US"/>
        </a:p>
      </dgm:t>
    </dgm:pt>
    <dgm:pt modelId="{69F8D8B6-05A6-475D-9819-9C817B15B0E1}" type="pres">
      <dgm:prSet presAssocID="{F1F5CA39-2DA8-4A57-A053-D133B497519F}" presName="gear1dstNode" presStyleLbl="node1" presStyleIdx="0" presStyleCnt="3"/>
      <dgm:spPr/>
      <dgm:t>
        <a:bodyPr/>
        <a:lstStyle/>
        <a:p>
          <a:endParaRPr lang="en-US"/>
        </a:p>
      </dgm:t>
    </dgm:pt>
    <dgm:pt modelId="{62D18715-F561-4B77-A7D2-4C8C63B1579C}" type="pres">
      <dgm:prSet presAssocID="{F1F5CA39-2DA8-4A57-A053-D133B497519F}" presName="gear1ch" presStyleLbl="fgAcc1" presStyleIdx="0" presStyleCnt="3">
        <dgm:presLayoutVars>
          <dgm:chMax val="0"/>
          <dgm:bulletEnabled val="1"/>
        </dgm:presLayoutVars>
      </dgm:prSet>
      <dgm:spPr/>
      <dgm:t>
        <a:bodyPr/>
        <a:lstStyle/>
        <a:p>
          <a:endParaRPr lang="en-US"/>
        </a:p>
      </dgm:t>
    </dgm:pt>
    <dgm:pt modelId="{926F810C-E2FA-49B4-A04D-7E87CA1A25B8}" type="pres">
      <dgm:prSet presAssocID="{14D287C4-540C-4705-B9BA-BA419C4C89EA}" presName="gear2" presStyleLbl="node1" presStyleIdx="1" presStyleCnt="3">
        <dgm:presLayoutVars>
          <dgm:chMax val="1"/>
          <dgm:bulletEnabled val="1"/>
        </dgm:presLayoutVars>
      </dgm:prSet>
      <dgm:spPr/>
      <dgm:t>
        <a:bodyPr/>
        <a:lstStyle/>
        <a:p>
          <a:endParaRPr lang="en-US"/>
        </a:p>
      </dgm:t>
    </dgm:pt>
    <dgm:pt modelId="{93B4ECCF-0B44-4EE7-8AC2-5F3467F9CE97}" type="pres">
      <dgm:prSet presAssocID="{14D287C4-540C-4705-B9BA-BA419C4C89EA}" presName="gear2srcNode" presStyleLbl="node1" presStyleIdx="1" presStyleCnt="3"/>
      <dgm:spPr/>
      <dgm:t>
        <a:bodyPr/>
        <a:lstStyle/>
        <a:p>
          <a:endParaRPr lang="en-US"/>
        </a:p>
      </dgm:t>
    </dgm:pt>
    <dgm:pt modelId="{11E13784-0A6C-4F77-9946-7BE1307BBFC8}" type="pres">
      <dgm:prSet presAssocID="{14D287C4-540C-4705-B9BA-BA419C4C89EA}" presName="gear2dstNode" presStyleLbl="node1" presStyleIdx="1" presStyleCnt="3"/>
      <dgm:spPr/>
      <dgm:t>
        <a:bodyPr/>
        <a:lstStyle/>
        <a:p>
          <a:endParaRPr lang="en-US"/>
        </a:p>
      </dgm:t>
    </dgm:pt>
    <dgm:pt modelId="{77DED136-3FD9-402D-9416-EC9B470AE826}" type="pres">
      <dgm:prSet presAssocID="{14D287C4-540C-4705-B9BA-BA419C4C89EA}" presName="gear2ch" presStyleLbl="fgAcc1" presStyleIdx="1" presStyleCnt="3">
        <dgm:presLayoutVars>
          <dgm:chMax val="0"/>
          <dgm:bulletEnabled val="1"/>
        </dgm:presLayoutVars>
      </dgm:prSet>
      <dgm:spPr/>
      <dgm:t>
        <a:bodyPr/>
        <a:lstStyle/>
        <a:p>
          <a:endParaRPr lang="en-US"/>
        </a:p>
      </dgm:t>
    </dgm:pt>
    <dgm:pt modelId="{7AE1AFE6-C6B5-40A3-A3D4-36C658351908}" type="pres">
      <dgm:prSet presAssocID="{B542780D-31A5-42AA-A2E9-D9A9ADBC63F1}" presName="gear3" presStyleLbl="node1" presStyleIdx="2" presStyleCnt="3"/>
      <dgm:spPr/>
      <dgm:t>
        <a:bodyPr/>
        <a:lstStyle/>
        <a:p>
          <a:endParaRPr lang="en-US"/>
        </a:p>
      </dgm:t>
    </dgm:pt>
    <dgm:pt modelId="{CD6D82E5-59CA-49C8-8609-50D883C60048}" type="pres">
      <dgm:prSet presAssocID="{B542780D-31A5-42AA-A2E9-D9A9ADBC63F1}" presName="gear3tx" presStyleLbl="node1" presStyleIdx="2" presStyleCnt="3">
        <dgm:presLayoutVars>
          <dgm:chMax val="1"/>
          <dgm:bulletEnabled val="1"/>
        </dgm:presLayoutVars>
      </dgm:prSet>
      <dgm:spPr/>
      <dgm:t>
        <a:bodyPr/>
        <a:lstStyle/>
        <a:p>
          <a:endParaRPr lang="en-US"/>
        </a:p>
      </dgm:t>
    </dgm:pt>
    <dgm:pt modelId="{6E023417-2E1C-400A-A3AE-948D200C0F13}" type="pres">
      <dgm:prSet presAssocID="{B542780D-31A5-42AA-A2E9-D9A9ADBC63F1}" presName="gear3srcNode" presStyleLbl="node1" presStyleIdx="2" presStyleCnt="3"/>
      <dgm:spPr/>
      <dgm:t>
        <a:bodyPr/>
        <a:lstStyle/>
        <a:p>
          <a:endParaRPr lang="en-US"/>
        </a:p>
      </dgm:t>
    </dgm:pt>
    <dgm:pt modelId="{5560A8F6-A2CF-4DA7-A0B7-8FBD5B65F968}" type="pres">
      <dgm:prSet presAssocID="{B542780D-31A5-42AA-A2E9-D9A9ADBC63F1}" presName="gear3dstNode" presStyleLbl="node1" presStyleIdx="2" presStyleCnt="3"/>
      <dgm:spPr/>
      <dgm:t>
        <a:bodyPr/>
        <a:lstStyle/>
        <a:p>
          <a:endParaRPr lang="en-US"/>
        </a:p>
      </dgm:t>
    </dgm:pt>
    <dgm:pt modelId="{4549A87B-6ED3-4886-AEC7-FF8A07F2F14D}" type="pres">
      <dgm:prSet presAssocID="{B542780D-31A5-42AA-A2E9-D9A9ADBC63F1}" presName="gear3ch" presStyleLbl="fgAcc1" presStyleIdx="2" presStyleCnt="3">
        <dgm:presLayoutVars>
          <dgm:chMax val="0"/>
          <dgm:bulletEnabled val="1"/>
        </dgm:presLayoutVars>
      </dgm:prSet>
      <dgm:spPr/>
      <dgm:t>
        <a:bodyPr/>
        <a:lstStyle/>
        <a:p>
          <a:endParaRPr lang="en-US"/>
        </a:p>
      </dgm:t>
    </dgm:pt>
    <dgm:pt modelId="{A52DC6AC-7736-4152-9198-2B3FB00A6B60}" type="pres">
      <dgm:prSet presAssocID="{4F23C02B-FFAF-4181-9C3A-5E514D2E25CB}" presName="connector1" presStyleLbl="sibTrans2D1" presStyleIdx="0" presStyleCnt="3"/>
      <dgm:spPr/>
      <dgm:t>
        <a:bodyPr/>
        <a:lstStyle/>
        <a:p>
          <a:endParaRPr lang="en-US"/>
        </a:p>
      </dgm:t>
    </dgm:pt>
    <dgm:pt modelId="{DBE620CB-8C8D-47FD-A1B8-087C884D2CA7}" type="pres">
      <dgm:prSet presAssocID="{863605F2-FBE2-4829-820B-4828CAC2F9EB}" presName="connector2" presStyleLbl="sibTrans2D1" presStyleIdx="1" presStyleCnt="3"/>
      <dgm:spPr/>
      <dgm:t>
        <a:bodyPr/>
        <a:lstStyle/>
        <a:p>
          <a:endParaRPr lang="en-US"/>
        </a:p>
      </dgm:t>
    </dgm:pt>
    <dgm:pt modelId="{0254AE65-DC01-4C64-9167-0A63DFDB7CA1}" type="pres">
      <dgm:prSet presAssocID="{45E0A00F-CA08-4D95-98F1-E7ABEA816A57}" presName="connector3" presStyleLbl="sibTrans2D1" presStyleIdx="2" presStyleCnt="3"/>
      <dgm:spPr/>
      <dgm:t>
        <a:bodyPr/>
        <a:lstStyle/>
        <a:p>
          <a:endParaRPr lang="en-US"/>
        </a:p>
      </dgm:t>
    </dgm:pt>
  </dgm:ptLst>
  <dgm:cxnLst>
    <dgm:cxn modelId="{C99E5268-A318-4C57-8582-480407828096}" srcId="{8F2C54AF-D722-4EEA-B1B9-5617DE5AA4B0}" destId="{39EF9265-B03F-4BE7-A9B1-C2913B0AD1BD}" srcOrd="0" destOrd="0" parTransId="{A1A814D2-6196-457B-B7BF-8299A81619F6}" sibTransId="{9F75C565-A535-4EC5-9373-9F2AD0F5DA29}"/>
    <dgm:cxn modelId="{207F9DF4-6F9D-4A69-918D-EEEF93475D41}" type="presOf" srcId="{14D287C4-540C-4705-B9BA-BA419C4C89EA}" destId="{926F810C-E2FA-49B4-A04D-7E87CA1A25B8}" srcOrd="0" destOrd="0" presId="urn:microsoft.com/office/officeart/2005/8/layout/gear1"/>
    <dgm:cxn modelId="{9F4FF402-0E7C-47B8-96E6-183C801E4604}" type="presOf" srcId="{14D287C4-540C-4705-B9BA-BA419C4C89EA}" destId="{93B4ECCF-0B44-4EE7-8AC2-5F3467F9CE97}" srcOrd="1" destOrd="0" presId="urn:microsoft.com/office/officeart/2005/8/layout/gear1"/>
    <dgm:cxn modelId="{38F862F6-F3BA-42DC-A780-10F33DED0751}" type="presOf" srcId="{F1F5CA39-2DA8-4A57-A053-D133B497519F}" destId="{90EFCD0B-328C-480F-8CF5-C52C31524678}" srcOrd="0" destOrd="0" presId="urn:microsoft.com/office/officeart/2005/8/layout/gear1"/>
    <dgm:cxn modelId="{09FA0C85-0B29-44B8-8802-409F0DA6B931}" type="presOf" srcId="{7295ED06-25E9-4ABD-BB35-F742FD47FC7F}" destId="{77DED136-3FD9-402D-9416-EC9B470AE826}" srcOrd="0" destOrd="0" presId="urn:microsoft.com/office/officeart/2005/8/layout/gear1"/>
    <dgm:cxn modelId="{9EA69EEB-71EF-45AB-920C-07012C059D2F}" type="presOf" srcId="{D5312B9D-A327-48A8-AFB1-FD0B794D9A8D}" destId="{62D18715-F561-4B77-A7D2-4C8C63B1579C}" srcOrd="0" destOrd="1" presId="urn:microsoft.com/office/officeart/2005/8/layout/gear1"/>
    <dgm:cxn modelId="{E1F87CC0-FFA5-4AB2-B038-4B98070C9ACA}" srcId="{2F6442A5-4B8D-40B6-9116-34A653674134}" destId="{14D287C4-540C-4705-B9BA-BA419C4C89EA}" srcOrd="1" destOrd="0" parTransId="{03C27F28-B301-4EA6-B2DE-4895970D02EC}" sibTransId="{863605F2-FBE2-4829-820B-4828CAC2F9EB}"/>
    <dgm:cxn modelId="{3AB7B86D-0A96-4FC2-A405-59404756ABFD}" type="presOf" srcId="{C68D9EE2-8DB6-498A-BC6D-5BA27E064338}" destId="{77DED136-3FD9-402D-9416-EC9B470AE826}" srcOrd="0" destOrd="1" presId="urn:microsoft.com/office/officeart/2005/8/layout/gear1"/>
    <dgm:cxn modelId="{3AAC4223-7DB3-4779-892C-9D9165964D48}" type="presOf" srcId="{863605F2-FBE2-4829-820B-4828CAC2F9EB}" destId="{DBE620CB-8C8D-47FD-A1B8-087C884D2CA7}" srcOrd="0" destOrd="0" presId="urn:microsoft.com/office/officeart/2005/8/layout/gear1"/>
    <dgm:cxn modelId="{A015AD39-9618-4AAB-B681-7B85BBBA0A5B}" type="presOf" srcId="{8F2C54AF-D722-4EEA-B1B9-5617DE5AA4B0}" destId="{4549A87B-6ED3-4886-AEC7-FF8A07F2F14D}" srcOrd="0" destOrd="0" presId="urn:microsoft.com/office/officeart/2005/8/layout/gear1"/>
    <dgm:cxn modelId="{166CD2B4-ACE8-421D-A14C-3561C6A79CDC}" type="presOf" srcId="{B542780D-31A5-42AA-A2E9-D9A9ADBC63F1}" destId="{6E023417-2E1C-400A-A3AE-948D200C0F13}" srcOrd="2" destOrd="0" presId="urn:microsoft.com/office/officeart/2005/8/layout/gear1"/>
    <dgm:cxn modelId="{18CE9840-9861-435B-A734-D87986FC8C61}" type="presOf" srcId="{14D287C4-540C-4705-B9BA-BA419C4C89EA}" destId="{11E13784-0A6C-4F77-9946-7BE1307BBFC8}" srcOrd="2" destOrd="0" presId="urn:microsoft.com/office/officeart/2005/8/layout/gear1"/>
    <dgm:cxn modelId="{887F3C22-F8B9-47D1-AA4D-371C4D69E7B7}" srcId="{2F6442A5-4B8D-40B6-9116-34A653674134}" destId="{B542780D-31A5-42AA-A2E9-D9A9ADBC63F1}" srcOrd="2" destOrd="0" parTransId="{E73F4D73-9C7D-43FC-A981-211364D9C268}" sibTransId="{45E0A00F-CA08-4D95-98F1-E7ABEA816A57}"/>
    <dgm:cxn modelId="{AE946D3E-0C76-4190-9A89-E62682481EAF}" type="presOf" srcId="{F1F5CA39-2DA8-4A57-A053-D133B497519F}" destId="{4626A31C-2102-481B-8FAD-25E3CBE4AAFD}" srcOrd="1" destOrd="0" presId="urn:microsoft.com/office/officeart/2005/8/layout/gear1"/>
    <dgm:cxn modelId="{06F0E2AA-A665-497D-BC23-65F20D31882D}" type="presOf" srcId="{B542780D-31A5-42AA-A2E9-D9A9ADBC63F1}" destId="{5560A8F6-A2CF-4DA7-A0B7-8FBD5B65F968}" srcOrd="3" destOrd="0" presId="urn:microsoft.com/office/officeart/2005/8/layout/gear1"/>
    <dgm:cxn modelId="{46D4FACB-8FA3-4AAA-B31C-5F1012A13D70}" srcId="{6AA1B6CC-925C-431B-9EB1-E53E41283BFF}" destId="{D5312B9D-A327-48A8-AFB1-FD0B794D9A8D}" srcOrd="0" destOrd="0" parTransId="{4ECC5E9D-D8BB-4FAB-ADE6-C790DB854C42}" sibTransId="{3F9805ED-D554-4075-B067-A43737ED4A45}"/>
    <dgm:cxn modelId="{843CFF32-9322-4FDF-93AF-5C703B11B9A0}" type="presOf" srcId="{B542780D-31A5-42AA-A2E9-D9A9ADBC63F1}" destId="{7AE1AFE6-C6B5-40A3-A3D4-36C658351908}" srcOrd="0" destOrd="0" presId="urn:microsoft.com/office/officeart/2005/8/layout/gear1"/>
    <dgm:cxn modelId="{4D56268C-57DC-44C8-8F44-CB7504CD98A6}" srcId="{2F6442A5-4B8D-40B6-9116-34A653674134}" destId="{F1F5CA39-2DA8-4A57-A053-D133B497519F}" srcOrd="0" destOrd="0" parTransId="{7239E524-E681-428F-90B4-4FAF12323021}" sibTransId="{4F23C02B-FFAF-4181-9C3A-5E514D2E25CB}"/>
    <dgm:cxn modelId="{E3C6D7F9-F1EC-4BD0-BBD7-235426ECC735}" type="presOf" srcId="{F1F5CA39-2DA8-4A57-A053-D133B497519F}" destId="{69F8D8B6-05A6-475D-9819-9C817B15B0E1}" srcOrd="2" destOrd="0" presId="urn:microsoft.com/office/officeart/2005/8/layout/gear1"/>
    <dgm:cxn modelId="{1BF80665-342F-4BB0-A846-74CC0A4376D1}" type="presOf" srcId="{B542780D-31A5-42AA-A2E9-D9A9ADBC63F1}" destId="{CD6D82E5-59CA-49C8-8609-50D883C60048}" srcOrd="1" destOrd="0" presId="urn:microsoft.com/office/officeart/2005/8/layout/gear1"/>
    <dgm:cxn modelId="{8564B786-B4FE-4D38-AC5B-B489B2D1FE11}" type="presOf" srcId="{39EF9265-B03F-4BE7-A9B1-C2913B0AD1BD}" destId="{4549A87B-6ED3-4886-AEC7-FF8A07F2F14D}" srcOrd="0" destOrd="1" presId="urn:microsoft.com/office/officeart/2005/8/layout/gear1"/>
    <dgm:cxn modelId="{2212F417-FF72-4845-A6CD-DB3B9A7BB765}" type="presOf" srcId="{4F23C02B-FFAF-4181-9C3A-5E514D2E25CB}" destId="{A52DC6AC-7736-4152-9198-2B3FB00A6B60}" srcOrd="0" destOrd="0" presId="urn:microsoft.com/office/officeart/2005/8/layout/gear1"/>
    <dgm:cxn modelId="{AF4DEEA4-A98E-4FAA-861D-4F7C9D61BA97}" type="presOf" srcId="{2F6442A5-4B8D-40B6-9116-34A653674134}" destId="{F3A4BFFE-3ECE-4F62-96B9-F6B0FC6E41F1}" srcOrd="0" destOrd="0" presId="urn:microsoft.com/office/officeart/2005/8/layout/gear1"/>
    <dgm:cxn modelId="{FB11E484-0535-4CAE-8D28-D22933F95323}" type="presOf" srcId="{6AA1B6CC-925C-431B-9EB1-E53E41283BFF}" destId="{62D18715-F561-4B77-A7D2-4C8C63B1579C}" srcOrd="0" destOrd="0" presId="urn:microsoft.com/office/officeart/2005/8/layout/gear1"/>
    <dgm:cxn modelId="{78F9CC2E-3EDD-403E-BBF4-B4E1A2E78006}" type="presOf" srcId="{45E0A00F-CA08-4D95-98F1-E7ABEA816A57}" destId="{0254AE65-DC01-4C64-9167-0A63DFDB7CA1}" srcOrd="0" destOrd="0" presId="urn:microsoft.com/office/officeart/2005/8/layout/gear1"/>
    <dgm:cxn modelId="{8F162C60-93C7-45DC-B448-A3318824993B}" srcId="{14D287C4-540C-4705-B9BA-BA419C4C89EA}" destId="{C68D9EE2-8DB6-498A-BC6D-5BA27E064338}" srcOrd="1" destOrd="0" parTransId="{C2AAD14A-C232-4741-BA44-1284B30EE7C7}" sibTransId="{20F3AFE1-C547-44D8-B1AD-D78D696F8E9D}"/>
    <dgm:cxn modelId="{9A55C3A8-9262-4FAB-A37E-102621A3019A}" srcId="{F1F5CA39-2DA8-4A57-A053-D133B497519F}" destId="{6AA1B6CC-925C-431B-9EB1-E53E41283BFF}" srcOrd="0" destOrd="0" parTransId="{1E79B11D-EF8A-490A-806C-8F05BEA5CF6A}" sibTransId="{74DC9AD2-2A56-44C3-AB2D-CBD8DADB9BF1}"/>
    <dgm:cxn modelId="{A3572CF5-A6F9-4F94-8485-1B7ADBA2884D}" srcId="{14D287C4-540C-4705-B9BA-BA419C4C89EA}" destId="{7295ED06-25E9-4ABD-BB35-F742FD47FC7F}" srcOrd="0" destOrd="0" parTransId="{D6EA07A7-407A-44F0-8941-9EDAC47A2815}" sibTransId="{03078D5E-55A5-4DFE-9074-50E9E2098339}"/>
    <dgm:cxn modelId="{E509DBCE-6536-4B20-BF74-704ECB1341D7}" srcId="{B542780D-31A5-42AA-A2E9-D9A9ADBC63F1}" destId="{8F2C54AF-D722-4EEA-B1B9-5617DE5AA4B0}" srcOrd="0" destOrd="0" parTransId="{9EAE40DE-0F9C-4D26-B25C-546437C28F4B}" sibTransId="{92F0822F-465C-483C-8825-7E9D7E025864}"/>
    <dgm:cxn modelId="{3D0CAE70-CEA1-41C6-A5B6-3FFB38A68269}" type="presParOf" srcId="{F3A4BFFE-3ECE-4F62-96B9-F6B0FC6E41F1}" destId="{90EFCD0B-328C-480F-8CF5-C52C31524678}" srcOrd="0" destOrd="0" presId="urn:microsoft.com/office/officeart/2005/8/layout/gear1"/>
    <dgm:cxn modelId="{ACEF169C-E070-4DCE-8D76-2B1ED9B802EF}" type="presParOf" srcId="{F3A4BFFE-3ECE-4F62-96B9-F6B0FC6E41F1}" destId="{4626A31C-2102-481B-8FAD-25E3CBE4AAFD}" srcOrd="1" destOrd="0" presId="urn:microsoft.com/office/officeart/2005/8/layout/gear1"/>
    <dgm:cxn modelId="{95A9FE9A-CB18-4BA8-8D6A-F34926F44614}" type="presParOf" srcId="{F3A4BFFE-3ECE-4F62-96B9-F6B0FC6E41F1}" destId="{69F8D8B6-05A6-475D-9819-9C817B15B0E1}" srcOrd="2" destOrd="0" presId="urn:microsoft.com/office/officeart/2005/8/layout/gear1"/>
    <dgm:cxn modelId="{0897E977-D225-4416-BC25-F9BFD33105C1}" type="presParOf" srcId="{F3A4BFFE-3ECE-4F62-96B9-F6B0FC6E41F1}" destId="{62D18715-F561-4B77-A7D2-4C8C63B1579C}" srcOrd="3" destOrd="0" presId="urn:microsoft.com/office/officeart/2005/8/layout/gear1"/>
    <dgm:cxn modelId="{BA3DF134-7A8E-4EFD-8F07-BCCCB497559E}" type="presParOf" srcId="{F3A4BFFE-3ECE-4F62-96B9-F6B0FC6E41F1}" destId="{926F810C-E2FA-49B4-A04D-7E87CA1A25B8}" srcOrd="4" destOrd="0" presId="urn:microsoft.com/office/officeart/2005/8/layout/gear1"/>
    <dgm:cxn modelId="{8B45AB76-408E-4A06-8CE2-CA5B19C310EE}" type="presParOf" srcId="{F3A4BFFE-3ECE-4F62-96B9-F6B0FC6E41F1}" destId="{93B4ECCF-0B44-4EE7-8AC2-5F3467F9CE97}" srcOrd="5" destOrd="0" presId="urn:microsoft.com/office/officeart/2005/8/layout/gear1"/>
    <dgm:cxn modelId="{766166D4-88AD-432E-85BA-75EB46A12E77}" type="presParOf" srcId="{F3A4BFFE-3ECE-4F62-96B9-F6B0FC6E41F1}" destId="{11E13784-0A6C-4F77-9946-7BE1307BBFC8}" srcOrd="6" destOrd="0" presId="urn:microsoft.com/office/officeart/2005/8/layout/gear1"/>
    <dgm:cxn modelId="{D76A49BC-6960-4C57-AE31-CE30E69B2ACE}" type="presParOf" srcId="{F3A4BFFE-3ECE-4F62-96B9-F6B0FC6E41F1}" destId="{77DED136-3FD9-402D-9416-EC9B470AE826}" srcOrd="7" destOrd="0" presId="urn:microsoft.com/office/officeart/2005/8/layout/gear1"/>
    <dgm:cxn modelId="{03712B51-1706-45A8-ADEE-6975A051E2A0}" type="presParOf" srcId="{F3A4BFFE-3ECE-4F62-96B9-F6B0FC6E41F1}" destId="{7AE1AFE6-C6B5-40A3-A3D4-36C658351908}" srcOrd="8" destOrd="0" presId="urn:microsoft.com/office/officeart/2005/8/layout/gear1"/>
    <dgm:cxn modelId="{CEF8A8C8-161D-4C78-BA8A-C1A4FDF2900E}" type="presParOf" srcId="{F3A4BFFE-3ECE-4F62-96B9-F6B0FC6E41F1}" destId="{CD6D82E5-59CA-49C8-8609-50D883C60048}" srcOrd="9" destOrd="0" presId="urn:microsoft.com/office/officeart/2005/8/layout/gear1"/>
    <dgm:cxn modelId="{F9778021-4B18-49AA-8EB9-EAC0E79CD393}" type="presParOf" srcId="{F3A4BFFE-3ECE-4F62-96B9-F6B0FC6E41F1}" destId="{6E023417-2E1C-400A-A3AE-948D200C0F13}" srcOrd="10" destOrd="0" presId="urn:microsoft.com/office/officeart/2005/8/layout/gear1"/>
    <dgm:cxn modelId="{45BBFA26-5FA0-47B5-8B6F-867AFC84155B}" type="presParOf" srcId="{F3A4BFFE-3ECE-4F62-96B9-F6B0FC6E41F1}" destId="{5560A8F6-A2CF-4DA7-A0B7-8FBD5B65F968}" srcOrd="11" destOrd="0" presId="urn:microsoft.com/office/officeart/2005/8/layout/gear1"/>
    <dgm:cxn modelId="{3C4D9262-3F25-42D3-9727-E5D3FF56F6AB}" type="presParOf" srcId="{F3A4BFFE-3ECE-4F62-96B9-F6B0FC6E41F1}" destId="{4549A87B-6ED3-4886-AEC7-FF8A07F2F14D}" srcOrd="12" destOrd="0" presId="urn:microsoft.com/office/officeart/2005/8/layout/gear1"/>
    <dgm:cxn modelId="{A8013282-1351-47CC-8632-2BFB1747DE53}" type="presParOf" srcId="{F3A4BFFE-3ECE-4F62-96B9-F6B0FC6E41F1}" destId="{A52DC6AC-7736-4152-9198-2B3FB00A6B60}" srcOrd="13" destOrd="0" presId="urn:microsoft.com/office/officeart/2005/8/layout/gear1"/>
    <dgm:cxn modelId="{A25CE4F5-C42B-454A-9E75-DC6C1C55D0C2}" type="presParOf" srcId="{F3A4BFFE-3ECE-4F62-96B9-F6B0FC6E41F1}" destId="{DBE620CB-8C8D-47FD-A1B8-087C884D2CA7}" srcOrd="14" destOrd="0" presId="urn:microsoft.com/office/officeart/2005/8/layout/gear1"/>
    <dgm:cxn modelId="{55216C09-C634-4A88-813A-B7A597544181}" type="presParOf" srcId="{F3A4BFFE-3ECE-4F62-96B9-F6B0FC6E41F1}" destId="{0254AE65-DC01-4C64-9167-0A63DFDB7CA1}" srcOrd="15"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FCD0B-328C-480F-8CF5-C52C31524678}">
      <dsp:nvSpPr>
        <dsp:cNvPr id="0" name=""/>
        <dsp:cNvSpPr/>
      </dsp:nvSpPr>
      <dsp:spPr>
        <a:xfrm>
          <a:off x="6152691" y="3947477"/>
          <a:ext cx="4824694" cy="4824694"/>
        </a:xfrm>
        <a:prstGeom prst="gear9">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Technical HC</a:t>
          </a:r>
          <a:endParaRPr lang="en-US" sz="2800" kern="1200" dirty="0"/>
        </a:p>
      </dsp:txBody>
      <dsp:txXfrm>
        <a:off x="7122669" y="5077639"/>
        <a:ext cx="2884738" cy="2479992"/>
      </dsp:txXfrm>
    </dsp:sp>
    <dsp:sp modelId="{62D18715-F561-4B77-A7D2-4C8C63B1579C}">
      <dsp:nvSpPr>
        <dsp:cNvPr id="0" name=""/>
        <dsp:cNvSpPr/>
      </dsp:nvSpPr>
      <dsp:spPr>
        <a:xfrm>
          <a:off x="5538639" y="6930015"/>
          <a:ext cx="3070260" cy="184215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Technical Architecture of the platform</a:t>
          </a:r>
          <a:endParaRPr lang="en-US" sz="2200" kern="1200" dirty="0"/>
        </a:p>
        <a:p>
          <a:pPr marL="457200" lvl="2" indent="-228600" algn="l" defTabSz="977900">
            <a:lnSpc>
              <a:spcPct val="90000"/>
            </a:lnSpc>
            <a:spcBef>
              <a:spcPct val="0"/>
            </a:spcBef>
            <a:spcAft>
              <a:spcPct val="15000"/>
            </a:spcAft>
            <a:buChar char="••"/>
          </a:pPr>
          <a:r>
            <a:rPr lang="en-US" sz="2200" kern="1200" dirty="0" smtClean="0"/>
            <a:t>SAP ABAP</a:t>
          </a:r>
          <a:endParaRPr lang="en-US" sz="2200" kern="1200" dirty="0"/>
        </a:p>
      </dsp:txBody>
      <dsp:txXfrm>
        <a:off x="5592594" y="6983970"/>
        <a:ext cx="2962350" cy="1734246"/>
      </dsp:txXfrm>
    </dsp:sp>
    <dsp:sp modelId="{926F810C-E2FA-49B4-A04D-7E87CA1A25B8}">
      <dsp:nvSpPr>
        <dsp:cNvPr id="0" name=""/>
        <dsp:cNvSpPr/>
      </dsp:nvSpPr>
      <dsp:spPr>
        <a:xfrm>
          <a:off x="3345596" y="2807095"/>
          <a:ext cx="3508868" cy="3508868"/>
        </a:xfrm>
        <a:prstGeom prst="gear6">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Functional HC</a:t>
          </a:r>
          <a:endParaRPr lang="en-US" sz="2800" kern="1200" dirty="0"/>
        </a:p>
      </dsp:txBody>
      <dsp:txXfrm>
        <a:off x="4228964" y="3695802"/>
        <a:ext cx="1742132" cy="1731454"/>
      </dsp:txXfrm>
    </dsp:sp>
    <dsp:sp modelId="{77DED136-3FD9-402D-9416-EC9B470AE826}">
      <dsp:nvSpPr>
        <dsp:cNvPr id="0" name=""/>
        <dsp:cNvSpPr/>
      </dsp:nvSpPr>
      <dsp:spPr>
        <a:xfrm>
          <a:off x="2205213" y="5087859"/>
          <a:ext cx="3070260" cy="184215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Functionalities in the platform</a:t>
          </a:r>
          <a:endParaRPr lang="en-US" sz="2200" kern="1200" dirty="0"/>
        </a:p>
        <a:p>
          <a:pPr marL="228600" lvl="1" indent="-228600" algn="l" defTabSz="977900">
            <a:lnSpc>
              <a:spcPct val="90000"/>
            </a:lnSpc>
            <a:spcBef>
              <a:spcPct val="0"/>
            </a:spcBef>
            <a:spcAft>
              <a:spcPct val="15000"/>
            </a:spcAft>
            <a:buChar char="••"/>
          </a:pPr>
          <a:r>
            <a:rPr lang="en-US" sz="2200" kern="1200" dirty="0" smtClean="0"/>
            <a:t>Example: Procure-to-Pay Business Process Functions</a:t>
          </a:r>
          <a:endParaRPr lang="en-US" sz="2200" kern="1200" dirty="0"/>
        </a:p>
      </dsp:txBody>
      <dsp:txXfrm>
        <a:off x="2259168" y="5141814"/>
        <a:ext cx="2962350" cy="1734246"/>
      </dsp:txXfrm>
    </dsp:sp>
    <dsp:sp modelId="{7AE1AFE6-C6B5-40A3-A3D4-36C658351908}">
      <dsp:nvSpPr>
        <dsp:cNvPr id="0" name=""/>
        <dsp:cNvSpPr/>
      </dsp:nvSpPr>
      <dsp:spPr>
        <a:xfrm rot="20700000">
          <a:off x="5310920" y="386333"/>
          <a:ext cx="3437975" cy="3437975"/>
        </a:xfrm>
        <a:prstGeom prst="gear6">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Industry HC</a:t>
          </a:r>
          <a:endParaRPr lang="en-US" sz="2800" kern="1200" dirty="0"/>
        </a:p>
      </dsp:txBody>
      <dsp:txXfrm rot="-20700000">
        <a:off x="6064969" y="1140382"/>
        <a:ext cx="1929877" cy="1929877"/>
      </dsp:txXfrm>
    </dsp:sp>
    <dsp:sp modelId="{4549A87B-6ED3-4886-AEC7-FF8A07F2F14D}">
      <dsp:nvSpPr>
        <dsp:cNvPr id="0" name=""/>
        <dsp:cNvSpPr/>
      </dsp:nvSpPr>
      <dsp:spPr>
        <a:xfrm>
          <a:off x="7907125" y="1140382"/>
          <a:ext cx="3070260" cy="184215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Industry Context</a:t>
          </a:r>
          <a:endParaRPr lang="en-US" sz="2200" kern="1200" dirty="0"/>
        </a:p>
        <a:p>
          <a:pPr marL="457200" lvl="2" indent="-228600" algn="l" defTabSz="977900">
            <a:lnSpc>
              <a:spcPct val="90000"/>
            </a:lnSpc>
            <a:spcBef>
              <a:spcPct val="0"/>
            </a:spcBef>
            <a:spcAft>
              <a:spcPct val="15000"/>
            </a:spcAft>
            <a:buChar char="••"/>
          </a:pPr>
          <a:r>
            <a:rPr lang="en-US" sz="2200" kern="1200" dirty="0" smtClean="0"/>
            <a:t>Retail, Mfg., Oil &amp; Gas</a:t>
          </a:r>
          <a:endParaRPr lang="en-US" sz="2200" kern="1200" dirty="0"/>
        </a:p>
      </dsp:txBody>
      <dsp:txXfrm>
        <a:off x="7961080" y="1194337"/>
        <a:ext cx="2962350" cy="1734246"/>
      </dsp:txXfrm>
    </dsp:sp>
    <dsp:sp modelId="{A52DC6AC-7736-4152-9198-2B3FB00A6B60}">
      <dsp:nvSpPr>
        <dsp:cNvPr id="0" name=""/>
        <dsp:cNvSpPr/>
      </dsp:nvSpPr>
      <dsp:spPr>
        <a:xfrm>
          <a:off x="5834258" y="3189162"/>
          <a:ext cx="6175609" cy="6175609"/>
        </a:xfrm>
        <a:prstGeom prst="circularArrow">
          <a:avLst>
            <a:gd name="adj1" fmla="val 4687"/>
            <a:gd name="adj2" fmla="val 299029"/>
            <a:gd name="adj3" fmla="val 2571660"/>
            <a:gd name="adj4" fmla="val 15746525"/>
            <a:gd name="adj5" fmla="val 5469"/>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BE620CB-8C8D-47FD-A1B8-087C884D2CA7}">
      <dsp:nvSpPr>
        <dsp:cNvPr id="0" name=""/>
        <dsp:cNvSpPr/>
      </dsp:nvSpPr>
      <dsp:spPr>
        <a:xfrm>
          <a:off x="2724182" y="2011069"/>
          <a:ext cx="4486965" cy="4486965"/>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254AE65-DC01-4C64-9167-0A63DFDB7CA1}">
      <dsp:nvSpPr>
        <dsp:cNvPr id="0" name=""/>
        <dsp:cNvSpPr/>
      </dsp:nvSpPr>
      <dsp:spPr>
        <a:xfrm>
          <a:off x="4515681" y="-386358"/>
          <a:ext cx="4837852" cy="4837852"/>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0E31EDE-17CF-D746-B83B-FEE41F000DF3}" type="datetimeFigureOut">
              <a:rPr lang="en-US" smtClean="0"/>
              <a:t>7/17/2018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96A9F3C-04AF-8847-8AD8-CAC892C2E245}" type="datetimeFigureOut">
              <a:rPr lang="en-US" smtClean="0"/>
              <a:t>7/17/2018</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7CB07-0039-4545-92EA-48E12138E514}" type="slidenum">
              <a:rPr lang="en-US" smtClean="0"/>
              <a:t>1</a:t>
            </a:fld>
            <a:endParaRPr lang="en-US"/>
          </a:p>
        </p:txBody>
      </p:sp>
    </p:spTree>
    <p:extLst>
      <p:ext uri="{BB962C8B-B14F-4D97-AF65-F5344CB8AC3E}">
        <p14:creationId xmlns:p14="http://schemas.microsoft.com/office/powerpoint/2010/main" val="126134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interaction effect between partnership duration and specialization is negative on </a:t>
            </a:r>
            <a:r>
              <a:rPr lang="en-US" baseline="0" dirty="0" err="1" smtClean="0"/>
              <a:t>multihoming</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10</a:t>
            </a:fld>
            <a:endParaRPr lang="en-US"/>
          </a:p>
        </p:txBody>
      </p:sp>
    </p:spTree>
    <p:extLst>
      <p:ext uri="{BB962C8B-B14F-4D97-AF65-F5344CB8AC3E}">
        <p14:creationId xmlns:p14="http://schemas.microsoft.com/office/powerpoint/2010/main" val="339339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19261" lvl="1" indent="0">
              <a:buFont typeface="Arial" panose="020B0604020202020204" pitchFamily="34" charset="0"/>
              <a:buNone/>
            </a:pPr>
            <a:r>
              <a:rPr lang="en-US" baseline="0" dirty="0" smtClean="0"/>
              <a:t>The study has implications for both research and practice</a:t>
            </a:r>
          </a:p>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11</a:t>
            </a:fld>
            <a:endParaRPr lang="en-US"/>
          </a:p>
        </p:txBody>
      </p:sp>
    </p:spTree>
    <p:extLst>
      <p:ext uri="{BB962C8B-B14F-4D97-AF65-F5344CB8AC3E}">
        <p14:creationId xmlns:p14="http://schemas.microsoft.com/office/powerpoint/2010/main" val="108523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7CB07-0039-4545-92EA-48E12138E514}" type="slidenum">
              <a:rPr lang="en-US" smtClean="0"/>
              <a:t>12</a:t>
            </a:fld>
            <a:endParaRPr lang="en-US"/>
          </a:p>
        </p:txBody>
      </p:sp>
    </p:spTree>
    <p:extLst>
      <p:ext uri="{BB962C8B-B14F-4D97-AF65-F5344CB8AC3E}">
        <p14:creationId xmlns:p14="http://schemas.microsoft.com/office/powerpoint/2010/main" val="27447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paper is about </a:t>
            </a:r>
            <a:r>
              <a:rPr lang="en-US" dirty="0" err="1" smtClean="0"/>
              <a:t>complementor</a:t>
            </a:r>
            <a:r>
              <a:rPr lang="en-US" dirty="0" smtClean="0"/>
              <a:t> </a:t>
            </a:r>
            <a:r>
              <a:rPr lang="en-US" dirty="0" err="1" smtClean="0"/>
              <a:t>multihoming</a:t>
            </a:r>
            <a:r>
              <a:rPr lang="en-US" dirty="0" smtClean="0"/>
              <a:t>.</a:t>
            </a:r>
            <a:r>
              <a:rPr lang="en-US" baseline="0" dirty="0" smtClean="0"/>
              <a:t> The focus in this paper is on how a </a:t>
            </a:r>
            <a:r>
              <a:rPr lang="en-US" baseline="0" dirty="0" err="1" smtClean="0"/>
              <a:t>complementor’s</a:t>
            </a:r>
            <a:r>
              <a:rPr lang="en-US" baseline="0" dirty="0" smtClean="0"/>
              <a:t> human capital profile (henceforth referred to as HC) and its prior partnership influence its </a:t>
            </a:r>
            <a:r>
              <a:rPr lang="en-US" baseline="0" dirty="0" err="1" smtClean="0"/>
              <a:t>multihoming</a:t>
            </a:r>
            <a:r>
              <a:rPr lang="en-US" baseline="0" dirty="0" smtClean="0"/>
              <a:t> decision.</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2</a:t>
            </a:fld>
            <a:endParaRPr lang="en-US"/>
          </a:p>
        </p:txBody>
      </p:sp>
    </p:spTree>
    <p:extLst>
      <p:ext uri="{BB962C8B-B14F-4D97-AF65-F5344CB8AC3E}">
        <p14:creationId xmlns:p14="http://schemas.microsoft.com/office/powerpoint/2010/main" val="182039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indent="-857250">
              <a:buFont typeface="Arial" panose="020B0604020202020204" pitchFamily="34" charset="0"/>
              <a:buChar char="•"/>
            </a:pPr>
            <a:r>
              <a:rPr lang="en-US" sz="5700" dirty="0" smtClean="0"/>
              <a:t>Firm’s </a:t>
            </a:r>
            <a:r>
              <a:rPr lang="en-US" sz="5700" baseline="0" dirty="0" smtClean="0"/>
              <a:t>human capital investments have a strategic value. They may help them better respond to changes in the demand environment.</a:t>
            </a:r>
          </a:p>
          <a:p>
            <a:pPr marL="857250" indent="-857250">
              <a:buFont typeface="Arial" panose="020B0604020202020204" pitchFamily="34" charset="0"/>
              <a:buChar char="•"/>
            </a:pPr>
            <a:r>
              <a:rPr lang="en-US" sz="6200" dirty="0" smtClean="0"/>
              <a:t>Important to know more about </a:t>
            </a:r>
            <a:r>
              <a:rPr lang="en-US" sz="6200" dirty="0" err="1" smtClean="0"/>
              <a:t>complementor</a:t>
            </a:r>
            <a:r>
              <a:rPr lang="en-US" sz="6200" dirty="0" smtClean="0"/>
              <a:t> strategies </a:t>
            </a:r>
            <a:r>
              <a:rPr lang="en-US" sz="5200" dirty="0" smtClean="0"/>
              <a:t>not only to learn about </a:t>
            </a:r>
            <a:r>
              <a:rPr lang="en-US" sz="5200" dirty="0" err="1" smtClean="0"/>
              <a:t>complementors</a:t>
            </a:r>
            <a:r>
              <a:rPr lang="en-US" sz="5200" dirty="0" smtClean="0"/>
              <a:t> themselves but to understand the broader implications for the overall ecosystem. Because </a:t>
            </a:r>
            <a:r>
              <a:rPr lang="en-US" sz="5200" dirty="0" err="1" smtClean="0"/>
              <a:t>m</a:t>
            </a:r>
            <a:r>
              <a:rPr lang="en-US" sz="6200" dirty="0" err="1" smtClean="0"/>
              <a:t>ultihoming</a:t>
            </a:r>
            <a:r>
              <a:rPr lang="en-US" sz="6200" dirty="0" smtClean="0"/>
              <a:t> inhibits tipping</a:t>
            </a:r>
            <a:r>
              <a:rPr lang="en-US" sz="6200" baseline="0" dirty="0" smtClean="0"/>
              <a:t> and prevents what would otherwise be</a:t>
            </a:r>
            <a:r>
              <a:rPr lang="en-US" sz="6200" dirty="0" smtClean="0"/>
              <a:t> winner-takes-all market (Parker, Van </a:t>
            </a:r>
            <a:r>
              <a:rPr lang="en-US" sz="6200" dirty="0" err="1" smtClean="0"/>
              <a:t>Alstyne</a:t>
            </a:r>
            <a:r>
              <a:rPr lang="en-US" sz="6200" dirty="0" smtClean="0"/>
              <a:t> &amp; </a:t>
            </a:r>
            <a:r>
              <a:rPr lang="en-US" sz="6200" dirty="0" err="1" smtClean="0"/>
              <a:t>Choudary</a:t>
            </a:r>
            <a:r>
              <a:rPr lang="en-US" sz="6200" dirty="0" smtClean="0"/>
              <a:t>, 2016)</a:t>
            </a:r>
          </a:p>
          <a:p>
            <a:pPr marL="857250" lvl="0" indent="-857250">
              <a:buFont typeface="Arial" panose="020B0604020202020204" pitchFamily="34" charset="0"/>
              <a:buChar char="•"/>
            </a:pPr>
            <a:endParaRPr lang="en-US" sz="5200" dirty="0" smtClean="0"/>
          </a:p>
          <a:p>
            <a:pPr marL="857250" indent="-857250">
              <a:buFont typeface="Arial" panose="020B0604020202020204" pitchFamily="34" charset="0"/>
              <a:buChar char="•"/>
            </a:pPr>
            <a:endParaRPr lang="en-US" sz="5700" baseline="0" dirty="0" smtClean="0"/>
          </a:p>
          <a:p>
            <a:pPr marL="857250" indent="-857250">
              <a:buFont typeface="Arial" panose="020B0604020202020204" pitchFamily="34" charset="0"/>
              <a:buChar char="•"/>
            </a:pPr>
            <a:endParaRPr lang="en-US" sz="4600" dirty="0" smtClean="0"/>
          </a:p>
          <a:p>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3</a:t>
            </a:fld>
            <a:endParaRPr lang="en-US"/>
          </a:p>
        </p:txBody>
      </p:sp>
    </p:spTree>
    <p:extLst>
      <p:ext uri="{BB962C8B-B14F-4D97-AF65-F5344CB8AC3E}">
        <p14:creationId xmlns:p14="http://schemas.microsoft.com/office/powerpoint/2010/main" val="94334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software often</a:t>
            </a:r>
            <a:r>
              <a:rPr lang="en-US" baseline="0" dirty="0" smtClean="0"/>
              <a:t> requires multiple forms of knowledge. The most obvious is technical human capital (knowledge of the platform architecture and the interfaces). But, successful software development also requires knowledge of business processes often referred to as functional knowledge in the industry. Finally, it is important to understand the industry context in which the software is being built.</a:t>
            </a:r>
          </a:p>
          <a:p>
            <a:pPr marL="857250" indent="-857250">
              <a:buFont typeface="Arial" panose="020B0604020202020204" pitchFamily="34" charset="0"/>
              <a:buChar char="•"/>
            </a:pPr>
            <a:r>
              <a:rPr lang="en-US" sz="6000" dirty="0" smtClean="0"/>
              <a:t>Specialists would find it harder to </a:t>
            </a:r>
            <a:r>
              <a:rPr lang="en-US" sz="6000" dirty="0" err="1" smtClean="0"/>
              <a:t>multihome</a:t>
            </a:r>
            <a:endParaRPr lang="en-US" sz="6000" dirty="0" smtClean="0"/>
          </a:p>
          <a:p>
            <a:pPr marL="2076511" lvl="1" indent="-857250">
              <a:buFont typeface="Arial" panose="020B0604020202020204" pitchFamily="34" charset="0"/>
              <a:buChar char="•"/>
            </a:pPr>
            <a:r>
              <a:rPr lang="en-US" sz="4400" dirty="0" smtClean="0"/>
              <a:t>Multi-dimensional nature of knowledge</a:t>
            </a:r>
          </a:p>
          <a:p>
            <a:pPr marL="2076511" lvl="1" indent="-857250">
              <a:buFont typeface="Arial" panose="020B0604020202020204" pitchFamily="34" charset="0"/>
              <a:buChar char="•"/>
            </a:pPr>
            <a:r>
              <a:rPr lang="en-US" sz="4400" dirty="0" smtClean="0"/>
              <a:t>Harder to contract for HC on the new platform (short run)</a:t>
            </a:r>
          </a:p>
          <a:p>
            <a:pPr marL="0" lvl="0" indent="0">
              <a:buFont typeface="Arial" panose="020B0604020202020204" pitchFamily="34" charset="0"/>
              <a:buNone/>
            </a:pPr>
            <a:r>
              <a:rPr lang="en-US" sz="4400" dirty="0" smtClean="0"/>
              <a:t>Prior Partnership Duration is likely</a:t>
            </a:r>
            <a:r>
              <a:rPr lang="en-US" sz="4400" baseline="0" dirty="0" smtClean="0"/>
              <a:t> to benefit </a:t>
            </a:r>
            <a:r>
              <a:rPr lang="en-US" sz="4400" baseline="0" dirty="0" err="1" smtClean="0"/>
              <a:t>multihoming</a:t>
            </a:r>
            <a:endParaRPr lang="en-US" sz="4400" baseline="0" dirty="0" smtClean="0"/>
          </a:p>
          <a:p>
            <a:pPr marL="2076511" lvl="1" indent="-857250">
              <a:buFont typeface="Arial" panose="020B0604020202020204" pitchFamily="34" charset="0"/>
              <a:buChar char="•"/>
            </a:pPr>
            <a:r>
              <a:rPr lang="en-US" sz="4400" dirty="0" smtClean="0"/>
              <a:t>Leads to better team-level Learning</a:t>
            </a:r>
          </a:p>
          <a:p>
            <a:pPr marL="2076511" lvl="1" indent="-857250">
              <a:buFont typeface="Arial" panose="020B0604020202020204" pitchFamily="34" charset="0"/>
              <a:buChar char="•"/>
            </a:pPr>
            <a:r>
              <a:rPr lang="en-US" sz="4400" dirty="0" smtClean="0"/>
              <a:t>Development</a:t>
            </a:r>
            <a:r>
              <a:rPr lang="en-US" sz="4400" baseline="0" dirty="0" smtClean="0"/>
              <a:t> of an a</a:t>
            </a:r>
            <a:r>
              <a:rPr lang="en-US" sz="4400" dirty="0" smtClean="0"/>
              <a:t>lliance management capability</a:t>
            </a:r>
          </a:p>
          <a:p>
            <a:pPr marL="857250" indent="-857250">
              <a:buFont typeface="Arial" panose="020B0604020202020204" pitchFamily="34" charset="0"/>
              <a:buChar char="•"/>
            </a:pPr>
            <a:r>
              <a:rPr lang="en-US" sz="4400" dirty="0" smtClean="0"/>
              <a:t>Again, </a:t>
            </a:r>
            <a:r>
              <a:rPr lang="en-US" sz="6000" dirty="0" smtClean="0"/>
              <a:t>Specialists would benefit less</a:t>
            </a:r>
          </a:p>
          <a:p>
            <a:pPr marL="2076511" lvl="2" indent="-857250">
              <a:buFont typeface="Arial" panose="020B0604020202020204" pitchFamily="34" charset="0"/>
              <a:buChar char="•"/>
            </a:pPr>
            <a:r>
              <a:rPr lang="en-US" sz="4400" dirty="0" smtClean="0"/>
              <a:t>Narrower knowledge stock - single dimension of HC</a:t>
            </a:r>
          </a:p>
          <a:p>
            <a:pPr marL="2076511" lvl="2" indent="-857250">
              <a:buFont typeface="Arial" panose="020B0604020202020204" pitchFamily="34" charset="0"/>
              <a:buChar char="•"/>
            </a:pPr>
            <a:r>
              <a:rPr lang="en-US" sz="4400" dirty="0" smtClean="0"/>
              <a:t>Lack knowledge at the intersection of different HC</a:t>
            </a:r>
          </a:p>
          <a:p>
            <a:pPr marL="0" lvl="0" indent="0">
              <a:buFont typeface="Arial" panose="020B0604020202020204" pitchFamily="34" charset="0"/>
              <a:buNone/>
            </a:pPr>
            <a:endParaRPr lang="en-US" sz="4400" dirty="0" smtClean="0"/>
          </a:p>
          <a:p>
            <a:pPr marL="0" lvl="0" indent="0">
              <a:buFont typeface="Arial" panose="020B0604020202020204" pitchFamily="34" charset="0"/>
              <a:buNone/>
            </a:pPr>
            <a:endParaRPr lang="en-US" sz="4400" baseline="0" dirty="0" smtClean="0"/>
          </a:p>
          <a:p>
            <a:pPr marL="0" lvl="0" indent="0">
              <a:buFont typeface="Arial" panose="020B0604020202020204" pitchFamily="34" charset="0"/>
              <a:buNone/>
            </a:pPr>
            <a:endParaRPr lang="en-US" sz="440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417CB07-0039-4545-92EA-48E12138E514}" type="slidenum">
              <a:rPr lang="en-US" smtClean="0"/>
              <a:t>4</a:t>
            </a:fld>
            <a:endParaRPr lang="en-US"/>
          </a:p>
        </p:txBody>
      </p:sp>
    </p:spTree>
    <p:extLst>
      <p:ext uri="{BB962C8B-B14F-4D97-AF65-F5344CB8AC3E}">
        <p14:creationId xmlns:p14="http://schemas.microsoft.com/office/powerpoint/2010/main" val="61546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is on the period</a:t>
            </a:r>
            <a:r>
              <a:rPr lang="en-US" baseline="0" dirty="0" smtClean="0"/>
              <a:t> around the exogenous shock from Oracle acquisitions</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5</a:t>
            </a:fld>
            <a:endParaRPr lang="en-US"/>
          </a:p>
        </p:txBody>
      </p:sp>
    </p:spTree>
    <p:extLst>
      <p:ext uri="{BB962C8B-B14F-4D97-AF65-F5344CB8AC3E}">
        <p14:creationId xmlns:p14="http://schemas.microsoft.com/office/powerpoint/2010/main" val="264749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Multihoming</a:t>
            </a:r>
            <a:r>
              <a:rPr lang="en-US" dirty="0" smtClean="0"/>
              <a:t> decision is endogenous</a:t>
            </a:r>
            <a:r>
              <a:rPr lang="en-US" baseline="0" dirty="0" smtClean="0"/>
              <a:t> to the </a:t>
            </a:r>
            <a:r>
              <a:rPr lang="en-US" baseline="0" dirty="0" err="1" smtClean="0"/>
              <a:t>complementor</a:t>
            </a:r>
            <a:r>
              <a:rPr lang="en-US" baseline="0" dirty="0" smtClean="0"/>
              <a:t>. Hence, we exploit a demand shock for identification.</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6</a:t>
            </a:fld>
            <a:endParaRPr lang="en-US"/>
          </a:p>
        </p:txBody>
      </p:sp>
    </p:spTree>
    <p:extLst>
      <p:ext uri="{BB962C8B-B14F-4D97-AF65-F5344CB8AC3E}">
        <p14:creationId xmlns:p14="http://schemas.microsoft.com/office/powerpoint/2010/main" val="409085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underlying regression – Time Dummies X Specialization</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7</a:t>
            </a:fld>
            <a:endParaRPr lang="en-US"/>
          </a:p>
        </p:txBody>
      </p:sp>
    </p:spTree>
    <p:extLst>
      <p:ext uri="{BB962C8B-B14F-4D97-AF65-F5344CB8AC3E}">
        <p14:creationId xmlns:p14="http://schemas.microsoft.com/office/powerpoint/2010/main" val="285475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graphs show the </a:t>
            </a:r>
            <a:r>
              <a:rPr lang="en-US" dirty="0" err="1" smtClean="0"/>
              <a:t>multihoming</a:t>
            </a:r>
            <a:r>
              <a:rPr lang="en-US" baseline="0" dirty="0" smtClean="0"/>
              <a:t> probabilities for generalists and specialists before and during the acquisition time window. As we can see, specialists are much less likely to </a:t>
            </a:r>
            <a:r>
              <a:rPr lang="en-US" baseline="0" dirty="0" err="1" smtClean="0"/>
              <a:t>multihome</a:t>
            </a:r>
            <a:r>
              <a:rPr lang="en-US" baseline="0" dirty="0" smtClean="0"/>
              <a:t> in response to the demand shock.</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8</a:t>
            </a:fld>
            <a:endParaRPr lang="en-US"/>
          </a:p>
        </p:txBody>
      </p:sp>
    </p:spTree>
    <p:extLst>
      <p:ext uri="{BB962C8B-B14F-4D97-AF65-F5344CB8AC3E}">
        <p14:creationId xmlns:p14="http://schemas.microsoft.com/office/powerpoint/2010/main" val="125057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Complementors</a:t>
            </a:r>
            <a:r>
              <a:rPr lang="en-US" dirty="0" smtClean="0"/>
              <a:t> with longer prior partnership are more likely to </a:t>
            </a:r>
            <a:r>
              <a:rPr lang="en-US" dirty="0" err="1" smtClean="0"/>
              <a:t>multihome</a:t>
            </a:r>
            <a:r>
              <a:rPr lang="en-US" baseline="0" dirty="0" smtClean="0"/>
              <a:t> during the acquisition time window.</a:t>
            </a:r>
            <a:endParaRPr lang="en-US" dirty="0"/>
          </a:p>
        </p:txBody>
      </p:sp>
      <p:sp>
        <p:nvSpPr>
          <p:cNvPr id="4" name="Slide Number Placeholder 3"/>
          <p:cNvSpPr>
            <a:spLocks noGrp="1"/>
          </p:cNvSpPr>
          <p:nvPr>
            <p:ph type="sldNum" sz="quarter" idx="10"/>
          </p:nvPr>
        </p:nvSpPr>
        <p:spPr/>
        <p:txBody>
          <a:bodyPr/>
          <a:lstStyle/>
          <a:p>
            <a:fld id="{4417CB07-0039-4545-92EA-48E12138E514}" type="slidenum">
              <a:rPr lang="en-US" smtClean="0"/>
              <a:t>9</a:t>
            </a:fld>
            <a:endParaRPr lang="en-US"/>
          </a:p>
        </p:txBody>
      </p:sp>
    </p:spTree>
    <p:extLst>
      <p:ext uri="{BB962C8B-B14F-4D97-AF65-F5344CB8AC3E}">
        <p14:creationId xmlns:p14="http://schemas.microsoft.com/office/powerpoint/2010/main" val="326341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0"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1"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30D18768-C016-411B-8506-25EDD56D0072}" type="datetime1">
              <a:rPr lang="en-US" smtClean="0"/>
              <a:t>7/17/2018</a:t>
            </a:fld>
            <a:endParaRPr lang="en-US" dirty="0"/>
          </a:p>
        </p:txBody>
      </p:sp>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112708" y="376308"/>
            <a:ext cx="19429396" cy="1462152"/>
          </a:xfrm>
        </p:spPr>
        <p:txBody>
          <a:bodyPr>
            <a:noAutofit/>
          </a:bodyPr>
          <a:lstStyle>
            <a:lvl1pPr>
              <a:defRPr sz="6400" b="1">
                <a:solidFill>
                  <a:schemeClr val="bg2"/>
                </a:solidFill>
                <a:latin typeface="+mj-lt"/>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smtClean="0"/>
              <a:t>Click to edit Master text styles</a:t>
            </a:r>
          </a:p>
        </p:txBody>
      </p:sp>
      <p:sp>
        <p:nvSpPr>
          <p:cNvPr id="19" name="Text Placeholder 18"/>
          <p:cNvSpPr>
            <a:spLocks noGrp="1"/>
          </p:cNvSpPr>
          <p:nvPr>
            <p:ph type="body" sz="quarter" idx="14"/>
          </p:nvPr>
        </p:nvSpPr>
        <p:spPr>
          <a:xfrm>
            <a:off x="2112709" y="1371600"/>
            <a:ext cx="19429298" cy="778933"/>
          </a:xfrm>
        </p:spPr>
        <p:txBody>
          <a:bodyPr>
            <a:noAutofit/>
          </a:bodyPr>
          <a:lstStyle>
            <a:lvl1pPr>
              <a:defRPr sz="2900">
                <a:solidFill>
                  <a:schemeClr val="tx1">
                    <a:lumMod val="90000"/>
                    <a:lumOff val="10000"/>
                  </a:schemeClr>
                </a:solidFill>
                <a:latin typeface="+mn-l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smtClean="0"/>
              <a:t>Click to edit Master text styles</a:t>
            </a:r>
          </a:p>
        </p:txBody>
      </p:sp>
      <p:sp>
        <p:nvSpPr>
          <p:cNvPr id="13" name="Oval 12"/>
          <p:cNvSpPr>
            <a:spLocks noChangeAspect="1"/>
          </p:cNvSpPr>
          <p:nvPr userDrawn="1"/>
        </p:nvSpPr>
        <p:spPr>
          <a:xfrm>
            <a:off x="22764422" y="775128"/>
            <a:ext cx="690154" cy="69006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3852" tIns="121926" rIns="243852" bIns="121926" numCol="1" spcCol="0" rtlCol="0" fromWordArt="0" anchor="ctr" anchorCtr="0" forceAA="0" compatLnSpc="1">
            <a:prstTxWarp prst="textNoShape">
              <a:avLst/>
            </a:prstTxWarp>
            <a:noAutofit/>
          </a:bodyPr>
          <a:lstStyle/>
          <a:p>
            <a:pPr algn="ctr"/>
            <a:endParaRPr lang="en-US"/>
          </a:p>
        </p:txBody>
      </p:sp>
      <p:sp>
        <p:nvSpPr>
          <p:cNvPr id="14" name="Slide Number Placeholder 5"/>
          <p:cNvSpPr>
            <a:spLocks noGrp="1"/>
          </p:cNvSpPr>
          <p:nvPr>
            <p:ph type="sldNum" sz="quarter" idx="12"/>
          </p:nvPr>
        </p:nvSpPr>
        <p:spPr>
          <a:xfrm>
            <a:off x="22569633" y="869949"/>
            <a:ext cx="1065341" cy="730251"/>
          </a:xfrm>
          <a:prstGeom prst="rect">
            <a:avLst/>
          </a:prstGeom>
        </p:spPr>
        <p:txBody>
          <a:bodyPr/>
          <a:lstStyle>
            <a:lvl1pPr algn="ctr">
              <a:defRPr sz="2400">
                <a:solidFill>
                  <a:schemeClr val="bg1"/>
                </a:solidFill>
                <a:latin typeface="Raleway Regular"/>
                <a:cs typeface="Raleway Regular"/>
              </a:defRPr>
            </a:lvl1pPr>
          </a:lstStyle>
          <a:p>
            <a:fld id="{9DF686B8-C880-FF40-96DC-14FF2413C34E}" type="slidenum">
              <a:rPr lang="en-US" smtClean="0"/>
              <a:pPr/>
              <a:t>‹#›</a:t>
            </a:fld>
            <a:endParaRPr lang="en-US" dirty="0"/>
          </a:p>
        </p:txBody>
      </p:sp>
      <p:sp>
        <p:nvSpPr>
          <p:cNvPr id="15" name="Rectangle 14"/>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6" name="Footer Placeholder 4"/>
          <p:cNvSpPr>
            <a:spLocks noGrp="1" noChangeAspect="1"/>
          </p:cNvSpPr>
          <p:nvPr>
            <p:ph type="ftr" sz="quarter" idx="3"/>
          </p:nvPr>
        </p:nvSpPr>
        <p:spPr>
          <a:xfrm>
            <a:off x="7088188" y="12676190"/>
            <a:ext cx="12665062"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21"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50BA5588-4325-4EDA-9E80-9539800EAB54}" type="datetime1">
              <a:rPr lang="en-US" smtClean="0"/>
              <a:t>7/17/2018</a:t>
            </a:fld>
            <a:endParaRPr lang="en-US" dirty="0"/>
          </a:p>
        </p:txBody>
      </p:sp>
      <p:sp>
        <p:nvSpPr>
          <p:cNvPr id="3" name="Text Placeholder 2"/>
          <p:cNvSpPr>
            <a:spLocks noGrp="1"/>
          </p:cNvSpPr>
          <p:nvPr>
            <p:ph type="body" sz="quarter" idx="15"/>
          </p:nvPr>
        </p:nvSpPr>
        <p:spPr>
          <a:xfrm>
            <a:off x="2112963" y="2819400"/>
            <a:ext cx="19429412" cy="883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dirty="0"/>
          </a:p>
        </p:txBody>
      </p:sp>
      <p:sp>
        <p:nvSpPr>
          <p:cNvPr id="18" name="Oval 17"/>
          <p:cNvSpPr>
            <a:spLocks noChangeAspect="1"/>
          </p:cNvSpPr>
          <p:nvPr userDrawn="1"/>
        </p:nvSpPr>
        <p:spPr>
          <a:xfrm>
            <a:off x="22764422" y="775128"/>
            <a:ext cx="690154" cy="69006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3852" tIns="121926" rIns="243852" bIns="121926" numCol="1" spcCol="0" rtlCol="0" fromWordArt="0" anchor="ctr" anchorCtr="0" forceAA="0" compatLnSpc="1">
            <a:prstTxWarp prst="textNoShape">
              <a:avLst/>
            </a:prstTxWarp>
            <a:noAutofit/>
          </a:bodyPr>
          <a:lstStyle/>
          <a:p>
            <a:pPr algn="ctr"/>
            <a:endParaRPr lang="en-US"/>
          </a:p>
        </p:txBody>
      </p:sp>
      <p:sp>
        <p:nvSpPr>
          <p:cNvPr id="19" name="Slide Number Placeholder 5"/>
          <p:cNvSpPr>
            <a:spLocks noGrp="1"/>
          </p:cNvSpPr>
          <p:nvPr>
            <p:ph type="sldNum" sz="quarter" idx="12"/>
          </p:nvPr>
        </p:nvSpPr>
        <p:spPr>
          <a:xfrm>
            <a:off x="22569633" y="869949"/>
            <a:ext cx="1065341" cy="730251"/>
          </a:xfrm>
          <a:prstGeom prst="rect">
            <a:avLst/>
          </a:prstGeom>
        </p:spPr>
        <p:txBody>
          <a:bodyPr/>
          <a:lstStyle>
            <a:lvl1pPr algn="ctr">
              <a:defRPr sz="2400">
                <a:solidFill>
                  <a:schemeClr val="bg1"/>
                </a:solidFill>
                <a:latin typeface="Raleway Regular"/>
                <a:cs typeface="Raleway Regular"/>
              </a:defRPr>
            </a:lvl1pPr>
          </a:lstStyle>
          <a:p>
            <a:fld id="{9DF686B8-C880-FF40-96DC-14FF2413C34E}" type="slidenum">
              <a:rPr lang="en-US" smtClean="0"/>
              <a:pPr/>
              <a:t>‹#›</a:t>
            </a:fld>
            <a:endParaRPr lang="en-US" dirty="0"/>
          </a:p>
        </p:txBody>
      </p:sp>
      <p:sp>
        <p:nvSpPr>
          <p:cNvPr id="20" name="Rectangle 19"/>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4" name="Text Placeholder 10"/>
          <p:cNvSpPr>
            <a:spLocks noGrp="1"/>
          </p:cNvSpPr>
          <p:nvPr>
            <p:ph type="body" sz="quarter" idx="13"/>
          </p:nvPr>
        </p:nvSpPr>
        <p:spPr>
          <a:xfrm>
            <a:off x="2112708" y="376308"/>
            <a:ext cx="19429396" cy="1462152"/>
          </a:xfrm>
        </p:spPr>
        <p:txBody>
          <a:bodyPr>
            <a:noAutofit/>
          </a:bodyPr>
          <a:lstStyle>
            <a:lvl1pPr>
              <a:defRPr sz="6400" b="1">
                <a:solidFill>
                  <a:schemeClr val="bg2"/>
                </a:solidFill>
                <a:latin typeface="+mj-lt"/>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smtClean="0"/>
              <a:t>Click to edit Master text styles</a:t>
            </a:r>
          </a:p>
        </p:txBody>
      </p:sp>
      <p:sp>
        <p:nvSpPr>
          <p:cNvPr id="26" name="Text Placeholder 18"/>
          <p:cNvSpPr>
            <a:spLocks noGrp="1"/>
          </p:cNvSpPr>
          <p:nvPr>
            <p:ph type="body" sz="quarter" idx="14"/>
          </p:nvPr>
        </p:nvSpPr>
        <p:spPr>
          <a:xfrm>
            <a:off x="2112709" y="1371600"/>
            <a:ext cx="19429298" cy="778933"/>
          </a:xfrm>
        </p:spPr>
        <p:txBody>
          <a:bodyPr>
            <a:noAutofit/>
          </a:bodyPr>
          <a:lstStyle>
            <a:lvl1pPr>
              <a:defRPr sz="2900">
                <a:solidFill>
                  <a:schemeClr val="tx1">
                    <a:lumMod val="90000"/>
                    <a:lumOff val="10000"/>
                  </a:schemeClr>
                </a:solidFill>
                <a:latin typeface="+mn-l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smtClean="0"/>
              <a:t>Click to edit Master text styles</a:t>
            </a:r>
          </a:p>
        </p:txBody>
      </p:sp>
      <p:sp>
        <p:nvSpPr>
          <p:cNvPr id="13"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4"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D9E3EE0E-F76D-4422-8AE9-31A7C04BF5C1}" type="datetime1">
              <a:rPr lang="en-US" smtClean="0"/>
              <a:t>7/17/2018</a:t>
            </a:fld>
            <a:endParaRPr lang="en-US" dirty="0"/>
          </a:p>
        </p:txBody>
      </p:sp>
      <p:sp>
        <p:nvSpPr>
          <p:cNvPr id="3" name="Text Placeholder 2"/>
          <p:cNvSpPr>
            <a:spLocks noGrp="1"/>
          </p:cNvSpPr>
          <p:nvPr>
            <p:ph type="body" sz="quarter" idx="16"/>
          </p:nvPr>
        </p:nvSpPr>
        <p:spPr>
          <a:xfrm>
            <a:off x="12650788" y="2590800"/>
            <a:ext cx="8891587" cy="8923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amp;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18" name="Oval 17"/>
          <p:cNvSpPr>
            <a:spLocks noChangeAspect="1"/>
          </p:cNvSpPr>
          <p:nvPr userDrawn="1"/>
        </p:nvSpPr>
        <p:spPr>
          <a:xfrm>
            <a:off x="22764422" y="775128"/>
            <a:ext cx="690154" cy="69006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3852" tIns="121926" rIns="243852" bIns="121926" numCol="1" spcCol="0" rtlCol="0" fromWordArt="0" anchor="ctr" anchorCtr="0" forceAA="0" compatLnSpc="1">
            <a:prstTxWarp prst="textNoShape">
              <a:avLst/>
            </a:prstTxWarp>
            <a:noAutofit/>
          </a:bodyPr>
          <a:lstStyle/>
          <a:p>
            <a:pPr algn="ctr"/>
            <a:endParaRPr lang="en-US"/>
          </a:p>
        </p:txBody>
      </p:sp>
      <p:sp>
        <p:nvSpPr>
          <p:cNvPr id="19" name="Slide Number Placeholder 5"/>
          <p:cNvSpPr>
            <a:spLocks noGrp="1"/>
          </p:cNvSpPr>
          <p:nvPr>
            <p:ph type="sldNum" sz="quarter" idx="12"/>
          </p:nvPr>
        </p:nvSpPr>
        <p:spPr>
          <a:xfrm>
            <a:off x="22569633" y="869949"/>
            <a:ext cx="1065341" cy="730251"/>
          </a:xfrm>
          <a:prstGeom prst="rect">
            <a:avLst/>
          </a:prstGeom>
        </p:spPr>
        <p:txBody>
          <a:bodyPr/>
          <a:lstStyle>
            <a:lvl1pPr algn="ctr">
              <a:defRPr sz="2400">
                <a:solidFill>
                  <a:schemeClr val="bg1"/>
                </a:solidFill>
                <a:latin typeface="Raleway Regular"/>
                <a:cs typeface="Raleway Regular"/>
              </a:defRPr>
            </a:lvl1pPr>
          </a:lstStyle>
          <a:p>
            <a:fld id="{9DF686B8-C880-FF40-96DC-14FF2413C34E}" type="slidenum">
              <a:rPr lang="en-US" smtClean="0"/>
              <a:pPr/>
              <a:t>‹#›</a:t>
            </a:fld>
            <a:endParaRPr lang="en-US" dirty="0"/>
          </a:p>
        </p:txBody>
      </p:sp>
      <p:sp>
        <p:nvSpPr>
          <p:cNvPr id="20" name="Rectangle 19"/>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Text Placeholder 18"/>
          <p:cNvSpPr>
            <a:spLocks noGrp="1"/>
          </p:cNvSpPr>
          <p:nvPr>
            <p:ph type="body" sz="quarter" idx="14"/>
          </p:nvPr>
        </p:nvSpPr>
        <p:spPr>
          <a:xfrm>
            <a:off x="2112709" y="1371600"/>
            <a:ext cx="19429298" cy="778933"/>
          </a:xfrm>
        </p:spPr>
        <p:txBody>
          <a:bodyPr>
            <a:noAutofit/>
          </a:bodyPr>
          <a:lstStyle>
            <a:lvl1pPr>
              <a:defRPr sz="2900">
                <a:solidFill>
                  <a:schemeClr val="tx1">
                    <a:lumMod val="90000"/>
                    <a:lumOff val="10000"/>
                  </a:schemeClr>
                </a:solidFill>
                <a:latin typeface="+mn-l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smtClean="0"/>
              <a:t>Click to edit Master text styles</a:t>
            </a:r>
          </a:p>
        </p:txBody>
      </p:sp>
      <p:sp>
        <p:nvSpPr>
          <p:cNvPr id="25" name="Text Placeholder 10"/>
          <p:cNvSpPr>
            <a:spLocks noGrp="1"/>
          </p:cNvSpPr>
          <p:nvPr>
            <p:ph type="body" sz="quarter" idx="13"/>
          </p:nvPr>
        </p:nvSpPr>
        <p:spPr>
          <a:xfrm>
            <a:off x="2112708" y="376308"/>
            <a:ext cx="19429396" cy="1462152"/>
          </a:xfrm>
        </p:spPr>
        <p:txBody>
          <a:bodyPr>
            <a:noAutofit/>
          </a:bodyPr>
          <a:lstStyle>
            <a:lvl1pPr>
              <a:defRPr sz="6400" b="1">
                <a:solidFill>
                  <a:schemeClr val="bg2"/>
                </a:solidFill>
                <a:latin typeface="+mj-lt"/>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smtClean="0"/>
              <a:t>Click to edit Master text styles</a:t>
            </a:r>
          </a:p>
        </p:txBody>
      </p:sp>
      <p:sp>
        <p:nvSpPr>
          <p:cNvPr id="13"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4"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9D1EB27C-355F-46A9-81AD-75B164F822B8}" type="datetime1">
              <a:rPr lang="en-US" smtClean="0"/>
              <a:t>7/17/2018</a:t>
            </a:fld>
            <a:endParaRPr lang="en-US" dirty="0"/>
          </a:p>
        </p:txBody>
      </p:sp>
      <p:sp>
        <p:nvSpPr>
          <p:cNvPr id="4" name="Text Placeholder 3"/>
          <p:cNvSpPr>
            <a:spLocks noGrp="1"/>
          </p:cNvSpPr>
          <p:nvPr>
            <p:ph type="body" sz="quarter" idx="16"/>
          </p:nvPr>
        </p:nvSpPr>
        <p:spPr>
          <a:xfrm>
            <a:off x="10898187" y="3200400"/>
            <a:ext cx="10644188" cy="772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 Project">
    <p:spTree>
      <p:nvGrpSpPr>
        <p:cNvPr id="1" name=""/>
        <p:cNvGrpSpPr/>
        <p:nvPr/>
      </p:nvGrpSpPr>
      <p:grpSpPr>
        <a:xfrm>
          <a:off x="0" y="0"/>
          <a:ext cx="0" cy="0"/>
          <a:chOff x="0" y="0"/>
          <a:chExt cx="0" cy="0"/>
        </a:xfrm>
      </p:grpSpPr>
      <p:pic>
        <p:nvPicPr>
          <p:cNvPr id="1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t="13147" b="21595"/>
          <a:stretch/>
        </p:blipFill>
        <p:spPr>
          <a:xfrm>
            <a:off x="0" y="0"/>
            <a:ext cx="24391747" cy="10591800"/>
          </a:xfrm>
          <a:prstGeom prst="rect">
            <a:avLst/>
          </a:prstGeom>
        </p:spPr>
      </p:pic>
      <p:sp>
        <p:nvSpPr>
          <p:cNvPr id="23" name="Rectangle 22"/>
          <p:cNvSpPr/>
          <p:nvPr userDrawn="1"/>
        </p:nvSpPr>
        <p:spPr>
          <a:xfrm>
            <a:off x="3" y="2"/>
            <a:ext cx="24387175" cy="10623437"/>
          </a:xfrm>
          <a:prstGeom prst="rect">
            <a:avLst/>
          </a:prstGeom>
          <a:solidFill>
            <a:schemeClr val="accent3">
              <a:lumMod val="7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25" name="Slide Number Placeholder 5"/>
          <p:cNvSpPr>
            <a:spLocks noGrp="1"/>
          </p:cNvSpPr>
          <p:nvPr>
            <p:ph type="sldNum" sz="quarter" idx="12"/>
          </p:nvPr>
        </p:nvSpPr>
        <p:spPr>
          <a:xfrm>
            <a:off x="22569633" y="869949"/>
            <a:ext cx="1065341" cy="730251"/>
          </a:xfrm>
          <a:prstGeom prst="rect">
            <a:avLst/>
          </a:prstGeom>
        </p:spPr>
        <p:txBody>
          <a:bodyPr/>
          <a:lstStyle>
            <a:lvl1pPr algn="ctr">
              <a:defRPr sz="2400">
                <a:solidFill>
                  <a:schemeClr val="bg1"/>
                </a:solidFill>
                <a:latin typeface="Raleway Regular"/>
                <a:cs typeface="Raleway Regular"/>
              </a:defRPr>
            </a:lvl1pPr>
          </a:lstStyle>
          <a:p>
            <a:fld id="{9DF686B8-C880-FF40-96DC-14FF2413C34E}" type="slidenum">
              <a:rPr lang="en-US" smtClean="0"/>
              <a:pPr/>
              <a:t>‹#›</a:t>
            </a:fld>
            <a:endParaRPr lang="en-US" dirty="0"/>
          </a:p>
        </p:txBody>
      </p:sp>
      <p:sp>
        <p:nvSpPr>
          <p:cNvPr id="11" name="Rectangle 10"/>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4"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5"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DE4993BD-039E-4CF0-B7F9-06788C139B5F}" type="datetime1">
              <a:rPr lang="en-US" smtClean="0"/>
              <a:t>7/17/2018</a:t>
            </a:fld>
            <a:endParaRPr lang="en-US" dirty="0"/>
          </a:p>
        </p:txBody>
      </p:sp>
    </p:spTree>
    <p:extLst>
      <p:ext uri="{BB962C8B-B14F-4D97-AF65-F5344CB8AC3E}">
        <p14:creationId xmlns:p14="http://schemas.microsoft.com/office/powerpoint/2010/main" val="155687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
        <p:nvSpPr>
          <p:cNvPr id="8" name="Rectangle 7"/>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3"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4"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802B4389-1959-4441-A5AD-4FEF66CBF01B}" type="datetime1">
              <a:rPr lang="en-US" smtClean="0"/>
              <a:t>7/17/2018</a:t>
            </a:fld>
            <a:endParaRPr lang="en-US" dirty="0"/>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9"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0"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52751E86-278E-4707-81A5-F239F556AE3E}" type="datetime1">
              <a:rPr lang="en-US" smtClean="0"/>
              <a:t>7/17/2018</a:t>
            </a:fld>
            <a:endParaRPr lang="en-US" dirty="0"/>
          </a:p>
        </p:txBody>
      </p:sp>
      <p:sp>
        <p:nvSpPr>
          <p:cNvPr id="11" name="Picture Placeholder 4"/>
          <p:cNvSpPr>
            <a:spLocks noGrp="1"/>
          </p:cNvSpPr>
          <p:nvPr>
            <p:ph type="pic" sz="quarter" idx="10"/>
          </p:nvPr>
        </p:nvSpPr>
        <p:spPr>
          <a:xfrm>
            <a:off x="-1" y="0"/>
            <a:ext cx="24387175" cy="13522004"/>
          </a:xfrm>
        </p:spPr>
        <p:txBody>
          <a:bodyPr>
            <a:normAutofit/>
          </a:bodyPr>
          <a:lstStyle>
            <a:lvl1pPr>
              <a:defRPr sz="3600"/>
            </a:lvl1pPr>
          </a:lstStyle>
          <a:p>
            <a:endParaRPr lang="en-US"/>
          </a:p>
        </p:txBody>
      </p:sp>
    </p:spTree>
    <p:extLst>
      <p:ext uri="{BB962C8B-B14F-4D97-AF65-F5344CB8AC3E}">
        <p14:creationId xmlns:p14="http://schemas.microsoft.com/office/powerpoint/2010/main" val="24364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522004"/>
          </a:xfrm>
        </p:spPr>
        <p:txBody>
          <a:bodyPr>
            <a:normAutofit/>
          </a:bodyPr>
          <a:lstStyle>
            <a:lvl1pPr>
              <a:defRPr sz="3600"/>
            </a:lvl1pPr>
          </a:lstStyle>
          <a:p>
            <a:endParaRPr lang="en-US"/>
          </a:p>
        </p:txBody>
      </p:sp>
      <p:sp>
        <p:nvSpPr>
          <p:cNvPr id="6" name="Oval 5"/>
          <p:cNvSpPr>
            <a:spLocks noChangeAspect="1"/>
          </p:cNvSpPr>
          <p:nvPr userDrawn="1"/>
        </p:nvSpPr>
        <p:spPr>
          <a:xfrm>
            <a:off x="22764422" y="775128"/>
            <a:ext cx="690154" cy="69006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3852" tIns="121926" rIns="243852" bIns="121926" numCol="1" spcCol="0" rtlCol="0" fromWordArt="0" anchor="ctr" anchorCtr="0" forceAA="0" compatLnSpc="1">
            <a:prstTxWarp prst="textNoShape">
              <a:avLst/>
            </a:prstTxWarp>
            <a:noAutofit/>
          </a:bodyPr>
          <a:lstStyle/>
          <a:p>
            <a:pPr algn="ctr"/>
            <a:endParaRPr lang="en-US"/>
          </a:p>
        </p:txBody>
      </p:sp>
      <p:sp>
        <p:nvSpPr>
          <p:cNvPr id="7" name="Slide Number Placeholder 5"/>
          <p:cNvSpPr>
            <a:spLocks noGrp="1"/>
          </p:cNvSpPr>
          <p:nvPr>
            <p:ph type="sldNum" sz="quarter" idx="12"/>
          </p:nvPr>
        </p:nvSpPr>
        <p:spPr>
          <a:xfrm>
            <a:off x="22569633" y="869949"/>
            <a:ext cx="1065341" cy="730251"/>
          </a:xfrm>
          <a:prstGeom prst="rect">
            <a:avLst/>
          </a:prstGeom>
        </p:spPr>
        <p:txBody>
          <a:bodyPr/>
          <a:lstStyle>
            <a:lvl1pPr algn="ctr">
              <a:defRPr sz="2400">
                <a:solidFill>
                  <a:schemeClr val="bg1"/>
                </a:solidFill>
                <a:latin typeface="Raleway Regular"/>
                <a:cs typeface="Raleway Regular"/>
              </a:defRPr>
            </a:lvl1pPr>
          </a:lstStyle>
          <a:p>
            <a:fld id="{9DF686B8-C880-FF40-96DC-14FF2413C34E}" type="slidenum">
              <a:rPr lang="en-US" smtClean="0"/>
              <a:pPr/>
              <a:t>‹#›</a:t>
            </a:fld>
            <a:endParaRPr lang="en-US" dirty="0"/>
          </a:p>
        </p:txBody>
      </p:sp>
      <p:sp>
        <p:nvSpPr>
          <p:cNvPr id="12" name="Rectangle 11"/>
          <p:cNvSpPr/>
          <p:nvPr userDrawn="1"/>
        </p:nvSpPr>
        <p:spPr>
          <a:xfrm>
            <a:off x="0" y="13522004"/>
            <a:ext cx="24387175" cy="348504"/>
          </a:xfrm>
          <a:prstGeom prst="rect">
            <a:avLst/>
          </a:prstGeom>
          <a:gradFill flip="none" rotWithShape="1">
            <a:gsLst>
              <a:gs pos="0">
                <a:schemeClr val="accent1">
                  <a:lumMod val="75000"/>
                </a:schemeClr>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0"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13"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7B015736-AE30-492F-B94A-35C5A42C0845}" type="datetime1">
              <a:rPr lang="en-US" smtClean="0"/>
              <a:t>7/17/2018</a:t>
            </a:fld>
            <a:endParaRPr lang="en-US" dirty="0"/>
          </a:p>
        </p:txBody>
      </p:sp>
      <p:sp>
        <p:nvSpPr>
          <p:cNvPr id="3" name="Text Placeholder 2"/>
          <p:cNvSpPr>
            <a:spLocks noGrp="1"/>
          </p:cNvSpPr>
          <p:nvPr>
            <p:ph type="body" sz="quarter" idx="13"/>
          </p:nvPr>
        </p:nvSpPr>
        <p:spPr>
          <a:xfrm>
            <a:off x="12650788" y="1752600"/>
            <a:ext cx="10515600" cy="1043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noChangeAspect="1"/>
          </p:cNvSpPr>
          <p:nvPr>
            <p:ph type="ftr" sz="quarter" idx="3"/>
          </p:nvPr>
        </p:nvSpPr>
        <p:spPr>
          <a:xfrm>
            <a:off x="13158860" y="12676190"/>
            <a:ext cx="6594389" cy="803276"/>
          </a:xfrm>
          <a:prstGeom prst="rect">
            <a:avLst/>
          </a:prstGeom>
          <a:noFill/>
        </p:spPr>
        <p:txBody>
          <a:bodyPr vert="horz" lIns="243852" tIns="121926" rIns="243852" bIns="121926" rtlCol="0" anchor="ctr"/>
          <a:lstStyle>
            <a:lvl1pPr algn="ctr">
              <a:defRPr sz="3200">
                <a:solidFill>
                  <a:schemeClr val="tx1">
                    <a:tint val="75000"/>
                  </a:schemeClr>
                </a:solidFill>
              </a:defRPr>
            </a:lvl1pPr>
          </a:lstStyle>
          <a:p>
            <a:r>
              <a:rPr lang="en-US" i="1" dirty="0" smtClean="0"/>
              <a:t>Multihoming with Platform Ecosystems        Vijay Venkataraman</a:t>
            </a:r>
            <a:endParaRPr lang="en-US" i="1" dirty="0"/>
          </a:p>
        </p:txBody>
      </p:sp>
      <p:sp>
        <p:nvSpPr>
          <p:cNvPr id="2" name="Title Placeholder 1"/>
          <p:cNvSpPr>
            <a:spLocks noGrp="1"/>
          </p:cNvSpPr>
          <p:nvPr>
            <p:ph type="title"/>
          </p:nvPr>
        </p:nvSpPr>
        <p:spPr>
          <a:xfrm>
            <a:off x="1219359" y="549277"/>
            <a:ext cx="21948458" cy="2286000"/>
          </a:xfrm>
          <a:prstGeom prst="rect">
            <a:avLst/>
          </a:prstGeom>
        </p:spPr>
        <p:txBody>
          <a:bodyPr vert="horz" lIns="243852" tIns="121926" rIns="243852" bIns="12192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0260730" y="12712701"/>
            <a:ext cx="2905657"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fld id="{207A6BE0-66C9-4C3E-97A2-604422FA666E}" type="datetime1">
              <a:rPr lang="en-US" smtClean="0"/>
              <a:t>7/17/2018</a:t>
            </a:fld>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9359" y="12649200"/>
            <a:ext cx="5090170" cy="798578"/>
          </a:xfrm>
          <a:prstGeom prst="rect">
            <a:avLst/>
          </a:prstGeom>
        </p:spPr>
      </p:pic>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50" r:id="rId3"/>
    <p:sldLayoutId id="2147483665" r:id="rId4"/>
    <p:sldLayoutId id="2147483670" r:id="rId5"/>
    <p:sldLayoutId id="2147483678" r:id="rId6"/>
    <p:sldLayoutId id="2147483680" r:id="rId7"/>
    <p:sldLayoutId id="2147483679"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p:txStyles>
    <p:titleStyle>
      <a:lvl1pPr algn="l" defTabSz="1219261" rtl="0" eaLnBrk="1" latinLnBrk="0" hangingPunct="1">
        <a:spcBef>
          <a:spcPct val="0"/>
        </a:spcBef>
        <a:buNone/>
        <a:defRPr sz="7500" b="1" kern="1200">
          <a:solidFill>
            <a:schemeClr val="bg2"/>
          </a:solidFill>
          <a:latin typeface="Arial" panose="020B0604020202020204" pitchFamily="34" charset="0"/>
          <a:ea typeface="+mj-ea"/>
          <a:cs typeface="Arial" panose="020B0604020202020204" pitchFamily="34" charset="0"/>
        </a:defRPr>
      </a:lvl1pPr>
    </p:titleStyle>
    <p:bodyStyle>
      <a:lvl1pPr marL="0" indent="0" algn="l" defTabSz="1219261" rtl="0" eaLnBrk="1" latinLnBrk="0" hangingPunct="1">
        <a:spcBef>
          <a:spcPct val="20000"/>
        </a:spcBef>
        <a:buFont typeface="Arial"/>
        <a:buNone/>
        <a:defRPr sz="6400" kern="1200">
          <a:solidFill>
            <a:schemeClr val="tx1">
              <a:lumMod val="90000"/>
              <a:lumOff val="10000"/>
            </a:schemeClr>
          </a:solidFill>
          <a:latin typeface="+mn-lt"/>
          <a:ea typeface="+mn-ea"/>
          <a:cs typeface="Raleway Light"/>
        </a:defRPr>
      </a:lvl1pPr>
      <a:lvl2pPr marL="1219261" indent="0" algn="l" defTabSz="1219261" rtl="0" eaLnBrk="1" latinLnBrk="0" hangingPunct="1">
        <a:spcBef>
          <a:spcPct val="20000"/>
        </a:spcBef>
        <a:buFont typeface="Arial"/>
        <a:buNone/>
        <a:defRPr sz="4800" kern="1200">
          <a:solidFill>
            <a:schemeClr val="tx1">
              <a:lumMod val="90000"/>
              <a:lumOff val="10000"/>
            </a:schemeClr>
          </a:solidFill>
          <a:latin typeface="+mn-lt"/>
          <a:ea typeface="+mn-ea"/>
          <a:cs typeface="Raleway Light"/>
        </a:defRPr>
      </a:lvl2pPr>
      <a:lvl3pPr marL="2438522" indent="0" algn="l" defTabSz="1219261" rtl="0" eaLnBrk="1" latinLnBrk="0" hangingPunct="1">
        <a:spcBef>
          <a:spcPct val="20000"/>
        </a:spcBef>
        <a:buFont typeface="Arial"/>
        <a:buNone/>
        <a:defRPr sz="4300" kern="1200">
          <a:solidFill>
            <a:schemeClr val="tx1">
              <a:lumMod val="90000"/>
              <a:lumOff val="10000"/>
            </a:schemeClr>
          </a:solidFill>
          <a:latin typeface="+mn-lt"/>
          <a:ea typeface="+mn-ea"/>
          <a:cs typeface="Raleway Light"/>
        </a:defRPr>
      </a:lvl3pPr>
      <a:lvl4pPr marL="3657783" indent="0" algn="l" defTabSz="1219261" rtl="0" eaLnBrk="1" latinLnBrk="0" hangingPunct="1">
        <a:spcBef>
          <a:spcPct val="20000"/>
        </a:spcBef>
        <a:buFont typeface="Arial"/>
        <a:buNone/>
        <a:defRPr sz="3700" kern="1200">
          <a:solidFill>
            <a:schemeClr val="tx1">
              <a:lumMod val="90000"/>
              <a:lumOff val="10000"/>
            </a:schemeClr>
          </a:solidFill>
          <a:latin typeface="+mn-lt"/>
          <a:ea typeface="+mn-ea"/>
          <a:cs typeface="Raleway Light"/>
        </a:defRPr>
      </a:lvl4pPr>
      <a:lvl5pPr marL="4877044" indent="0" algn="l" defTabSz="1219261" rtl="0" eaLnBrk="1" latinLnBrk="0" hangingPunct="1">
        <a:spcBef>
          <a:spcPct val="20000"/>
        </a:spcBef>
        <a:buFont typeface="Arial"/>
        <a:buNone/>
        <a:defRPr sz="3700" kern="1200">
          <a:solidFill>
            <a:schemeClr val="tx1">
              <a:lumMod val="90000"/>
              <a:lumOff val="10000"/>
            </a:schemeClr>
          </a:solidFill>
          <a:latin typeface="+mn-l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 y="0"/>
            <a:ext cx="24417633" cy="13533120"/>
          </a:xfrm>
        </p:spPr>
      </p:pic>
      <p:sp>
        <p:nvSpPr>
          <p:cNvPr id="6" name="Rectangle 5"/>
          <p:cNvSpPr/>
          <p:nvPr/>
        </p:nvSpPr>
        <p:spPr>
          <a:xfrm>
            <a:off x="915987" y="2300288"/>
            <a:ext cx="22250400" cy="9586912"/>
          </a:xfrm>
          <a:prstGeom prst="rect">
            <a:avLst/>
          </a:prstGeom>
          <a:solidFill>
            <a:schemeClr val="accent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1144587" y="7162800"/>
            <a:ext cx="21679276" cy="1187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915987" y="3138488"/>
            <a:ext cx="22250400" cy="4221162"/>
          </a:xfrm>
        </p:spPr>
        <p:txBody>
          <a:bodyPr>
            <a:normAutofit fontScale="90000"/>
          </a:bodyPr>
          <a:lstStyle/>
          <a:p>
            <a:r>
              <a:rPr lang="en-US" sz="9600" dirty="0" smtClean="0">
                <a:solidFill>
                  <a:schemeClr val="bg1"/>
                </a:solidFill>
              </a:rPr>
              <a:t>Multihoming within Platform Ecosystems: The Strategic Role of Human Capital</a:t>
            </a:r>
            <a:endParaRPr lang="en-US" sz="14400" dirty="0">
              <a:solidFill>
                <a:schemeClr val="bg1"/>
              </a:solidFill>
            </a:endParaRPr>
          </a:p>
        </p:txBody>
      </p:sp>
      <p:sp>
        <p:nvSpPr>
          <p:cNvPr id="3" name="Subtitle 2"/>
          <p:cNvSpPr>
            <a:spLocks noGrp="1"/>
          </p:cNvSpPr>
          <p:nvPr>
            <p:ph type="subTitle" idx="4294967295"/>
          </p:nvPr>
        </p:nvSpPr>
        <p:spPr>
          <a:xfrm>
            <a:off x="915988" y="7709694"/>
            <a:ext cx="21679275" cy="3900487"/>
          </a:xfrm>
        </p:spPr>
        <p:txBody>
          <a:bodyPr>
            <a:normAutofit/>
          </a:bodyPr>
          <a:lstStyle/>
          <a:p>
            <a:pPr algn="ctr"/>
            <a:r>
              <a:rPr lang="en-US" sz="4800" b="1" dirty="0">
                <a:solidFill>
                  <a:schemeClr val="accent1"/>
                </a:solidFill>
                <a:cs typeface="Raleway ExtraLight"/>
              </a:rPr>
              <a:t>Vijay </a:t>
            </a:r>
            <a:r>
              <a:rPr lang="en-US" sz="4800" b="1" dirty="0" smtClean="0">
                <a:solidFill>
                  <a:schemeClr val="accent1"/>
                </a:solidFill>
                <a:cs typeface="Raleway ExtraLight"/>
              </a:rPr>
              <a:t>Venkataraman (Georgia Tech)</a:t>
            </a:r>
          </a:p>
          <a:p>
            <a:endParaRPr lang="en-US" sz="4300" b="1" dirty="0" smtClean="0">
              <a:solidFill>
                <a:schemeClr val="accent1"/>
              </a:solidFill>
              <a:cs typeface="Raleway ExtraLight"/>
            </a:endParaRPr>
          </a:p>
          <a:p>
            <a:pPr algn="ctr"/>
            <a:r>
              <a:rPr lang="en-US" sz="4000" b="1" dirty="0" smtClean="0">
                <a:solidFill>
                  <a:schemeClr val="accent1"/>
                </a:solidFill>
                <a:cs typeface="Raleway ExtraLight"/>
              </a:rPr>
              <a:t>Joint work with co-advisers: </a:t>
            </a:r>
          </a:p>
          <a:p>
            <a:pPr algn="ctr"/>
            <a:r>
              <a:rPr lang="en-US" sz="4000" b="1" dirty="0" smtClean="0">
                <a:solidFill>
                  <a:schemeClr val="accent1"/>
                </a:solidFill>
                <a:cs typeface="Raleway ExtraLight"/>
              </a:rPr>
              <a:t>Marco </a:t>
            </a:r>
            <a:r>
              <a:rPr lang="en-US" sz="4000" b="1" dirty="0">
                <a:solidFill>
                  <a:schemeClr val="accent1"/>
                </a:solidFill>
                <a:cs typeface="Raleway ExtraLight"/>
              </a:rPr>
              <a:t>Ceccagnoli (Georgia </a:t>
            </a:r>
            <a:r>
              <a:rPr lang="en-US" sz="4000" b="1" dirty="0" smtClean="0">
                <a:solidFill>
                  <a:schemeClr val="accent1"/>
                </a:solidFill>
                <a:cs typeface="Raleway ExtraLight"/>
              </a:rPr>
              <a:t>Tech); Chris Forman (Cornell University)</a:t>
            </a:r>
            <a:endParaRPr lang="en-US" sz="4000" b="1" dirty="0">
              <a:solidFill>
                <a:schemeClr val="accent1"/>
              </a:solidFill>
              <a:latin typeface="+mj-lt"/>
              <a:cs typeface="Raleway ExtraLigh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5424" y="838200"/>
            <a:ext cx="8399839" cy="1462088"/>
          </a:xfrm>
          <a:prstGeom prst="rect">
            <a:avLst/>
          </a:prstGeom>
        </p:spPr>
      </p:pic>
      <p:sp>
        <p:nvSpPr>
          <p:cNvPr id="14" name="Footer Placeholder 13"/>
          <p:cNvSpPr>
            <a:spLocks noGrp="1"/>
          </p:cNvSpPr>
          <p:nvPr>
            <p:ph type="ftr" sz="quarter" idx="3"/>
          </p:nvPr>
        </p:nvSpPr>
        <p:spPr>
          <a:xfrm>
            <a:off x="7088188" y="12676190"/>
            <a:ext cx="12665062" cy="803276"/>
          </a:xfrm>
        </p:spPr>
        <p:txBody>
          <a:bodyPr/>
          <a:lstStyle/>
          <a:p>
            <a:r>
              <a:rPr lang="en-US" i="1" dirty="0" smtClean="0"/>
              <a:t>Multihoming with Platform Ecosystems        Vijay Venkataraman</a:t>
            </a:r>
            <a:endParaRPr lang="en-US" i="1" dirty="0"/>
          </a:p>
        </p:txBody>
      </p:sp>
      <p:sp>
        <p:nvSpPr>
          <p:cNvPr id="15" name="Date Placeholder 14"/>
          <p:cNvSpPr>
            <a:spLocks noGrp="1"/>
          </p:cNvSpPr>
          <p:nvPr>
            <p:ph type="dt" sz="half" idx="2"/>
          </p:nvPr>
        </p:nvSpPr>
        <p:spPr/>
        <p:txBody>
          <a:bodyPr/>
          <a:lstStyle/>
          <a:p>
            <a:fld id="{E8AFDC66-6E7A-4D31-A62E-EC8B7E1860C2}" type="datetime1">
              <a:rPr lang="en-US" smtClean="0"/>
              <a:t>7/17/2018</a:t>
            </a:fld>
            <a:endParaRPr lang="en-US" dirty="0"/>
          </a:p>
        </p:txBody>
      </p:sp>
    </p:spTree>
    <p:extLst>
      <p:ext uri="{BB962C8B-B14F-4D97-AF65-F5344CB8AC3E}">
        <p14:creationId xmlns:p14="http://schemas.microsoft.com/office/powerpoint/2010/main" val="17052214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F686B8-C880-FF40-96DC-14FF2413C34E}" type="slidenum">
              <a:rPr lang="en-US" smtClean="0"/>
              <a:pPr/>
              <a:t>10</a:t>
            </a:fld>
            <a:endParaRPr lang="en-US" dirty="0"/>
          </a:p>
        </p:txBody>
      </p:sp>
      <p:sp>
        <p:nvSpPr>
          <p:cNvPr id="9" name="Text Placeholder 8"/>
          <p:cNvSpPr>
            <a:spLocks noGrp="1"/>
          </p:cNvSpPr>
          <p:nvPr>
            <p:ph type="body" sz="quarter" idx="13"/>
          </p:nvPr>
        </p:nvSpPr>
        <p:spPr/>
        <p:txBody>
          <a:bodyPr/>
          <a:lstStyle/>
          <a:p>
            <a:pPr lvl="1"/>
            <a:r>
              <a:rPr lang="en-US" sz="6400" b="1" dirty="0">
                <a:solidFill>
                  <a:schemeClr val="bg2"/>
                </a:solidFill>
                <a:latin typeface="+mj-lt"/>
                <a:cs typeface="Raleway ExtraBold"/>
              </a:rPr>
              <a:t>Interaction </a:t>
            </a:r>
            <a:r>
              <a:rPr lang="en-US" sz="6400" b="1" dirty="0" smtClean="0">
                <a:solidFill>
                  <a:schemeClr val="bg2"/>
                </a:solidFill>
                <a:latin typeface="+mj-lt"/>
                <a:cs typeface="Raleway ExtraBold"/>
              </a:rPr>
              <a:t>between </a:t>
            </a:r>
            <a:r>
              <a:rPr lang="en-US" sz="6400" b="1" dirty="0">
                <a:solidFill>
                  <a:schemeClr val="bg2"/>
                </a:solidFill>
                <a:latin typeface="+mj-lt"/>
                <a:cs typeface="Raleway ExtraBold"/>
              </a:rPr>
              <a:t>partnership duration and specialization is negative on </a:t>
            </a:r>
            <a:r>
              <a:rPr lang="en-US" sz="6400" b="1" dirty="0" err="1">
                <a:solidFill>
                  <a:schemeClr val="bg2"/>
                </a:solidFill>
                <a:latin typeface="+mj-lt"/>
                <a:cs typeface="Raleway ExtraBold"/>
              </a:rPr>
              <a:t>multihoming</a:t>
            </a:r>
            <a:endParaRPr lang="en-US" sz="6400" b="1" dirty="0">
              <a:solidFill>
                <a:schemeClr val="bg2"/>
              </a:solidFill>
              <a:latin typeface="+mj-lt"/>
              <a:cs typeface="Raleway ExtraBold"/>
            </a:endParaRPr>
          </a:p>
        </p:txBody>
      </p:sp>
      <p:sp>
        <p:nvSpPr>
          <p:cNvPr id="5" name="Footer Placeholder 4"/>
          <p:cNvSpPr>
            <a:spLocks noGrp="1"/>
          </p:cNvSpPr>
          <p:nvPr>
            <p:ph type="ftr" sz="quarter" idx="3"/>
          </p:nvPr>
        </p:nvSpPr>
        <p:spPr>
          <a:xfrm>
            <a:off x="6402388" y="12676190"/>
            <a:ext cx="13350862" cy="803276"/>
          </a:xfrm>
        </p:spPr>
        <p:txBody>
          <a:bodyPr/>
          <a:lstStyle/>
          <a:p>
            <a:r>
              <a:rPr lang="en-US" i="1" dirty="0" err="1" smtClean="0"/>
              <a:t>Multihoming</a:t>
            </a:r>
            <a:r>
              <a:rPr lang="en-US" i="1" dirty="0" smtClean="0"/>
              <a:t> with Platform Ecosystems        Vijay </a:t>
            </a:r>
            <a:r>
              <a:rPr lang="en-US" i="1" dirty="0" err="1" smtClean="0"/>
              <a:t>Venkataraman</a:t>
            </a:r>
            <a:endParaRPr lang="en-US" i="1" dirty="0"/>
          </a:p>
        </p:txBody>
      </p:sp>
      <p:sp>
        <p:nvSpPr>
          <p:cNvPr id="6" name="Date Placeholder 5"/>
          <p:cNvSpPr>
            <a:spLocks noGrp="1"/>
          </p:cNvSpPr>
          <p:nvPr>
            <p:ph type="dt" sz="half" idx="2"/>
          </p:nvPr>
        </p:nvSpPr>
        <p:spPr/>
        <p:txBody>
          <a:bodyPr/>
          <a:lstStyle/>
          <a:p>
            <a:fld id="{50BA5588-4325-4EDA-9E80-9539800EAB54}" type="datetime1">
              <a:rPr lang="en-US" smtClean="0"/>
              <a:t>7/17/2018</a:t>
            </a:fld>
            <a:endParaRPr lang="en-US" dirty="0"/>
          </a:p>
        </p:txBody>
      </p:sp>
      <p:graphicFrame>
        <p:nvGraphicFramePr>
          <p:cNvPr id="16" name="Chart 15"/>
          <p:cNvGraphicFramePr/>
          <p:nvPr>
            <p:extLst>
              <p:ext uri="{D42A27DB-BD31-4B8C-83A1-F6EECF244321}">
                <p14:modId xmlns:p14="http://schemas.microsoft.com/office/powerpoint/2010/main" val="1763369984"/>
              </p:ext>
            </p:extLst>
          </p:nvPr>
        </p:nvGraphicFramePr>
        <p:xfrm>
          <a:off x="2173288" y="3200400"/>
          <a:ext cx="8458200" cy="772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2971716923"/>
              </p:ext>
            </p:extLst>
          </p:nvPr>
        </p:nvGraphicFramePr>
        <p:xfrm>
          <a:off x="12650788" y="3200400"/>
          <a:ext cx="8458200" cy="7721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18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112708" y="519048"/>
            <a:ext cx="19429396" cy="1462152"/>
          </a:xfrm>
        </p:spPr>
        <p:txBody>
          <a:bodyPr/>
          <a:lstStyle/>
          <a:p>
            <a:r>
              <a:rPr lang="en-US" dirty="0" smtClean="0"/>
              <a:t>Implications</a:t>
            </a:r>
            <a:endParaRPr lang="en-US" dirty="0"/>
          </a:p>
        </p:txBody>
      </p:sp>
      <p:sp>
        <p:nvSpPr>
          <p:cNvPr id="4" name="Slide Number Placeholder 3"/>
          <p:cNvSpPr>
            <a:spLocks noGrp="1"/>
          </p:cNvSpPr>
          <p:nvPr>
            <p:ph type="sldNum" sz="quarter" idx="12"/>
          </p:nvPr>
        </p:nvSpPr>
        <p:spPr/>
        <p:txBody>
          <a:bodyPr/>
          <a:lstStyle/>
          <a:p>
            <a:fld id="{9DF686B8-C880-FF40-96DC-14FF2413C34E}" type="slidenum">
              <a:rPr lang="en-US" smtClean="0"/>
              <a:pPr/>
              <a:t>11</a:t>
            </a:fld>
            <a:endParaRPr lang="en-US" dirty="0"/>
          </a:p>
        </p:txBody>
      </p:sp>
      <p:sp>
        <p:nvSpPr>
          <p:cNvPr id="5" name="Footer Placeholder 4"/>
          <p:cNvSpPr>
            <a:spLocks noGrp="1"/>
          </p:cNvSpPr>
          <p:nvPr>
            <p:ph type="ftr" sz="quarter" idx="3"/>
          </p:nvPr>
        </p:nvSpPr>
        <p:spPr/>
        <p:txBody>
          <a:bodyPr/>
          <a:lstStyle/>
          <a:p>
            <a:r>
              <a:rPr lang="en-US" i="1" dirty="0" smtClean="0"/>
              <a:t>Multihoming with Platform Ecosystems        Vijay </a:t>
            </a:r>
            <a:r>
              <a:rPr lang="en-US" i="1" dirty="0" err="1" smtClean="0"/>
              <a:t>Venkataraman</a:t>
            </a:r>
            <a:endParaRPr lang="en-US" i="1" dirty="0"/>
          </a:p>
        </p:txBody>
      </p:sp>
      <p:sp>
        <p:nvSpPr>
          <p:cNvPr id="6" name="Date Placeholder 5"/>
          <p:cNvSpPr>
            <a:spLocks noGrp="1"/>
          </p:cNvSpPr>
          <p:nvPr>
            <p:ph type="dt" sz="half" idx="2"/>
          </p:nvPr>
        </p:nvSpPr>
        <p:spPr/>
        <p:txBody>
          <a:bodyPr/>
          <a:lstStyle/>
          <a:p>
            <a:fld id="{6C314E37-8DBF-4B9E-AE96-33E66C48DA50}" type="datetime1">
              <a:rPr lang="en-US" smtClean="0"/>
              <a:t>7/17/2018</a:t>
            </a:fld>
            <a:endParaRPr lang="en-US" dirty="0"/>
          </a:p>
        </p:txBody>
      </p:sp>
      <p:sp>
        <p:nvSpPr>
          <p:cNvPr id="7" name="Text Placeholder 6"/>
          <p:cNvSpPr>
            <a:spLocks noGrp="1"/>
          </p:cNvSpPr>
          <p:nvPr>
            <p:ph type="body" sz="quarter" idx="15"/>
          </p:nvPr>
        </p:nvSpPr>
        <p:spPr>
          <a:xfrm>
            <a:off x="2058987" y="2667000"/>
            <a:ext cx="19429412" cy="8839200"/>
          </a:xfrm>
        </p:spPr>
        <p:txBody>
          <a:bodyPr>
            <a:noAutofit/>
          </a:bodyPr>
          <a:lstStyle/>
          <a:p>
            <a:pPr marL="685800" indent="-685800">
              <a:buFont typeface="Arial" panose="020B0604020202020204" pitchFamily="34" charset="0"/>
              <a:buChar char="•"/>
            </a:pPr>
            <a:r>
              <a:rPr lang="en-US" sz="4800" dirty="0" smtClean="0"/>
              <a:t>Platform </a:t>
            </a:r>
            <a:r>
              <a:rPr lang="en-US" sz="4800" dirty="0"/>
              <a:t>Ecosystems</a:t>
            </a:r>
          </a:p>
          <a:p>
            <a:pPr marL="1790761" lvl="1" indent="-571500">
              <a:buFont typeface="Arial" panose="020B0604020202020204" pitchFamily="34" charset="0"/>
              <a:buChar char="•"/>
            </a:pPr>
            <a:r>
              <a:rPr lang="en-US" sz="4400" dirty="0" smtClean="0"/>
              <a:t>Important to understand </a:t>
            </a:r>
            <a:r>
              <a:rPr lang="en-US" sz="4400" dirty="0" err="1" smtClean="0"/>
              <a:t>complementor</a:t>
            </a:r>
            <a:r>
              <a:rPr lang="en-US" sz="4400" dirty="0" smtClean="0"/>
              <a:t> </a:t>
            </a:r>
            <a:r>
              <a:rPr lang="en-US" sz="4400" dirty="0"/>
              <a:t>s</a:t>
            </a:r>
            <a:r>
              <a:rPr lang="en-US" sz="4400" dirty="0" smtClean="0"/>
              <a:t>trategies (</a:t>
            </a:r>
            <a:r>
              <a:rPr lang="en-US" sz="4400" dirty="0" err="1" smtClean="0"/>
              <a:t>multihoming</a:t>
            </a:r>
            <a:r>
              <a:rPr lang="en-US" sz="4400" dirty="0" smtClean="0"/>
              <a:t>)</a:t>
            </a:r>
            <a:endParaRPr lang="en-US" sz="4400" dirty="0"/>
          </a:p>
          <a:p>
            <a:pPr marL="857250" indent="-857250">
              <a:buFont typeface="Arial" panose="020B0604020202020204" pitchFamily="34" charset="0"/>
              <a:buChar char="•"/>
            </a:pPr>
            <a:r>
              <a:rPr lang="en-US" sz="4800" dirty="0" smtClean="0"/>
              <a:t>Strategic Human Capital</a:t>
            </a:r>
          </a:p>
          <a:p>
            <a:pPr marL="1790761" lvl="1" indent="-571500">
              <a:buFont typeface="Arial" panose="020B0604020202020204" pitchFamily="34" charset="0"/>
              <a:buChar char="•"/>
            </a:pPr>
            <a:r>
              <a:rPr lang="en-US" sz="4400" dirty="0" smtClean="0"/>
              <a:t>Role of human capital in platform ecosystems</a:t>
            </a:r>
            <a:endParaRPr lang="en-US" sz="4400" dirty="0"/>
          </a:p>
          <a:p>
            <a:pPr marL="685800" indent="-685800">
              <a:buFont typeface="Arial" panose="020B0604020202020204" pitchFamily="34" charset="0"/>
              <a:buChar char="•"/>
            </a:pPr>
            <a:r>
              <a:rPr lang="en-US" sz="4800" dirty="0" smtClean="0"/>
              <a:t>Firm Response </a:t>
            </a:r>
            <a:r>
              <a:rPr lang="en-US" sz="4800" dirty="0"/>
              <a:t>to </a:t>
            </a:r>
            <a:r>
              <a:rPr lang="en-US" sz="4800" dirty="0" smtClean="0"/>
              <a:t>Environmental </a:t>
            </a:r>
            <a:r>
              <a:rPr lang="en-US" sz="4800" dirty="0"/>
              <a:t>C</a:t>
            </a:r>
            <a:r>
              <a:rPr lang="en-US" sz="4800" dirty="0" smtClean="0"/>
              <a:t>hange</a:t>
            </a:r>
            <a:endParaRPr lang="en-US" sz="4800" dirty="0"/>
          </a:p>
          <a:p>
            <a:pPr marL="1790761" lvl="1" indent="-571500">
              <a:buFont typeface="Arial" panose="020B0604020202020204" pitchFamily="34" charset="0"/>
              <a:buChar char="•"/>
            </a:pPr>
            <a:r>
              <a:rPr lang="en-US" sz="4400" dirty="0"/>
              <a:t>Some firms are </a:t>
            </a:r>
            <a:r>
              <a:rPr lang="en-US" sz="4400" dirty="0" smtClean="0"/>
              <a:t>better positioned to respond to demand-side shocks</a:t>
            </a:r>
            <a:endParaRPr lang="en-US" sz="4400" dirty="0"/>
          </a:p>
          <a:p>
            <a:pPr marL="857250" indent="-857250">
              <a:buFont typeface="Arial" panose="020B0604020202020204" pitchFamily="34" charset="0"/>
              <a:buChar char="•"/>
            </a:pPr>
            <a:r>
              <a:rPr lang="en-US" sz="4800" dirty="0" smtClean="0"/>
              <a:t>Organizational Design</a:t>
            </a:r>
          </a:p>
          <a:p>
            <a:pPr marL="1790761" lvl="1" indent="-571500">
              <a:buFont typeface="Arial" panose="020B0604020202020204" pitchFamily="34" charset="0"/>
              <a:buChar char="•"/>
            </a:pPr>
            <a:r>
              <a:rPr lang="en-US" sz="4400" dirty="0"/>
              <a:t>Early choices regarding specialization could create path dependencies (Kogut and Zander, 1996)</a:t>
            </a:r>
          </a:p>
        </p:txBody>
      </p:sp>
    </p:spTree>
    <p:extLst>
      <p:ext uri="{BB962C8B-B14F-4D97-AF65-F5344CB8AC3E}">
        <p14:creationId xmlns:p14="http://schemas.microsoft.com/office/powerpoint/2010/main" val="330377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643" b="24643"/>
          <a:stretch>
            <a:fillRect/>
          </a:stretch>
        </p:blipFill>
        <p:spPr/>
      </p:pic>
      <p:sp>
        <p:nvSpPr>
          <p:cNvPr id="21" name="Rectangle 20"/>
          <p:cNvSpPr/>
          <p:nvPr/>
        </p:nvSpPr>
        <p:spPr>
          <a:xfrm>
            <a:off x="1" y="0"/>
            <a:ext cx="24387174" cy="8229600"/>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373187" y="8515200"/>
            <a:ext cx="17131486" cy="2940051"/>
          </a:xfrm>
          <a:prstGeom prst="rect">
            <a:avLst/>
          </a:prstGeom>
        </p:spPr>
        <p:txBody>
          <a:bodyPr vert="horz" lIns="243852" tIns="121926" rIns="243852" bIns="12192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14400" b="1" dirty="0" smtClean="0">
                <a:solidFill>
                  <a:schemeClr val="accent1"/>
                </a:solidFill>
                <a:latin typeface="+mj-lt"/>
              </a:rPr>
              <a:t>Thank You!</a:t>
            </a:r>
            <a:endParaRPr lang="en-US" sz="14400" b="1" dirty="0">
              <a:solidFill>
                <a:schemeClr val="accent1"/>
              </a:solidFill>
              <a:latin typeface="+mj-lt"/>
            </a:endParaRPr>
          </a:p>
        </p:txBody>
      </p:sp>
      <p:sp>
        <p:nvSpPr>
          <p:cNvPr id="13" name="Subtitle 2"/>
          <p:cNvSpPr txBox="1">
            <a:spLocks/>
          </p:cNvSpPr>
          <p:nvPr/>
        </p:nvSpPr>
        <p:spPr>
          <a:xfrm>
            <a:off x="1373187" y="10911364"/>
            <a:ext cx="17131486" cy="1105808"/>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4300" dirty="0" smtClean="0">
                <a:latin typeface="Raleway ExtraLight"/>
                <a:cs typeface="Raleway ExtraLight"/>
              </a:rPr>
              <a:t>Any </a:t>
            </a:r>
            <a:r>
              <a:rPr lang="en-US" sz="4300" dirty="0" smtClean="0">
                <a:latin typeface="+mn-lt"/>
                <a:cs typeface="Raleway ExtraLight"/>
              </a:rPr>
              <a:t>questions</a:t>
            </a:r>
            <a:r>
              <a:rPr lang="en-US" sz="4300" dirty="0" smtClean="0">
                <a:latin typeface="Raleway ExtraLight"/>
                <a:cs typeface="Raleway ExtraLight"/>
              </a:rPr>
              <a:t>?</a:t>
            </a:r>
            <a:endParaRPr lang="en-US" sz="4300" dirty="0">
              <a:latin typeface="Raleway ExtraLight"/>
              <a:cs typeface="Raleway ExtraLight"/>
            </a:endParaRPr>
          </a:p>
        </p:txBody>
      </p:sp>
      <p:sp>
        <p:nvSpPr>
          <p:cNvPr id="3" name="Footer Placeholder 2"/>
          <p:cNvSpPr>
            <a:spLocks noGrp="1"/>
          </p:cNvSpPr>
          <p:nvPr>
            <p:ph type="ftr" sz="quarter" idx="3"/>
          </p:nvPr>
        </p:nvSpPr>
        <p:spPr>
          <a:xfrm>
            <a:off x="6707188" y="12676190"/>
            <a:ext cx="13046062" cy="803276"/>
          </a:xfrm>
        </p:spPr>
        <p:txBody>
          <a:bodyPr/>
          <a:lstStyle/>
          <a:p>
            <a:r>
              <a:rPr lang="en-US" i="1" dirty="0" smtClean="0"/>
              <a:t>Multihoming with Platform Ecosystems        Vijay Venkataraman</a:t>
            </a:r>
            <a:endParaRPr lang="en-US" i="1" dirty="0"/>
          </a:p>
        </p:txBody>
      </p:sp>
      <p:sp>
        <p:nvSpPr>
          <p:cNvPr id="4" name="Date Placeholder 3"/>
          <p:cNvSpPr>
            <a:spLocks noGrp="1"/>
          </p:cNvSpPr>
          <p:nvPr>
            <p:ph type="dt" sz="half" idx="2"/>
          </p:nvPr>
        </p:nvSpPr>
        <p:spPr/>
        <p:txBody>
          <a:bodyPr/>
          <a:lstStyle/>
          <a:p>
            <a:fld id="{BAFDABC4-390B-4461-AB95-635BF59F2732}" type="datetime1">
              <a:rPr lang="en-US" smtClean="0"/>
              <a:t>7/17/2018</a:t>
            </a:fld>
            <a:endParaRPr lang="en-US" dirty="0"/>
          </a:p>
        </p:txBody>
      </p:sp>
    </p:spTree>
    <p:extLst>
      <p:ext uri="{BB962C8B-B14F-4D97-AF65-F5344CB8AC3E}">
        <p14:creationId xmlns:p14="http://schemas.microsoft.com/office/powerpoint/2010/main" val="29484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112708" y="519048"/>
            <a:ext cx="19429396" cy="1462152"/>
          </a:xfrm>
        </p:spPr>
        <p:txBody>
          <a:bodyPr/>
          <a:lstStyle/>
          <a:p>
            <a:pPr>
              <a:lnSpc>
                <a:spcPct val="120000"/>
              </a:lnSpc>
            </a:pPr>
            <a:r>
              <a:rPr lang="en-US" b="1" dirty="0">
                <a:solidFill>
                  <a:schemeClr val="bg2"/>
                </a:solidFill>
                <a:latin typeface="+mj-lt"/>
                <a:cs typeface="Raleway ExtraBold"/>
              </a:rPr>
              <a:t>Research</a:t>
            </a:r>
            <a:r>
              <a:rPr lang="en-US" sz="6600" dirty="0" smtClean="0">
                <a:solidFill>
                  <a:schemeClr val="tx2"/>
                </a:solidFill>
              </a:rPr>
              <a:t> </a:t>
            </a:r>
            <a:r>
              <a:rPr lang="en-US" b="1" dirty="0">
                <a:solidFill>
                  <a:schemeClr val="bg2"/>
                </a:solidFill>
                <a:latin typeface="+mj-lt"/>
                <a:cs typeface="Raleway ExtraBold"/>
              </a:rPr>
              <a:t>Questions</a:t>
            </a:r>
          </a:p>
        </p:txBody>
      </p:sp>
      <p:sp>
        <p:nvSpPr>
          <p:cNvPr id="11" name="TextBox 10"/>
          <p:cNvSpPr txBox="1"/>
          <p:nvPr/>
        </p:nvSpPr>
        <p:spPr>
          <a:xfrm>
            <a:off x="2112708" y="2209800"/>
            <a:ext cx="18996279" cy="2019026"/>
          </a:xfrm>
          <a:prstGeom prst="rect">
            <a:avLst/>
          </a:prstGeom>
          <a:noFill/>
        </p:spPr>
        <p:txBody>
          <a:bodyPr wrap="square" lIns="243852" tIns="121926" rIns="243852" bIns="121926" rtlCol="0">
            <a:spAutoFit/>
          </a:bodyPr>
          <a:lstStyle/>
          <a:p>
            <a:pPr marL="457200" indent="-457200">
              <a:lnSpc>
                <a:spcPct val="120000"/>
              </a:lnSpc>
              <a:buFont typeface="Arial" panose="020B0604020202020204" pitchFamily="34" charset="0"/>
              <a:buChar char="•"/>
            </a:pPr>
            <a:r>
              <a:rPr lang="en-US" dirty="0" err="1" smtClean="0"/>
              <a:t>Complementor</a:t>
            </a:r>
            <a:r>
              <a:rPr lang="en-US" dirty="0" smtClean="0"/>
              <a:t> </a:t>
            </a:r>
            <a:r>
              <a:rPr lang="en-US" dirty="0" err="1" smtClean="0"/>
              <a:t>Multihoming</a:t>
            </a:r>
            <a:r>
              <a:rPr lang="en-US" dirty="0" smtClean="0"/>
              <a:t> – Partnering with more than one platform</a:t>
            </a:r>
          </a:p>
        </p:txBody>
      </p:sp>
      <p:sp>
        <p:nvSpPr>
          <p:cNvPr id="7" name="Footer Placeholder 6"/>
          <p:cNvSpPr>
            <a:spLocks noGrp="1"/>
          </p:cNvSpPr>
          <p:nvPr>
            <p:ph type="ftr" sz="quarter" idx="3"/>
          </p:nvPr>
        </p:nvSpPr>
        <p:spPr>
          <a:xfrm>
            <a:off x="6707188" y="12676190"/>
            <a:ext cx="13046062" cy="803276"/>
          </a:xfrm>
        </p:spPr>
        <p:txBody>
          <a:bodyPr/>
          <a:lstStyle/>
          <a:p>
            <a:r>
              <a:rPr lang="en-US" i="1" dirty="0" smtClean="0"/>
              <a:t>Multihoming with Platform Ecosystems        Vijay Venkataraman</a:t>
            </a:r>
            <a:endParaRPr lang="en-US" i="1" dirty="0"/>
          </a:p>
        </p:txBody>
      </p:sp>
      <p:sp>
        <p:nvSpPr>
          <p:cNvPr id="6" name="Date Placeholder 5"/>
          <p:cNvSpPr>
            <a:spLocks noGrp="1"/>
          </p:cNvSpPr>
          <p:nvPr>
            <p:ph type="dt" sz="half" idx="2"/>
          </p:nvPr>
        </p:nvSpPr>
        <p:spPr/>
        <p:txBody>
          <a:bodyPr/>
          <a:lstStyle/>
          <a:p>
            <a:fld id="{63B117DB-9606-4EB4-BA70-C6511EE24E5D}" type="datetime1">
              <a:rPr lang="en-US" smtClean="0"/>
              <a:t>7/17/2018</a:t>
            </a:fld>
            <a:endParaRPr lang="en-US" dirty="0"/>
          </a:p>
        </p:txBody>
      </p:sp>
      <p:sp>
        <p:nvSpPr>
          <p:cNvPr id="8" name="Slide Number Placeholder 7"/>
          <p:cNvSpPr>
            <a:spLocks noGrp="1"/>
          </p:cNvSpPr>
          <p:nvPr>
            <p:ph type="sldNum" sz="quarter" idx="12"/>
          </p:nvPr>
        </p:nvSpPr>
        <p:spPr/>
        <p:txBody>
          <a:bodyPr/>
          <a:lstStyle/>
          <a:p>
            <a:fld id="{9DF686B8-C880-FF40-96DC-14FF2413C34E}" type="slidenum">
              <a:rPr lang="en-US" smtClean="0"/>
              <a:pPr/>
              <a:t>2</a:t>
            </a:fld>
            <a:endParaRPr lang="en-US" dirty="0"/>
          </a:p>
        </p:txBody>
      </p:sp>
      <p:sp>
        <p:nvSpPr>
          <p:cNvPr id="9" name="Text Placeholder 6"/>
          <p:cNvSpPr>
            <a:spLocks noGrp="1"/>
          </p:cNvSpPr>
          <p:nvPr>
            <p:ph type="body" sz="quarter" idx="15"/>
          </p:nvPr>
        </p:nvSpPr>
        <p:spPr>
          <a:xfrm>
            <a:off x="2112963" y="6781799"/>
            <a:ext cx="19429412" cy="5486402"/>
          </a:xfrm>
        </p:spPr>
        <p:txBody>
          <a:bodyPr>
            <a:normAutofit fontScale="85000" lnSpcReduction="10000"/>
          </a:bodyPr>
          <a:lstStyle/>
          <a:p>
            <a:pPr marL="457200" indent="-457200">
              <a:lnSpc>
                <a:spcPct val="120000"/>
              </a:lnSpc>
              <a:buFont typeface="Arial" panose="020B0604020202020204" pitchFamily="34" charset="0"/>
              <a:buChar char="•"/>
            </a:pPr>
            <a:endParaRPr lang="en-US" sz="4400" dirty="0" smtClean="0">
              <a:solidFill>
                <a:schemeClr val="tx2"/>
              </a:solidFill>
            </a:endParaRPr>
          </a:p>
          <a:p>
            <a:pPr marL="457200" indent="-457200">
              <a:lnSpc>
                <a:spcPct val="120000"/>
              </a:lnSpc>
              <a:buFont typeface="Arial" panose="020B0604020202020204" pitchFamily="34" charset="0"/>
              <a:buChar char="•"/>
            </a:pPr>
            <a:endParaRPr lang="en-US" sz="4400" dirty="0" smtClean="0">
              <a:solidFill>
                <a:schemeClr val="tx2"/>
              </a:solidFill>
            </a:endParaRPr>
          </a:p>
          <a:p>
            <a:pPr marL="457200" indent="-457200">
              <a:lnSpc>
                <a:spcPct val="120000"/>
              </a:lnSpc>
              <a:buFont typeface="Arial" panose="020B0604020202020204" pitchFamily="34" charset="0"/>
              <a:buChar char="•"/>
            </a:pPr>
            <a:endParaRPr lang="en-US" sz="4400" dirty="0" smtClean="0">
              <a:solidFill>
                <a:schemeClr val="tx2"/>
              </a:solidFill>
            </a:endParaRPr>
          </a:p>
          <a:p>
            <a:pPr marL="457200" indent="-457200">
              <a:lnSpc>
                <a:spcPct val="120000"/>
              </a:lnSpc>
              <a:buFont typeface="Arial" panose="020B0604020202020204" pitchFamily="34" charset="0"/>
              <a:buChar char="•"/>
            </a:pPr>
            <a:endParaRPr lang="en-US" sz="4400" dirty="0" smtClean="0">
              <a:solidFill>
                <a:schemeClr val="tx2"/>
              </a:solidFill>
            </a:endParaRPr>
          </a:p>
          <a:p>
            <a:pPr marL="457200" indent="-457200">
              <a:lnSpc>
                <a:spcPct val="120000"/>
              </a:lnSpc>
              <a:buFont typeface="Arial" panose="020B0604020202020204" pitchFamily="34" charset="0"/>
              <a:buChar char="•"/>
            </a:pPr>
            <a:endParaRPr lang="en-US" sz="4400" dirty="0" smtClean="0">
              <a:solidFill>
                <a:schemeClr val="tx2"/>
              </a:solidFill>
            </a:endParaRPr>
          </a:p>
          <a:p>
            <a:pPr marL="457200" indent="-457200">
              <a:lnSpc>
                <a:spcPct val="120000"/>
              </a:lnSpc>
              <a:buFont typeface="Arial" panose="020B0604020202020204" pitchFamily="34" charset="0"/>
              <a:buChar char="•"/>
            </a:pPr>
            <a:endParaRPr lang="en-US" sz="4400" dirty="0" smtClean="0">
              <a:solidFill>
                <a:schemeClr val="tx2"/>
              </a:solidFill>
            </a:endParaRPr>
          </a:p>
        </p:txBody>
      </p:sp>
      <p:grpSp>
        <p:nvGrpSpPr>
          <p:cNvPr id="21" name="Group 20"/>
          <p:cNvGrpSpPr/>
          <p:nvPr/>
        </p:nvGrpSpPr>
        <p:grpSpPr>
          <a:xfrm>
            <a:off x="3201987" y="4249784"/>
            <a:ext cx="9829800" cy="4589416"/>
            <a:chOff x="7392987" y="6487122"/>
            <a:chExt cx="9829800" cy="4589416"/>
          </a:xfrm>
        </p:grpSpPr>
        <p:sp>
          <p:nvSpPr>
            <p:cNvPr id="10" name="Rounded Rectangle 9"/>
            <p:cNvSpPr/>
            <p:nvPr/>
          </p:nvSpPr>
          <p:spPr>
            <a:xfrm>
              <a:off x="7392987" y="6487122"/>
              <a:ext cx="3657600" cy="1828800"/>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b="1" dirty="0" smtClean="0">
                  <a:solidFill>
                    <a:schemeClr val="tx1"/>
                  </a:solidFill>
                </a:rPr>
                <a:t>Complementor Firm</a:t>
              </a:r>
              <a:endParaRPr lang="en-US" sz="3600" b="1" dirty="0">
                <a:solidFill>
                  <a:schemeClr val="tx1"/>
                </a:solidFill>
              </a:endParaRPr>
            </a:p>
          </p:txBody>
        </p:sp>
        <p:sp>
          <p:nvSpPr>
            <p:cNvPr id="12" name="Right Arrow 11"/>
            <p:cNvSpPr/>
            <p:nvPr/>
          </p:nvSpPr>
          <p:spPr>
            <a:xfrm>
              <a:off x="11431587" y="7094112"/>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3565187" y="6487122"/>
              <a:ext cx="3657600" cy="1828800"/>
            </a:xfrm>
            <a:prstGeom prst="roundRect">
              <a:avLst/>
            </a:prstGeom>
            <a:gradFill>
              <a:gsLst>
                <a:gs pos="0">
                  <a:schemeClr val="accent1">
                    <a:lumMod val="60000"/>
                    <a:lumOff val="40000"/>
                  </a:schemeClr>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schemeClr val="tx1"/>
                  </a:solidFill>
                </a:rPr>
                <a:t>Platform A</a:t>
              </a:r>
              <a:endParaRPr lang="en-US" sz="2000" b="1" dirty="0">
                <a:solidFill>
                  <a:schemeClr val="tx1"/>
                </a:solidFill>
              </a:endParaRPr>
            </a:p>
          </p:txBody>
        </p:sp>
        <p:sp>
          <p:nvSpPr>
            <p:cNvPr id="14" name="Right Arrow 13"/>
            <p:cNvSpPr/>
            <p:nvPr/>
          </p:nvSpPr>
          <p:spPr>
            <a:xfrm rot="2350637">
              <a:off x="11318906" y="8979426"/>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3565187" y="9247738"/>
              <a:ext cx="3657600" cy="1828800"/>
            </a:xfrm>
            <a:prstGeom prst="roundRect">
              <a:avLst/>
            </a:prstGeom>
            <a:gradFill>
              <a:gsLst>
                <a:gs pos="0">
                  <a:schemeClr val="accent1">
                    <a:lumMod val="60000"/>
                    <a:lumOff val="40000"/>
                  </a:schemeClr>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chemeClr val="tx1"/>
                  </a:solidFill>
                </a:rPr>
                <a:t>Platform B</a:t>
              </a:r>
            </a:p>
          </p:txBody>
        </p:sp>
        <p:sp>
          <p:nvSpPr>
            <p:cNvPr id="20" name="TextBox 19"/>
            <p:cNvSpPr txBox="1"/>
            <p:nvPr/>
          </p:nvSpPr>
          <p:spPr>
            <a:xfrm>
              <a:off x="12210477" y="8315922"/>
              <a:ext cx="804013" cy="842174"/>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grpSp>
      <p:sp>
        <p:nvSpPr>
          <p:cNvPr id="16" name="TextBox 15"/>
          <p:cNvSpPr txBox="1"/>
          <p:nvPr/>
        </p:nvSpPr>
        <p:spPr>
          <a:xfrm>
            <a:off x="2265108" y="9515177"/>
            <a:ext cx="18996279" cy="2019026"/>
          </a:xfrm>
          <a:prstGeom prst="rect">
            <a:avLst/>
          </a:prstGeom>
          <a:noFill/>
        </p:spPr>
        <p:txBody>
          <a:bodyPr wrap="square" lIns="243852" tIns="121926" rIns="243852" bIns="121926" rtlCol="0">
            <a:spAutoFit/>
          </a:bodyPr>
          <a:lstStyle/>
          <a:p>
            <a:pPr marL="457200" indent="-457200">
              <a:lnSpc>
                <a:spcPct val="120000"/>
              </a:lnSpc>
              <a:buFont typeface="Arial" panose="020B0604020202020204" pitchFamily="34" charset="0"/>
              <a:buChar char="•"/>
            </a:pPr>
            <a:r>
              <a:rPr lang="en-US" dirty="0" smtClean="0"/>
              <a:t>Focus: How does a complementor’s human capital (HC) profile and its prior partnership influence its multihoming decision?</a:t>
            </a:r>
          </a:p>
        </p:txBody>
      </p:sp>
    </p:spTree>
    <p:extLst>
      <p:ext uri="{BB962C8B-B14F-4D97-AF65-F5344CB8AC3E}">
        <p14:creationId xmlns:p14="http://schemas.microsoft.com/office/powerpoint/2010/main" val="113911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112708" y="442848"/>
            <a:ext cx="19429396" cy="1462152"/>
          </a:xfrm>
        </p:spPr>
        <p:txBody>
          <a:bodyPr/>
          <a:lstStyle/>
          <a:p>
            <a:r>
              <a:rPr lang="en-US" dirty="0" smtClean="0"/>
              <a:t>Why is this important?</a:t>
            </a:r>
            <a:endParaRPr lang="en-US" dirty="0"/>
          </a:p>
        </p:txBody>
      </p:sp>
      <p:sp>
        <p:nvSpPr>
          <p:cNvPr id="5" name="Footer Placeholder 4"/>
          <p:cNvSpPr>
            <a:spLocks noGrp="1"/>
          </p:cNvSpPr>
          <p:nvPr>
            <p:ph type="ftr" sz="quarter" idx="3"/>
          </p:nvPr>
        </p:nvSpPr>
        <p:spPr>
          <a:xfrm>
            <a:off x="6707187" y="12676190"/>
            <a:ext cx="13046063" cy="803276"/>
          </a:xfrm>
        </p:spPr>
        <p:txBody>
          <a:bodyPr/>
          <a:lstStyle/>
          <a:p>
            <a:r>
              <a:rPr lang="en-US" i="1" dirty="0" smtClean="0"/>
              <a:t>Multihoming with Platform Ecosystems        Vijay Venkataraman</a:t>
            </a:r>
            <a:endParaRPr lang="en-US" i="1" dirty="0"/>
          </a:p>
        </p:txBody>
      </p:sp>
      <p:sp>
        <p:nvSpPr>
          <p:cNvPr id="7" name="Text Placeholder 6"/>
          <p:cNvSpPr>
            <a:spLocks noGrp="1"/>
          </p:cNvSpPr>
          <p:nvPr>
            <p:ph type="body" sz="quarter" idx="15"/>
          </p:nvPr>
        </p:nvSpPr>
        <p:spPr>
          <a:xfrm>
            <a:off x="2112963" y="2743200"/>
            <a:ext cx="19429412" cy="8839200"/>
          </a:xfrm>
        </p:spPr>
        <p:txBody>
          <a:bodyPr>
            <a:normAutofit fontScale="77500" lnSpcReduction="20000"/>
          </a:bodyPr>
          <a:lstStyle/>
          <a:p>
            <a:pPr marL="685800" indent="-685800">
              <a:buFont typeface="Arial" panose="020B0604020202020204" pitchFamily="34" charset="0"/>
              <a:buChar char="•"/>
            </a:pPr>
            <a:r>
              <a:rPr lang="en-US" sz="7000" dirty="0" smtClean="0"/>
              <a:t>Firm </a:t>
            </a:r>
            <a:r>
              <a:rPr lang="en-US" sz="7000" dirty="0"/>
              <a:t>Response to </a:t>
            </a:r>
            <a:r>
              <a:rPr lang="en-US" sz="7000" dirty="0" smtClean="0"/>
              <a:t>Environmental Change</a:t>
            </a:r>
            <a:endParaRPr lang="en-US" sz="7000" dirty="0"/>
          </a:p>
          <a:p>
            <a:pPr marL="2076511" lvl="1" indent="-857250">
              <a:buFont typeface="Arial" panose="020B0604020202020204" pitchFamily="34" charset="0"/>
              <a:buChar char="•"/>
            </a:pPr>
            <a:r>
              <a:rPr lang="en-US" sz="5700" dirty="0"/>
              <a:t>Some firms are more capable than others in responding to </a:t>
            </a:r>
            <a:r>
              <a:rPr lang="en-US" sz="5700" dirty="0" smtClean="0"/>
              <a:t>demand-side </a:t>
            </a:r>
            <a:r>
              <a:rPr lang="en-US" sz="5700" dirty="0"/>
              <a:t>shocks (Agarwal and Wu, </a:t>
            </a:r>
            <a:r>
              <a:rPr lang="en-US" sz="5700" dirty="0" smtClean="0"/>
              <a:t>2014</a:t>
            </a:r>
          </a:p>
          <a:p>
            <a:pPr marL="2076511" lvl="1" indent="-857250">
              <a:buFont typeface="Arial" panose="020B0604020202020204" pitchFamily="34" charset="0"/>
              <a:buChar char="•"/>
            </a:pPr>
            <a:r>
              <a:rPr lang="en-US" sz="5700" dirty="0" smtClean="0"/>
              <a:t>Strategic </a:t>
            </a:r>
            <a:r>
              <a:rPr lang="en-US" sz="5700" dirty="0"/>
              <a:t>value of a firm’s HC investments (</a:t>
            </a:r>
            <a:r>
              <a:rPr lang="en-US" sz="5700" dirty="0" err="1"/>
              <a:t>Coff</a:t>
            </a:r>
            <a:r>
              <a:rPr lang="en-US" sz="5700" dirty="0"/>
              <a:t> and </a:t>
            </a:r>
            <a:r>
              <a:rPr lang="en-US" sz="5700" dirty="0" err="1"/>
              <a:t>Kryscynski</a:t>
            </a:r>
            <a:r>
              <a:rPr lang="en-US" sz="5700" dirty="0"/>
              <a:t>, 2011</a:t>
            </a:r>
            <a:r>
              <a:rPr lang="en-US" sz="5700" dirty="0" smtClean="0"/>
              <a:t>)</a:t>
            </a:r>
          </a:p>
          <a:p>
            <a:pPr lvl="1"/>
            <a:endParaRPr lang="en-US" sz="5700" dirty="0"/>
          </a:p>
          <a:p>
            <a:pPr marL="857250" indent="-857250">
              <a:buFont typeface="Arial" panose="020B0604020202020204" pitchFamily="34" charset="0"/>
              <a:buChar char="•"/>
            </a:pPr>
            <a:r>
              <a:rPr lang="en-US" sz="7000" dirty="0" smtClean="0"/>
              <a:t>Important </a:t>
            </a:r>
            <a:r>
              <a:rPr lang="en-US" sz="7000" dirty="0"/>
              <a:t>to know more about </a:t>
            </a:r>
            <a:r>
              <a:rPr lang="en-US" sz="7000" dirty="0" err="1"/>
              <a:t>complementor</a:t>
            </a:r>
            <a:r>
              <a:rPr lang="en-US" sz="7000" dirty="0"/>
              <a:t> strategies</a:t>
            </a:r>
          </a:p>
          <a:p>
            <a:pPr marL="2076511" lvl="1" indent="-857250">
              <a:buFont typeface="Arial" panose="020B0604020202020204" pitchFamily="34" charset="0"/>
              <a:buChar char="•"/>
            </a:pPr>
            <a:r>
              <a:rPr lang="en-US" sz="5700" dirty="0"/>
              <a:t>not only to learn about </a:t>
            </a:r>
            <a:r>
              <a:rPr lang="en-US" sz="5700" dirty="0" err="1"/>
              <a:t>complementors</a:t>
            </a:r>
            <a:r>
              <a:rPr lang="en-US" sz="5700" dirty="0"/>
              <a:t> themselves </a:t>
            </a:r>
            <a:endParaRPr lang="en-US" sz="5700" dirty="0" smtClean="0"/>
          </a:p>
          <a:p>
            <a:pPr marL="2076511" lvl="1" indent="-857250">
              <a:buFont typeface="Arial" panose="020B0604020202020204" pitchFamily="34" charset="0"/>
              <a:buChar char="•"/>
            </a:pPr>
            <a:r>
              <a:rPr lang="en-US" sz="5700" dirty="0" smtClean="0"/>
              <a:t>but </a:t>
            </a:r>
            <a:r>
              <a:rPr lang="en-US" sz="5700" dirty="0"/>
              <a:t>to understand the broader implications for the overall </a:t>
            </a:r>
            <a:r>
              <a:rPr lang="en-US" sz="5700" dirty="0" smtClean="0"/>
              <a:t>ecosystem</a:t>
            </a:r>
          </a:p>
          <a:p>
            <a:pPr lvl="1"/>
            <a:endParaRPr lang="en-US" sz="5700" dirty="0"/>
          </a:p>
          <a:p>
            <a:pPr marL="857250" indent="-857250">
              <a:buFont typeface="Arial" panose="020B0604020202020204" pitchFamily="34" charset="0"/>
              <a:buChar char="•"/>
            </a:pPr>
            <a:r>
              <a:rPr lang="en-US" sz="7000" dirty="0" err="1"/>
              <a:t>Multihoming</a:t>
            </a:r>
            <a:r>
              <a:rPr lang="en-US" sz="7000" dirty="0"/>
              <a:t> inhibits winner-takes-all (Parker, Van </a:t>
            </a:r>
            <a:r>
              <a:rPr lang="en-US" sz="7000" dirty="0" err="1"/>
              <a:t>Alstyne</a:t>
            </a:r>
            <a:r>
              <a:rPr lang="en-US" sz="7000" dirty="0"/>
              <a:t> &amp; </a:t>
            </a:r>
            <a:r>
              <a:rPr lang="en-US" sz="7000" dirty="0" err="1"/>
              <a:t>Choudary</a:t>
            </a:r>
            <a:r>
              <a:rPr lang="en-US" sz="7000" dirty="0"/>
              <a:t>, 2016)</a:t>
            </a:r>
          </a:p>
          <a:p>
            <a:pPr marL="857250" indent="-857250">
              <a:buFont typeface="Arial" panose="020B0604020202020204" pitchFamily="34" charset="0"/>
              <a:buChar char="•"/>
            </a:pPr>
            <a:endParaRPr lang="en-US" sz="6200" dirty="0"/>
          </a:p>
          <a:p>
            <a:pPr lvl="1"/>
            <a:endParaRPr lang="en-US" sz="4600" dirty="0"/>
          </a:p>
          <a:p>
            <a:pPr marL="857250" indent="-857250">
              <a:buFont typeface="Arial" panose="020B0604020202020204" pitchFamily="34" charset="0"/>
              <a:buChar char="•"/>
            </a:pPr>
            <a:endParaRPr lang="en-US" sz="5700" dirty="0" smtClean="0"/>
          </a:p>
          <a:p>
            <a:pPr marL="857250" indent="-857250">
              <a:buFont typeface="Arial" panose="020B0604020202020204" pitchFamily="34" charset="0"/>
              <a:buChar char="•"/>
            </a:pPr>
            <a:endParaRPr lang="en-US" sz="6200" dirty="0"/>
          </a:p>
          <a:p>
            <a:endParaRPr lang="en-US" dirty="0"/>
          </a:p>
        </p:txBody>
      </p:sp>
      <p:sp>
        <p:nvSpPr>
          <p:cNvPr id="9" name="Date Placeholder 8"/>
          <p:cNvSpPr>
            <a:spLocks noGrp="1"/>
          </p:cNvSpPr>
          <p:nvPr>
            <p:ph type="dt" sz="half" idx="2"/>
          </p:nvPr>
        </p:nvSpPr>
        <p:spPr/>
        <p:txBody>
          <a:bodyPr/>
          <a:lstStyle/>
          <a:p>
            <a:fld id="{7440B345-5882-4C6D-A947-E6B4663BC812}" type="datetime1">
              <a:rPr lang="en-US" smtClean="0"/>
              <a:t>7/17/2018</a:t>
            </a:fld>
            <a:endParaRPr lang="en-US" dirty="0"/>
          </a:p>
        </p:txBody>
      </p:sp>
      <p:sp>
        <p:nvSpPr>
          <p:cNvPr id="10" name="Slide Number Placeholder 9"/>
          <p:cNvSpPr>
            <a:spLocks noGrp="1"/>
          </p:cNvSpPr>
          <p:nvPr>
            <p:ph type="sldNum" sz="quarter" idx="12"/>
          </p:nvPr>
        </p:nvSpPr>
        <p:spPr/>
        <p:txBody>
          <a:bodyPr/>
          <a:lstStyle/>
          <a:p>
            <a:fld id="{9DF686B8-C880-FF40-96DC-14FF2413C34E}" type="slidenum">
              <a:rPr lang="en-US" smtClean="0"/>
              <a:pPr/>
              <a:t>3</a:t>
            </a:fld>
            <a:endParaRPr lang="en-US" dirty="0"/>
          </a:p>
        </p:txBody>
      </p:sp>
    </p:spTree>
    <p:extLst>
      <p:ext uri="{BB962C8B-B14F-4D97-AF65-F5344CB8AC3E}">
        <p14:creationId xmlns:p14="http://schemas.microsoft.com/office/powerpoint/2010/main" val="4087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F686B8-C880-FF40-96DC-14FF2413C34E}" type="slidenum">
              <a:rPr lang="en-US" smtClean="0"/>
              <a:pPr/>
              <a:t>4</a:t>
            </a:fld>
            <a:endParaRPr lang="en-US" dirty="0"/>
          </a:p>
        </p:txBody>
      </p:sp>
      <p:sp>
        <p:nvSpPr>
          <p:cNvPr id="2" name="Text Placeholder 1"/>
          <p:cNvSpPr>
            <a:spLocks noGrp="1"/>
          </p:cNvSpPr>
          <p:nvPr>
            <p:ph type="body" sz="quarter" idx="13"/>
          </p:nvPr>
        </p:nvSpPr>
        <p:spPr/>
        <p:txBody>
          <a:bodyPr/>
          <a:lstStyle/>
          <a:p>
            <a:r>
              <a:rPr lang="en-US" dirty="0" smtClean="0"/>
              <a:t>Theoretical Framework</a:t>
            </a:r>
            <a:endParaRPr lang="en-US" dirty="0"/>
          </a:p>
        </p:txBody>
      </p:sp>
      <p:sp>
        <p:nvSpPr>
          <p:cNvPr id="5" name="Footer Placeholder 4"/>
          <p:cNvSpPr>
            <a:spLocks noGrp="1"/>
          </p:cNvSpPr>
          <p:nvPr>
            <p:ph type="ftr" sz="quarter" idx="3"/>
          </p:nvPr>
        </p:nvSpPr>
        <p:spPr/>
        <p:txBody>
          <a:bodyPr/>
          <a:lstStyle/>
          <a:p>
            <a:r>
              <a:rPr lang="en-US" i="1" smtClean="0"/>
              <a:t>Multihoming with Platform Ecosystems        Vijay Venkataraman</a:t>
            </a:r>
            <a:endParaRPr lang="en-US" i="1" dirty="0"/>
          </a:p>
        </p:txBody>
      </p:sp>
      <p:sp>
        <p:nvSpPr>
          <p:cNvPr id="6" name="Date Placeholder 5"/>
          <p:cNvSpPr>
            <a:spLocks noGrp="1"/>
          </p:cNvSpPr>
          <p:nvPr>
            <p:ph type="dt" sz="half" idx="2"/>
          </p:nvPr>
        </p:nvSpPr>
        <p:spPr/>
        <p:txBody>
          <a:bodyPr/>
          <a:lstStyle/>
          <a:p>
            <a:fld id="{50BA5588-4325-4EDA-9E80-9539800EAB54}" type="datetime1">
              <a:rPr lang="en-US" smtClean="0"/>
              <a:t>7/17/2018</a:t>
            </a:fld>
            <a:endParaRPr lang="en-US" dirty="0"/>
          </a:p>
        </p:txBody>
      </p:sp>
      <p:sp>
        <p:nvSpPr>
          <p:cNvPr id="10" name="Text Placeholder 9"/>
          <p:cNvSpPr>
            <a:spLocks noGrp="1"/>
          </p:cNvSpPr>
          <p:nvPr>
            <p:ph type="body" sz="quarter" idx="16"/>
          </p:nvPr>
        </p:nvSpPr>
        <p:spPr>
          <a:xfrm>
            <a:off x="12193587" y="2667000"/>
            <a:ext cx="9348788" cy="7721600"/>
          </a:xfrm>
        </p:spPr>
        <p:txBody>
          <a:bodyPr>
            <a:noAutofit/>
          </a:bodyPr>
          <a:lstStyle/>
          <a:p>
            <a:pPr marL="857250" indent="-857250">
              <a:buFont typeface="Arial" panose="020B0604020202020204" pitchFamily="34" charset="0"/>
              <a:buChar char="•"/>
            </a:pPr>
            <a:r>
              <a:rPr lang="en-US" sz="6000" dirty="0" smtClean="0"/>
              <a:t>Prior Partnership Duration</a:t>
            </a:r>
          </a:p>
          <a:p>
            <a:pPr marL="2076511" lvl="1" indent="-857250">
              <a:buFont typeface="Arial" panose="020B0604020202020204" pitchFamily="34" charset="0"/>
              <a:buChar char="•"/>
            </a:pPr>
            <a:r>
              <a:rPr lang="en-US" sz="4400" dirty="0" smtClean="0"/>
              <a:t>Team-level Learning</a:t>
            </a:r>
          </a:p>
          <a:p>
            <a:pPr marL="2076511" lvl="1" indent="-857250">
              <a:buFont typeface="Arial" panose="020B0604020202020204" pitchFamily="34" charset="0"/>
              <a:buChar char="•"/>
            </a:pPr>
            <a:r>
              <a:rPr lang="en-US" sz="4400" dirty="0" smtClean="0"/>
              <a:t>Alliance Management Capability</a:t>
            </a:r>
          </a:p>
          <a:p>
            <a:pPr marL="857250" indent="-857250">
              <a:buFont typeface="Arial" panose="020B0604020202020204" pitchFamily="34" charset="0"/>
              <a:buChar char="•"/>
            </a:pPr>
            <a:r>
              <a:rPr lang="en-US" sz="6000" dirty="0"/>
              <a:t>Specialists would benefit less</a:t>
            </a:r>
          </a:p>
          <a:p>
            <a:pPr marL="2076511" lvl="2" indent="-857250">
              <a:buFont typeface="Arial" panose="020B0604020202020204" pitchFamily="34" charset="0"/>
              <a:buChar char="•"/>
            </a:pPr>
            <a:r>
              <a:rPr lang="en-US" sz="4400" dirty="0"/>
              <a:t>Narrower knowledge stock - single dimension of HC</a:t>
            </a:r>
          </a:p>
          <a:p>
            <a:pPr marL="2076511" lvl="2" indent="-857250">
              <a:buFont typeface="Arial" panose="020B0604020202020204" pitchFamily="34" charset="0"/>
              <a:buChar char="•"/>
            </a:pPr>
            <a:r>
              <a:rPr lang="en-US" sz="4400" dirty="0"/>
              <a:t>Lack knowledge at the intersection of different </a:t>
            </a:r>
            <a:r>
              <a:rPr lang="en-US" sz="4400" dirty="0" smtClean="0"/>
              <a:t>HC</a:t>
            </a:r>
            <a:endParaRPr lang="en-US" sz="4400" dirty="0"/>
          </a:p>
        </p:txBody>
      </p:sp>
      <p:sp>
        <p:nvSpPr>
          <p:cNvPr id="11" name="Text Placeholder 9"/>
          <p:cNvSpPr txBox="1">
            <a:spLocks/>
          </p:cNvSpPr>
          <p:nvPr/>
        </p:nvSpPr>
        <p:spPr>
          <a:xfrm>
            <a:off x="2058987" y="2743200"/>
            <a:ext cx="9829800" cy="7721600"/>
          </a:xfrm>
          <a:prstGeom prst="rect">
            <a:avLst/>
          </a:prstGeom>
        </p:spPr>
        <p:txBody>
          <a:bodyPr vert="horz" lIns="243852" tIns="121926" rIns="243852" bIns="121926" rtlCol="0">
            <a:noAutofit/>
          </a:bodyPr>
          <a:lstStyle>
            <a:lvl1pPr marL="0" indent="0" algn="l" defTabSz="1219261" rtl="0" eaLnBrk="1" latinLnBrk="0" hangingPunct="1">
              <a:spcBef>
                <a:spcPct val="20000"/>
              </a:spcBef>
              <a:buFont typeface="Arial"/>
              <a:buNone/>
              <a:defRPr sz="6400" kern="1200">
                <a:solidFill>
                  <a:schemeClr val="tx1">
                    <a:lumMod val="90000"/>
                    <a:lumOff val="10000"/>
                  </a:schemeClr>
                </a:solidFill>
                <a:latin typeface="+mn-lt"/>
                <a:ea typeface="+mn-ea"/>
                <a:cs typeface="Raleway Light"/>
              </a:defRPr>
            </a:lvl1pPr>
            <a:lvl2pPr marL="1219261" indent="0" algn="l" defTabSz="1219261" rtl="0" eaLnBrk="1" latinLnBrk="0" hangingPunct="1">
              <a:spcBef>
                <a:spcPct val="20000"/>
              </a:spcBef>
              <a:buFont typeface="Arial"/>
              <a:buNone/>
              <a:defRPr sz="4800" kern="1200">
                <a:solidFill>
                  <a:schemeClr val="tx1">
                    <a:lumMod val="90000"/>
                    <a:lumOff val="10000"/>
                  </a:schemeClr>
                </a:solidFill>
                <a:latin typeface="+mn-lt"/>
                <a:ea typeface="+mn-ea"/>
                <a:cs typeface="Raleway Light"/>
              </a:defRPr>
            </a:lvl2pPr>
            <a:lvl3pPr marL="2438522" indent="0" algn="l" defTabSz="1219261" rtl="0" eaLnBrk="1" latinLnBrk="0" hangingPunct="1">
              <a:spcBef>
                <a:spcPct val="20000"/>
              </a:spcBef>
              <a:buFont typeface="Arial"/>
              <a:buNone/>
              <a:defRPr sz="4300" kern="1200">
                <a:solidFill>
                  <a:schemeClr val="tx1">
                    <a:lumMod val="90000"/>
                    <a:lumOff val="10000"/>
                  </a:schemeClr>
                </a:solidFill>
                <a:latin typeface="+mn-lt"/>
                <a:ea typeface="+mn-ea"/>
                <a:cs typeface="Raleway Light"/>
              </a:defRPr>
            </a:lvl3pPr>
            <a:lvl4pPr marL="3657783" indent="0" algn="l" defTabSz="1219261" rtl="0" eaLnBrk="1" latinLnBrk="0" hangingPunct="1">
              <a:spcBef>
                <a:spcPct val="20000"/>
              </a:spcBef>
              <a:buFont typeface="Arial"/>
              <a:buNone/>
              <a:defRPr sz="3700" kern="1200">
                <a:solidFill>
                  <a:schemeClr val="tx1">
                    <a:lumMod val="90000"/>
                    <a:lumOff val="10000"/>
                  </a:schemeClr>
                </a:solidFill>
                <a:latin typeface="+mn-lt"/>
                <a:ea typeface="+mn-ea"/>
                <a:cs typeface="Raleway Light"/>
              </a:defRPr>
            </a:lvl4pPr>
            <a:lvl5pPr marL="4877044" indent="0" algn="l" defTabSz="1219261" rtl="0" eaLnBrk="1" latinLnBrk="0" hangingPunct="1">
              <a:spcBef>
                <a:spcPct val="20000"/>
              </a:spcBef>
              <a:buFont typeface="Arial"/>
              <a:buNone/>
              <a:defRPr sz="3700" kern="1200">
                <a:solidFill>
                  <a:schemeClr val="tx1">
                    <a:lumMod val="90000"/>
                    <a:lumOff val="10000"/>
                  </a:schemeClr>
                </a:solidFill>
                <a:latin typeface="+mn-l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marL="857250" indent="-857250">
              <a:buFont typeface="Arial" panose="020B0604020202020204" pitchFamily="34" charset="0"/>
              <a:buChar char="•"/>
            </a:pPr>
            <a:r>
              <a:rPr lang="en-US" sz="6000" dirty="0" smtClean="0"/>
              <a:t>Knowledge to build software</a:t>
            </a:r>
          </a:p>
          <a:p>
            <a:pPr marL="2076511" lvl="1" indent="-857250">
              <a:buFont typeface="Arial" panose="020B0604020202020204" pitchFamily="34" charset="0"/>
              <a:buChar char="•"/>
            </a:pPr>
            <a:r>
              <a:rPr lang="en-US" sz="4400" dirty="0" smtClean="0"/>
              <a:t>Technical HC (Architecture)</a:t>
            </a:r>
          </a:p>
          <a:p>
            <a:pPr marL="2076511" lvl="1" indent="-857250">
              <a:buFont typeface="Arial" panose="020B0604020202020204" pitchFamily="34" charset="0"/>
              <a:buChar char="•"/>
            </a:pPr>
            <a:r>
              <a:rPr lang="en-US" sz="4400" dirty="0" smtClean="0"/>
              <a:t>Functional HC (Order Flow)</a:t>
            </a:r>
          </a:p>
          <a:p>
            <a:pPr marL="2076511" lvl="1" indent="-857250">
              <a:buFont typeface="Arial" panose="020B0604020202020204" pitchFamily="34" charset="0"/>
              <a:buChar char="•"/>
            </a:pPr>
            <a:r>
              <a:rPr lang="en-US" sz="4400" dirty="0" smtClean="0"/>
              <a:t>Industry HC (Healthcare)</a:t>
            </a:r>
          </a:p>
          <a:p>
            <a:pPr marL="857250" indent="-857250">
              <a:buFont typeface="Arial" panose="020B0604020202020204" pitchFamily="34" charset="0"/>
              <a:buChar char="•"/>
            </a:pPr>
            <a:r>
              <a:rPr lang="en-US" sz="6000" dirty="0" smtClean="0"/>
              <a:t>Specialists would find it harder to </a:t>
            </a:r>
            <a:r>
              <a:rPr lang="en-US" sz="6000" dirty="0" err="1" smtClean="0"/>
              <a:t>multihome</a:t>
            </a:r>
            <a:endParaRPr lang="en-US" sz="6000" dirty="0" smtClean="0"/>
          </a:p>
          <a:p>
            <a:pPr marL="2076511" lvl="1" indent="-857250">
              <a:buFont typeface="Arial" panose="020B0604020202020204" pitchFamily="34" charset="0"/>
              <a:buChar char="•"/>
            </a:pPr>
            <a:r>
              <a:rPr lang="en-US" sz="4400" dirty="0" smtClean="0"/>
              <a:t>Multi-dimensional nature of knowledge</a:t>
            </a:r>
          </a:p>
          <a:p>
            <a:pPr marL="2076511" lvl="1" indent="-857250">
              <a:buFont typeface="Arial" panose="020B0604020202020204" pitchFamily="34" charset="0"/>
              <a:buChar char="•"/>
            </a:pPr>
            <a:r>
              <a:rPr lang="en-US" sz="4400" dirty="0" smtClean="0"/>
              <a:t>Harder to contract for HC on the new platform (short run)</a:t>
            </a:r>
            <a:endParaRPr lang="en-US" sz="4400" dirty="0"/>
          </a:p>
        </p:txBody>
      </p:sp>
    </p:spTree>
    <p:extLst>
      <p:ext uri="{BB962C8B-B14F-4D97-AF65-F5344CB8AC3E}">
        <p14:creationId xmlns:p14="http://schemas.microsoft.com/office/powerpoint/2010/main" val="80402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112708" y="519048"/>
            <a:ext cx="19429396" cy="1462152"/>
          </a:xfrm>
        </p:spPr>
        <p:txBody>
          <a:bodyPr/>
          <a:lstStyle/>
          <a:p>
            <a:r>
              <a:rPr lang="en-US" sz="6600" dirty="0" smtClean="0"/>
              <a:t>Data</a:t>
            </a:r>
            <a:endParaRPr lang="en-US" sz="6600" dirty="0"/>
          </a:p>
        </p:txBody>
      </p:sp>
      <p:sp>
        <p:nvSpPr>
          <p:cNvPr id="5" name="Footer Placeholder 4"/>
          <p:cNvSpPr>
            <a:spLocks noGrp="1"/>
          </p:cNvSpPr>
          <p:nvPr>
            <p:ph type="ftr" sz="quarter" idx="3"/>
          </p:nvPr>
        </p:nvSpPr>
        <p:spPr>
          <a:xfrm>
            <a:off x="6707187" y="12676190"/>
            <a:ext cx="13046063" cy="803276"/>
          </a:xfrm>
        </p:spPr>
        <p:txBody>
          <a:bodyPr/>
          <a:lstStyle/>
          <a:p>
            <a:r>
              <a:rPr lang="en-US" i="1" dirty="0" smtClean="0"/>
              <a:t>Multihoming with Platform Ecosystems        Vijay Venkataraman</a:t>
            </a:r>
            <a:endParaRPr lang="en-US" i="1" dirty="0"/>
          </a:p>
        </p:txBody>
      </p:sp>
      <p:sp>
        <p:nvSpPr>
          <p:cNvPr id="10" name="Text Placeholder 6"/>
          <p:cNvSpPr>
            <a:spLocks noGrp="1"/>
          </p:cNvSpPr>
          <p:nvPr>
            <p:ph type="body" sz="quarter" idx="15"/>
          </p:nvPr>
        </p:nvSpPr>
        <p:spPr>
          <a:xfrm>
            <a:off x="2417763" y="2438400"/>
            <a:ext cx="9775824" cy="9225380"/>
          </a:xfrm>
        </p:spPr>
        <p:txBody>
          <a:bodyPr>
            <a:normAutofit fontScale="70000" lnSpcReduction="20000"/>
          </a:bodyPr>
          <a:lstStyle/>
          <a:p>
            <a:pPr marL="457200" indent="-457200">
              <a:lnSpc>
                <a:spcPct val="120000"/>
              </a:lnSpc>
              <a:buFont typeface="Arial" panose="020B0604020202020204" pitchFamily="34" charset="0"/>
              <a:buChar char="•"/>
            </a:pPr>
            <a:r>
              <a:rPr lang="en-US" sz="6300" dirty="0" smtClean="0">
                <a:latin typeface="Arial" panose="020B0604020202020204" pitchFamily="34" charset="0"/>
                <a:cs typeface="Arial" panose="020B0604020202020204" pitchFamily="34" charset="0"/>
              </a:rPr>
              <a:t>ERP Platform Ecosystem setting</a:t>
            </a:r>
          </a:p>
          <a:p>
            <a:pPr marL="457200" indent="-457200">
              <a:lnSpc>
                <a:spcPct val="120000"/>
              </a:lnSpc>
              <a:buFont typeface="Arial" panose="020B0604020202020204" pitchFamily="34" charset="0"/>
              <a:buChar char="•"/>
            </a:pPr>
            <a:r>
              <a:rPr lang="en-US" sz="6300" dirty="0" smtClean="0">
                <a:latin typeface="Arial" panose="020B0604020202020204" pitchFamily="34" charset="0"/>
                <a:cs typeface="Arial" panose="020B0604020202020204" pitchFamily="34" charset="0"/>
              </a:rPr>
              <a:t>SAP complementor firms</a:t>
            </a:r>
          </a:p>
          <a:p>
            <a:pPr marL="1676461" lvl="1" indent="-457200">
              <a:lnSpc>
                <a:spcPct val="120000"/>
              </a:lnSpc>
              <a:buFont typeface="Arial" panose="020B0604020202020204" pitchFamily="34" charset="0"/>
              <a:buChar char="•"/>
            </a:pPr>
            <a:r>
              <a:rPr lang="en-US" sz="4600" dirty="0">
                <a:latin typeface="Arial" panose="020B0604020202020204" pitchFamily="34" charset="0"/>
                <a:cs typeface="Arial" panose="020B0604020202020204" pitchFamily="34" charset="0"/>
              </a:rPr>
              <a:t>All </a:t>
            </a:r>
            <a:r>
              <a:rPr lang="en-US" sz="4600" dirty="0" smtClean="0">
                <a:latin typeface="Arial" panose="020B0604020202020204" pitchFamily="34" charset="0"/>
                <a:cs typeface="Arial" panose="020B0604020202020204" pitchFamily="34" charset="0"/>
              </a:rPr>
              <a:t>US-based</a:t>
            </a:r>
          </a:p>
          <a:p>
            <a:pPr marL="1676461" lvl="1" indent="-457200">
              <a:lnSpc>
                <a:spcPct val="120000"/>
              </a:lnSpc>
              <a:buFont typeface="Arial" panose="020B0604020202020204" pitchFamily="34" charset="0"/>
              <a:buChar char="•"/>
            </a:pPr>
            <a:r>
              <a:rPr lang="en-US" sz="4600" dirty="0" smtClean="0">
                <a:latin typeface="Arial" panose="020B0604020202020204" pitchFamily="34" charset="0"/>
                <a:cs typeface="Arial" panose="020B0604020202020204" pitchFamily="34" charset="0"/>
              </a:rPr>
              <a:t>Small firms (&lt;5000 employees)</a:t>
            </a:r>
            <a:endParaRPr lang="en-US" sz="4600" dirty="0">
              <a:latin typeface="Arial" panose="020B0604020202020204" pitchFamily="34" charset="0"/>
              <a:cs typeface="Arial" panose="020B0604020202020204" pitchFamily="34" charset="0"/>
            </a:endParaRPr>
          </a:p>
          <a:p>
            <a:pPr marL="457200" indent="-457200">
              <a:lnSpc>
                <a:spcPct val="120000"/>
              </a:lnSpc>
              <a:buFont typeface="Arial" panose="020B0604020202020204" pitchFamily="34" charset="0"/>
              <a:buChar char="•"/>
            </a:pPr>
            <a:r>
              <a:rPr lang="en-US" sz="6300" dirty="0" smtClean="0">
                <a:latin typeface="Arial" panose="020B0604020202020204" pitchFamily="34" charset="0"/>
                <a:cs typeface="Arial" panose="020B0604020202020204" pitchFamily="34" charset="0"/>
              </a:rPr>
              <a:t>Period Covered</a:t>
            </a:r>
          </a:p>
          <a:p>
            <a:pPr marL="1676461" lvl="1" indent="-457200">
              <a:lnSpc>
                <a:spcPct val="120000"/>
              </a:lnSpc>
              <a:buFont typeface="Arial" panose="020B0604020202020204" pitchFamily="34" charset="0"/>
              <a:buChar char="•"/>
            </a:pPr>
            <a:r>
              <a:rPr lang="en-US" sz="4600" dirty="0" smtClean="0">
                <a:latin typeface="Arial" panose="020B0604020202020204" pitchFamily="34" charset="0"/>
                <a:cs typeface="Arial" panose="020B0604020202020204" pitchFamily="34" charset="0"/>
              </a:rPr>
              <a:t>2001-2006</a:t>
            </a:r>
          </a:p>
          <a:p>
            <a:pPr marL="1676461" lvl="1" indent="-457200">
              <a:lnSpc>
                <a:spcPct val="120000"/>
              </a:lnSpc>
              <a:buFont typeface="Arial" panose="020B0604020202020204" pitchFamily="34" charset="0"/>
              <a:buChar char="•"/>
            </a:pPr>
            <a:r>
              <a:rPr lang="en-US" sz="4600" dirty="0" smtClean="0">
                <a:latin typeface="Arial" panose="020B0604020202020204" pitchFamily="34" charset="0"/>
                <a:cs typeface="Arial" panose="020B0604020202020204" pitchFamily="34" charset="0"/>
              </a:rPr>
              <a:t>Consolidation within the ecosystem</a:t>
            </a:r>
          </a:p>
          <a:p>
            <a:pPr marL="1676461" lvl="1" indent="-457200">
              <a:lnSpc>
                <a:spcPct val="120000"/>
              </a:lnSpc>
              <a:buFont typeface="Arial" panose="020B0604020202020204" pitchFamily="34" charset="0"/>
              <a:buChar char="•"/>
            </a:pPr>
            <a:r>
              <a:rPr lang="en-US" sz="4600" dirty="0" smtClean="0">
                <a:latin typeface="Arial" panose="020B0604020202020204" pitchFamily="34" charset="0"/>
                <a:cs typeface="Arial" panose="020B0604020202020204" pitchFamily="34" charset="0"/>
              </a:rPr>
              <a:t>Stream of acquisitions by Oracle aimed at catching up with the platform  leader SAP</a:t>
            </a:r>
          </a:p>
          <a:p>
            <a:pPr marL="457200" indent="-457200">
              <a:lnSpc>
                <a:spcPct val="120000"/>
              </a:lnSpc>
              <a:buFont typeface="Arial" panose="020B0604020202020204" pitchFamily="34" charset="0"/>
              <a:buChar char="•"/>
            </a:pPr>
            <a:r>
              <a:rPr lang="en-US" sz="6300" dirty="0" smtClean="0">
                <a:latin typeface="Arial" panose="020B0604020202020204" pitchFamily="34" charset="0"/>
                <a:cs typeface="Arial" panose="020B0604020202020204" pitchFamily="34" charset="0"/>
              </a:rPr>
              <a:t>Micro-level Human Capital data</a:t>
            </a:r>
          </a:p>
          <a:p>
            <a:pPr marL="1676461" lvl="1" indent="-457200">
              <a:lnSpc>
                <a:spcPct val="120000"/>
              </a:lnSpc>
              <a:buFont typeface="Arial" panose="020B0604020202020204" pitchFamily="34" charset="0"/>
              <a:buChar char="•"/>
            </a:pPr>
            <a:r>
              <a:rPr lang="en-US" sz="4600" dirty="0" smtClean="0">
                <a:latin typeface="Arial" panose="020B0604020202020204" pitchFamily="34" charset="0"/>
                <a:cs typeface="Arial" panose="020B0604020202020204" pitchFamily="34" charset="0"/>
              </a:rPr>
              <a:t>Employee CVs (Linkedin)</a:t>
            </a:r>
          </a:p>
          <a:p>
            <a:pPr marL="1676461" lvl="1" indent="-457200">
              <a:lnSpc>
                <a:spcPct val="120000"/>
              </a:lnSpc>
              <a:buFont typeface="Arial" panose="020B0604020202020204" pitchFamily="34" charset="0"/>
              <a:buChar char="•"/>
            </a:pPr>
            <a:r>
              <a:rPr lang="en-US" sz="4600" dirty="0">
                <a:latin typeface="Arial" panose="020B0604020202020204" pitchFamily="34" charset="0"/>
                <a:cs typeface="Arial" panose="020B0604020202020204" pitchFamily="34" charset="0"/>
              </a:rPr>
              <a:t>Present or past employees</a:t>
            </a:r>
          </a:p>
          <a:p>
            <a:pPr marL="1676461" lvl="1" indent="-457200">
              <a:lnSpc>
                <a:spcPct val="120000"/>
              </a:lnSpc>
              <a:buFont typeface="Arial" panose="020B0604020202020204" pitchFamily="34" charset="0"/>
              <a:buChar char="•"/>
            </a:pPr>
            <a:r>
              <a:rPr lang="en-US" sz="4600" dirty="0">
                <a:latin typeface="Arial" panose="020B0604020202020204" pitchFamily="34" charset="0"/>
                <a:cs typeface="Arial" panose="020B0604020202020204" pitchFamily="34" charset="0"/>
              </a:rPr>
              <a:t>Work Location - US</a:t>
            </a:r>
          </a:p>
          <a:p>
            <a:pPr marL="457200" indent="-457200">
              <a:lnSpc>
                <a:spcPct val="120000"/>
              </a:lnSpc>
              <a:buFont typeface="Arial" panose="020B0604020202020204" pitchFamily="34" charset="0"/>
              <a:buChar char="•"/>
            </a:pPr>
            <a:endParaRPr lang="en-US" sz="5400" dirty="0"/>
          </a:p>
          <a:p>
            <a:pPr>
              <a:lnSpc>
                <a:spcPct val="120000"/>
              </a:lnSpc>
            </a:pPr>
            <a:endParaRPr lang="en-US" sz="5400" dirty="0">
              <a:solidFill>
                <a:schemeClr val="tx2"/>
              </a:solidFill>
            </a:endParaRPr>
          </a:p>
          <a:p>
            <a:pPr marL="1676461" lvl="1" indent="-457200">
              <a:lnSpc>
                <a:spcPct val="120000"/>
              </a:lnSpc>
              <a:buFont typeface="Arial" panose="020B0604020202020204" pitchFamily="34" charset="0"/>
              <a:buChar char="•"/>
            </a:pPr>
            <a:endParaRPr lang="en-US" sz="3800" dirty="0" smtClean="0">
              <a:solidFill>
                <a:schemeClr val="tx2"/>
              </a:solidFill>
            </a:endParaRPr>
          </a:p>
          <a:p>
            <a:endParaRPr lang="en-US" dirty="0"/>
          </a:p>
        </p:txBody>
      </p:sp>
      <p:graphicFrame>
        <p:nvGraphicFramePr>
          <p:cNvPr id="13" name="Diagram 12"/>
          <p:cNvGraphicFramePr/>
          <p:nvPr>
            <p:extLst>
              <p:ext uri="{D42A27DB-BD31-4B8C-83A1-F6EECF244321}">
                <p14:modId xmlns:p14="http://schemas.microsoft.com/office/powerpoint/2010/main" val="1067473880"/>
              </p:ext>
            </p:extLst>
          </p:nvPr>
        </p:nvGraphicFramePr>
        <p:xfrm>
          <a:off x="9907587" y="1743428"/>
          <a:ext cx="13182600" cy="8772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 Placeholder 6"/>
          <p:cNvSpPr>
            <a:spLocks noGrp="1"/>
          </p:cNvSpPr>
          <p:nvPr>
            <p:ph type="body" sz="quarter" idx="15"/>
          </p:nvPr>
        </p:nvSpPr>
        <p:spPr>
          <a:xfrm>
            <a:off x="11914246" y="10668000"/>
            <a:ext cx="10413941" cy="1752600"/>
          </a:xfrm>
        </p:spPr>
        <p:txBody>
          <a:bodyPr>
            <a:normAutofit fontScale="62500" lnSpcReduction="20000"/>
          </a:bodyPr>
          <a:lstStyle/>
          <a:p>
            <a:r>
              <a:rPr lang="en-US" dirty="0" smtClean="0"/>
              <a:t>75</a:t>
            </a:r>
            <a:r>
              <a:rPr lang="en-US" baseline="30000" dirty="0" smtClean="0"/>
              <a:t>th</a:t>
            </a:r>
            <a:r>
              <a:rPr lang="en-US" dirty="0" smtClean="0"/>
              <a:t> percentile or above in any one form of human capital – Specialized Firm</a:t>
            </a:r>
            <a:endParaRPr lang="en-US" dirty="0"/>
          </a:p>
        </p:txBody>
      </p:sp>
      <p:sp>
        <p:nvSpPr>
          <p:cNvPr id="7" name="Date Placeholder 6"/>
          <p:cNvSpPr>
            <a:spLocks noGrp="1"/>
          </p:cNvSpPr>
          <p:nvPr>
            <p:ph type="dt" sz="half" idx="2"/>
          </p:nvPr>
        </p:nvSpPr>
        <p:spPr/>
        <p:txBody>
          <a:bodyPr/>
          <a:lstStyle/>
          <a:p>
            <a:fld id="{B2B7F95F-5308-4816-8A08-121D66659265}" type="datetime1">
              <a:rPr lang="en-US" smtClean="0"/>
              <a:t>7/17/2018</a:t>
            </a:fld>
            <a:endParaRPr lang="en-US" dirty="0"/>
          </a:p>
        </p:txBody>
      </p:sp>
      <p:sp>
        <p:nvSpPr>
          <p:cNvPr id="8" name="Slide Number Placeholder 7"/>
          <p:cNvSpPr>
            <a:spLocks noGrp="1"/>
          </p:cNvSpPr>
          <p:nvPr>
            <p:ph type="sldNum" sz="quarter" idx="12"/>
          </p:nvPr>
        </p:nvSpPr>
        <p:spPr/>
        <p:txBody>
          <a:bodyPr/>
          <a:lstStyle/>
          <a:p>
            <a:fld id="{9DF686B8-C880-FF40-96DC-14FF2413C34E}" type="slidenum">
              <a:rPr lang="en-US" smtClean="0"/>
              <a:pPr/>
              <a:t>5</a:t>
            </a:fld>
            <a:endParaRPr lang="en-US" dirty="0"/>
          </a:p>
        </p:txBody>
      </p:sp>
    </p:spTree>
    <p:extLst>
      <p:ext uri="{BB962C8B-B14F-4D97-AF65-F5344CB8AC3E}">
        <p14:creationId xmlns:p14="http://schemas.microsoft.com/office/powerpoint/2010/main" val="24689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5"/>
          </p:nvPr>
        </p:nvSpPr>
        <p:spPr>
          <a:xfrm>
            <a:off x="2112963" y="2819400"/>
            <a:ext cx="19429412" cy="8001000"/>
          </a:xfrm>
        </p:spPr>
        <p:txBody>
          <a:bodyPr/>
          <a:lstStyle/>
          <a:p>
            <a:r>
              <a:rPr lang="en-US" dirty="0" smtClean="0"/>
              <a:t>	</a:t>
            </a:r>
            <a:endParaRPr lang="en-US" dirty="0"/>
          </a:p>
        </p:txBody>
      </p:sp>
      <p:sp>
        <p:nvSpPr>
          <p:cNvPr id="2" name="Text Placeholder 1"/>
          <p:cNvSpPr>
            <a:spLocks noGrp="1"/>
          </p:cNvSpPr>
          <p:nvPr>
            <p:ph type="body" sz="quarter" idx="13"/>
          </p:nvPr>
        </p:nvSpPr>
        <p:spPr>
          <a:xfrm>
            <a:off x="2112708" y="519048"/>
            <a:ext cx="19429396" cy="1462152"/>
          </a:xfrm>
        </p:spPr>
        <p:txBody>
          <a:bodyPr/>
          <a:lstStyle/>
          <a:p>
            <a:r>
              <a:rPr lang="en-US" sz="6600" dirty="0" smtClean="0"/>
              <a:t>Empirical Specification</a:t>
            </a:r>
            <a:endParaRPr lang="en-US" sz="6600" dirty="0"/>
          </a:p>
        </p:txBody>
      </p:sp>
      <p:sp>
        <p:nvSpPr>
          <p:cNvPr id="5" name="Footer Placeholder 4"/>
          <p:cNvSpPr>
            <a:spLocks noGrp="1"/>
          </p:cNvSpPr>
          <p:nvPr>
            <p:ph type="ftr" sz="quarter" idx="3"/>
          </p:nvPr>
        </p:nvSpPr>
        <p:spPr>
          <a:xfrm>
            <a:off x="6783387" y="12676190"/>
            <a:ext cx="12969863" cy="803276"/>
          </a:xfrm>
        </p:spPr>
        <p:txBody>
          <a:bodyPr/>
          <a:lstStyle/>
          <a:p>
            <a:r>
              <a:rPr lang="en-US" i="1" dirty="0" smtClean="0"/>
              <a:t>Multihoming with Platform Ecosystems        Vijay Venkataraman</a:t>
            </a:r>
            <a:endParaRPr lang="en-US" i="1" dirty="0"/>
          </a:p>
        </p:txBody>
      </p:sp>
      <p:sp>
        <p:nvSpPr>
          <p:cNvPr id="7" name="Text Placeholder 6"/>
          <p:cNvSpPr>
            <a:spLocks noGrp="1"/>
          </p:cNvSpPr>
          <p:nvPr>
            <p:ph type="body" sz="quarter" idx="15"/>
          </p:nvPr>
        </p:nvSpPr>
        <p:spPr>
          <a:xfrm>
            <a:off x="687387" y="1853700"/>
            <a:ext cx="12419969" cy="1192157"/>
          </a:xfrm>
        </p:spPr>
        <p:txBody>
          <a:bodyPr>
            <a:normAutofit/>
          </a:bodyPr>
          <a:lstStyle/>
          <a:p>
            <a:pPr marL="1676461" lvl="2" indent="-457200">
              <a:lnSpc>
                <a:spcPct val="120000"/>
              </a:lnSpc>
              <a:buFont typeface="Arial" panose="020B0604020202020204" pitchFamily="34" charset="0"/>
              <a:buChar char="•"/>
            </a:pPr>
            <a:r>
              <a:rPr lang="en-US" sz="4400" dirty="0" smtClean="0">
                <a:solidFill>
                  <a:schemeClr val="tx2"/>
                </a:solidFill>
              </a:rPr>
              <a:t>Model based </a:t>
            </a:r>
            <a:r>
              <a:rPr lang="en-US" sz="4400" dirty="0">
                <a:solidFill>
                  <a:schemeClr val="tx2"/>
                </a:solidFill>
              </a:rPr>
              <a:t>on the theory </a:t>
            </a:r>
            <a:r>
              <a:rPr lang="en-US" sz="4400" dirty="0" smtClean="0">
                <a:solidFill>
                  <a:schemeClr val="tx2"/>
                </a:solidFill>
              </a:rPr>
              <a:t>developed</a:t>
            </a:r>
          </a:p>
          <a:p>
            <a:endParaRPr lang="en-US" sz="6600" dirty="0"/>
          </a:p>
        </p:txBody>
      </p:sp>
      <p:sp>
        <p:nvSpPr>
          <p:cNvPr id="34" name="Text Placeholder 6"/>
          <p:cNvSpPr>
            <a:spLocks noGrp="1"/>
          </p:cNvSpPr>
          <p:nvPr>
            <p:ph type="body" sz="quarter" idx="15"/>
          </p:nvPr>
        </p:nvSpPr>
        <p:spPr>
          <a:xfrm>
            <a:off x="2152625" y="6096000"/>
            <a:ext cx="15513226" cy="1192157"/>
          </a:xfrm>
        </p:spPr>
        <p:txBody>
          <a:bodyPr>
            <a:noAutofit/>
          </a:bodyPr>
          <a:lstStyle/>
          <a:p>
            <a:pPr marL="457200" lvl="1" indent="-457200">
              <a:lnSpc>
                <a:spcPct val="120000"/>
              </a:lnSpc>
              <a:buFont typeface="Arial" panose="020B0604020202020204" pitchFamily="34" charset="0"/>
              <a:buChar char="•"/>
            </a:pPr>
            <a:r>
              <a:rPr lang="en-US" sz="4400" dirty="0">
                <a:solidFill>
                  <a:schemeClr val="tx2"/>
                </a:solidFill>
              </a:rPr>
              <a:t>Identification </a:t>
            </a:r>
            <a:r>
              <a:rPr lang="en-US" sz="4400" dirty="0" smtClean="0">
                <a:solidFill>
                  <a:schemeClr val="tx2"/>
                </a:solidFill>
              </a:rPr>
              <a:t>Strategy: </a:t>
            </a:r>
            <a:r>
              <a:rPr lang="en-US" sz="4400" dirty="0" smtClean="0"/>
              <a:t>Exploit a </a:t>
            </a:r>
            <a:r>
              <a:rPr lang="en-US" sz="4400" dirty="0"/>
              <a:t>d</a:t>
            </a:r>
            <a:r>
              <a:rPr lang="en-US" sz="4400" dirty="0" smtClean="0"/>
              <a:t>emand shock</a:t>
            </a:r>
            <a:endParaRPr lang="en-US" sz="4400" dirty="0"/>
          </a:p>
          <a:p>
            <a:pPr marL="1676461" lvl="2" indent="-457200">
              <a:lnSpc>
                <a:spcPct val="120000"/>
              </a:lnSpc>
              <a:buFont typeface="Arial" panose="020B0604020202020204" pitchFamily="34" charset="0"/>
              <a:buChar char="•"/>
            </a:pPr>
            <a:endParaRPr lang="en-US" sz="4000" dirty="0">
              <a:solidFill>
                <a:schemeClr val="tx2"/>
              </a:solidFill>
            </a:endParaRPr>
          </a:p>
          <a:p>
            <a:pPr marL="2895722" lvl="3" indent="-457200">
              <a:lnSpc>
                <a:spcPct val="120000"/>
              </a:lnSpc>
              <a:buFont typeface="Arial" panose="020B0604020202020204" pitchFamily="34" charset="0"/>
              <a:buChar char="•"/>
            </a:pPr>
            <a:endParaRPr lang="en-US" sz="3600" dirty="0" smtClean="0">
              <a:solidFill>
                <a:schemeClr val="tx2"/>
              </a:solidFill>
            </a:endParaRPr>
          </a:p>
          <a:p>
            <a:endParaRPr lang="en-US" sz="6600" dirty="0"/>
          </a:p>
        </p:txBody>
      </p:sp>
      <p:sp>
        <p:nvSpPr>
          <p:cNvPr id="3" name="Rounded Rectangle 2"/>
          <p:cNvSpPr/>
          <p:nvPr/>
        </p:nvSpPr>
        <p:spPr>
          <a:xfrm>
            <a:off x="2592387" y="3505199"/>
            <a:ext cx="2743200" cy="1828800"/>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rPr>
              <a:t>Complementor Firm</a:t>
            </a:r>
            <a:endParaRPr lang="en-US" sz="2400" b="1" dirty="0">
              <a:solidFill>
                <a:schemeClr val="tx1"/>
              </a:solidFill>
            </a:endParaRPr>
          </a:p>
        </p:txBody>
      </p:sp>
      <p:sp>
        <p:nvSpPr>
          <p:cNvPr id="11" name="Right Arrow 10"/>
          <p:cNvSpPr/>
          <p:nvPr/>
        </p:nvSpPr>
        <p:spPr>
          <a:xfrm>
            <a:off x="5533644" y="4214660"/>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10440987" y="4114800"/>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7545387" y="3505200"/>
            <a:ext cx="2743200" cy="1828800"/>
            <a:chOff x="5411787" y="5008904"/>
            <a:chExt cx="1826264" cy="1480407"/>
          </a:xfrm>
        </p:grpSpPr>
        <p:sp>
          <p:nvSpPr>
            <p:cNvPr id="13" name="Rounded Rectangle 12"/>
            <p:cNvSpPr/>
            <p:nvPr/>
          </p:nvSpPr>
          <p:spPr>
            <a:xfrm>
              <a:off x="5411787" y="5008904"/>
              <a:ext cx="1826264" cy="1480407"/>
            </a:xfrm>
            <a:prstGeom prst="roundRect">
              <a:avLst/>
            </a:prstGeom>
            <a:gradFill>
              <a:gsLst>
                <a:gs pos="0">
                  <a:schemeClr val="accent1">
                    <a:lumMod val="60000"/>
                    <a:lumOff val="40000"/>
                  </a:schemeClr>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187" y="5366244"/>
              <a:ext cx="1582762" cy="676903"/>
            </a:xfrm>
            <a:prstGeom prst="rect">
              <a:avLst/>
            </a:prstGeom>
            <a:gradFill>
              <a:gsLst>
                <a:gs pos="0">
                  <a:schemeClr val="accent1">
                    <a:lumMod val="60000"/>
                    <a:lumOff val="40000"/>
                  </a:schemeClr>
                </a:gs>
                <a:gs pos="100000">
                  <a:schemeClr val="accent3">
                    <a:tint val="50000"/>
                    <a:shade val="100000"/>
                    <a:satMod val="350000"/>
                  </a:schemeClr>
                </a:gs>
              </a:gsLst>
            </a:gradFill>
            <a:ln/>
          </p:spPr>
        </p:pic>
      </p:grpSp>
      <p:sp>
        <p:nvSpPr>
          <p:cNvPr id="17" name="Right Arrow 16"/>
          <p:cNvSpPr/>
          <p:nvPr/>
        </p:nvSpPr>
        <p:spPr>
          <a:xfrm rot="19996485">
            <a:off x="15606937" y="3375595"/>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723633">
            <a:off x="15539704" y="4798726"/>
            <a:ext cx="1783143" cy="3573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17679987" y="4267199"/>
            <a:ext cx="2743200" cy="1828800"/>
          </a:xfrm>
          <a:prstGeom prst="roundRect">
            <a:avLst/>
          </a:prstGeom>
          <a:gradFill>
            <a:gsLst>
              <a:gs pos="0">
                <a:srgbClr val="FF0000"/>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rPr>
              <a:t>No multihoming</a:t>
            </a:r>
            <a:endParaRPr lang="en-US" sz="2400" b="1" dirty="0">
              <a:solidFill>
                <a:schemeClr val="tx1"/>
              </a:solidFill>
            </a:endParaRPr>
          </a:p>
        </p:txBody>
      </p:sp>
      <p:grpSp>
        <p:nvGrpSpPr>
          <p:cNvPr id="4" name="Group 3"/>
          <p:cNvGrpSpPr/>
          <p:nvPr/>
        </p:nvGrpSpPr>
        <p:grpSpPr>
          <a:xfrm>
            <a:off x="17665851" y="2133600"/>
            <a:ext cx="2628801" cy="1828800"/>
            <a:chOff x="15817370" y="3940711"/>
            <a:chExt cx="1826264" cy="1480407"/>
          </a:xfrm>
        </p:grpSpPr>
        <p:sp>
          <p:nvSpPr>
            <p:cNvPr id="19" name="Rounded Rectangle 18"/>
            <p:cNvSpPr/>
            <p:nvPr/>
          </p:nvSpPr>
          <p:spPr>
            <a:xfrm>
              <a:off x="15817370" y="3940711"/>
              <a:ext cx="1826264" cy="1480407"/>
            </a:xfrm>
            <a:prstGeom prst="roundRect">
              <a:avLst/>
            </a:prstGeom>
            <a:gradFill>
              <a:gsLst>
                <a:gs pos="0">
                  <a:srgbClr val="92D050"/>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8939" y="4143799"/>
              <a:ext cx="1400136" cy="598799"/>
            </a:xfrm>
            <a:prstGeom prst="rect">
              <a:avLst/>
            </a:prstGeom>
            <a:gradFill>
              <a:gsLst>
                <a:gs pos="0">
                  <a:schemeClr val="accent1">
                    <a:lumMod val="60000"/>
                    <a:lumOff val="40000"/>
                  </a:schemeClr>
                </a:gs>
                <a:gs pos="100000">
                  <a:schemeClr val="accent3">
                    <a:tint val="50000"/>
                    <a:shade val="100000"/>
                    <a:satMod val="350000"/>
                  </a:schemeClr>
                </a:gs>
              </a:gsLst>
            </a:grad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0128" y="4945687"/>
              <a:ext cx="1685976" cy="290381"/>
            </a:xfrm>
            <a:prstGeom prst="rect">
              <a:avLst/>
            </a:prstGeom>
            <a:gradFill>
              <a:gsLst>
                <a:gs pos="0">
                  <a:schemeClr val="accent1">
                    <a:lumMod val="60000"/>
                    <a:lumOff val="40000"/>
                  </a:schemeClr>
                </a:gs>
                <a:gs pos="100000">
                  <a:schemeClr val="accent3">
                    <a:tint val="50000"/>
                    <a:shade val="100000"/>
                    <a:satMod val="350000"/>
                  </a:schemeClr>
                </a:gs>
              </a:gsLst>
            </a:gradFill>
            <a:ln/>
          </p:spPr>
        </p:pic>
      </p:grpSp>
      <p:sp>
        <p:nvSpPr>
          <p:cNvPr id="33" name="Rounded Rectangle 32"/>
          <p:cNvSpPr/>
          <p:nvPr/>
        </p:nvSpPr>
        <p:spPr>
          <a:xfrm>
            <a:off x="12498387" y="3352799"/>
            <a:ext cx="2743200" cy="1828800"/>
          </a:xfrm>
          <a:prstGeom prst="roundRect">
            <a:avLst/>
          </a:prstGeom>
          <a:gradFill>
            <a:gsLst>
              <a:gs pos="0">
                <a:schemeClr val="accent1">
                  <a:lumMod val="60000"/>
                  <a:lumOff val="40000"/>
                </a:schemeClr>
              </a:gs>
              <a:gs pos="100000">
                <a:schemeClr val="accent3">
                  <a:tint val="50000"/>
                  <a:shade val="100000"/>
                  <a:satMod val="350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rPr>
              <a:t>Human Capital </a:t>
            </a:r>
            <a:r>
              <a:rPr lang="en-US" sz="2400" b="1" dirty="0" smtClean="0">
                <a:solidFill>
                  <a:schemeClr val="tx1"/>
                </a:solidFill>
              </a:rPr>
              <a:t>Mix</a:t>
            </a:r>
            <a:endParaRPr lang="en-US" sz="2400" b="1" dirty="0">
              <a:solidFill>
                <a:schemeClr val="tx1"/>
              </a:solidFill>
            </a:endParaRPr>
          </a:p>
        </p:txBody>
      </p:sp>
      <p:sp>
        <p:nvSpPr>
          <p:cNvPr id="10" name="TextBox 9"/>
          <p:cNvSpPr txBox="1"/>
          <p:nvPr/>
        </p:nvSpPr>
        <p:spPr>
          <a:xfrm>
            <a:off x="2411161" y="7364355"/>
            <a:ext cx="20158472" cy="5115246"/>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4400" dirty="0" smtClean="0"/>
              <a:t>Series </a:t>
            </a:r>
            <a:r>
              <a:rPr lang="en-US" sz="4400" dirty="0"/>
              <a:t>of platform level acquisitions by Oracle</a:t>
            </a:r>
          </a:p>
          <a:p>
            <a:pPr marL="1676461" lvl="1" indent="-457200">
              <a:lnSpc>
                <a:spcPct val="120000"/>
              </a:lnSpc>
              <a:buFont typeface="Arial" panose="020B0604020202020204" pitchFamily="34" charset="0"/>
              <a:buChar char="•"/>
            </a:pPr>
            <a:r>
              <a:rPr lang="en-US" sz="3600" dirty="0"/>
              <a:t>Started with </a:t>
            </a:r>
            <a:r>
              <a:rPr lang="en-US" sz="3600" dirty="0" smtClean="0"/>
              <a:t>PeopleSoft’s </a:t>
            </a:r>
            <a:r>
              <a:rPr lang="en-US" sz="3600" dirty="0"/>
              <a:t>acquisition in 2004 for $10.3 </a:t>
            </a:r>
            <a:r>
              <a:rPr lang="en-US" sz="3600" dirty="0" smtClean="0"/>
              <a:t>B</a:t>
            </a:r>
          </a:p>
          <a:p>
            <a:pPr marL="1676461" lvl="1" indent="-457200">
              <a:lnSpc>
                <a:spcPct val="120000"/>
              </a:lnSpc>
              <a:buFont typeface="Arial" panose="020B0604020202020204" pitchFamily="34" charset="0"/>
              <a:buChar char="•"/>
            </a:pPr>
            <a:r>
              <a:rPr lang="en-US" sz="3600" dirty="0" smtClean="0"/>
              <a:t>Exogenous </a:t>
            </a:r>
            <a:r>
              <a:rPr lang="en-US" sz="3600" dirty="0"/>
              <a:t>to the small complementor </a:t>
            </a:r>
            <a:r>
              <a:rPr lang="en-US" sz="3600" dirty="0" smtClean="0"/>
              <a:t>firms</a:t>
            </a:r>
          </a:p>
          <a:p>
            <a:pPr marL="457200" indent="-457200">
              <a:lnSpc>
                <a:spcPct val="120000"/>
              </a:lnSpc>
              <a:buFont typeface="Arial" panose="020B0604020202020204" pitchFamily="34" charset="0"/>
              <a:buChar char="•"/>
            </a:pPr>
            <a:r>
              <a:rPr lang="en-US" sz="4400" dirty="0" smtClean="0"/>
              <a:t>Impact of the shock</a:t>
            </a:r>
            <a:endParaRPr lang="en-US" sz="4400" dirty="0"/>
          </a:p>
          <a:p>
            <a:pPr marL="1676461" lvl="1" indent="-457200">
              <a:lnSpc>
                <a:spcPct val="120000"/>
              </a:lnSpc>
              <a:buFont typeface="Arial" panose="020B0604020202020204" pitchFamily="34" charset="0"/>
              <a:buChar char="•"/>
            </a:pPr>
            <a:r>
              <a:rPr lang="en-US" sz="3600" dirty="0"/>
              <a:t>Increase in benefits from </a:t>
            </a:r>
            <a:r>
              <a:rPr lang="en-US" sz="3600" dirty="0" smtClean="0"/>
              <a:t>multihoming</a:t>
            </a:r>
            <a:endParaRPr lang="en-US" sz="3600" dirty="0"/>
          </a:p>
          <a:p>
            <a:pPr marL="1676461" lvl="1" indent="-457200">
              <a:lnSpc>
                <a:spcPct val="120000"/>
              </a:lnSpc>
              <a:buFont typeface="Arial" panose="020B0604020202020204" pitchFamily="34" charset="0"/>
              <a:buChar char="•"/>
            </a:pPr>
            <a:r>
              <a:rPr lang="en-US" sz="3600" dirty="0"/>
              <a:t>However, costs differ based on a firm’s human capital mix</a:t>
            </a:r>
          </a:p>
          <a:p>
            <a:pPr marL="1676461" lvl="1" indent="-457200">
              <a:lnSpc>
                <a:spcPct val="120000"/>
              </a:lnSpc>
              <a:buFont typeface="Arial" panose="020B0604020202020204" pitchFamily="34" charset="0"/>
              <a:buChar char="•"/>
            </a:pPr>
            <a:r>
              <a:rPr lang="en-US" sz="3600" dirty="0"/>
              <a:t>Sudden </a:t>
            </a:r>
            <a:r>
              <a:rPr lang="en-US" sz="3600" dirty="0" smtClean="0"/>
              <a:t>nature </a:t>
            </a:r>
            <a:r>
              <a:rPr lang="en-US" sz="3600" dirty="0"/>
              <a:t>– difficult to acquire </a:t>
            </a:r>
            <a:r>
              <a:rPr lang="en-US" sz="3600" dirty="0" smtClean="0"/>
              <a:t>from </a:t>
            </a:r>
            <a:r>
              <a:rPr lang="en-US" sz="3600" dirty="0"/>
              <a:t>the labor </a:t>
            </a:r>
            <a:r>
              <a:rPr lang="en-US" sz="3600" dirty="0" smtClean="0"/>
              <a:t>market</a:t>
            </a:r>
            <a:endParaRPr lang="en-US" sz="3600" dirty="0"/>
          </a:p>
        </p:txBody>
      </p:sp>
      <p:sp>
        <p:nvSpPr>
          <p:cNvPr id="23" name="Date Placeholder 22"/>
          <p:cNvSpPr>
            <a:spLocks noGrp="1"/>
          </p:cNvSpPr>
          <p:nvPr>
            <p:ph type="dt" sz="half" idx="2"/>
          </p:nvPr>
        </p:nvSpPr>
        <p:spPr/>
        <p:txBody>
          <a:bodyPr/>
          <a:lstStyle/>
          <a:p>
            <a:fld id="{9318ABC0-A144-42A6-8EAF-083BE158432F}" type="datetime1">
              <a:rPr lang="en-US" smtClean="0"/>
              <a:t>7/17/2018</a:t>
            </a:fld>
            <a:endParaRPr lang="en-US" dirty="0"/>
          </a:p>
        </p:txBody>
      </p:sp>
      <p:sp>
        <p:nvSpPr>
          <p:cNvPr id="24" name="Slide Number Placeholder 23"/>
          <p:cNvSpPr>
            <a:spLocks noGrp="1"/>
          </p:cNvSpPr>
          <p:nvPr>
            <p:ph type="sldNum" sz="quarter" idx="12"/>
          </p:nvPr>
        </p:nvSpPr>
        <p:spPr/>
        <p:txBody>
          <a:bodyPr/>
          <a:lstStyle/>
          <a:p>
            <a:fld id="{9DF686B8-C880-FF40-96DC-14FF2413C34E}" type="slidenum">
              <a:rPr lang="en-US" smtClean="0"/>
              <a:pPr/>
              <a:t>6</a:t>
            </a:fld>
            <a:endParaRPr lang="en-US" dirty="0"/>
          </a:p>
        </p:txBody>
      </p:sp>
    </p:spTree>
    <p:extLst>
      <p:ext uri="{BB962C8B-B14F-4D97-AF65-F5344CB8AC3E}">
        <p14:creationId xmlns:p14="http://schemas.microsoft.com/office/powerpoint/2010/main" val="251691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11" grpId="0" animBg="1"/>
      <p:bldP spid="14" grpId="0" animBg="1"/>
      <p:bldP spid="17" grpId="0" animBg="1"/>
      <p:bldP spid="18" grpId="0" animBg="1"/>
      <p:bldP spid="20"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112708" y="519048"/>
            <a:ext cx="19429396" cy="1462152"/>
          </a:xfrm>
        </p:spPr>
        <p:txBody>
          <a:bodyPr/>
          <a:lstStyle/>
          <a:p>
            <a:r>
              <a:rPr lang="en-US" dirty="0" err="1" smtClean="0"/>
              <a:t>Complementor</a:t>
            </a:r>
            <a:r>
              <a:rPr lang="en-US" dirty="0" smtClean="0"/>
              <a:t> response to </a:t>
            </a:r>
            <a:r>
              <a:rPr lang="en-US" dirty="0"/>
              <a:t>demand shock</a:t>
            </a:r>
          </a:p>
        </p:txBody>
      </p:sp>
      <p:sp>
        <p:nvSpPr>
          <p:cNvPr id="4" name="Slide Number Placeholder 3"/>
          <p:cNvSpPr>
            <a:spLocks noGrp="1"/>
          </p:cNvSpPr>
          <p:nvPr>
            <p:ph type="sldNum" sz="quarter" idx="12"/>
          </p:nvPr>
        </p:nvSpPr>
        <p:spPr/>
        <p:txBody>
          <a:bodyPr/>
          <a:lstStyle/>
          <a:p>
            <a:fld id="{9DF686B8-C880-FF40-96DC-14FF2413C34E}" type="slidenum">
              <a:rPr lang="en-US" smtClean="0"/>
              <a:pPr/>
              <a:t>7</a:t>
            </a:fld>
            <a:endParaRPr lang="en-US" dirty="0"/>
          </a:p>
        </p:txBody>
      </p:sp>
      <p:sp>
        <p:nvSpPr>
          <p:cNvPr id="5" name="Footer Placeholder 4"/>
          <p:cNvSpPr>
            <a:spLocks noGrp="1"/>
          </p:cNvSpPr>
          <p:nvPr>
            <p:ph type="ftr" sz="quarter" idx="3"/>
          </p:nvPr>
        </p:nvSpPr>
        <p:spPr/>
        <p:txBody>
          <a:bodyPr/>
          <a:lstStyle/>
          <a:p>
            <a:r>
              <a:rPr lang="en-US" i="1" dirty="0" smtClean="0"/>
              <a:t>Multihoming with Platform Ecosystems        Vijay </a:t>
            </a:r>
            <a:r>
              <a:rPr lang="en-US" i="1" dirty="0" err="1" smtClean="0"/>
              <a:t>Venkataraman</a:t>
            </a:r>
            <a:endParaRPr lang="en-US" i="1" dirty="0"/>
          </a:p>
        </p:txBody>
      </p:sp>
      <p:sp>
        <p:nvSpPr>
          <p:cNvPr id="6" name="Date Placeholder 5"/>
          <p:cNvSpPr>
            <a:spLocks noGrp="1"/>
          </p:cNvSpPr>
          <p:nvPr>
            <p:ph type="dt" sz="half" idx="2"/>
          </p:nvPr>
        </p:nvSpPr>
        <p:spPr/>
        <p:txBody>
          <a:bodyPr/>
          <a:lstStyle/>
          <a:p>
            <a:fld id="{50BA5588-4325-4EDA-9E80-9539800EAB54}" type="datetime1">
              <a:rPr lang="en-US" smtClean="0"/>
              <a:t>7/17/2018</a:t>
            </a:fld>
            <a:endParaRPr lang="en-US" dirty="0"/>
          </a:p>
        </p:txBody>
      </p:sp>
      <p:graphicFrame>
        <p:nvGraphicFramePr>
          <p:cNvPr id="8" name="Chart 7"/>
          <p:cNvGraphicFramePr/>
          <p:nvPr>
            <p:extLst>
              <p:ext uri="{D42A27DB-BD31-4B8C-83A1-F6EECF244321}">
                <p14:modId xmlns:p14="http://schemas.microsoft.com/office/powerpoint/2010/main" val="679652774"/>
              </p:ext>
            </p:extLst>
          </p:nvPr>
        </p:nvGraphicFramePr>
        <p:xfrm>
          <a:off x="5411788" y="3131473"/>
          <a:ext cx="14848942" cy="799372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240588" y="11132403"/>
            <a:ext cx="15773399" cy="830997"/>
          </a:xfrm>
          <a:prstGeom prst="rect">
            <a:avLst/>
          </a:prstGeom>
          <a:noFill/>
        </p:spPr>
        <p:txBody>
          <a:bodyPr wrap="square" rtlCol="0">
            <a:spAutoFit/>
          </a:bodyPr>
          <a:lstStyle/>
          <a:p>
            <a:r>
              <a:rPr lang="en-US" dirty="0" smtClean="0"/>
              <a:t>ATW: Acquisition Time Window (2004-06)</a:t>
            </a:r>
            <a:endParaRPr lang="en-US" dirty="0"/>
          </a:p>
        </p:txBody>
      </p:sp>
    </p:spTree>
    <p:extLst>
      <p:ext uri="{BB962C8B-B14F-4D97-AF65-F5344CB8AC3E}">
        <p14:creationId xmlns:p14="http://schemas.microsoft.com/office/powerpoint/2010/main" val="21216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F686B8-C880-FF40-96DC-14FF2413C34E}" type="slidenum">
              <a:rPr lang="en-US" smtClean="0"/>
              <a:pPr/>
              <a:t>8</a:t>
            </a:fld>
            <a:endParaRPr lang="en-US" dirty="0"/>
          </a:p>
        </p:txBody>
      </p:sp>
      <p:sp>
        <p:nvSpPr>
          <p:cNvPr id="9" name="Text Placeholder 8"/>
          <p:cNvSpPr>
            <a:spLocks noGrp="1"/>
          </p:cNvSpPr>
          <p:nvPr>
            <p:ph type="body" sz="quarter" idx="13"/>
          </p:nvPr>
        </p:nvSpPr>
        <p:spPr>
          <a:xfrm>
            <a:off x="2112708" y="595248"/>
            <a:ext cx="19429396" cy="1462152"/>
          </a:xfrm>
        </p:spPr>
        <p:txBody>
          <a:bodyPr/>
          <a:lstStyle/>
          <a:p>
            <a:pPr marL="0" lvl="1"/>
            <a:r>
              <a:rPr lang="en-US" sz="6400" b="1" dirty="0">
                <a:solidFill>
                  <a:schemeClr val="bg2"/>
                </a:solidFill>
                <a:latin typeface="+mj-lt"/>
                <a:cs typeface="Raleway ExtraBold"/>
              </a:rPr>
              <a:t>Specialist </a:t>
            </a:r>
            <a:r>
              <a:rPr lang="en-US" sz="6400" b="1" dirty="0" smtClean="0">
                <a:solidFill>
                  <a:schemeClr val="bg2"/>
                </a:solidFill>
                <a:latin typeface="+mj-lt"/>
                <a:cs typeface="Raleway ExtraBold"/>
              </a:rPr>
              <a:t>firms </a:t>
            </a:r>
            <a:r>
              <a:rPr lang="en-US" sz="6400" b="1" dirty="0">
                <a:solidFill>
                  <a:schemeClr val="bg2"/>
                </a:solidFill>
                <a:latin typeface="+mj-lt"/>
                <a:cs typeface="Raleway ExtraBold"/>
              </a:rPr>
              <a:t>are 7% less likely to multi-home</a:t>
            </a:r>
          </a:p>
        </p:txBody>
      </p:sp>
      <p:sp>
        <p:nvSpPr>
          <p:cNvPr id="5" name="Footer Placeholder 4"/>
          <p:cNvSpPr>
            <a:spLocks noGrp="1"/>
          </p:cNvSpPr>
          <p:nvPr>
            <p:ph type="ftr" sz="quarter" idx="3"/>
          </p:nvPr>
        </p:nvSpPr>
        <p:spPr>
          <a:xfrm>
            <a:off x="6554788" y="12676190"/>
            <a:ext cx="13198462" cy="803276"/>
          </a:xfrm>
        </p:spPr>
        <p:txBody>
          <a:bodyPr/>
          <a:lstStyle/>
          <a:p>
            <a:r>
              <a:rPr lang="en-US" i="1" dirty="0" err="1" smtClean="0"/>
              <a:t>Multihoming</a:t>
            </a:r>
            <a:r>
              <a:rPr lang="en-US" i="1" dirty="0" smtClean="0"/>
              <a:t> with Platform Ecosystems        Vijay </a:t>
            </a:r>
            <a:r>
              <a:rPr lang="en-US" i="1" dirty="0" err="1" smtClean="0"/>
              <a:t>Venkataraman</a:t>
            </a:r>
            <a:endParaRPr lang="en-US" i="1" dirty="0"/>
          </a:p>
        </p:txBody>
      </p:sp>
      <p:sp>
        <p:nvSpPr>
          <p:cNvPr id="6" name="Date Placeholder 5"/>
          <p:cNvSpPr>
            <a:spLocks noGrp="1"/>
          </p:cNvSpPr>
          <p:nvPr>
            <p:ph type="dt" sz="half" idx="2"/>
          </p:nvPr>
        </p:nvSpPr>
        <p:spPr/>
        <p:txBody>
          <a:bodyPr/>
          <a:lstStyle/>
          <a:p>
            <a:fld id="{50BA5588-4325-4EDA-9E80-9539800EAB54}" type="datetime1">
              <a:rPr lang="en-US" smtClean="0"/>
              <a:t>7/17/2018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04874665"/>
              </p:ext>
            </p:extLst>
          </p:nvPr>
        </p:nvGraphicFramePr>
        <p:xfrm>
          <a:off x="13104065" y="3276600"/>
          <a:ext cx="8438312" cy="5852160"/>
        </p:xfrm>
        <a:graphic>
          <a:graphicData uri="http://schemas.openxmlformats.org/drawingml/2006/table">
            <a:tbl>
              <a:tblPr firstRow="1" firstCol="1" bandRow="1">
                <a:tableStyleId>{5FD0F851-EC5A-4D38-B0AD-8093EC10F338}</a:tableStyleId>
              </a:tblPr>
              <a:tblGrid>
                <a:gridCol w="2747122"/>
                <a:gridCol w="3034944"/>
                <a:gridCol w="2656246"/>
              </a:tblGrid>
              <a:tr h="1439974">
                <a:tc>
                  <a:txBody>
                    <a:bodyPr/>
                    <a:lstStyle/>
                    <a:p>
                      <a:pPr marL="0" marR="0" indent="274320" algn="ctr">
                        <a:lnSpc>
                          <a:spcPct val="150000"/>
                        </a:lnSpc>
                        <a:spcBef>
                          <a:spcPts val="0"/>
                        </a:spcBef>
                        <a:spcAft>
                          <a:spcPts val="0"/>
                        </a:spcAft>
                      </a:pPr>
                      <a:r>
                        <a:rPr lang="en-US" sz="3200" dirty="0">
                          <a:effectLst/>
                        </a:rPr>
                        <a:t>MH </a:t>
                      </a:r>
                      <a:r>
                        <a:rPr lang="en-US" sz="3200" dirty="0" smtClean="0">
                          <a:effectLst/>
                        </a:rPr>
                        <a:t>Probability</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indent="274320" algn="ctr">
                        <a:lnSpc>
                          <a:spcPct val="150000"/>
                        </a:lnSpc>
                        <a:spcBef>
                          <a:spcPts val="0"/>
                        </a:spcBef>
                        <a:spcAft>
                          <a:spcPts val="0"/>
                        </a:spcAft>
                      </a:pPr>
                      <a:r>
                        <a:rPr lang="en-US" sz="3200" dirty="0">
                          <a:effectLst/>
                        </a:rPr>
                        <a:t>Type of </a:t>
                      </a:r>
                      <a:r>
                        <a:rPr lang="en-US" sz="3200" dirty="0" err="1">
                          <a:effectLst/>
                        </a:rPr>
                        <a:t>Complementor</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r>
              <a:tr h="659440">
                <a:tc>
                  <a:txBody>
                    <a:bodyPr/>
                    <a:lstStyle/>
                    <a:p>
                      <a:pPr marL="0" marR="0" indent="274320" algn="ctr">
                        <a:lnSpc>
                          <a:spcPct val="150000"/>
                        </a:lnSpc>
                        <a:spcBef>
                          <a:spcPts val="0"/>
                        </a:spcBef>
                        <a:spcAft>
                          <a:spcPts val="0"/>
                        </a:spcAft>
                      </a:pPr>
                      <a:r>
                        <a:rPr lang="en-US" sz="3200">
                          <a:effectLst/>
                        </a:rPr>
                        <a:t> </a:t>
                      </a:r>
                      <a:endParaRPr lang="en-US" sz="32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ctr">
                        <a:lnSpc>
                          <a:spcPct val="150000"/>
                        </a:lnSpc>
                        <a:spcBef>
                          <a:spcPts val="0"/>
                        </a:spcBef>
                        <a:spcAft>
                          <a:spcPts val="0"/>
                        </a:spcAft>
                      </a:pPr>
                      <a:r>
                        <a:rPr lang="en-US" sz="3200" dirty="0">
                          <a:effectLst/>
                        </a:rPr>
                        <a:t>Generalist</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ctr">
                        <a:lnSpc>
                          <a:spcPct val="150000"/>
                        </a:lnSpc>
                        <a:spcBef>
                          <a:spcPts val="0"/>
                        </a:spcBef>
                        <a:spcAft>
                          <a:spcPts val="0"/>
                        </a:spcAft>
                      </a:pPr>
                      <a:r>
                        <a:rPr lang="en-US" sz="3200">
                          <a:effectLst/>
                        </a:rPr>
                        <a:t>Specialist</a:t>
                      </a:r>
                      <a:endParaRPr lang="en-US" sz="3200">
                        <a:effectLst/>
                        <a:latin typeface="+mn-lt"/>
                        <a:ea typeface="Calibri" panose="020F0502020204030204" pitchFamily="34" charset="0"/>
                        <a:cs typeface="Times New Roman" panose="02020603050405020304" pitchFamily="18" charset="0"/>
                      </a:endParaRPr>
                    </a:p>
                  </a:txBody>
                  <a:tcPr marL="68580" marR="68580" marT="0" marB="0" anchor="b"/>
                </a:tc>
              </a:tr>
              <a:tr h="659440">
                <a:tc>
                  <a:txBody>
                    <a:bodyPr/>
                    <a:lstStyle/>
                    <a:p>
                      <a:pPr marL="0" marR="0" indent="274320" algn="ctr">
                        <a:lnSpc>
                          <a:spcPct val="150000"/>
                        </a:lnSpc>
                        <a:spcBef>
                          <a:spcPts val="0"/>
                        </a:spcBef>
                        <a:spcAft>
                          <a:spcPts val="0"/>
                        </a:spcAft>
                      </a:pPr>
                      <a:r>
                        <a:rPr lang="en-US" sz="3200">
                          <a:effectLst/>
                        </a:rPr>
                        <a:t>Time Period</a:t>
                      </a:r>
                      <a:endParaRPr lang="en-US" sz="32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a:lnSpc>
                          <a:spcPct val="150000"/>
                        </a:lnSpc>
                      </a:pPr>
                      <a:endParaRPr lang="en-US" sz="3200" dirty="0">
                        <a:effectLst/>
                        <a:latin typeface="+mn-lt"/>
                      </a:endParaRPr>
                    </a:p>
                  </a:txBody>
                  <a:tcPr marL="68580" marR="68580" marT="0" marB="0" anchor="b"/>
                </a:tc>
                <a:tc>
                  <a:txBody>
                    <a:bodyPr/>
                    <a:lstStyle/>
                    <a:p>
                      <a:pPr>
                        <a:lnSpc>
                          <a:spcPct val="150000"/>
                        </a:lnSpc>
                      </a:pPr>
                      <a:endParaRPr lang="en-US" sz="3200">
                        <a:effectLst/>
                        <a:latin typeface="+mn-lt"/>
                      </a:endParaRPr>
                    </a:p>
                  </a:txBody>
                  <a:tcPr marL="68580" marR="68580" marT="0" marB="0" anchor="b"/>
                </a:tc>
              </a:tr>
              <a:tr h="1439974">
                <a:tc>
                  <a:txBody>
                    <a:bodyPr/>
                    <a:lstStyle/>
                    <a:p>
                      <a:pPr marL="0" marR="0" indent="274320" algn="ctr">
                        <a:lnSpc>
                          <a:spcPct val="150000"/>
                        </a:lnSpc>
                        <a:spcBef>
                          <a:spcPts val="0"/>
                        </a:spcBef>
                        <a:spcAft>
                          <a:spcPts val="0"/>
                        </a:spcAft>
                      </a:pPr>
                      <a:r>
                        <a:rPr lang="en-US" sz="3200" dirty="0">
                          <a:effectLst/>
                        </a:rPr>
                        <a:t>Before </a:t>
                      </a:r>
                      <a:r>
                        <a:rPr lang="en-US" sz="3200" dirty="0" smtClean="0">
                          <a:effectLst/>
                        </a:rPr>
                        <a:t>ATW (2001-03</a:t>
                      </a:r>
                      <a:r>
                        <a:rPr lang="en-US" sz="3200" dirty="0">
                          <a:effectLst/>
                        </a:rPr>
                        <a:t>)</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r">
                        <a:lnSpc>
                          <a:spcPct val="150000"/>
                        </a:lnSpc>
                        <a:spcBef>
                          <a:spcPts val="0"/>
                        </a:spcBef>
                        <a:spcAft>
                          <a:spcPts val="0"/>
                        </a:spcAft>
                      </a:pPr>
                      <a:r>
                        <a:rPr lang="en-US" sz="3200" dirty="0">
                          <a:effectLst/>
                        </a:rPr>
                        <a:t>-0.001</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r">
                        <a:lnSpc>
                          <a:spcPct val="150000"/>
                        </a:lnSpc>
                        <a:spcBef>
                          <a:spcPts val="0"/>
                        </a:spcBef>
                        <a:spcAft>
                          <a:spcPts val="0"/>
                        </a:spcAft>
                      </a:pPr>
                      <a:r>
                        <a:rPr lang="en-US" sz="3200" dirty="0">
                          <a:effectLst/>
                        </a:rPr>
                        <a:t>-0.003</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r>
              <a:tr h="1439974">
                <a:tc>
                  <a:txBody>
                    <a:bodyPr/>
                    <a:lstStyle/>
                    <a:p>
                      <a:pPr marL="0" marR="0" indent="274320" algn="ctr">
                        <a:lnSpc>
                          <a:spcPct val="150000"/>
                        </a:lnSpc>
                        <a:spcBef>
                          <a:spcPts val="0"/>
                        </a:spcBef>
                        <a:spcAft>
                          <a:spcPts val="0"/>
                        </a:spcAft>
                      </a:pPr>
                      <a:r>
                        <a:rPr lang="en-US" sz="3200" dirty="0">
                          <a:effectLst/>
                        </a:rPr>
                        <a:t>During ATW (2004-06)</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r">
                        <a:lnSpc>
                          <a:spcPct val="150000"/>
                        </a:lnSpc>
                        <a:spcBef>
                          <a:spcPts val="0"/>
                        </a:spcBef>
                        <a:spcAft>
                          <a:spcPts val="0"/>
                        </a:spcAft>
                      </a:pPr>
                      <a:r>
                        <a:rPr lang="en-US" sz="3200" dirty="0">
                          <a:effectLst/>
                        </a:rPr>
                        <a:t>0.087</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indent="274320" algn="r">
                        <a:lnSpc>
                          <a:spcPct val="150000"/>
                        </a:lnSpc>
                        <a:spcBef>
                          <a:spcPts val="0"/>
                        </a:spcBef>
                        <a:spcAft>
                          <a:spcPts val="0"/>
                        </a:spcAft>
                      </a:pPr>
                      <a:r>
                        <a:rPr lang="en-US" sz="3200" dirty="0">
                          <a:effectLst/>
                        </a:rPr>
                        <a:t>0.016</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13" name="Chart 12"/>
          <p:cNvGraphicFramePr/>
          <p:nvPr>
            <p:extLst>
              <p:ext uri="{D42A27DB-BD31-4B8C-83A1-F6EECF244321}">
                <p14:modId xmlns:p14="http://schemas.microsoft.com/office/powerpoint/2010/main" val="3738118055"/>
              </p:ext>
            </p:extLst>
          </p:nvPr>
        </p:nvGraphicFramePr>
        <p:xfrm>
          <a:off x="2112708" y="3276600"/>
          <a:ext cx="9928479" cy="772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641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F686B8-C880-FF40-96DC-14FF2413C34E}" type="slidenum">
              <a:rPr lang="en-US" smtClean="0"/>
              <a:pPr/>
              <a:t>9</a:t>
            </a:fld>
            <a:endParaRPr lang="en-US" dirty="0"/>
          </a:p>
        </p:txBody>
      </p:sp>
      <p:sp>
        <p:nvSpPr>
          <p:cNvPr id="9" name="Text Placeholder 8"/>
          <p:cNvSpPr>
            <a:spLocks noGrp="1"/>
          </p:cNvSpPr>
          <p:nvPr>
            <p:ph type="body" sz="quarter" idx="13"/>
          </p:nvPr>
        </p:nvSpPr>
        <p:spPr/>
        <p:txBody>
          <a:bodyPr/>
          <a:lstStyle/>
          <a:p>
            <a:pPr lvl="1"/>
            <a:r>
              <a:rPr lang="en-US" sz="6400" b="1" dirty="0">
                <a:solidFill>
                  <a:schemeClr val="bg2"/>
                </a:solidFill>
                <a:latin typeface="+mj-lt"/>
                <a:cs typeface="Raleway ExtraBold"/>
              </a:rPr>
              <a:t>Firms with longer </a:t>
            </a:r>
            <a:r>
              <a:rPr lang="en-US" sz="6400" b="1" dirty="0" smtClean="0">
                <a:solidFill>
                  <a:schemeClr val="bg2"/>
                </a:solidFill>
                <a:latin typeface="+mj-lt"/>
                <a:cs typeface="Raleway ExtraBold"/>
              </a:rPr>
              <a:t>prior partnership </a:t>
            </a:r>
            <a:r>
              <a:rPr lang="en-US" sz="6400" b="1" dirty="0">
                <a:solidFill>
                  <a:schemeClr val="bg2"/>
                </a:solidFill>
                <a:latin typeface="+mj-lt"/>
                <a:cs typeface="Raleway ExtraBold"/>
              </a:rPr>
              <a:t>more likely to </a:t>
            </a:r>
            <a:r>
              <a:rPr lang="en-US" sz="6400" b="1" dirty="0" err="1">
                <a:solidFill>
                  <a:schemeClr val="bg2"/>
                </a:solidFill>
                <a:latin typeface="+mj-lt"/>
                <a:cs typeface="Raleway ExtraBold"/>
              </a:rPr>
              <a:t>multihome</a:t>
            </a:r>
            <a:endParaRPr lang="en-US" sz="6400" b="1" dirty="0">
              <a:solidFill>
                <a:schemeClr val="bg2"/>
              </a:solidFill>
              <a:latin typeface="+mj-lt"/>
              <a:cs typeface="Raleway ExtraBold"/>
            </a:endParaRPr>
          </a:p>
        </p:txBody>
      </p:sp>
      <p:sp>
        <p:nvSpPr>
          <p:cNvPr id="5" name="Footer Placeholder 4"/>
          <p:cNvSpPr>
            <a:spLocks noGrp="1"/>
          </p:cNvSpPr>
          <p:nvPr>
            <p:ph type="ftr" sz="quarter" idx="3"/>
          </p:nvPr>
        </p:nvSpPr>
        <p:spPr>
          <a:xfrm>
            <a:off x="6402388" y="12676190"/>
            <a:ext cx="13350862" cy="803276"/>
          </a:xfrm>
        </p:spPr>
        <p:txBody>
          <a:bodyPr/>
          <a:lstStyle/>
          <a:p>
            <a:r>
              <a:rPr lang="en-US" i="1" dirty="0" err="1" smtClean="0"/>
              <a:t>Multihoming</a:t>
            </a:r>
            <a:r>
              <a:rPr lang="en-US" i="1" dirty="0" smtClean="0"/>
              <a:t> with Platform Ecosystems        Vijay </a:t>
            </a:r>
            <a:r>
              <a:rPr lang="en-US" i="1" dirty="0" err="1" smtClean="0"/>
              <a:t>Venkataraman</a:t>
            </a:r>
            <a:endParaRPr lang="en-US" i="1" dirty="0"/>
          </a:p>
        </p:txBody>
      </p:sp>
      <p:sp>
        <p:nvSpPr>
          <p:cNvPr id="6" name="Date Placeholder 5"/>
          <p:cNvSpPr>
            <a:spLocks noGrp="1"/>
          </p:cNvSpPr>
          <p:nvPr>
            <p:ph type="dt" sz="half" idx="2"/>
          </p:nvPr>
        </p:nvSpPr>
        <p:spPr/>
        <p:txBody>
          <a:bodyPr/>
          <a:lstStyle/>
          <a:p>
            <a:fld id="{50BA5588-4325-4EDA-9E80-9539800EAB54}" type="datetime1">
              <a:rPr lang="en-US" smtClean="0"/>
              <a:t>7/17/2018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663169549"/>
              </p:ext>
            </p:extLst>
          </p:nvPr>
        </p:nvGraphicFramePr>
        <p:xfrm>
          <a:off x="13104065" y="3276600"/>
          <a:ext cx="8438312" cy="5852160"/>
        </p:xfrm>
        <a:graphic>
          <a:graphicData uri="http://schemas.openxmlformats.org/drawingml/2006/table">
            <a:tbl>
              <a:tblPr firstRow="1" firstCol="1" bandRow="1">
                <a:tableStyleId>{5FD0F851-EC5A-4D38-B0AD-8093EC10F338}</a:tableStyleId>
              </a:tblPr>
              <a:tblGrid>
                <a:gridCol w="2747122"/>
                <a:gridCol w="3034944"/>
                <a:gridCol w="2656246"/>
              </a:tblGrid>
              <a:tr h="1439974">
                <a:tc>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MH </a:t>
                      </a:r>
                      <a:r>
                        <a:rPr lang="en-US" sz="3200" kern="1200" dirty="0" smtClean="0">
                          <a:solidFill>
                            <a:schemeClr val="tx1"/>
                          </a:solidFill>
                          <a:effectLst/>
                          <a:latin typeface="+mn-lt"/>
                          <a:ea typeface="+mn-ea"/>
                          <a:cs typeface="+mn-cs"/>
                        </a:rPr>
                        <a:t>Probability</a:t>
                      </a:r>
                      <a:endParaRPr lang="en-US" sz="3200" kern="1200" dirty="0">
                        <a:solidFill>
                          <a:schemeClr val="tx1"/>
                        </a:solidFill>
                        <a:effectLst/>
                        <a:latin typeface="+mn-lt"/>
                        <a:ea typeface="+mn-ea"/>
                        <a:cs typeface="+mn-cs"/>
                      </a:endParaRPr>
                    </a:p>
                  </a:txBody>
                  <a:tcPr marL="68580" marR="68580" marT="0" marB="0" anchor="b"/>
                </a:tc>
                <a:tc gridSpan="2">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Partnership Duration</a:t>
                      </a:r>
                    </a:p>
                  </a:txBody>
                  <a:tcPr marL="68580" marR="68580" marT="0" marB="0" anchor="b"/>
                </a:tc>
                <a:tc hMerge="1">
                  <a:txBody>
                    <a:bodyPr/>
                    <a:lstStyle/>
                    <a:p>
                      <a:endParaRPr lang="en-US"/>
                    </a:p>
                  </a:txBody>
                  <a:tcPr/>
                </a:tc>
              </a:tr>
              <a:tr h="659440">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 </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Short Term</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Long Term</a:t>
                      </a:r>
                    </a:p>
                  </a:txBody>
                  <a:tcPr marL="68580" marR="68580" marT="0" marB="0" anchor="b"/>
                </a:tc>
              </a:tr>
              <a:tr h="659440">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Time Period</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endParaRPr lang="en-US" sz="3200" kern="1200" dirty="0">
                        <a:solidFill>
                          <a:schemeClr val="tx1"/>
                        </a:solidFill>
                        <a:effectLst/>
                        <a:latin typeface="+mn-lt"/>
                        <a:ea typeface="+mn-ea"/>
                        <a:cs typeface="+mn-cs"/>
                      </a:endParaRP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endParaRPr lang="en-US" sz="3200" kern="1200" dirty="0">
                        <a:solidFill>
                          <a:schemeClr val="tx1"/>
                        </a:solidFill>
                        <a:effectLst/>
                        <a:latin typeface="+mn-lt"/>
                        <a:ea typeface="+mn-ea"/>
                        <a:cs typeface="+mn-cs"/>
                      </a:endParaRPr>
                    </a:p>
                  </a:txBody>
                  <a:tcPr marL="68580" marR="68580" marT="0" marB="0" anchor="b"/>
                </a:tc>
              </a:tr>
              <a:tr h="1439974">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Before ATW (2001-03)</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0.013</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0.004</a:t>
                      </a:r>
                    </a:p>
                  </a:txBody>
                  <a:tcPr marL="68580" marR="68580" marT="0" marB="0" anchor="b"/>
                </a:tc>
              </a:tr>
              <a:tr h="1439974">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During ATW (2004-06)</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a:solidFill>
                            <a:schemeClr val="tx1"/>
                          </a:solidFill>
                          <a:effectLst/>
                          <a:latin typeface="+mn-lt"/>
                          <a:ea typeface="+mn-ea"/>
                          <a:cs typeface="+mn-cs"/>
                        </a:rPr>
                        <a:t>0.019</a:t>
                      </a:r>
                    </a:p>
                  </a:txBody>
                  <a:tcPr marL="68580" marR="68580" marT="0" marB="0" anchor="b"/>
                </a:tc>
                <a:tc>
                  <a:txBody>
                    <a:bodyPr/>
                    <a:lstStyle/>
                    <a:p>
                      <a:pPr marL="0" marR="0" indent="274320" algn="ctr" defTabSz="1219261" rtl="0" eaLnBrk="1" latinLnBrk="0" hangingPunct="1">
                        <a:lnSpc>
                          <a:spcPct val="150000"/>
                        </a:lnSpc>
                        <a:spcBef>
                          <a:spcPts val="0"/>
                        </a:spcBef>
                        <a:spcAft>
                          <a:spcPts val="0"/>
                        </a:spcAft>
                      </a:pPr>
                      <a:r>
                        <a:rPr lang="en-US" sz="3200" kern="1200" dirty="0">
                          <a:solidFill>
                            <a:schemeClr val="tx1"/>
                          </a:solidFill>
                          <a:effectLst/>
                          <a:latin typeface="+mn-lt"/>
                          <a:ea typeface="+mn-ea"/>
                          <a:cs typeface="+mn-cs"/>
                        </a:rPr>
                        <a:t>0.081</a:t>
                      </a:r>
                    </a:p>
                  </a:txBody>
                  <a:tcPr marL="68580" marR="68580" marT="0" marB="0" anchor="b"/>
                </a:tc>
              </a:tr>
            </a:tbl>
          </a:graphicData>
        </a:graphic>
      </p:graphicFrame>
      <p:graphicFrame>
        <p:nvGraphicFramePr>
          <p:cNvPr id="14" name="Chart 13"/>
          <p:cNvGraphicFramePr/>
          <p:nvPr>
            <p:extLst>
              <p:ext uri="{D42A27DB-BD31-4B8C-83A1-F6EECF244321}">
                <p14:modId xmlns:p14="http://schemas.microsoft.com/office/powerpoint/2010/main" val="2192336762"/>
              </p:ext>
            </p:extLst>
          </p:nvPr>
        </p:nvGraphicFramePr>
        <p:xfrm>
          <a:off x="2439987" y="3200400"/>
          <a:ext cx="9489010" cy="779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91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262626"/>
      </a:dk1>
      <a:lt1>
        <a:srgbClr val="FFFFFF"/>
      </a:lt1>
      <a:dk2>
        <a:srgbClr val="3B3B3B"/>
      </a:dk2>
      <a:lt2>
        <a:srgbClr val="002C56"/>
      </a:lt2>
      <a:accent1>
        <a:srgbClr val="EEB111"/>
      </a:accent1>
      <a:accent2>
        <a:srgbClr val="002C56"/>
      </a:accent2>
      <a:accent3>
        <a:srgbClr val="6D8DA6"/>
      </a:accent3>
      <a:accent4>
        <a:srgbClr val="0074D1"/>
      </a:accent4>
      <a:accent5>
        <a:srgbClr val="1AB39F"/>
      </a:accent5>
      <a:accent6>
        <a:srgbClr val="8C6F4B"/>
      </a:accent6>
      <a:hlink>
        <a:srgbClr val="004180"/>
      </a:hlink>
      <a:folHlink>
        <a:srgbClr val="D35E13"/>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eller-template-theme-simple.potx" id="{0C68B265-A184-4F2A-89D9-6F173792E10D}" vid="{6747DB8D-AB64-42C8-ACB5-6E2697B61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30781</TotalTime>
  <Words>1040</Words>
  <Application>Microsoft Office PowerPoint</Application>
  <PresentationFormat>Custom</PresentationFormat>
  <Paragraphs>201</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Calibri</vt:lpstr>
      <vt:lpstr>Lato Black</vt:lpstr>
      <vt:lpstr>Lato Light</vt:lpstr>
      <vt:lpstr>Raleway ExtraBold</vt:lpstr>
      <vt:lpstr>Raleway ExtraLight</vt:lpstr>
      <vt:lpstr>Raleway Light</vt:lpstr>
      <vt:lpstr>Raleway Regular</vt:lpstr>
      <vt:lpstr>Times New Roman</vt:lpstr>
      <vt:lpstr>Office Theme</vt:lpstr>
      <vt:lpstr>Multihoming within Platform Ecosystems: The Strategic Role of Human Capital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Scheller Template</dc:title>
  <dc:creator>Vijayaraghavan Venkataraman</dc:creator>
  <cp:lastModifiedBy>Venkataraman, Vijayaraghavan</cp:lastModifiedBy>
  <cp:revision>1106</cp:revision>
  <cp:lastPrinted>2017-08-09T16:07:57Z</cp:lastPrinted>
  <dcterms:created xsi:type="dcterms:W3CDTF">2014-11-10T20:05:35Z</dcterms:created>
  <dcterms:modified xsi:type="dcterms:W3CDTF">2018-07-18T02:20:16Z</dcterms:modified>
</cp:coreProperties>
</file>