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42" r:id="rId2"/>
    <p:sldId id="349" r:id="rId3"/>
    <p:sldId id="350" r:id="rId4"/>
    <p:sldId id="358" r:id="rId5"/>
    <p:sldId id="351" r:id="rId6"/>
    <p:sldId id="352" r:id="rId7"/>
    <p:sldId id="357" r:id="rId8"/>
    <p:sldId id="353" r:id="rId9"/>
    <p:sldId id="35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5F07"/>
    <a:srgbClr val="F07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838" autoAdjust="0"/>
  </p:normalViewPr>
  <p:slideViewPr>
    <p:cSldViewPr>
      <p:cViewPr varScale="1">
        <p:scale>
          <a:sx n="57" d="100"/>
          <a:sy n="57" d="100"/>
        </p:scale>
        <p:origin x="17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F1E67-0158-47F5-85A8-599FB377D87C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A6AB4-6739-4D00-96B1-CD5530032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6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A6AB4-6739-4D00-96B1-CD55300323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53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A6AB4-6739-4D00-96B1-CD55300323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79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A6AB4-6739-4D00-96B1-CD55300323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6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A6AB4-6739-4D00-96B1-CD55300323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37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A6AB4-6739-4D00-96B1-CD55300323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79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A6AB4-6739-4D00-96B1-CD55300323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23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A6AB4-6739-4D00-96B1-CD55300323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35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A6AB4-6739-4D00-96B1-CD55300323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59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A6AB4-6739-4D00-96B1-CD55300323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23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609600"/>
            <a:ext cx="8229600" cy="5638800"/>
          </a:xfrm>
          <a:prstGeom prst="rect">
            <a:avLst/>
          </a:prstGeom>
          <a:noFill/>
          <a:ln w="9525">
            <a:solidFill>
              <a:srgbClr val="AA9C8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685800"/>
          </a:xfrm>
        </p:spPr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7772400" cy="1219200"/>
          </a:xfrm>
        </p:spPr>
        <p:txBody>
          <a:bodyPr/>
          <a:lstStyle>
            <a:lvl1pPr marL="0" indent="0" algn="ctr">
              <a:lnSpc>
                <a:spcPct val="80000"/>
              </a:lnSpc>
              <a:buFont typeface="Wingdings" charset="2"/>
              <a:buNone/>
              <a:defRPr sz="2800">
                <a:solidFill>
                  <a:srgbClr val="AA9C8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168276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77850" y="758826"/>
            <a:ext cx="4038600" cy="5718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8850" y="758826"/>
            <a:ext cx="4038600" cy="5718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5278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75260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7850" y="758826"/>
            <a:ext cx="4038600" cy="5718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8850" y="758826"/>
            <a:ext cx="4038600" cy="5718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7850" y="169334"/>
            <a:ext cx="8229600" cy="563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enter page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759885"/>
            <a:ext cx="8229600" cy="571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enter page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-2783174" y="3430059"/>
            <a:ext cx="6703483" cy="0"/>
          </a:xfrm>
          <a:prstGeom prst="line">
            <a:avLst/>
          </a:prstGeom>
          <a:ln>
            <a:solidFill>
              <a:srgbClr val="AA9C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6200" y="762000"/>
            <a:ext cx="8763000" cy="2117"/>
          </a:xfrm>
          <a:prstGeom prst="line">
            <a:avLst/>
          </a:prstGeom>
          <a:ln w="9525">
            <a:solidFill>
              <a:srgbClr val="AA9C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10" descr="MSB Mark.jpg"/>
          <p:cNvPicPr>
            <a:picLocks noChangeAspect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032" y="52752"/>
            <a:ext cx="517524" cy="69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4"/>
          <p:cNvCxnSpPr/>
          <p:nvPr/>
        </p:nvCxnSpPr>
        <p:spPr>
          <a:xfrm>
            <a:off x="76200" y="6486934"/>
            <a:ext cx="8763000" cy="2116"/>
          </a:xfrm>
          <a:prstGeom prst="line">
            <a:avLst/>
          </a:prstGeom>
          <a:ln w="9525">
            <a:solidFill>
              <a:srgbClr val="AA9C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C5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C5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C5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C5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C5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C5F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C5F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C5F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C5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A9C8F"/>
        </a:buClr>
        <a:buFont typeface="Wingdings" charset="2"/>
        <a:buChar char="§"/>
        <a:defRPr sz="2400" b="0">
          <a:solidFill>
            <a:schemeClr val="tx1"/>
          </a:solidFill>
          <a:latin typeface="Calibri" panose="020F0502020204030204" pitchFamily="34" charset="0"/>
          <a:ea typeface="ＭＳ Ｐゴシック" charset="-128"/>
          <a:cs typeface="Calibri" panose="020F050202020403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75B12"/>
        </a:buClr>
        <a:buFont typeface="Wingdings" charset="2"/>
        <a:buChar char="§"/>
        <a:defRPr sz="2600">
          <a:solidFill>
            <a:schemeClr val="tx1"/>
          </a:solidFill>
          <a:latin typeface="Calibri" panose="020F0502020204030204" pitchFamily="34" charset="0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75B12"/>
        </a:buClr>
        <a:buFont typeface="Wingdings" charset="2"/>
        <a:buChar char="§"/>
        <a:defRPr sz="2400">
          <a:solidFill>
            <a:schemeClr val="tx1"/>
          </a:solidFill>
          <a:latin typeface="Calibri" panose="020F0502020204030204" pitchFamily="34" charset="0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75B12"/>
        </a:buClr>
        <a:buFont typeface="Wingdings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75B12"/>
        </a:buClr>
        <a:buFont typeface="Wingdings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75B1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75B1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75B1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75B1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543800" cy="1752600"/>
          </a:xfrm>
        </p:spPr>
        <p:txBody>
          <a:bodyPr/>
          <a:lstStyle/>
          <a:p>
            <a:r>
              <a:rPr lang="en-US" sz="2800" dirty="0"/>
              <a:t>Review Rating-based Platform Screening and New Complementor Entry: Evidence from Natural Experiment and Machine Learning of a Sharing </a:t>
            </a:r>
            <a:r>
              <a:rPr lang="en-US" sz="2800" dirty="0" smtClean="0"/>
              <a:t>Economy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724400"/>
            <a:ext cx="7772400" cy="914400"/>
          </a:xfrm>
        </p:spPr>
        <p:txBody>
          <a:bodyPr/>
          <a:lstStyle/>
          <a:p>
            <a:pPr algn="l"/>
            <a:r>
              <a:rPr lang="en-US" dirty="0"/>
              <a:t>Discussant: Wen </a:t>
            </a:r>
            <a:r>
              <a:rPr lang="en-US" dirty="0" err="1" smtClean="0"/>
              <a:t>Wen</a:t>
            </a:r>
            <a:endParaRPr lang="en-US" dirty="0" smtClean="0"/>
          </a:p>
          <a:p>
            <a:pPr algn="l"/>
            <a:r>
              <a:rPr lang="en-US" dirty="0" smtClean="0"/>
              <a:t>Univ</a:t>
            </a:r>
            <a:r>
              <a:rPr lang="en-US" dirty="0"/>
              <a:t>. of Texas at </a:t>
            </a:r>
            <a:r>
              <a:rPr lang="en-US" dirty="0" smtClean="0"/>
              <a:t>Austin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656303" y="35052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A9C8F"/>
              </a:buClr>
              <a:buFont typeface="Wingdings" charset="2"/>
              <a:buNone/>
              <a:defRPr sz="2800" b="0">
                <a:solidFill>
                  <a:srgbClr val="AA9C8F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Font typeface="Wingdings" charset="2"/>
              <a:buChar char="§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By </a:t>
            </a:r>
            <a:r>
              <a:rPr lang="en-US" kern="0" dirty="0" err="1"/>
              <a:t>Xueming</a:t>
            </a:r>
            <a:r>
              <a:rPr lang="en-US" kern="0" dirty="0"/>
              <a:t> Luo, </a:t>
            </a:r>
            <a:r>
              <a:rPr lang="en-US" kern="0" dirty="0" err="1"/>
              <a:t>Zhijie</a:t>
            </a:r>
            <a:r>
              <a:rPr lang="en-US" kern="0" dirty="0"/>
              <a:t> Lin, and Tedi Skiti</a:t>
            </a:r>
          </a:p>
        </p:txBody>
      </p:sp>
    </p:spTree>
    <p:extLst>
      <p:ext uri="{BB962C8B-B14F-4D97-AF65-F5344CB8AC3E}">
        <p14:creationId xmlns:p14="http://schemas.microsoft.com/office/powerpoint/2010/main" val="306618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45F07"/>
                </a:solidFill>
              </a:rPr>
              <a:t>This study examines:</a:t>
            </a:r>
          </a:p>
          <a:p>
            <a:pPr lvl="1"/>
            <a:r>
              <a:rPr lang="en-US" sz="2400" dirty="0" smtClean="0"/>
              <a:t>A platform design that ranks incumbent complementors based on review ratings</a:t>
            </a:r>
          </a:p>
          <a:p>
            <a:pPr lvl="1"/>
            <a:r>
              <a:rPr lang="en-US" sz="2400" dirty="0" smtClean="0"/>
              <a:t>How does such design affect new complementor entry and the overall quality of complementors?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B45F07"/>
                </a:solidFill>
              </a:rPr>
              <a:t>Major findings:</a:t>
            </a:r>
          </a:p>
          <a:p>
            <a:pPr lvl="1"/>
            <a:r>
              <a:rPr lang="en-US" sz="2400" dirty="0" smtClean="0"/>
              <a:t>The rating-based platform screening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B45F07"/>
                </a:solidFill>
              </a:rPr>
              <a:t>reduces</a:t>
            </a:r>
            <a:r>
              <a:rPr lang="en-US" dirty="0" smtClean="0"/>
              <a:t> new complementor entry; has stronger effect when incumbent complementors have higher ratings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B45F07"/>
                </a:solidFill>
              </a:rPr>
              <a:t>increases </a:t>
            </a:r>
            <a:r>
              <a:rPr lang="en-US" dirty="0" smtClean="0"/>
              <a:t>complementors’ overall quality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9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45F07"/>
                </a:solidFill>
              </a:rPr>
              <a:t>Undoubtedly a fascinating topic!</a:t>
            </a:r>
          </a:p>
          <a:p>
            <a:pPr lvl="1"/>
            <a:r>
              <a:rPr lang="en-US" sz="2400" dirty="0" smtClean="0"/>
              <a:t>A variety of mechanisms are used by platforms to reduce information asymmetry and user search cost (the demand side), but little understanding on their effects on new complementors (the supply side)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lvl="2"/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200400"/>
            <a:ext cx="3128319" cy="10668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914174" y="3058887"/>
            <a:ext cx="2980044" cy="3352800"/>
            <a:chOff x="4914174" y="3058887"/>
            <a:chExt cx="2980044" cy="33528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14174" y="3457217"/>
              <a:ext cx="875519" cy="848521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98556" y="3058887"/>
              <a:ext cx="1895662" cy="3352800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>
            <a:xfrm>
              <a:off x="5867400" y="4114801"/>
              <a:ext cx="1371600" cy="3048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867400" y="5181600"/>
              <a:ext cx="1371600" cy="3048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60917" y="4650341"/>
            <a:ext cx="2299322" cy="1341919"/>
            <a:chOff x="1434478" y="4449281"/>
            <a:chExt cx="2574119" cy="166050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4478" y="4449281"/>
              <a:ext cx="1218500" cy="914241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7810" y="4569102"/>
              <a:ext cx="1440787" cy="1540682"/>
            </a:xfrm>
            <a:prstGeom prst="rect">
              <a:avLst/>
            </a:prstGeom>
          </p:spPr>
        </p:pic>
        <p:sp>
          <p:nvSpPr>
            <p:cNvPr id="18" name="Oval 17"/>
            <p:cNvSpPr/>
            <p:nvPr/>
          </p:nvSpPr>
          <p:spPr>
            <a:xfrm>
              <a:off x="2438400" y="4876800"/>
              <a:ext cx="990600" cy="3048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66835" y="4530752"/>
            <a:ext cx="1558524" cy="167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7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45F07"/>
                </a:solidFill>
              </a:rPr>
              <a:t>Impressive data &amp; interesting empirical setting!</a:t>
            </a:r>
          </a:p>
          <a:p>
            <a:pPr lvl="1"/>
            <a:r>
              <a:rPr lang="en-US" sz="2400" dirty="0" smtClean="0"/>
              <a:t>Detailed complementor-level data on a home-cooked food delivery platform (2 million+ obs., 9k+ complementors)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 platform-wide change on complementor ranking during the sample period</a:t>
            </a:r>
          </a:p>
          <a:p>
            <a:pPr lvl="2"/>
            <a:r>
              <a:rPr lang="en-US" sz="2200" dirty="0" smtClean="0"/>
              <a:t>Before: recommendation not based on rating</a:t>
            </a:r>
          </a:p>
          <a:p>
            <a:pPr lvl="2"/>
            <a:r>
              <a:rPr lang="en-US" sz="2200" dirty="0" smtClean="0"/>
              <a:t>After: </a:t>
            </a:r>
            <a:r>
              <a:rPr lang="en-US" sz="2200" dirty="0"/>
              <a:t>recommendation </a:t>
            </a:r>
            <a:r>
              <a:rPr lang="en-US" sz="2200" dirty="0" smtClean="0"/>
              <a:t>based on rating (higher on the top)</a:t>
            </a:r>
            <a:endParaRPr lang="en-US" sz="2200" dirty="0"/>
          </a:p>
          <a:p>
            <a:pPr lvl="2"/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0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and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hypothesis: A rating-based ranking system reduces new complementor entry</a:t>
            </a:r>
          </a:p>
          <a:p>
            <a:pPr lvl="1"/>
            <a:r>
              <a:rPr lang="en-US" dirty="0" smtClean="0"/>
              <a:t>What are the underlying mechanisms? </a:t>
            </a:r>
          </a:p>
          <a:p>
            <a:pPr lvl="2"/>
            <a:r>
              <a:rPr lang="en-US" sz="2200" dirty="0" smtClean="0"/>
              <a:t>Makes it harder for users to find new complementors, thereby discouraging new entry</a:t>
            </a:r>
          </a:p>
          <a:p>
            <a:pPr lvl="2"/>
            <a:r>
              <a:rPr lang="en-US" sz="2200" dirty="0"/>
              <a:t>I</a:t>
            </a:r>
            <a:r>
              <a:rPr lang="en-US" sz="2200" dirty="0" smtClean="0"/>
              <a:t>ncreases competition among existing complementors, thereby discouraging new entry</a:t>
            </a:r>
          </a:p>
          <a:p>
            <a:endParaRPr lang="en-US" dirty="0" smtClean="0"/>
          </a:p>
          <a:p>
            <a:r>
              <a:rPr lang="en-US" dirty="0" smtClean="0"/>
              <a:t>Should we also consider the demand effect?</a:t>
            </a:r>
          </a:p>
          <a:p>
            <a:pPr lvl="1"/>
            <a:r>
              <a:rPr lang="en-US" dirty="0" smtClean="0"/>
              <a:t>The new ranking mechanism reduces user search cost and increases demand, which may encourage new entry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and Suggestions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great opportunity to paint a full picture of complementor responses to a new platform screening design</a:t>
            </a:r>
          </a:p>
          <a:p>
            <a:pPr lvl="1"/>
            <a:r>
              <a:rPr lang="en-US" dirty="0" smtClean="0"/>
              <a:t>Current focus: new complementor entry</a:t>
            </a:r>
          </a:p>
          <a:p>
            <a:pPr lvl="1"/>
            <a:r>
              <a:rPr lang="en-US" dirty="0" smtClean="0"/>
              <a:t>Why not also look at: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Whether it has different effects on the entry of high-quality vs. low-quality new complementors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How it affects the exit rate and survival chance of incumbent complementors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How it changes the competitive strategies </a:t>
            </a:r>
            <a:r>
              <a:rPr lang="en-US" dirty="0"/>
              <a:t>(e.g., price/quality differentiation)</a:t>
            </a:r>
            <a:r>
              <a:rPr lang="en-US" dirty="0" smtClean="0"/>
              <a:t> by incumbent and new complementors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78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and Suggestions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empirics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Current baseline analysis: complementor level</a:t>
            </a:r>
          </a:p>
          <a:p>
            <a:r>
              <a:rPr lang="en-US" dirty="0" smtClean="0"/>
              <a:t>Alternative analysis:</a:t>
            </a:r>
          </a:p>
          <a:p>
            <a:pPr lvl="1"/>
            <a:r>
              <a:rPr lang="en-US" sz="2200" dirty="0" smtClean="0"/>
              <a:t>At the district level (16 districts)</a:t>
            </a:r>
          </a:p>
          <a:p>
            <a:pPr lvl="1"/>
            <a:r>
              <a:rPr lang="en-US" sz="2200" dirty="0" smtClean="0"/>
              <a:t>At the district-product category level (assuming the competition mostly happens within each product category)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783836"/>
            <a:ext cx="5410200" cy="703246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3276600" y="1248321"/>
            <a:ext cx="4114800" cy="646331"/>
            <a:chOff x="3276600" y="1248321"/>
            <a:chExt cx="4114800" cy="646331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3276600" y="1603918"/>
              <a:ext cx="457200" cy="152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733800" y="1248321"/>
              <a:ext cx="3657600" cy="64633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# of new complementors located in complementor </a:t>
              </a:r>
              <a:r>
                <a:rPr lang="en-US" i="1" dirty="0" smtClean="0"/>
                <a:t>i</a:t>
              </a:r>
              <a:r>
                <a:rPr lang="en-US" dirty="0" smtClean="0"/>
                <a:t>’s district 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076700" y="2413072"/>
            <a:ext cx="3886200" cy="611983"/>
            <a:chOff x="4076700" y="2413072"/>
            <a:chExt cx="3886200" cy="611983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5346085" y="2413072"/>
              <a:ext cx="191934" cy="20108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076700" y="2655723"/>
              <a:ext cx="388620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platform screening </a:t>
              </a:r>
              <a:r>
                <a:rPr lang="en-US" dirty="0" smtClean="0"/>
                <a:t>change dummy</a:t>
              </a:r>
              <a:endParaRPr lang="en-US" dirty="0"/>
            </a:p>
          </p:txBody>
        </p:sp>
      </p:grpSp>
      <p:sp>
        <p:nvSpPr>
          <p:cNvPr id="5" name="Oval 4"/>
          <p:cNvSpPr/>
          <p:nvPr/>
        </p:nvSpPr>
        <p:spPr>
          <a:xfrm>
            <a:off x="4953000" y="2135459"/>
            <a:ext cx="304800" cy="478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7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and Suggestions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0" y="759885"/>
            <a:ext cx="8413750" cy="5717116"/>
          </a:xfrm>
        </p:spPr>
        <p:txBody>
          <a:bodyPr/>
          <a:lstStyle/>
          <a:p>
            <a:r>
              <a:rPr lang="en-US" dirty="0" smtClean="0"/>
              <a:t>The empirics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May need to address concerns such as</a:t>
            </a:r>
          </a:p>
          <a:p>
            <a:pPr lvl="1"/>
            <a:r>
              <a:rPr lang="en-US" sz="2200" dirty="0" smtClean="0"/>
              <a:t>It may pick up some general time trend</a:t>
            </a:r>
            <a:endParaRPr lang="en-US" sz="2200" baseline="-25000" dirty="0" smtClean="0"/>
          </a:p>
          <a:p>
            <a:pPr lvl="1"/>
            <a:r>
              <a:rPr lang="en-US" sz="2200" dirty="0" smtClean="0"/>
              <a:t>The platform chose to implement the new screening system because of a reduction in new complementor entry</a:t>
            </a:r>
          </a:p>
          <a:p>
            <a:r>
              <a:rPr lang="en-US" dirty="0" smtClean="0"/>
              <a:t>Identify a control group for diff-in-diff estimation?</a:t>
            </a:r>
          </a:p>
          <a:p>
            <a:pPr lvl="1"/>
            <a:r>
              <a:rPr lang="en-US" sz="2200" dirty="0" smtClean="0"/>
              <a:t>Using data from a competing food delivery platform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783836"/>
            <a:ext cx="5410200" cy="70324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3276600" y="1603918"/>
            <a:ext cx="457200" cy="1524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33800" y="1248321"/>
            <a:ext cx="3657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# of new complementors located in complementor </a:t>
            </a:r>
            <a:r>
              <a:rPr lang="en-US" i="1" dirty="0" smtClean="0"/>
              <a:t>i</a:t>
            </a:r>
            <a:r>
              <a:rPr lang="en-US" dirty="0" smtClean="0"/>
              <a:t>’s district 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46085" y="2413072"/>
            <a:ext cx="191934" cy="2010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76700" y="2655723"/>
            <a:ext cx="38862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platform screening </a:t>
            </a:r>
            <a:r>
              <a:rPr lang="en-US" dirty="0" smtClean="0"/>
              <a:t>change dummy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53000" y="2135459"/>
            <a:ext cx="304800" cy="478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4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2800" b="1" dirty="0">
                <a:solidFill>
                  <a:srgbClr val="002C5F"/>
                </a:solidFill>
                <a:latin typeface="+mj-lt"/>
                <a:cs typeface="ＭＳ Ｐゴシック" charset="-128"/>
              </a:rPr>
              <a:t>Very Promising </a:t>
            </a:r>
            <a:r>
              <a:rPr lang="en-US" sz="2800" b="1" dirty="0" smtClean="0">
                <a:solidFill>
                  <a:srgbClr val="002C5F"/>
                </a:solidFill>
                <a:latin typeface="+mj-lt"/>
                <a:cs typeface="ＭＳ Ｐゴシック" charset="-128"/>
              </a:rPr>
              <a:t>Research!</a:t>
            </a:r>
            <a:endParaRPr lang="en-US" sz="2800" b="1" dirty="0">
              <a:solidFill>
                <a:srgbClr val="002C5F"/>
              </a:solidFill>
              <a:latin typeface="+mj-lt"/>
              <a:cs typeface="ＭＳ Ｐゴシック" charset="-128"/>
            </a:endParaRPr>
          </a:p>
          <a:p>
            <a:endParaRPr lang="en-US" dirty="0" smtClean="0"/>
          </a:p>
          <a:p>
            <a:r>
              <a:rPr lang="en-US" dirty="0" smtClean="0"/>
              <a:t>Very interesting research question</a:t>
            </a:r>
          </a:p>
          <a:p>
            <a:endParaRPr lang="en-US" dirty="0"/>
          </a:p>
          <a:p>
            <a:r>
              <a:rPr lang="en-US" dirty="0" smtClean="0"/>
              <a:t>Unique and rich data</a:t>
            </a:r>
          </a:p>
          <a:p>
            <a:endParaRPr lang="en-US" dirty="0"/>
          </a:p>
          <a:p>
            <a:r>
              <a:rPr lang="en-US" dirty="0" smtClean="0"/>
              <a:t>Exogenous platform design change offers potential for compelling identification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1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WW Theme</Template>
  <TotalTime>4710</TotalTime>
  <Words>488</Words>
  <Application>Microsoft Office PowerPoint</Application>
  <PresentationFormat>On-screen Show (4:3)</PresentationFormat>
  <Paragraphs>90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Wingdings</vt:lpstr>
      <vt:lpstr>Theme1</vt:lpstr>
      <vt:lpstr>Review Rating-based Platform Screening and New Complementor Entry: Evidence from Natural Experiment and Machine Learning of a Sharing Economy</vt:lpstr>
      <vt:lpstr>Summary</vt:lpstr>
      <vt:lpstr>Key Features</vt:lpstr>
      <vt:lpstr>Key Features</vt:lpstr>
      <vt:lpstr>Comments and Suggestions</vt:lpstr>
      <vt:lpstr>Comments and Suggestions</vt:lpstr>
      <vt:lpstr>Comments and Suggestions</vt:lpstr>
      <vt:lpstr>Comments and Suggestions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 Wen</dc:creator>
  <cp:lastModifiedBy>Wen Wen</cp:lastModifiedBy>
  <cp:revision>1254</cp:revision>
  <dcterms:created xsi:type="dcterms:W3CDTF">2006-08-16T00:00:00Z</dcterms:created>
  <dcterms:modified xsi:type="dcterms:W3CDTF">2018-07-18T01:28:47Z</dcterms:modified>
</cp:coreProperties>
</file>